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1" r:id="rId4"/>
    <p:sldId id="260" r:id="rId5"/>
    <p:sldId id="262" r:id="rId6"/>
    <p:sldId id="258" r:id="rId7"/>
    <p:sldId id="263" r:id="rId8"/>
    <p:sldId id="259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18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E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Century Gothic" pitchFamily="34" charset="0"/>
              </a:defRPr>
            </a:lvl1pPr>
          </a:lstStyle>
          <a:p>
            <a:fld id="{34119849-D73F-4E4C-BBB4-0C305BC64F7E}" type="datetimeFigureOut">
              <a:rPr lang="en-IE" smtClean="0"/>
              <a:pPr/>
              <a:t>11/04/2012</a:t>
            </a:fld>
            <a:endParaRPr lang="en-I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Century Gothic" pitchFamily="34" charset="0"/>
              </a:defRPr>
            </a:lvl1pPr>
          </a:lstStyle>
          <a:p>
            <a:endParaRPr lang="en-I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Century Gothic" pitchFamily="34" charset="0"/>
              </a:defRPr>
            </a:lvl1pPr>
          </a:lstStyle>
          <a:p>
            <a:fld id="{A0B298BD-B414-4AF6-8014-791DE8F91252}" type="slidenum">
              <a:rPr lang="en-IE" smtClean="0"/>
              <a:pPr/>
              <a:t>‹#›</a:t>
            </a:fld>
            <a:endParaRPr lang="en-IE"/>
          </a:p>
        </p:txBody>
      </p:sp>
      <p:sp>
        <p:nvSpPr>
          <p:cNvPr id="7" name="Rectangle 6"/>
          <p:cNvSpPr/>
          <p:nvPr/>
        </p:nvSpPr>
        <p:spPr>
          <a:xfrm>
            <a:off x="0" y="6696744"/>
            <a:ext cx="9144000" cy="188640"/>
          </a:xfrm>
          <a:prstGeom prst="rect">
            <a:avLst/>
          </a:prstGeom>
          <a:solidFill>
            <a:srgbClr val="99003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 dirty="0">
              <a:latin typeface="Trebuchet MS" pitchFamily="34" charset="0"/>
            </a:endParaRPr>
          </a:p>
        </p:txBody>
      </p:sp>
      <p:sp>
        <p:nvSpPr>
          <p:cNvPr id="8" name="Rectangle 7"/>
          <p:cNvSpPr/>
          <p:nvPr/>
        </p:nvSpPr>
        <p:spPr>
          <a:xfrm rot="5400000">
            <a:off x="5714932" y="3442964"/>
            <a:ext cx="6696000" cy="188640"/>
          </a:xfrm>
          <a:prstGeom prst="rect">
            <a:avLst/>
          </a:prstGeom>
          <a:solidFill>
            <a:srgbClr val="FFCC3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 dirty="0">
              <a:latin typeface="Trebuchet MS" pitchFamily="34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198780" y="0"/>
            <a:ext cx="8964000" cy="188640"/>
          </a:xfrm>
          <a:prstGeom prst="rect">
            <a:avLst/>
          </a:prstGeom>
          <a:solidFill>
            <a:srgbClr val="99003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 dirty="0">
              <a:latin typeface="Trebuchet MS" pitchFamily="34" charset="0"/>
            </a:endParaRPr>
          </a:p>
        </p:txBody>
      </p:sp>
      <p:sp>
        <p:nvSpPr>
          <p:cNvPr id="10" name="Rectangle 9"/>
          <p:cNvSpPr/>
          <p:nvPr/>
        </p:nvSpPr>
        <p:spPr>
          <a:xfrm rot="5400000">
            <a:off x="-3249572" y="3253676"/>
            <a:ext cx="6696000" cy="188640"/>
          </a:xfrm>
          <a:prstGeom prst="rect">
            <a:avLst/>
          </a:prstGeom>
          <a:solidFill>
            <a:srgbClr val="FFCC33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 dirty="0">
              <a:latin typeface="Trebuchet MS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Century Gothic" pitchFamily="34" charset="0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Century Gothic" pitchFamily="34" charset="0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Bevel 3"/>
          <p:cNvSpPr/>
          <p:nvPr/>
        </p:nvSpPr>
        <p:spPr>
          <a:xfrm>
            <a:off x="1547664" y="116632"/>
            <a:ext cx="5832648" cy="720080"/>
          </a:xfrm>
          <a:prstGeom prst="beve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E" sz="3200" dirty="0" smtClean="0">
                <a:latin typeface="Comic Sans MS" pitchFamily="66" charset="0"/>
              </a:rPr>
              <a:t>12.1 Permutations</a:t>
            </a:r>
            <a:endParaRPr lang="en-IE" sz="3200" dirty="0">
              <a:latin typeface="Comic Sans MS" pitchFamily="66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683568" y="1268760"/>
            <a:ext cx="7272808" cy="369332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en-IE" dirty="0" smtClean="0">
                <a:latin typeface="Comic Sans MS" pitchFamily="66" charset="0"/>
              </a:rPr>
              <a:t>When a question says ‘how many </a:t>
            </a:r>
            <a:r>
              <a:rPr lang="en-IE" dirty="0" err="1" smtClean="0">
                <a:latin typeface="Comic Sans MS" pitchFamily="66" charset="0"/>
              </a:rPr>
              <a:t>arrangment</a:t>
            </a:r>
            <a:r>
              <a:rPr lang="en-IE" dirty="0" smtClean="0">
                <a:latin typeface="Comic Sans MS" pitchFamily="66" charset="0"/>
              </a:rPr>
              <a:t>’..... Think BOXES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611560" y="1700808"/>
            <a:ext cx="6053260" cy="92333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For each space we have a box</a:t>
            </a:r>
          </a:p>
          <a:p>
            <a:pPr>
              <a:buFont typeface="Arial" pitchFamily="34" charset="0"/>
              <a:buChar char="•"/>
            </a:pPr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In the box write down how many options can go into it</a:t>
            </a:r>
          </a:p>
          <a:p>
            <a:pPr>
              <a:buFont typeface="Arial" pitchFamily="34" charset="0"/>
              <a:buChar char="•"/>
            </a:pPr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Multiply these numbers</a:t>
            </a:r>
            <a:endParaRPr lang="en-IE" dirty="0"/>
          </a:p>
        </p:txBody>
      </p:sp>
      <p:sp>
        <p:nvSpPr>
          <p:cNvPr id="7" name="Rectangle 6"/>
          <p:cNvSpPr/>
          <p:nvPr/>
        </p:nvSpPr>
        <p:spPr>
          <a:xfrm>
            <a:off x="107504" y="2780928"/>
            <a:ext cx="8946680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err="1" smtClean="0">
                <a:solidFill>
                  <a:prstClr val="black"/>
                </a:solidFill>
                <a:latin typeface="Comic Sans MS" pitchFamily="66" charset="0"/>
              </a:rPr>
              <a:t>e.g</a:t>
            </a:r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 1  	(</a:t>
            </a:r>
            <a:r>
              <a:rPr lang="en-IE" dirty="0" err="1" smtClean="0">
                <a:solidFill>
                  <a:prstClr val="black"/>
                </a:solidFill>
                <a:latin typeface="Comic Sans MS" pitchFamily="66" charset="0"/>
              </a:rPr>
              <a:t>i</a:t>
            </a:r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) How many arrangements can be made of the letters of the word FROG</a:t>
            </a:r>
          </a:p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	taking two letters at a time</a:t>
            </a:r>
            <a:endParaRPr lang="en-IE" dirty="0"/>
          </a:p>
        </p:txBody>
      </p:sp>
      <p:sp>
        <p:nvSpPr>
          <p:cNvPr id="9" name="Rounded Rectangle 8"/>
          <p:cNvSpPr/>
          <p:nvPr/>
        </p:nvSpPr>
        <p:spPr>
          <a:xfrm>
            <a:off x="1115616" y="3501008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1" name="Rectangle 10"/>
          <p:cNvSpPr/>
          <p:nvPr/>
        </p:nvSpPr>
        <p:spPr>
          <a:xfrm>
            <a:off x="1057463" y="3553852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12" name="Rounded Rectangle 11"/>
          <p:cNvSpPr/>
          <p:nvPr/>
        </p:nvSpPr>
        <p:spPr>
          <a:xfrm>
            <a:off x="1907704" y="3501008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3" name="Rectangle 12"/>
          <p:cNvSpPr/>
          <p:nvPr/>
        </p:nvSpPr>
        <p:spPr>
          <a:xfrm>
            <a:off x="1828073" y="3573016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14" name="Rectangle 13"/>
          <p:cNvSpPr/>
          <p:nvPr/>
        </p:nvSpPr>
        <p:spPr>
          <a:xfrm>
            <a:off x="2476145" y="3573016"/>
            <a:ext cx="96372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12</a:t>
            </a:r>
            <a:endParaRPr lang="en-IE" sz="2800" dirty="0"/>
          </a:p>
        </p:txBody>
      </p:sp>
      <p:sp>
        <p:nvSpPr>
          <p:cNvPr id="15" name="Rectangle 14"/>
          <p:cNvSpPr/>
          <p:nvPr/>
        </p:nvSpPr>
        <p:spPr>
          <a:xfrm>
            <a:off x="4932040" y="3573016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FR</a:t>
            </a:r>
          </a:p>
        </p:txBody>
      </p:sp>
      <p:sp>
        <p:nvSpPr>
          <p:cNvPr id="16" name="Rectangle 15"/>
          <p:cNvSpPr/>
          <p:nvPr/>
        </p:nvSpPr>
        <p:spPr>
          <a:xfrm>
            <a:off x="5436096" y="3140968"/>
            <a:ext cx="114165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Long way</a:t>
            </a:r>
            <a:endParaRPr lang="en-IE" dirty="0"/>
          </a:p>
        </p:txBody>
      </p:sp>
      <p:sp>
        <p:nvSpPr>
          <p:cNvPr id="17" name="Rectangle 16"/>
          <p:cNvSpPr/>
          <p:nvPr/>
        </p:nvSpPr>
        <p:spPr>
          <a:xfrm>
            <a:off x="4932040" y="4005064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FO</a:t>
            </a:r>
          </a:p>
        </p:txBody>
      </p:sp>
      <p:sp>
        <p:nvSpPr>
          <p:cNvPr id="18" name="Rectangle 17"/>
          <p:cNvSpPr/>
          <p:nvPr/>
        </p:nvSpPr>
        <p:spPr>
          <a:xfrm>
            <a:off x="4932040" y="4437112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FG</a:t>
            </a:r>
          </a:p>
        </p:txBody>
      </p:sp>
      <p:sp>
        <p:nvSpPr>
          <p:cNvPr id="19" name="Rectangle 18"/>
          <p:cNvSpPr/>
          <p:nvPr/>
        </p:nvSpPr>
        <p:spPr>
          <a:xfrm>
            <a:off x="5652120" y="3573016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RF</a:t>
            </a:r>
          </a:p>
        </p:txBody>
      </p:sp>
      <p:sp>
        <p:nvSpPr>
          <p:cNvPr id="20" name="Rectangle 19"/>
          <p:cNvSpPr/>
          <p:nvPr/>
        </p:nvSpPr>
        <p:spPr>
          <a:xfrm>
            <a:off x="5652120" y="4005064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RO</a:t>
            </a:r>
          </a:p>
        </p:txBody>
      </p:sp>
      <p:sp>
        <p:nvSpPr>
          <p:cNvPr id="22" name="Rectangle 21"/>
          <p:cNvSpPr/>
          <p:nvPr/>
        </p:nvSpPr>
        <p:spPr>
          <a:xfrm>
            <a:off x="5665975" y="4450967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RG</a:t>
            </a:r>
          </a:p>
        </p:txBody>
      </p:sp>
      <p:sp>
        <p:nvSpPr>
          <p:cNvPr id="23" name="Rectangle 22"/>
          <p:cNvSpPr/>
          <p:nvPr/>
        </p:nvSpPr>
        <p:spPr>
          <a:xfrm>
            <a:off x="6300192" y="3573016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OF</a:t>
            </a:r>
          </a:p>
        </p:txBody>
      </p:sp>
      <p:sp>
        <p:nvSpPr>
          <p:cNvPr id="24" name="Rectangle 23"/>
          <p:cNvSpPr/>
          <p:nvPr/>
        </p:nvSpPr>
        <p:spPr>
          <a:xfrm>
            <a:off x="6300192" y="4005064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OR</a:t>
            </a:r>
          </a:p>
        </p:txBody>
      </p:sp>
      <p:sp>
        <p:nvSpPr>
          <p:cNvPr id="25" name="Rectangle 24"/>
          <p:cNvSpPr/>
          <p:nvPr/>
        </p:nvSpPr>
        <p:spPr>
          <a:xfrm>
            <a:off x="6300192" y="4464822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OG</a:t>
            </a:r>
          </a:p>
        </p:txBody>
      </p:sp>
      <p:sp>
        <p:nvSpPr>
          <p:cNvPr id="26" name="Rectangle 25"/>
          <p:cNvSpPr/>
          <p:nvPr/>
        </p:nvSpPr>
        <p:spPr>
          <a:xfrm>
            <a:off x="6948264" y="3573016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GF</a:t>
            </a:r>
          </a:p>
        </p:txBody>
      </p:sp>
      <p:sp>
        <p:nvSpPr>
          <p:cNvPr id="27" name="Rectangle 26"/>
          <p:cNvSpPr/>
          <p:nvPr/>
        </p:nvSpPr>
        <p:spPr>
          <a:xfrm>
            <a:off x="6948264" y="4005064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GR</a:t>
            </a:r>
          </a:p>
        </p:txBody>
      </p:sp>
      <p:sp>
        <p:nvSpPr>
          <p:cNvPr id="28" name="Rectangle 27"/>
          <p:cNvSpPr/>
          <p:nvPr/>
        </p:nvSpPr>
        <p:spPr>
          <a:xfrm>
            <a:off x="6948264" y="4495265"/>
            <a:ext cx="576064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GO</a:t>
            </a:r>
          </a:p>
        </p:txBody>
      </p:sp>
      <p:sp>
        <p:nvSpPr>
          <p:cNvPr id="29" name="Rectangle 28"/>
          <p:cNvSpPr/>
          <p:nvPr/>
        </p:nvSpPr>
        <p:spPr>
          <a:xfrm>
            <a:off x="35496" y="4006805"/>
            <a:ext cx="447750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err="1" smtClean="0">
                <a:solidFill>
                  <a:prstClr val="black"/>
                </a:solidFill>
                <a:latin typeface="Comic Sans MS" pitchFamily="66" charset="0"/>
              </a:rPr>
              <a:t>e.g</a:t>
            </a:r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 1  	(</a:t>
            </a:r>
            <a:r>
              <a:rPr lang="en-IE" dirty="0" err="1" smtClean="0">
                <a:solidFill>
                  <a:prstClr val="black"/>
                </a:solidFill>
                <a:latin typeface="Comic Sans MS" pitchFamily="66" charset="0"/>
              </a:rPr>
              <a:t>i</a:t>
            </a:r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) How many start with a vowel</a:t>
            </a:r>
            <a:endParaRPr lang="en-IE" dirty="0"/>
          </a:p>
        </p:txBody>
      </p:sp>
      <p:sp>
        <p:nvSpPr>
          <p:cNvPr id="30" name="Rectangle 29"/>
          <p:cNvSpPr/>
          <p:nvPr/>
        </p:nvSpPr>
        <p:spPr>
          <a:xfrm>
            <a:off x="985455" y="4553418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31" name="Rounded Rectangle 30"/>
          <p:cNvSpPr/>
          <p:nvPr/>
        </p:nvSpPr>
        <p:spPr>
          <a:xfrm>
            <a:off x="999310" y="452297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 dirty="0"/>
          </a:p>
        </p:txBody>
      </p:sp>
      <p:sp>
        <p:nvSpPr>
          <p:cNvPr id="32" name="Rounded Rectangle 31"/>
          <p:cNvSpPr/>
          <p:nvPr/>
        </p:nvSpPr>
        <p:spPr>
          <a:xfrm>
            <a:off x="1907704" y="450912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3" name="Rectangle 32"/>
          <p:cNvSpPr/>
          <p:nvPr/>
        </p:nvSpPr>
        <p:spPr>
          <a:xfrm>
            <a:off x="1828073" y="4581128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34" name="Rectangle 33"/>
          <p:cNvSpPr/>
          <p:nvPr/>
        </p:nvSpPr>
        <p:spPr>
          <a:xfrm>
            <a:off x="2411760" y="4561964"/>
            <a:ext cx="80182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3</a:t>
            </a:r>
            <a:endParaRPr lang="en-IE" sz="2800" dirty="0"/>
          </a:p>
        </p:txBody>
      </p:sp>
      <p:sp>
        <p:nvSpPr>
          <p:cNvPr id="35" name="Rectangle 34"/>
          <p:cNvSpPr/>
          <p:nvPr/>
        </p:nvSpPr>
        <p:spPr>
          <a:xfrm>
            <a:off x="1101836" y="5013176"/>
            <a:ext cx="37382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srgbClr val="FF0000"/>
                </a:solidFill>
                <a:latin typeface="Comic Sans MS" pitchFamily="66" charset="0"/>
              </a:rPr>
              <a:t>o</a:t>
            </a:r>
            <a:endParaRPr lang="en-IE" sz="2800" dirty="0">
              <a:solidFill>
                <a:srgbClr val="FF0000"/>
              </a:solidFill>
            </a:endParaRPr>
          </a:p>
        </p:txBody>
      </p:sp>
      <p:grpSp>
        <p:nvGrpSpPr>
          <p:cNvPr id="41" name="Group 40"/>
          <p:cNvGrpSpPr/>
          <p:nvPr/>
        </p:nvGrpSpPr>
        <p:grpSpPr>
          <a:xfrm>
            <a:off x="1547664" y="5301208"/>
            <a:ext cx="4032448" cy="369332"/>
            <a:chOff x="1547664" y="5301208"/>
            <a:chExt cx="4032448" cy="369332"/>
          </a:xfrm>
        </p:grpSpPr>
        <p:sp>
          <p:nvSpPr>
            <p:cNvPr id="36" name="TextBox 35"/>
            <p:cNvSpPr txBox="1"/>
            <p:nvPr/>
          </p:nvSpPr>
          <p:spPr>
            <a:xfrm>
              <a:off x="1979712" y="5301208"/>
              <a:ext cx="3600400" cy="369332"/>
            </a:xfrm>
            <a:prstGeom prst="rect">
              <a:avLst/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IE" dirty="0" smtClean="0">
                  <a:latin typeface="Comic Sans MS" pitchFamily="66" charset="0"/>
                </a:rPr>
                <a:t>Deal with the restriction first</a:t>
              </a:r>
              <a:endParaRPr lang="en-IE" dirty="0">
                <a:latin typeface="Comic Sans MS" pitchFamily="66" charset="0"/>
              </a:endParaRPr>
            </a:p>
          </p:txBody>
        </p:sp>
        <p:cxnSp>
          <p:nvCxnSpPr>
            <p:cNvPr id="38" name="Straight Arrow Connector 37"/>
            <p:cNvCxnSpPr>
              <a:stCxn id="36" idx="1"/>
            </p:cNvCxnSpPr>
            <p:nvPr/>
          </p:nvCxnSpPr>
          <p:spPr>
            <a:xfrm rot="10800000">
              <a:off x="1547664" y="5301208"/>
              <a:ext cx="432048" cy="184666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3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4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5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6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9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2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2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9" grpId="0" animBg="1"/>
      <p:bldP spid="11" grpId="0"/>
      <p:bldP spid="12" grpId="0" animBg="1"/>
      <p:bldP spid="13" grpId="0"/>
      <p:bldP spid="14" grpId="0"/>
      <p:bldP spid="15" grpId="0"/>
      <p:bldP spid="16" grpId="0"/>
      <p:bldP spid="17" grpId="0"/>
      <p:bldP spid="18" grpId="0"/>
      <p:bldP spid="19" grpId="0"/>
      <p:bldP spid="20" grpId="0"/>
      <p:bldP spid="22" grpId="0"/>
      <p:bldP spid="23" grpId="0"/>
      <p:bldP spid="24" grpId="0"/>
      <p:bldP spid="25" grpId="0"/>
      <p:bldP spid="26" grpId="0"/>
      <p:bldP spid="27" grpId="0"/>
      <p:bldP spid="28" grpId="0"/>
      <p:bldP spid="29" grpId="0"/>
      <p:bldP spid="30" grpId="0"/>
      <p:bldP spid="31" grpId="0" animBg="1"/>
      <p:bldP spid="32" grpId="0" animBg="1"/>
      <p:bldP spid="33" grpId="0"/>
      <p:bldP spid="34" grpId="0"/>
      <p:bldP spid="3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79512" y="404664"/>
            <a:ext cx="792088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E" dirty="0" err="1" smtClean="0">
                <a:latin typeface="Comic Sans MS" pitchFamily="66" charset="0"/>
              </a:rPr>
              <a:t>e,g</a:t>
            </a:r>
            <a:r>
              <a:rPr lang="en-IE" dirty="0" smtClean="0">
                <a:latin typeface="Comic Sans MS" pitchFamily="66" charset="0"/>
              </a:rPr>
              <a:t>, 2	The digits 0,1,2,3,4,5 are to form a three digit code. A code 	cannot begin with a 0 and no digit can be repeated.</a:t>
            </a:r>
          </a:p>
          <a:p>
            <a:r>
              <a:rPr lang="en-IE" dirty="0" smtClean="0">
                <a:latin typeface="Comic Sans MS" pitchFamily="66" charset="0"/>
              </a:rPr>
              <a:t>	How many codes can be formed  ?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" name="Rounded Rectangle 2"/>
          <p:cNvSpPr/>
          <p:nvPr/>
        </p:nvSpPr>
        <p:spPr>
          <a:xfrm>
            <a:off x="1259632" y="155679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4" name="Rounded Rectangle 3"/>
          <p:cNvSpPr/>
          <p:nvPr/>
        </p:nvSpPr>
        <p:spPr>
          <a:xfrm>
            <a:off x="1907704" y="155679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" name="Rounded Rectangle 4"/>
          <p:cNvSpPr/>
          <p:nvPr/>
        </p:nvSpPr>
        <p:spPr>
          <a:xfrm>
            <a:off x="2627784" y="155679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6" name="Rectangle 5"/>
          <p:cNvSpPr/>
          <p:nvPr/>
        </p:nvSpPr>
        <p:spPr>
          <a:xfrm>
            <a:off x="985455" y="2060848"/>
            <a:ext cx="84510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400" dirty="0" smtClean="0">
                <a:solidFill>
                  <a:srgbClr val="FF0000"/>
                </a:solidFill>
                <a:latin typeface="Comic Sans MS" pitchFamily="66" charset="0"/>
              </a:rPr>
              <a:t>No o</a:t>
            </a:r>
            <a:endParaRPr lang="en-IE" sz="2400" dirty="0">
              <a:solidFill>
                <a:srgbClr val="FF0000"/>
              </a:solidFill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1777468" y="2348880"/>
            <a:ext cx="4032448" cy="369332"/>
            <a:chOff x="1547664" y="5301208"/>
            <a:chExt cx="4032448" cy="369332"/>
          </a:xfrm>
        </p:grpSpPr>
        <p:sp>
          <p:nvSpPr>
            <p:cNvPr id="8" name="TextBox 7"/>
            <p:cNvSpPr txBox="1"/>
            <p:nvPr/>
          </p:nvSpPr>
          <p:spPr>
            <a:xfrm>
              <a:off x="1979712" y="5301208"/>
              <a:ext cx="3600400" cy="369332"/>
            </a:xfrm>
            <a:prstGeom prst="rect">
              <a:avLst/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IE" dirty="0" smtClean="0">
                  <a:latin typeface="Comic Sans MS" pitchFamily="66" charset="0"/>
                </a:rPr>
                <a:t>Deal with the restriction first</a:t>
              </a:r>
              <a:endParaRPr lang="en-IE" dirty="0">
                <a:latin typeface="Comic Sans MS" pitchFamily="66" charset="0"/>
              </a:endParaRPr>
            </a:p>
          </p:txBody>
        </p:sp>
        <p:cxnSp>
          <p:nvCxnSpPr>
            <p:cNvPr id="9" name="Straight Arrow Connector 8"/>
            <p:cNvCxnSpPr>
              <a:stCxn id="8" idx="1"/>
            </p:cNvCxnSpPr>
            <p:nvPr/>
          </p:nvCxnSpPr>
          <p:spPr>
            <a:xfrm rot="10800000">
              <a:off x="1547664" y="5301208"/>
              <a:ext cx="432048" cy="184666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0" name="Rectangle 9"/>
          <p:cNvSpPr/>
          <p:nvPr/>
        </p:nvSpPr>
        <p:spPr>
          <a:xfrm>
            <a:off x="1180001" y="1628800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5</a:t>
            </a:r>
            <a:endParaRPr lang="en-IE" sz="2800" dirty="0"/>
          </a:p>
        </p:txBody>
      </p:sp>
      <p:sp>
        <p:nvSpPr>
          <p:cNvPr id="11" name="Rectangle 10"/>
          <p:cNvSpPr/>
          <p:nvPr/>
        </p:nvSpPr>
        <p:spPr>
          <a:xfrm>
            <a:off x="1835696" y="1640079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5</a:t>
            </a:r>
            <a:endParaRPr lang="en-IE" sz="2800" dirty="0"/>
          </a:p>
        </p:txBody>
      </p:sp>
      <p:sp>
        <p:nvSpPr>
          <p:cNvPr id="12" name="Rectangle 11"/>
          <p:cNvSpPr/>
          <p:nvPr/>
        </p:nvSpPr>
        <p:spPr>
          <a:xfrm>
            <a:off x="2592451" y="1614945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13" name="Rectangle 12"/>
          <p:cNvSpPr/>
          <p:nvPr/>
        </p:nvSpPr>
        <p:spPr>
          <a:xfrm>
            <a:off x="3050097" y="1609636"/>
            <a:ext cx="118333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100</a:t>
            </a:r>
            <a:endParaRPr lang="en-IE" sz="2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4" grpId="0" animBg="1"/>
      <p:bldP spid="5" grpId="0" animBg="1"/>
      <p:bldP spid="6" grpId="0"/>
      <p:bldP spid="10" grpId="0"/>
      <p:bldP spid="11" grpId="0"/>
      <p:bldP spid="12" grpId="0"/>
      <p:bldP spid="13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210687"/>
            <a:ext cx="9144000" cy="13542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sz="1600" dirty="0" err="1" smtClean="0">
                <a:latin typeface="Comic Sans MS" pitchFamily="66" charset="0"/>
              </a:rPr>
              <a:t>e.g</a:t>
            </a:r>
            <a:r>
              <a:rPr lang="en-IE" sz="1600" dirty="0" smtClean="0">
                <a:latin typeface="Comic Sans MS" pitchFamily="66" charset="0"/>
              </a:rPr>
              <a:t> 3	(</a:t>
            </a:r>
            <a:r>
              <a:rPr lang="en-IE" sz="1600" dirty="0" err="1" smtClean="0">
                <a:latin typeface="Comic Sans MS" pitchFamily="66" charset="0"/>
              </a:rPr>
              <a:t>i</a:t>
            </a:r>
            <a:r>
              <a:rPr lang="en-IE" sz="1600" dirty="0" smtClean="0">
                <a:latin typeface="Comic Sans MS" pitchFamily="66" charset="0"/>
              </a:rPr>
              <a:t>) How many different  numbers can be formed from the  digits 2, 3, 4,5, 6, if each 	of the digits can be used only once in each number?</a:t>
            </a:r>
          </a:p>
          <a:p>
            <a:r>
              <a:rPr lang="en-IE" sz="1600" dirty="0" smtClean="0">
                <a:latin typeface="Comic Sans MS" pitchFamily="66" charset="0"/>
              </a:rPr>
              <a:t>	(ii) How many of the numbers are less than 400?</a:t>
            </a:r>
          </a:p>
          <a:p>
            <a:r>
              <a:rPr lang="en-IE" sz="1600" dirty="0" smtClean="0">
                <a:latin typeface="Comic Sans MS" pitchFamily="66" charset="0"/>
              </a:rPr>
              <a:t>	(iii) How many of the numbers are divisible by 5?</a:t>
            </a:r>
          </a:p>
          <a:p>
            <a:r>
              <a:rPr lang="en-IE" sz="1600" dirty="0" smtClean="0">
                <a:latin typeface="Comic Sans MS" pitchFamily="66" charset="0"/>
              </a:rPr>
              <a:t>	(iv) How many of the numbers are less than 400 and divisible by 5?</a:t>
            </a:r>
            <a:endParaRPr lang="en-IE" sz="1600" dirty="0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0" y="14261"/>
            <a:ext cx="9144000" cy="13542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sz="1600" dirty="0" err="1" smtClean="0">
                <a:latin typeface="Comic Sans MS" pitchFamily="66" charset="0"/>
              </a:rPr>
              <a:t>e.g</a:t>
            </a:r>
            <a:r>
              <a:rPr lang="en-IE" sz="1600" dirty="0" smtClean="0">
                <a:latin typeface="Comic Sans MS" pitchFamily="66" charset="0"/>
              </a:rPr>
              <a:t> 3	(</a:t>
            </a:r>
            <a:r>
              <a:rPr lang="en-IE" sz="1600" dirty="0" err="1" smtClean="0">
                <a:latin typeface="Comic Sans MS" pitchFamily="66" charset="0"/>
              </a:rPr>
              <a:t>i</a:t>
            </a:r>
            <a:r>
              <a:rPr lang="en-IE" sz="1600" dirty="0" smtClean="0">
                <a:latin typeface="Comic Sans MS" pitchFamily="66" charset="0"/>
              </a:rPr>
              <a:t>) How many different  numbers can be formed from the  digits 2, 3, 4, 5, 6, if each 	of the digits can be used only once in each number?</a:t>
            </a:r>
          </a:p>
          <a:p>
            <a:r>
              <a:rPr lang="en-IE" sz="1600" dirty="0" smtClean="0">
                <a:latin typeface="Comic Sans MS" pitchFamily="66" charset="0"/>
              </a:rPr>
              <a:t>	(ii) How many of the numbers are less than 400?</a:t>
            </a:r>
          </a:p>
          <a:p>
            <a:r>
              <a:rPr lang="en-IE" sz="1600" dirty="0" smtClean="0">
                <a:latin typeface="Comic Sans MS" pitchFamily="66" charset="0"/>
              </a:rPr>
              <a:t>	(iii) How many of the numbers are divisible by 5?</a:t>
            </a:r>
          </a:p>
          <a:p>
            <a:r>
              <a:rPr lang="en-IE" sz="1600" dirty="0" smtClean="0">
                <a:latin typeface="Comic Sans MS" pitchFamily="66" charset="0"/>
              </a:rPr>
              <a:t>	(iv) How many of the numbers are less than 400 and divisible by 5?</a:t>
            </a:r>
            <a:endParaRPr lang="en-IE" sz="1600" dirty="0">
              <a:latin typeface="Comic Sans MS" pitchFamily="66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309673" y="1489347"/>
            <a:ext cx="41870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</a:t>
            </a:r>
            <a:r>
              <a:rPr lang="en-IE" dirty="0" err="1" smtClean="0">
                <a:solidFill>
                  <a:prstClr val="black"/>
                </a:solidFill>
                <a:latin typeface="Comic Sans MS" pitchFamily="66" charset="0"/>
              </a:rPr>
              <a:t>i</a:t>
            </a:r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)</a:t>
            </a:r>
          </a:p>
        </p:txBody>
      </p:sp>
      <p:sp>
        <p:nvSpPr>
          <p:cNvPr id="4" name="Rounded Rectangle 3"/>
          <p:cNvSpPr/>
          <p:nvPr/>
        </p:nvSpPr>
        <p:spPr>
          <a:xfrm>
            <a:off x="827584" y="1454341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" name="Rounded Rectangle 4"/>
          <p:cNvSpPr/>
          <p:nvPr/>
        </p:nvSpPr>
        <p:spPr>
          <a:xfrm>
            <a:off x="1475656" y="1440486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6" name="Rounded Rectangle 5"/>
          <p:cNvSpPr/>
          <p:nvPr/>
        </p:nvSpPr>
        <p:spPr>
          <a:xfrm>
            <a:off x="2140316" y="1454341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7" name="Rounded Rectangle 6"/>
          <p:cNvSpPr/>
          <p:nvPr/>
        </p:nvSpPr>
        <p:spPr>
          <a:xfrm>
            <a:off x="2785655" y="1440486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8" name="Rectangle 7"/>
          <p:cNvSpPr/>
          <p:nvPr/>
        </p:nvSpPr>
        <p:spPr>
          <a:xfrm>
            <a:off x="755576" y="1537628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5</a:t>
            </a:r>
            <a:endParaRPr lang="en-IE" sz="2800" dirty="0"/>
          </a:p>
        </p:txBody>
      </p:sp>
      <p:sp>
        <p:nvSpPr>
          <p:cNvPr id="9" name="Rectangle 8"/>
          <p:cNvSpPr/>
          <p:nvPr/>
        </p:nvSpPr>
        <p:spPr>
          <a:xfrm>
            <a:off x="1403648" y="1507185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10" name="Rectangle 9"/>
          <p:cNvSpPr/>
          <p:nvPr/>
        </p:nvSpPr>
        <p:spPr>
          <a:xfrm>
            <a:off x="2085662" y="1523773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11" name="Rectangle 10"/>
          <p:cNvSpPr/>
          <p:nvPr/>
        </p:nvSpPr>
        <p:spPr>
          <a:xfrm>
            <a:off x="2692169" y="1493330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12" name="Rectangle 11"/>
          <p:cNvSpPr/>
          <p:nvPr/>
        </p:nvSpPr>
        <p:spPr>
          <a:xfrm>
            <a:off x="3923928" y="1512494"/>
            <a:ext cx="118333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120</a:t>
            </a:r>
            <a:endParaRPr lang="en-IE" sz="2800" dirty="0"/>
          </a:p>
        </p:txBody>
      </p:sp>
      <p:sp>
        <p:nvSpPr>
          <p:cNvPr id="13" name="Rounded Rectangle 12"/>
          <p:cNvSpPr/>
          <p:nvPr/>
        </p:nvSpPr>
        <p:spPr>
          <a:xfrm>
            <a:off x="3369342" y="1440486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4" name="Rectangle 13"/>
          <p:cNvSpPr/>
          <p:nvPr/>
        </p:nvSpPr>
        <p:spPr>
          <a:xfrm>
            <a:off x="3275856" y="1493330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15" name="Rectangle 14"/>
          <p:cNvSpPr/>
          <p:nvPr/>
        </p:nvSpPr>
        <p:spPr>
          <a:xfrm>
            <a:off x="179512" y="2309145"/>
            <a:ext cx="48282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(ii)</a:t>
            </a:r>
          </a:p>
        </p:txBody>
      </p:sp>
      <p:sp>
        <p:nvSpPr>
          <p:cNvPr id="16" name="Rounded Rectangle 15"/>
          <p:cNvSpPr/>
          <p:nvPr/>
        </p:nvSpPr>
        <p:spPr>
          <a:xfrm>
            <a:off x="697423" y="2274139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7" name="Rounded Rectangle 16"/>
          <p:cNvSpPr/>
          <p:nvPr/>
        </p:nvSpPr>
        <p:spPr>
          <a:xfrm>
            <a:off x="1345495" y="2260284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8" name="Rounded Rectangle 17"/>
          <p:cNvSpPr/>
          <p:nvPr/>
        </p:nvSpPr>
        <p:spPr>
          <a:xfrm>
            <a:off x="2010155" y="2274139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9" name="Rounded Rectangle 18"/>
          <p:cNvSpPr/>
          <p:nvPr/>
        </p:nvSpPr>
        <p:spPr>
          <a:xfrm>
            <a:off x="2655494" y="2260284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20" name="Rectangle 19"/>
          <p:cNvSpPr/>
          <p:nvPr/>
        </p:nvSpPr>
        <p:spPr>
          <a:xfrm>
            <a:off x="625415" y="2357426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21" name="Rectangle 20"/>
          <p:cNvSpPr/>
          <p:nvPr/>
        </p:nvSpPr>
        <p:spPr>
          <a:xfrm>
            <a:off x="1273487" y="2326983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22" name="Rectangle 21"/>
          <p:cNvSpPr/>
          <p:nvPr/>
        </p:nvSpPr>
        <p:spPr>
          <a:xfrm>
            <a:off x="1955501" y="2343571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23" name="Rectangle 22"/>
          <p:cNvSpPr/>
          <p:nvPr/>
        </p:nvSpPr>
        <p:spPr>
          <a:xfrm>
            <a:off x="2562008" y="2313128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24" name="Rectangle 23"/>
          <p:cNvSpPr/>
          <p:nvPr/>
        </p:nvSpPr>
        <p:spPr>
          <a:xfrm>
            <a:off x="3793767" y="2332292"/>
            <a:ext cx="102143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48</a:t>
            </a:r>
            <a:endParaRPr lang="en-IE" sz="2800" dirty="0"/>
          </a:p>
        </p:txBody>
      </p:sp>
      <p:sp>
        <p:nvSpPr>
          <p:cNvPr id="25" name="Rounded Rectangle 24"/>
          <p:cNvSpPr/>
          <p:nvPr/>
        </p:nvSpPr>
        <p:spPr>
          <a:xfrm>
            <a:off x="3239181" y="2260284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26" name="Rectangle 25"/>
          <p:cNvSpPr/>
          <p:nvPr/>
        </p:nvSpPr>
        <p:spPr>
          <a:xfrm>
            <a:off x="3145695" y="2313128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27" name="Rectangle 26"/>
          <p:cNvSpPr/>
          <p:nvPr/>
        </p:nvSpPr>
        <p:spPr>
          <a:xfrm>
            <a:off x="611560" y="2880646"/>
            <a:ext cx="64472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400" dirty="0" smtClean="0">
                <a:solidFill>
                  <a:srgbClr val="FF0000"/>
                </a:solidFill>
                <a:latin typeface="Comic Sans MS" pitchFamily="66" charset="0"/>
              </a:rPr>
              <a:t>2,3</a:t>
            </a:r>
            <a:endParaRPr lang="en-IE" sz="2400" dirty="0">
              <a:solidFill>
                <a:srgbClr val="FF0000"/>
              </a:solidFill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1619672" y="2952654"/>
            <a:ext cx="4248472" cy="369332"/>
            <a:chOff x="1331640" y="5301208"/>
            <a:chExt cx="4248472" cy="369332"/>
          </a:xfrm>
        </p:grpSpPr>
        <p:sp>
          <p:nvSpPr>
            <p:cNvPr id="29" name="TextBox 28"/>
            <p:cNvSpPr txBox="1"/>
            <p:nvPr/>
          </p:nvSpPr>
          <p:spPr>
            <a:xfrm>
              <a:off x="1979712" y="5301208"/>
              <a:ext cx="3600400" cy="369332"/>
            </a:xfrm>
            <a:prstGeom prst="rect">
              <a:avLst/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IE" dirty="0" smtClean="0">
                  <a:latin typeface="Comic Sans MS" pitchFamily="66" charset="0"/>
                </a:rPr>
                <a:t>Deal with the restriction first</a:t>
              </a:r>
              <a:endParaRPr lang="en-IE" dirty="0">
                <a:latin typeface="Comic Sans MS" pitchFamily="66" charset="0"/>
              </a:endParaRPr>
            </a:p>
          </p:txBody>
        </p:sp>
        <p:cxnSp>
          <p:nvCxnSpPr>
            <p:cNvPr id="30" name="Straight Arrow Connector 29"/>
            <p:cNvCxnSpPr>
              <a:stCxn id="29" idx="1"/>
            </p:cNvCxnSpPr>
            <p:nvPr/>
          </p:nvCxnSpPr>
          <p:spPr>
            <a:xfrm rot="10800000" flipV="1">
              <a:off x="1331640" y="5485874"/>
              <a:ext cx="648072" cy="31358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3" name="Rectangle 32"/>
          <p:cNvSpPr/>
          <p:nvPr/>
        </p:nvSpPr>
        <p:spPr>
          <a:xfrm>
            <a:off x="179512" y="3505571"/>
            <a:ext cx="54694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(iii)</a:t>
            </a:r>
          </a:p>
        </p:txBody>
      </p:sp>
      <p:sp>
        <p:nvSpPr>
          <p:cNvPr id="34" name="Rounded Rectangle 33"/>
          <p:cNvSpPr/>
          <p:nvPr/>
        </p:nvSpPr>
        <p:spPr>
          <a:xfrm>
            <a:off x="697423" y="347056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5" name="Rounded Rectangle 34"/>
          <p:cNvSpPr/>
          <p:nvPr/>
        </p:nvSpPr>
        <p:spPr>
          <a:xfrm>
            <a:off x="1345495" y="345671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6" name="Rounded Rectangle 35"/>
          <p:cNvSpPr/>
          <p:nvPr/>
        </p:nvSpPr>
        <p:spPr>
          <a:xfrm>
            <a:off x="2010155" y="347056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7" name="Rounded Rectangle 36"/>
          <p:cNvSpPr/>
          <p:nvPr/>
        </p:nvSpPr>
        <p:spPr>
          <a:xfrm>
            <a:off x="2655494" y="345671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8" name="Rectangle 37"/>
          <p:cNvSpPr/>
          <p:nvPr/>
        </p:nvSpPr>
        <p:spPr>
          <a:xfrm>
            <a:off x="625415" y="3553852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39" name="Rectangle 38"/>
          <p:cNvSpPr/>
          <p:nvPr/>
        </p:nvSpPr>
        <p:spPr>
          <a:xfrm>
            <a:off x="1273487" y="3523409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40" name="Rectangle 39"/>
          <p:cNvSpPr/>
          <p:nvPr/>
        </p:nvSpPr>
        <p:spPr>
          <a:xfrm>
            <a:off x="1955501" y="3539997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41" name="Rectangle 40"/>
          <p:cNvSpPr/>
          <p:nvPr/>
        </p:nvSpPr>
        <p:spPr>
          <a:xfrm>
            <a:off x="2562008" y="3509554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42" name="Rectangle 41"/>
          <p:cNvSpPr/>
          <p:nvPr/>
        </p:nvSpPr>
        <p:spPr>
          <a:xfrm>
            <a:off x="3907019" y="3567707"/>
            <a:ext cx="102143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24</a:t>
            </a:r>
            <a:endParaRPr lang="en-IE" sz="2800" dirty="0"/>
          </a:p>
        </p:txBody>
      </p:sp>
      <p:sp>
        <p:nvSpPr>
          <p:cNvPr id="43" name="Rectangle 42"/>
          <p:cNvSpPr/>
          <p:nvPr/>
        </p:nvSpPr>
        <p:spPr>
          <a:xfrm>
            <a:off x="3335686" y="4075165"/>
            <a:ext cx="37221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400" dirty="0" smtClean="0">
                <a:solidFill>
                  <a:srgbClr val="FF0000"/>
                </a:solidFill>
                <a:latin typeface="Comic Sans MS" pitchFamily="66" charset="0"/>
              </a:rPr>
              <a:t>5</a:t>
            </a:r>
            <a:endParaRPr lang="en-IE" sz="2400" dirty="0">
              <a:solidFill>
                <a:srgbClr val="FF0000"/>
              </a:solidFill>
            </a:endParaRPr>
          </a:p>
        </p:txBody>
      </p:sp>
      <p:sp>
        <p:nvSpPr>
          <p:cNvPr id="47" name="Rounded Rectangle 46"/>
          <p:cNvSpPr/>
          <p:nvPr/>
        </p:nvSpPr>
        <p:spPr>
          <a:xfrm>
            <a:off x="3297334" y="347056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48" name="Rectangle 47"/>
          <p:cNvSpPr/>
          <p:nvPr/>
        </p:nvSpPr>
        <p:spPr>
          <a:xfrm>
            <a:off x="3203848" y="3523409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49" name="Rectangle 48"/>
          <p:cNvSpPr/>
          <p:nvPr/>
        </p:nvSpPr>
        <p:spPr>
          <a:xfrm>
            <a:off x="179512" y="4585691"/>
            <a:ext cx="53091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(iv)</a:t>
            </a:r>
          </a:p>
        </p:txBody>
      </p:sp>
      <p:sp>
        <p:nvSpPr>
          <p:cNvPr id="50" name="Rounded Rectangle 49"/>
          <p:cNvSpPr/>
          <p:nvPr/>
        </p:nvSpPr>
        <p:spPr>
          <a:xfrm>
            <a:off x="697423" y="455068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1" name="Rounded Rectangle 50"/>
          <p:cNvSpPr/>
          <p:nvPr/>
        </p:nvSpPr>
        <p:spPr>
          <a:xfrm>
            <a:off x="1345495" y="453683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2" name="Rounded Rectangle 51"/>
          <p:cNvSpPr/>
          <p:nvPr/>
        </p:nvSpPr>
        <p:spPr>
          <a:xfrm>
            <a:off x="2010155" y="455068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3" name="Rounded Rectangle 52"/>
          <p:cNvSpPr/>
          <p:nvPr/>
        </p:nvSpPr>
        <p:spPr>
          <a:xfrm>
            <a:off x="2655494" y="453683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4" name="Rectangle 53"/>
          <p:cNvSpPr/>
          <p:nvPr/>
        </p:nvSpPr>
        <p:spPr>
          <a:xfrm>
            <a:off x="625415" y="4633972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55" name="Rectangle 54"/>
          <p:cNvSpPr/>
          <p:nvPr/>
        </p:nvSpPr>
        <p:spPr>
          <a:xfrm>
            <a:off x="1273487" y="4603529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56" name="Rectangle 55"/>
          <p:cNvSpPr/>
          <p:nvPr/>
        </p:nvSpPr>
        <p:spPr>
          <a:xfrm>
            <a:off x="1955501" y="4620117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57" name="Rectangle 56"/>
          <p:cNvSpPr/>
          <p:nvPr/>
        </p:nvSpPr>
        <p:spPr>
          <a:xfrm>
            <a:off x="2562008" y="4589674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58" name="Rectangle 57"/>
          <p:cNvSpPr/>
          <p:nvPr/>
        </p:nvSpPr>
        <p:spPr>
          <a:xfrm>
            <a:off x="3793767" y="4608838"/>
            <a:ext cx="96372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12</a:t>
            </a:r>
            <a:endParaRPr lang="en-IE" sz="2800" dirty="0"/>
          </a:p>
        </p:txBody>
      </p:sp>
      <p:sp>
        <p:nvSpPr>
          <p:cNvPr id="59" name="Rounded Rectangle 58"/>
          <p:cNvSpPr/>
          <p:nvPr/>
        </p:nvSpPr>
        <p:spPr>
          <a:xfrm>
            <a:off x="3239181" y="453683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60" name="Rectangle 59"/>
          <p:cNvSpPr/>
          <p:nvPr/>
        </p:nvSpPr>
        <p:spPr>
          <a:xfrm>
            <a:off x="3145695" y="4589674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61" name="Rectangle 60"/>
          <p:cNvSpPr/>
          <p:nvPr/>
        </p:nvSpPr>
        <p:spPr>
          <a:xfrm>
            <a:off x="611560" y="5127575"/>
            <a:ext cx="64472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400" dirty="0" smtClean="0">
                <a:solidFill>
                  <a:srgbClr val="FF0000"/>
                </a:solidFill>
                <a:latin typeface="Comic Sans MS" pitchFamily="66" charset="0"/>
              </a:rPr>
              <a:t>2,3</a:t>
            </a:r>
            <a:endParaRPr lang="en-IE" sz="2400" dirty="0">
              <a:solidFill>
                <a:srgbClr val="FF0000"/>
              </a:solidFill>
            </a:endParaRPr>
          </a:p>
        </p:txBody>
      </p:sp>
      <p:sp>
        <p:nvSpPr>
          <p:cNvPr id="62" name="Rectangle 61"/>
          <p:cNvSpPr/>
          <p:nvPr/>
        </p:nvSpPr>
        <p:spPr>
          <a:xfrm>
            <a:off x="3335686" y="5157192"/>
            <a:ext cx="372218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400" dirty="0" smtClean="0">
                <a:solidFill>
                  <a:srgbClr val="FF0000"/>
                </a:solidFill>
                <a:latin typeface="Comic Sans MS" pitchFamily="66" charset="0"/>
              </a:rPr>
              <a:t>5</a:t>
            </a:r>
            <a:endParaRPr lang="en-IE" sz="24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7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7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8" fill="hold">
                      <p:stCondLst>
                        <p:cond delay="indefinite"/>
                      </p:stCondLst>
                      <p:childTnLst>
                        <p:par>
                          <p:cTn id="149" fill="hold">
                            <p:stCondLst>
                              <p:cond delay="0"/>
                            </p:stCondLst>
                            <p:childTnLst>
                              <p:par>
                                <p:cTn id="1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2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3" fill="hold">
                      <p:stCondLst>
                        <p:cond delay="indefinite"/>
                      </p:stCondLst>
                      <p:childTnLst>
                        <p:par>
                          <p:cTn id="154" fill="hold">
                            <p:stCondLst>
                              <p:cond delay="0"/>
                            </p:stCondLst>
                            <p:childTnLst>
                              <p:par>
                                <p:cTn id="1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7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2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7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8" fill="hold">
                      <p:stCondLst>
                        <p:cond delay="indefinite"/>
                      </p:stCondLst>
                      <p:childTnLst>
                        <p:par>
                          <p:cTn id="169" fill="hold">
                            <p:stCondLst>
                              <p:cond delay="0"/>
                            </p:stCondLst>
                            <p:childTnLst>
                              <p:par>
                                <p:cTn id="1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2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3" fill="hold">
                      <p:stCondLst>
                        <p:cond delay="indefinite"/>
                      </p:stCondLst>
                      <p:childTnLst>
                        <p:par>
                          <p:cTn id="174" fill="hold">
                            <p:stCondLst>
                              <p:cond delay="0"/>
                            </p:stCondLst>
                            <p:childTnLst>
                              <p:par>
                                <p:cTn id="1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7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2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3" fill="hold">
                      <p:stCondLst>
                        <p:cond delay="indefinite"/>
                      </p:stCondLst>
                      <p:childTnLst>
                        <p:par>
                          <p:cTn id="184" fill="hold">
                            <p:stCondLst>
                              <p:cond delay="0"/>
                            </p:stCondLst>
                            <p:childTnLst>
                              <p:par>
                                <p:cTn id="1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8" fill="hold">
                      <p:stCondLst>
                        <p:cond delay="indefinite"/>
                      </p:stCondLst>
                      <p:childTnLst>
                        <p:par>
                          <p:cTn id="189" fill="hold">
                            <p:stCondLst>
                              <p:cond delay="0"/>
                            </p:stCondLst>
                            <p:childTnLst>
                              <p:par>
                                <p:cTn id="1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2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3" fill="hold">
                      <p:stCondLst>
                        <p:cond delay="indefinite"/>
                      </p:stCondLst>
                      <p:childTnLst>
                        <p:par>
                          <p:cTn id="194" fill="hold">
                            <p:stCondLst>
                              <p:cond delay="0"/>
                            </p:stCondLst>
                            <p:childTnLst>
                              <p:par>
                                <p:cTn id="19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7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8" fill="hold">
                      <p:stCondLst>
                        <p:cond delay="indefinite"/>
                      </p:stCondLst>
                      <p:childTnLst>
                        <p:par>
                          <p:cTn id="199" fill="hold">
                            <p:stCondLst>
                              <p:cond delay="0"/>
                            </p:stCondLst>
                            <p:childTnLst>
                              <p:par>
                                <p:cTn id="20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2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3" fill="hold">
                      <p:stCondLst>
                        <p:cond delay="indefinite"/>
                      </p:stCondLst>
                      <p:childTnLst>
                        <p:par>
                          <p:cTn id="204" fill="hold">
                            <p:stCondLst>
                              <p:cond delay="0"/>
                            </p:stCondLst>
                            <p:childTnLst>
                              <p:par>
                                <p:cTn id="2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07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8" fill="hold">
                      <p:stCondLst>
                        <p:cond delay="indefinite"/>
                      </p:stCondLst>
                      <p:childTnLst>
                        <p:par>
                          <p:cTn id="209" fill="hold">
                            <p:stCondLst>
                              <p:cond delay="0"/>
                            </p:stCondLst>
                            <p:childTnLst>
                              <p:par>
                                <p:cTn id="2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12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3" fill="hold">
                      <p:stCondLst>
                        <p:cond delay="indefinite"/>
                      </p:stCondLst>
                      <p:childTnLst>
                        <p:par>
                          <p:cTn id="214" fill="hold">
                            <p:stCondLst>
                              <p:cond delay="0"/>
                            </p:stCondLst>
                            <p:childTnLst>
                              <p:par>
                                <p:cTn id="2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17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8" fill="hold">
                      <p:stCondLst>
                        <p:cond delay="indefinite"/>
                      </p:stCondLst>
                      <p:childTnLst>
                        <p:par>
                          <p:cTn id="219" fill="hold">
                            <p:stCondLst>
                              <p:cond delay="0"/>
                            </p:stCondLst>
                            <p:childTnLst>
                              <p:par>
                                <p:cTn id="2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2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3" fill="hold">
                      <p:stCondLst>
                        <p:cond delay="indefinite"/>
                      </p:stCondLst>
                      <p:childTnLst>
                        <p:par>
                          <p:cTn id="224" fill="hold">
                            <p:stCondLst>
                              <p:cond delay="0"/>
                            </p:stCondLst>
                            <p:childTnLst>
                              <p:par>
                                <p:cTn id="2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7" dur="50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8" fill="hold">
                      <p:stCondLst>
                        <p:cond delay="indefinite"/>
                      </p:stCondLst>
                      <p:childTnLst>
                        <p:par>
                          <p:cTn id="229" fill="hold">
                            <p:stCondLst>
                              <p:cond delay="0"/>
                            </p:stCondLst>
                            <p:childTnLst>
                              <p:par>
                                <p:cTn id="2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2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3" fill="hold">
                      <p:stCondLst>
                        <p:cond delay="indefinite"/>
                      </p:stCondLst>
                      <p:childTnLst>
                        <p:par>
                          <p:cTn id="234" fill="hold">
                            <p:stCondLst>
                              <p:cond delay="0"/>
                            </p:stCondLst>
                            <p:childTnLst>
                              <p:par>
                                <p:cTn id="2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7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8" fill="hold">
                      <p:stCondLst>
                        <p:cond delay="indefinite"/>
                      </p:stCondLst>
                      <p:childTnLst>
                        <p:par>
                          <p:cTn id="239" fill="hold">
                            <p:stCondLst>
                              <p:cond delay="0"/>
                            </p:stCondLst>
                            <p:childTnLst>
                              <p:par>
                                <p:cTn id="2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3" fill="hold">
                      <p:stCondLst>
                        <p:cond delay="indefinite"/>
                      </p:stCondLst>
                      <p:childTnLst>
                        <p:par>
                          <p:cTn id="244" fill="hold">
                            <p:stCondLst>
                              <p:cond delay="0"/>
                            </p:stCondLst>
                            <p:childTnLst>
                              <p:par>
                                <p:cTn id="2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7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8" fill="hold">
                      <p:stCondLst>
                        <p:cond delay="indefinite"/>
                      </p:stCondLst>
                      <p:childTnLst>
                        <p:par>
                          <p:cTn id="249" fill="hold">
                            <p:stCondLst>
                              <p:cond delay="0"/>
                            </p:stCondLst>
                            <p:childTnLst>
                              <p:par>
                                <p:cTn id="2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2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3" fill="hold">
                      <p:stCondLst>
                        <p:cond delay="indefinite"/>
                      </p:stCondLst>
                      <p:childTnLst>
                        <p:par>
                          <p:cTn id="254" fill="hold">
                            <p:stCondLst>
                              <p:cond delay="0"/>
                            </p:stCondLst>
                            <p:childTnLst>
                              <p:par>
                                <p:cTn id="2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7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8" fill="hold">
                      <p:stCondLst>
                        <p:cond delay="indefinite"/>
                      </p:stCondLst>
                      <p:childTnLst>
                        <p:par>
                          <p:cTn id="259" fill="hold">
                            <p:stCondLst>
                              <p:cond delay="0"/>
                            </p:stCondLst>
                            <p:childTnLst>
                              <p:par>
                                <p:cTn id="2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62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3" fill="hold">
                      <p:stCondLst>
                        <p:cond delay="indefinite"/>
                      </p:stCondLst>
                      <p:childTnLst>
                        <p:par>
                          <p:cTn id="264" fill="hold">
                            <p:stCondLst>
                              <p:cond delay="0"/>
                            </p:stCondLst>
                            <p:childTnLst>
                              <p:par>
                                <p:cTn id="26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7" dur="50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 animBg="1"/>
      <p:bldP spid="5" grpId="0" animBg="1"/>
      <p:bldP spid="6" grpId="0" animBg="1"/>
      <p:bldP spid="7" grpId="0" animBg="1"/>
      <p:bldP spid="8" grpId="0"/>
      <p:bldP spid="9" grpId="0"/>
      <p:bldP spid="10" grpId="0"/>
      <p:bldP spid="11" grpId="0"/>
      <p:bldP spid="12" grpId="0"/>
      <p:bldP spid="13" grpId="0" animBg="1"/>
      <p:bldP spid="14" grpId="0"/>
      <p:bldP spid="15" grpId="0"/>
      <p:bldP spid="16" grpId="0" animBg="1"/>
      <p:bldP spid="17" grpId="0" animBg="1"/>
      <p:bldP spid="18" grpId="0" animBg="1"/>
      <p:bldP spid="19" grpId="0" animBg="1"/>
      <p:bldP spid="20" grpId="0"/>
      <p:bldP spid="21" grpId="0"/>
      <p:bldP spid="22" grpId="0"/>
      <p:bldP spid="23" grpId="0"/>
      <p:bldP spid="24" grpId="0"/>
      <p:bldP spid="25" grpId="0" animBg="1"/>
      <p:bldP spid="26" grpId="0"/>
      <p:bldP spid="27" grpId="0"/>
      <p:bldP spid="33" grpId="0"/>
      <p:bldP spid="34" grpId="0" animBg="1"/>
      <p:bldP spid="35" grpId="0" animBg="1"/>
      <p:bldP spid="36" grpId="0" animBg="1"/>
      <p:bldP spid="37" grpId="0" animBg="1"/>
      <p:bldP spid="38" grpId="0"/>
      <p:bldP spid="39" grpId="0"/>
      <p:bldP spid="40" grpId="0"/>
      <p:bldP spid="41" grpId="0"/>
      <p:bldP spid="42" grpId="0"/>
      <p:bldP spid="43" grpId="0"/>
      <p:bldP spid="47" grpId="0" animBg="1"/>
      <p:bldP spid="48" grpId="0"/>
      <p:bldP spid="49" grpId="0"/>
      <p:bldP spid="50" grpId="0" animBg="1"/>
      <p:bldP spid="51" grpId="0" animBg="1"/>
      <p:bldP spid="52" grpId="0" animBg="1"/>
      <p:bldP spid="53" grpId="0" animBg="1"/>
      <p:bldP spid="54" grpId="0"/>
      <p:bldP spid="55" grpId="0"/>
      <p:bldP spid="56" grpId="0"/>
      <p:bldP spid="57" grpId="0"/>
      <p:bldP spid="58" grpId="0"/>
      <p:bldP spid="59" grpId="0" animBg="1"/>
      <p:bldP spid="60" grpId="0"/>
      <p:bldP spid="61" grpId="0"/>
      <p:bldP spid="6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79512" y="1181651"/>
            <a:ext cx="8964488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err="1" smtClean="0">
                <a:latin typeface="Comic Sans MS" pitchFamily="66" charset="0"/>
              </a:rPr>
              <a:t>e.g</a:t>
            </a:r>
            <a:r>
              <a:rPr lang="en-IE" dirty="0" smtClean="0">
                <a:latin typeface="Comic Sans MS" pitchFamily="66" charset="0"/>
              </a:rPr>
              <a:t> 4	A code consists of a four-digit number which is formed from the digits 3 	to 9 inclusive.</a:t>
            </a:r>
          </a:p>
          <a:p>
            <a:r>
              <a:rPr lang="en-IE" dirty="0" smtClean="0">
                <a:latin typeface="Comic Sans MS" pitchFamily="66" charset="0"/>
              </a:rPr>
              <a:t>No digit can occur more than once in the code.</a:t>
            </a:r>
          </a:p>
          <a:p>
            <a:r>
              <a:rPr lang="en-IE" b="1" dirty="0" smtClean="0">
                <a:latin typeface="Comic Sans MS" pitchFamily="66" charset="0"/>
              </a:rPr>
              <a:t>(</a:t>
            </a:r>
            <a:r>
              <a:rPr lang="en-IE" b="1" dirty="0" err="1" smtClean="0">
                <a:latin typeface="Comic Sans MS" pitchFamily="66" charset="0"/>
              </a:rPr>
              <a:t>i</a:t>
            </a:r>
            <a:r>
              <a:rPr lang="en-IE" b="1" dirty="0" smtClean="0">
                <a:latin typeface="Comic Sans MS" pitchFamily="66" charset="0"/>
              </a:rPr>
              <a:t>) Write down the smallest possible four-digit code.</a:t>
            </a:r>
          </a:p>
          <a:p>
            <a:r>
              <a:rPr lang="en-IE" b="1" dirty="0" smtClean="0">
                <a:latin typeface="Comic Sans MS" pitchFamily="66" charset="0"/>
              </a:rPr>
              <a:t>(ii) How many different codes are possible?</a:t>
            </a:r>
          </a:p>
          <a:p>
            <a:r>
              <a:rPr lang="en-IE" b="1" dirty="0" smtClean="0">
                <a:latin typeface="Comic Sans MS" pitchFamily="66" charset="0"/>
              </a:rPr>
              <a:t>(iii) How many of the four-digit codes are greater than 6000?</a:t>
            </a:r>
          </a:p>
          <a:p>
            <a:r>
              <a:rPr lang="en-IE" b="1" dirty="0" smtClean="0">
                <a:latin typeface="Comic Sans MS" pitchFamily="66" charset="0"/>
              </a:rPr>
              <a:t>(iv) How many of the four-digit codes are divisible by 2?c</a:t>
            </a:r>
            <a:endParaRPr lang="en-IE" dirty="0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79512" y="188640"/>
            <a:ext cx="8964488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err="1" smtClean="0">
                <a:latin typeface="Comic Sans MS" pitchFamily="66" charset="0"/>
              </a:rPr>
              <a:t>e.g</a:t>
            </a:r>
            <a:r>
              <a:rPr lang="en-IE" dirty="0" smtClean="0">
                <a:latin typeface="Comic Sans MS" pitchFamily="66" charset="0"/>
              </a:rPr>
              <a:t> 4	A code consists of a four-digit number which is formed from the digits 3 	to 9 inclusive.</a:t>
            </a:r>
          </a:p>
          <a:p>
            <a:r>
              <a:rPr lang="en-IE" dirty="0" smtClean="0">
                <a:latin typeface="Comic Sans MS" pitchFamily="66" charset="0"/>
              </a:rPr>
              <a:t>No digit can occur more than once in the code.</a:t>
            </a:r>
          </a:p>
          <a:p>
            <a:r>
              <a:rPr lang="en-IE" b="1" dirty="0" smtClean="0">
                <a:latin typeface="Comic Sans MS" pitchFamily="66" charset="0"/>
              </a:rPr>
              <a:t>(</a:t>
            </a:r>
            <a:r>
              <a:rPr lang="en-IE" b="1" dirty="0" err="1" smtClean="0">
                <a:latin typeface="Comic Sans MS" pitchFamily="66" charset="0"/>
              </a:rPr>
              <a:t>i</a:t>
            </a:r>
            <a:r>
              <a:rPr lang="en-IE" b="1" dirty="0" smtClean="0">
                <a:latin typeface="Comic Sans MS" pitchFamily="66" charset="0"/>
              </a:rPr>
              <a:t>) Write down the smallest possible four-digit code.</a:t>
            </a:r>
          </a:p>
          <a:p>
            <a:r>
              <a:rPr lang="en-IE" b="1" dirty="0" smtClean="0">
                <a:latin typeface="Comic Sans MS" pitchFamily="66" charset="0"/>
              </a:rPr>
              <a:t>(ii) How many different codes are possible?</a:t>
            </a:r>
          </a:p>
          <a:p>
            <a:r>
              <a:rPr lang="en-IE" b="1" dirty="0" smtClean="0">
                <a:latin typeface="Comic Sans MS" pitchFamily="66" charset="0"/>
              </a:rPr>
              <a:t>(iii) How many of the four-digit codes are greater than 6000?</a:t>
            </a:r>
          </a:p>
          <a:p>
            <a:r>
              <a:rPr lang="en-IE" b="1" dirty="0" smtClean="0">
                <a:latin typeface="Comic Sans MS" pitchFamily="66" charset="0"/>
              </a:rPr>
              <a:t>(iv) How many of the four-digit codes are divisible by 2?c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51520" y="2492896"/>
            <a:ext cx="51809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b="1" dirty="0" smtClean="0">
                <a:solidFill>
                  <a:prstClr val="black"/>
                </a:solidFill>
                <a:latin typeface="Comic Sans MS" pitchFamily="66" charset="0"/>
              </a:rPr>
              <a:t>(</a:t>
            </a:r>
            <a:r>
              <a:rPr lang="en-IE" b="1" dirty="0" err="1" smtClean="0">
                <a:solidFill>
                  <a:prstClr val="black"/>
                </a:solidFill>
                <a:latin typeface="Comic Sans MS" pitchFamily="66" charset="0"/>
              </a:rPr>
              <a:t>i</a:t>
            </a:r>
            <a:r>
              <a:rPr lang="en-IE" b="1" dirty="0" smtClean="0">
                <a:solidFill>
                  <a:prstClr val="black"/>
                </a:solidFill>
                <a:latin typeface="Comic Sans MS" pitchFamily="66" charset="0"/>
              </a:rPr>
              <a:t>) </a:t>
            </a:r>
            <a:endParaRPr lang="en-IE" dirty="0"/>
          </a:p>
        </p:txBody>
      </p:sp>
      <p:sp>
        <p:nvSpPr>
          <p:cNvPr id="4" name="Rectangle 3"/>
          <p:cNvSpPr/>
          <p:nvPr/>
        </p:nvSpPr>
        <p:spPr>
          <a:xfrm>
            <a:off x="611560" y="2492896"/>
            <a:ext cx="32573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3</a:t>
            </a:r>
            <a:endParaRPr lang="en-IE" dirty="0"/>
          </a:p>
        </p:txBody>
      </p:sp>
      <p:sp>
        <p:nvSpPr>
          <p:cNvPr id="5" name="Rectangle 4"/>
          <p:cNvSpPr/>
          <p:nvPr/>
        </p:nvSpPr>
        <p:spPr>
          <a:xfrm>
            <a:off x="777815" y="2492896"/>
            <a:ext cx="32573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4</a:t>
            </a:r>
            <a:endParaRPr lang="en-IE" dirty="0"/>
          </a:p>
        </p:txBody>
      </p:sp>
      <p:sp>
        <p:nvSpPr>
          <p:cNvPr id="6" name="Rectangle 5"/>
          <p:cNvSpPr/>
          <p:nvPr/>
        </p:nvSpPr>
        <p:spPr>
          <a:xfrm>
            <a:off x="961612" y="2492896"/>
            <a:ext cx="32573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5</a:t>
            </a:r>
            <a:endParaRPr lang="en-IE" dirty="0"/>
          </a:p>
        </p:txBody>
      </p:sp>
      <p:sp>
        <p:nvSpPr>
          <p:cNvPr id="7" name="Rectangle 6"/>
          <p:cNvSpPr/>
          <p:nvPr/>
        </p:nvSpPr>
        <p:spPr>
          <a:xfrm>
            <a:off x="1149926" y="2492896"/>
            <a:ext cx="325730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6</a:t>
            </a:r>
            <a:endParaRPr lang="en-IE" dirty="0"/>
          </a:p>
        </p:txBody>
      </p:sp>
      <p:sp>
        <p:nvSpPr>
          <p:cNvPr id="8" name="Rectangle 7"/>
          <p:cNvSpPr/>
          <p:nvPr/>
        </p:nvSpPr>
        <p:spPr>
          <a:xfrm>
            <a:off x="309673" y="2987660"/>
            <a:ext cx="48282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(ii)</a:t>
            </a:r>
          </a:p>
        </p:txBody>
      </p:sp>
      <p:sp>
        <p:nvSpPr>
          <p:cNvPr id="9" name="Rounded Rectangle 8"/>
          <p:cNvSpPr/>
          <p:nvPr/>
        </p:nvSpPr>
        <p:spPr>
          <a:xfrm>
            <a:off x="827584" y="2952654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0" name="Rounded Rectangle 9"/>
          <p:cNvSpPr/>
          <p:nvPr/>
        </p:nvSpPr>
        <p:spPr>
          <a:xfrm>
            <a:off x="1475656" y="2938799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1" name="Rounded Rectangle 10"/>
          <p:cNvSpPr/>
          <p:nvPr/>
        </p:nvSpPr>
        <p:spPr>
          <a:xfrm>
            <a:off x="2140316" y="2952654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2" name="Rounded Rectangle 11"/>
          <p:cNvSpPr/>
          <p:nvPr/>
        </p:nvSpPr>
        <p:spPr>
          <a:xfrm>
            <a:off x="2785655" y="2938799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3" name="Rectangle 12"/>
          <p:cNvSpPr/>
          <p:nvPr/>
        </p:nvSpPr>
        <p:spPr>
          <a:xfrm>
            <a:off x="755576" y="3035941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7</a:t>
            </a:r>
            <a:endParaRPr lang="en-IE" sz="2800" dirty="0"/>
          </a:p>
        </p:txBody>
      </p:sp>
      <p:sp>
        <p:nvSpPr>
          <p:cNvPr id="14" name="Rectangle 13"/>
          <p:cNvSpPr/>
          <p:nvPr/>
        </p:nvSpPr>
        <p:spPr>
          <a:xfrm>
            <a:off x="1403648" y="3005498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6</a:t>
            </a:r>
            <a:endParaRPr lang="en-IE" sz="2800" dirty="0"/>
          </a:p>
        </p:txBody>
      </p:sp>
      <p:sp>
        <p:nvSpPr>
          <p:cNvPr id="15" name="Rectangle 14"/>
          <p:cNvSpPr/>
          <p:nvPr/>
        </p:nvSpPr>
        <p:spPr>
          <a:xfrm>
            <a:off x="2085662" y="3022086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5</a:t>
            </a:r>
            <a:endParaRPr lang="en-IE" sz="2800" dirty="0"/>
          </a:p>
        </p:txBody>
      </p:sp>
      <p:sp>
        <p:nvSpPr>
          <p:cNvPr id="16" name="Rectangle 15"/>
          <p:cNvSpPr/>
          <p:nvPr/>
        </p:nvSpPr>
        <p:spPr>
          <a:xfrm>
            <a:off x="2692169" y="2991643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17" name="Rectangle 16"/>
          <p:cNvSpPr/>
          <p:nvPr/>
        </p:nvSpPr>
        <p:spPr>
          <a:xfrm>
            <a:off x="3338129" y="3049796"/>
            <a:ext cx="124104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840</a:t>
            </a:r>
            <a:endParaRPr lang="en-IE" sz="2800" dirty="0"/>
          </a:p>
        </p:txBody>
      </p:sp>
      <p:sp>
        <p:nvSpPr>
          <p:cNvPr id="18" name="Rectangle 17"/>
          <p:cNvSpPr/>
          <p:nvPr/>
        </p:nvSpPr>
        <p:spPr>
          <a:xfrm>
            <a:off x="302499" y="3765893"/>
            <a:ext cx="54694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(iii)</a:t>
            </a:r>
          </a:p>
        </p:txBody>
      </p:sp>
      <p:sp>
        <p:nvSpPr>
          <p:cNvPr id="19" name="Rounded Rectangle 18"/>
          <p:cNvSpPr/>
          <p:nvPr/>
        </p:nvSpPr>
        <p:spPr>
          <a:xfrm>
            <a:off x="820410" y="3730887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20" name="Rounded Rectangle 19"/>
          <p:cNvSpPr/>
          <p:nvPr/>
        </p:nvSpPr>
        <p:spPr>
          <a:xfrm>
            <a:off x="1468482" y="371703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21" name="Rounded Rectangle 20"/>
          <p:cNvSpPr/>
          <p:nvPr/>
        </p:nvSpPr>
        <p:spPr>
          <a:xfrm>
            <a:off x="2133142" y="3730887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22" name="Rounded Rectangle 21"/>
          <p:cNvSpPr/>
          <p:nvPr/>
        </p:nvSpPr>
        <p:spPr>
          <a:xfrm>
            <a:off x="2778481" y="371703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23" name="Rectangle 22"/>
          <p:cNvSpPr/>
          <p:nvPr/>
        </p:nvSpPr>
        <p:spPr>
          <a:xfrm>
            <a:off x="748402" y="3814174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24" name="Rectangle 23"/>
          <p:cNvSpPr/>
          <p:nvPr/>
        </p:nvSpPr>
        <p:spPr>
          <a:xfrm>
            <a:off x="1396474" y="3783731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6</a:t>
            </a:r>
            <a:endParaRPr lang="en-IE" sz="2800" dirty="0"/>
          </a:p>
        </p:txBody>
      </p:sp>
      <p:sp>
        <p:nvSpPr>
          <p:cNvPr id="25" name="Rectangle 24"/>
          <p:cNvSpPr/>
          <p:nvPr/>
        </p:nvSpPr>
        <p:spPr>
          <a:xfrm>
            <a:off x="2078488" y="3800319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5</a:t>
            </a:r>
            <a:endParaRPr lang="en-IE" sz="2800" dirty="0"/>
          </a:p>
        </p:txBody>
      </p:sp>
      <p:sp>
        <p:nvSpPr>
          <p:cNvPr id="26" name="Rectangle 25"/>
          <p:cNvSpPr/>
          <p:nvPr/>
        </p:nvSpPr>
        <p:spPr>
          <a:xfrm>
            <a:off x="2684995" y="3769876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27" name="Rectangle 26"/>
          <p:cNvSpPr/>
          <p:nvPr/>
        </p:nvSpPr>
        <p:spPr>
          <a:xfrm>
            <a:off x="3330955" y="3828029"/>
            <a:ext cx="124104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480</a:t>
            </a:r>
            <a:endParaRPr lang="en-IE" sz="2800" dirty="0"/>
          </a:p>
        </p:txBody>
      </p:sp>
      <p:sp>
        <p:nvSpPr>
          <p:cNvPr id="28" name="Rectangle 27"/>
          <p:cNvSpPr/>
          <p:nvPr/>
        </p:nvSpPr>
        <p:spPr>
          <a:xfrm>
            <a:off x="539552" y="4355812"/>
            <a:ext cx="94128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srgbClr val="FF0000"/>
                </a:solidFill>
                <a:latin typeface="Comic Sans MS" pitchFamily="66" charset="0"/>
              </a:rPr>
              <a:t>6,7,8,9</a:t>
            </a:r>
            <a:endParaRPr lang="en-IE" dirty="0">
              <a:solidFill>
                <a:srgbClr val="FF0000"/>
              </a:solidFill>
            </a:endParaRPr>
          </a:p>
        </p:txBody>
      </p:sp>
      <p:grpSp>
        <p:nvGrpSpPr>
          <p:cNvPr id="29" name="Group 28"/>
          <p:cNvGrpSpPr/>
          <p:nvPr/>
        </p:nvGrpSpPr>
        <p:grpSpPr>
          <a:xfrm>
            <a:off x="1480836" y="4437112"/>
            <a:ext cx="4603332" cy="369332"/>
            <a:chOff x="976780" y="5301208"/>
            <a:chExt cx="4603332" cy="369332"/>
          </a:xfrm>
        </p:grpSpPr>
        <p:sp>
          <p:nvSpPr>
            <p:cNvPr id="30" name="TextBox 29"/>
            <p:cNvSpPr txBox="1"/>
            <p:nvPr/>
          </p:nvSpPr>
          <p:spPr>
            <a:xfrm>
              <a:off x="1979712" y="5301208"/>
              <a:ext cx="3600400" cy="369332"/>
            </a:xfrm>
            <a:prstGeom prst="rect">
              <a:avLst/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IE" dirty="0" smtClean="0">
                  <a:latin typeface="Comic Sans MS" pitchFamily="66" charset="0"/>
                </a:rPr>
                <a:t>Deal with the restriction first</a:t>
              </a:r>
              <a:endParaRPr lang="en-IE" dirty="0">
                <a:latin typeface="Comic Sans MS" pitchFamily="66" charset="0"/>
              </a:endParaRPr>
            </a:p>
          </p:txBody>
        </p:sp>
        <p:cxnSp>
          <p:nvCxnSpPr>
            <p:cNvPr id="31" name="Straight Arrow Connector 30"/>
            <p:cNvCxnSpPr>
              <a:stCxn id="30" idx="1"/>
              <a:endCxn id="28" idx="3"/>
            </p:cNvCxnSpPr>
            <p:nvPr/>
          </p:nvCxnSpPr>
          <p:spPr>
            <a:xfrm rot="10800000">
              <a:off x="976780" y="5404574"/>
              <a:ext cx="1002933" cy="81300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3" name="Rectangle 32"/>
          <p:cNvSpPr/>
          <p:nvPr/>
        </p:nvSpPr>
        <p:spPr>
          <a:xfrm>
            <a:off x="323528" y="4931876"/>
            <a:ext cx="53091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(iv)</a:t>
            </a:r>
          </a:p>
        </p:txBody>
      </p:sp>
      <p:sp>
        <p:nvSpPr>
          <p:cNvPr id="34" name="Rounded Rectangle 33"/>
          <p:cNvSpPr/>
          <p:nvPr/>
        </p:nvSpPr>
        <p:spPr>
          <a:xfrm>
            <a:off x="841439" y="489687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5" name="Rounded Rectangle 34"/>
          <p:cNvSpPr/>
          <p:nvPr/>
        </p:nvSpPr>
        <p:spPr>
          <a:xfrm>
            <a:off x="1489511" y="488301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6" name="Rounded Rectangle 35"/>
          <p:cNvSpPr/>
          <p:nvPr/>
        </p:nvSpPr>
        <p:spPr>
          <a:xfrm>
            <a:off x="2154171" y="489687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7" name="Rounded Rectangle 36"/>
          <p:cNvSpPr/>
          <p:nvPr/>
        </p:nvSpPr>
        <p:spPr>
          <a:xfrm>
            <a:off x="2799510" y="488301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8" name="Rectangle 37"/>
          <p:cNvSpPr/>
          <p:nvPr/>
        </p:nvSpPr>
        <p:spPr>
          <a:xfrm>
            <a:off x="769431" y="4980157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6</a:t>
            </a:r>
            <a:endParaRPr lang="en-IE" sz="2800" dirty="0"/>
          </a:p>
        </p:txBody>
      </p:sp>
      <p:sp>
        <p:nvSpPr>
          <p:cNvPr id="39" name="Rectangle 38"/>
          <p:cNvSpPr/>
          <p:nvPr/>
        </p:nvSpPr>
        <p:spPr>
          <a:xfrm>
            <a:off x="1417503" y="4949714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5</a:t>
            </a:r>
            <a:endParaRPr lang="en-IE" sz="2800" dirty="0"/>
          </a:p>
        </p:txBody>
      </p:sp>
      <p:sp>
        <p:nvSpPr>
          <p:cNvPr id="40" name="Rectangle 39"/>
          <p:cNvSpPr/>
          <p:nvPr/>
        </p:nvSpPr>
        <p:spPr>
          <a:xfrm>
            <a:off x="2099517" y="4966302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41" name="Rectangle 40"/>
          <p:cNvSpPr/>
          <p:nvPr/>
        </p:nvSpPr>
        <p:spPr>
          <a:xfrm>
            <a:off x="2706024" y="4935859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42" name="Rectangle 41"/>
          <p:cNvSpPr/>
          <p:nvPr/>
        </p:nvSpPr>
        <p:spPr>
          <a:xfrm>
            <a:off x="3351984" y="4994012"/>
            <a:ext cx="1241045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360</a:t>
            </a:r>
            <a:endParaRPr lang="en-IE" sz="2800" dirty="0"/>
          </a:p>
        </p:txBody>
      </p:sp>
      <p:sp>
        <p:nvSpPr>
          <p:cNvPr id="43" name="Rectangle 42"/>
          <p:cNvSpPr/>
          <p:nvPr/>
        </p:nvSpPr>
        <p:spPr>
          <a:xfrm>
            <a:off x="2683773" y="5507940"/>
            <a:ext cx="73609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srgbClr val="FF0000"/>
                </a:solidFill>
                <a:latin typeface="Comic Sans MS" pitchFamily="66" charset="0"/>
              </a:rPr>
              <a:t>4,6,8</a:t>
            </a:r>
            <a:endParaRPr lang="en-IE" dirty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2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2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2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7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42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8" fill="hold">
                      <p:stCondLst>
                        <p:cond delay="indefinite"/>
                      </p:stCondLst>
                      <p:childTnLst>
                        <p:par>
                          <p:cTn id="149" fill="hold">
                            <p:stCondLst>
                              <p:cond delay="0"/>
                            </p:stCondLst>
                            <p:childTnLst>
                              <p:par>
                                <p:cTn id="1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3" fill="hold">
                      <p:stCondLst>
                        <p:cond delay="indefinite"/>
                      </p:stCondLst>
                      <p:childTnLst>
                        <p:par>
                          <p:cTn id="154" fill="hold">
                            <p:stCondLst>
                              <p:cond delay="0"/>
                            </p:stCondLst>
                            <p:childTnLst>
                              <p:par>
                                <p:cTn id="1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2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7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8" fill="hold">
                      <p:stCondLst>
                        <p:cond delay="indefinite"/>
                      </p:stCondLst>
                      <p:childTnLst>
                        <p:par>
                          <p:cTn id="169" fill="hold">
                            <p:stCondLst>
                              <p:cond delay="0"/>
                            </p:stCondLst>
                            <p:childTnLst>
                              <p:par>
                                <p:cTn id="1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2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3" fill="hold">
                      <p:stCondLst>
                        <p:cond delay="indefinite"/>
                      </p:stCondLst>
                      <p:childTnLst>
                        <p:par>
                          <p:cTn id="174" fill="hold">
                            <p:stCondLst>
                              <p:cond delay="0"/>
                            </p:stCondLst>
                            <p:childTnLst>
                              <p:par>
                                <p:cTn id="1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7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2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3" fill="hold">
                      <p:stCondLst>
                        <p:cond delay="indefinite"/>
                      </p:stCondLst>
                      <p:childTnLst>
                        <p:par>
                          <p:cTn id="184" fill="hold">
                            <p:stCondLst>
                              <p:cond delay="0"/>
                            </p:stCondLst>
                            <p:childTnLst>
                              <p:par>
                                <p:cTn id="1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7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8" fill="hold">
                      <p:stCondLst>
                        <p:cond delay="indefinite"/>
                      </p:stCondLst>
                      <p:childTnLst>
                        <p:par>
                          <p:cTn id="189" fill="hold">
                            <p:stCondLst>
                              <p:cond delay="0"/>
                            </p:stCondLst>
                            <p:childTnLst>
                              <p:par>
                                <p:cTn id="19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2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  <p:bldP spid="7" grpId="0"/>
      <p:bldP spid="8" grpId="0"/>
      <p:bldP spid="9" grpId="0" animBg="1"/>
      <p:bldP spid="10" grpId="0" animBg="1"/>
      <p:bldP spid="11" grpId="0" animBg="1"/>
      <p:bldP spid="12" grpId="0" animBg="1"/>
      <p:bldP spid="13" grpId="0"/>
      <p:bldP spid="14" grpId="0"/>
      <p:bldP spid="15" grpId="0"/>
      <p:bldP spid="16" grpId="0"/>
      <p:bldP spid="17" grpId="0"/>
      <p:bldP spid="18" grpId="0"/>
      <p:bldP spid="19" grpId="0" animBg="1"/>
      <p:bldP spid="20" grpId="0" animBg="1"/>
      <p:bldP spid="21" grpId="0" animBg="1"/>
      <p:bldP spid="22" grpId="0" animBg="1"/>
      <p:bldP spid="23" grpId="0"/>
      <p:bldP spid="24" grpId="0"/>
      <p:bldP spid="25" grpId="0"/>
      <p:bldP spid="26" grpId="0"/>
      <p:bldP spid="27" grpId="0"/>
      <p:bldP spid="28" grpId="0"/>
      <p:bldP spid="33" grpId="0"/>
      <p:bldP spid="34" grpId="0" animBg="1"/>
      <p:bldP spid="35" grpId="0" animBg="1"/>
      <p:bldP spid="36" grpId="0" animBg="1"/>
      <p:bldP spid="37" grpId="0" animBg="1"/>
      <p:bldP spid="38" grpId="0"/>
      <p:bldP spid="39" grpId="0"/>
      <p:bldP spid="40" grpId="0"/>
      <p:bldP spid="41" grpId="0"/>
      <p:bldP spid="42" grpId="0"/>
      <p:bldP spid="43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51520" y="1325667"/>
            <a:ext cx="7830616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err="1" smtClean="0">
                <a:latin typeface="Comic Sans MS" pitchFamily="66" charset="0"/>
              </a:rPr>
              <a:t>e.g</a:t>
            </a:r>
            <a:r>
              <a:rPr lang="en-IE" dirty="0" smtClean="0">
                <a:latin typeface="Comic Sans MS" pitchFamily="66" charset="0"/>
              </a:rPr>
              <a:t> 5	Three boys and two girls are seated in a row as a group.</a:t>
            </a:r>
          </a:p>
          <a:p>
            <a:r>
              <a:rPr lang="en-IE" dirty="0" smtClean="0">
                <a:latin typeface="Comic Sans MS" pitchFamily="66" charset="0"/>
              </a:rPr>
              <a:t>	In how many different ways can the group be seated if</a:t>
            </a:r>
          </a:p>
          <a:p>
            <a:r>
              <a:rPr lang="en-IE" b="1" dirty="0" smtClean="0">
                <a:latin typeface="Comic Sans MS" pitchFamily="66" charset="0"/>
              </a:rPr>
              <a:t>(</a:t>
            </a:r>
            <a:r>
              <a:rPr lang="en-IE" b="1" dirty="0" err="1" smtClean="0">
                <a:latin typeface="Comic Sans MS" pitchFamily="66" charset="0"/>
              </a:rPr>
              <a:t>i</a:t>
            </a:r>
            <a:r>
              <a:rPr lang="en-IE" b="1" dirty="0" smtClean="0">
                <a:latin typeface="Comic Sans MS" pitchFamily="66" charset="0"/>
              </a:rPr>
              <a:t>) there are no restrictions on the order of seating</a:t>
            </a:r>
          </a:p>
          <a:p>
            <a:r>
              <a:rPr lang="en-IE" b="1" dirty="0" smtClean="0">
                <a:latin typeface="Comic Sans MS" pitchFamily="66" charset="0"/>
              </a:rPr>
              <a:t>(ii) there must be a boy at the beginning of the row</a:t>
            </a:r>
          </a:p>
          <a:p>
            <a:r>
              <a:rPr lang="en-IE" b="1" dirty="0" smtClean="0">
                <a:latin typeface="Comic Sans MS" pitchFamily="66" charset="0"/>
              </a:rPr>
              <a:t>(iii) there must be a boy at the beginning of the row and a boy at the end of the row</a:t>
            </a:r>
          </a:p>
          <a:p>
            <a:r>
              <a:rPr lang="en-IE" b="1" dirty="0" smtClean="0">
                <a:latin typeface="Comic Sans MS" pitchFamily="66" charset="0"/>
              </a:rPr>
              <a:t>(iv) the two girls must be seated beside each other?</a:t>
            </a:r>
            <a:endParaRPr lang="en-IE" dirty="0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251520" y="116632"/>
            <a:ext cx="7830616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IE" dirty="0" err="1" smtClean="0">
                <a:latin typeface="Comic Sans MS" pitchFamily="66" charset="0"/>
              </a:rPr>
              <a:t>e.g</a:t>
            </a:r>
            <a:r>
              <a:rPr lang="en-IE" dirty="0" smtClean="0">
                <a:latin typeface="Comic Sans MS" pitchFamily="66" charset="0"/>
              </a:rPr>
              <a:t> 5	Three boys and two girls are seated in a row as a group.</a:t>
            </a:r>
          </a:p>
          <a:p>
            <a:r>
              <a:rPr lang="en-IE" dirty="0" smtClean="0">
                <a:latin typeface="Comic Sans MS" pitchFamily="66" charset="0"/>
              </a:rPr>
              <a:t>	In how many different ways can the group be seated if</a:t>
            </a:r>
          </a:p>
          <a:p>
            <a:r>
              <a:rPr lang="en-IE" b="1" dirty="0" smtClean="0">
                <a:latin typeface="Comic Sans MS" pitchFamily="66" charset="0"/>
              </a:rPr>
              <a:t>(</a:t>
            </a:r>
            <a:r>
              <a:rPr lang="en-IE" b="1" dirty="0" err="1" smtClean="0">
                <a:latin typeface="Comic Sans MS" pitchFamily="66" charset="0"/>
              </a:rPr>
              <a:t>i</a:t>
            </a:r>
            <a:r>
              <a:rPr lang="en-IE" b="1" dirty="0" smtClean="0">
                <a:latin typeface="Comic Sans MS" pitchFamily="66" charset="0"/>
              </a:rPr>
              <a:t>) there are no restrictions on the order of seating</a:t>
            </a:r>
          </a:p>
          <a:p>
            <a:r>
              <a:rPr lang="en-IE" b="1" dirty="0" smtClean="0">
                <a:latin typeface="Comic Sans MS" pitchFamily="66" charset="0"/>
              </a:rPr>
              <a:t>(ii) there must be a boy at the beginning of the row</a:t>
            </a:r>
          </a:p>
          <a:p>
            <a:r>
              <a:rPr lang="en-IE" b="1" dirty="0" smtClean="0">
                <a:latin typeface="Comic Sans MS" pitchFamily="66" charset="0"/>
              </a:rPr>
              <a:t>(iii) there must be a boy at the beginning of the row and a boy at the end of the row</a:t>
            </a:r>
          </a:p>
          <a:p>
            <a:r>
              <a:rPr lang="en-IE" b="1" dirty="0" smtClean="0">
                <a:latin typeface="Comic Sans MS" pitchFamily="66" charset="0"/>
              </a:rPr>
              <a:t>(iv) the two girls must be seated beside each other?</a:t>
            </a:r>
            <a:endParaRPr lang="en-IE" dirty="0">
              <a:latin typeface="Comic Sans MS" pitchFamily="66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309673" y="2196818"/>
            <a:ext cx="41870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</a:t>
            </a:r>
            <a:r>
              <a:rPr lang="en-IE" dirty="0" err="1" smtClean="0">
                <a:solidFill>
                  <a:prstClr val="black"/>
                </a:solidFill>
                <a:latin typeface="Comic Sans MS" pitchFamily="66" charset="0"/>
              </a:rPr>
              <a:t>i</a:t>
            </a:r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)</a:t>
            </a:r>
          </a:p>
        </p:txBody>
      </p:sp>
      <p:sp>
        <p:nvSpPr>
          <p:cNvPr id="4" name="Rounded Rectangle 3"/>
          <p:cNvSpPr/>
          <p:nvPr/>
        </p:nvSpPr>
        <p:spPr>
          <a:xfrm>
            <a:off x="827584" y="216181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" name="Rounded Rectangle 4"/>
          <p:cNvSpPr/>
          <p:nvPr/>
        </p:nvSpPr>
        <p:spPr>
          <a:xfrm>
            <a:off x="1475656" y="2147957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6" name="Rounded Rectangle 5"/>
          <p:cNvSpPr/>
          <p:nvPr/>
        </p:nvSpPr>
        <p:spPr>
          <a:xfrm>
            <a:off x="2140316" y="216181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7" name="Rounded Rectangle 6"/>
          <p:cNvSpPr/>
          <p:nvPr/>
        </p:nvSpPr>
        <p:spPr>
          <a:xfrm>
            <a:off x="2785655" y="2147957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8" name="Rectangle 7"/>
          <p:cNvSpPr/>
          <p:nvPr/>
        </p:nvSpPr>
        <p:spPr>
          <a:xfrm>
            <a:off x="755576" y="2245099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5</a:t>
            </a:r>
            <a:endParaRPr lang="en-IE" sz="2800" dirty="0"/>
          </a:p>
        </p:txBody>
      </p:sp>
      <p:sp>
        <p:nvSpPr>
          <p:cNvPr id="9" name="Rectangle 8"/>
          <p:cNvSpPr/>
          <p:nvPr/>
        </p:nvSpPr>
        <p:spPr>
          <a:xfrm>
            <a:off x="1403648" y="2214656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10" name="Rectangle 9"/>
          <p:cNvSpPr/>
          <p:nvPr/>
        </p:nvSpPr>
        <p:spPr>
          <a:xfrm>
            <a:off x="2085662" y="2231244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11" name="Rectangle 10"/>
          <p:cNvSpPr/>
          <p:nvPr/>
        </p:nvSpPr>
        <p:spPr>
          <a:xfrm>
            <a:off x="2692169" y="2200801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12" name="Rectangle 11"/>
          <p:cNvSpPr/>
          <p:nvPr/>
        </p:nvSpPr>
        <p:spPr>
          <a:xfrm>
            <a:off x="3923928" y="2219965"/>
            <a:ext cx="118333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120</a:t>
            </a:r>
            <a:endParaRPr lang="en-IE" sz="2800" dirty="0"/>
          </a:p>
        </p:txBody>
      </p:sp>
      <p:sp>
        <p:nvSpPr>
          <p:cNvPr id="13" name="Rounded Rectangle 12"/>
          <p:cNvSpPr/>
          <p:nvPr/>
        </p:nvSpPr>
        <p:spPr>
          <a:xfrm>
            <a:off x="3369342" y="2147957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4" name="Rectangle 13"/>
          <p:cNvSpPr/>
          <p:nvPr/>
        </p:nvSpPr>
        <p:spPr>
          <a:xfrm>
            <a:off x="3275856" y="2200801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15" name="Rectangle 14"/>
          <p:cNvSpPr/>
          <p:nvPr/>
        </p:nvSpPr>
        <p:spPr>
          <a:xfrm>
            <a:off x="251520" y="3016616"/>
            <a:ext cx="48282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(ii)</a:t>
            </a:r>
          </a:p>
        </p:txBody>
      </p:sp>
      <p:sp>
        <p:nvSpPr>
          <p:cNvPr id="16" name="Rounded Rectangle 15"/>
          <p:cNvSpPr/>
          <p:nvPr/>
        </p:nvSpPr>
        <p:spPr>
          <a:xfrm>
            <a:off x="769431" y="298161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7" name="Rounded Rectangle 16"/>
          <p:cNvSpPr/>
          <p:nvPr/>
        </p:nvSpPr>
        <p:spPr>
          <a:xfrm>
            <a:off x="1417503" y="296775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8" name="Rounded Rectangle 17"/>
          <p:cNvSpPr/>
          <p:nvPr/>
        </p:nvSpPr>
        <p:spPr>
          <a:xfrm>
            <a:off x="2082163" y="2981610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19" name="Rounded Rectangle 18"/>
          <p:cNvSpPr/>
          <p:nvPr/>
        </p:nvSpPr>
        <p:spPr>
          <a:xfrm>
            <a:off x="2727502" y="296775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20" name="Rectangle 19"/>
          <p:cNvSpPr/>
          <p:nvPr/>
        </p:nvSpPr>
        <p:spPr>
          <a:xfrm>
            <a:off x="697423" y="3064897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21" name="Rectangle 20"/>
          <p:cNvSpPr/>
          <p:nvPr/>
        </p:nvSpPr>
        <p:spPr>
          <a:xfrm>
            <a:off x="1345495" y="3034454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22" name="Rectangle 21"/>
          <p:cNvSpPr/>
          <p:nvPr/>
        </p:nvSpPr>
        <p:spPr>
          <a:xfrm>
            <a:off x="2027509" y="3051042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23" name="Rectangle 22"/>
          <p:cNvSpPr/>
          <p:nvPr/>
        </p:nvSpPr>
        <p:spPr>
          <a:xfrm>
            <a:off x="2634016" y="3020599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24" name="Rectangle 23"/>
          <p:cNvSpPr/>
          <p:nvPr/>
        </p:nvSpPr>
        <p:spPr>
          <a:xfrm>
            <a:off x="3865775" y="3039763"/>
            <a:ext cx="102143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</a:t>
            </a:r>
            <a:r>
              <a:rPr lang="en-IE" sz="2800" smtClean="0">
                <a:solidFill>
                  <a:prstClr val="black"/>
                </a:solidFill>
                <a:latin typeface="Comic Sans MS" pitchFamily="66" charset="0"/>
              </a:rPr>
              <a:t>= 72</a:t>
            </a:r>
            <a:endParaRPr lang="en-IE" sz="2800" dirty="0"/>
          </a:p>
        </p:txBody>
      </p:sp>
      <p:sp>
        <p:nvSpPr>
          <p:cNvPr id="25" name="Rounded Rectangle 24"/>
          <p:cNvSpPr/>
          <p:nvPr/>
        </p:nvSpPr>
        <p:spPr>
          <a:xfrm>
            <a:off x="3311189" y="2967755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26" name="Rectangle 25"/>
          <p:cNvSpPr/>
          <p:nvPr/>
        </p:nvSpPr>
        <p:spPr>
          <a:xfrm>
            <a:off x="3217703" y="3020599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27" name="Rectangle 26"/>
          <p:cNvSpPr/>
          <p:nvPr/>
        </p:nvSpPr>
        <p:spPr>
          <a:xfrm>
            <a:off x="611560" y="3506817"/>
            <a:ext cx="70083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400" dirty="0" smtClean="0">
                <a:solidFill>
                  <a:srgbClr val="FF0000"/>
                </a:solidFill>
                <a:latin typeface="Comic Sans MS" pitchFamily="66" charset="0"/>
              </a:rPr>
              <a:t>Boy</a:t>
            </a:r>
            <a:endParaRPr lang="en-IE" sz="2400" dirty="0">
              <a:solidFill>
                <a:srgbClr val="FF0000"/>
              </a:solidFill>
            </a:endParaRPr>
          </a:p>
        </p:txBody>
      </p:sp>
      <p:grpSp>
        <p:nvGrpSpPr>
          <p:cNvPr id="28" name="Group 27"/>
          <p:cNvGrpSpPr/>
          <p:nvPr/>
        </p:nvGrpSpPr>
        <p:grpSpPr>
          <a:xfrm>
            <a:off x="1312394" y="3573016"/>
            <a:ext cx="4483742" cy="369332"/>
            <a:chOff x="1096370" y="5301208"/>
            <a:chExt cx="4483742" cy="369332"/>
          </a:xfrm>
        </p:grpSpPr>
        <p:sp>
          <p:nvSpPr>
            <p:cNvPr id="29" name="TextBox 28"/>
            <p:cNvSpPr txBox="1"/>
            <p:nvPr/>
          </p:nvSpPr>
          <p:spPr>
            <a:xfrm>
              <a:off x="1979712" y="5301208"/>
              <a:ext cx="3600400" cy="369332"/>
            </a:xfrm>
            <a:prstGeom prst="rect">
              <a:avLst/>
            </a:prstGeom>
            <a:solidFill>
              <a:srgbClr val="FFFF00"/>
            </a:solidFill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r>
                <a:rPr lang="en-IE" dirty="0" smtClean="0">
                  <a:latin typeface="Comic Sans MS" pitchFamily="66" charset="0"/>
                </a:rPr>
                <a:t>Deal with the restriction first</a:t>
              </a:r>
              <a:endParaRPr lang="en-IE" dirty="0">
                <a:latin typeface="Comic Sans MS" pitchFamily="66" charset="0"/>
              </a:endParaRPr>
            </a:p>
          </p:txBody>
        </p:sp>
        <p:cxnSp>
          <p:nvCxnSpPr>
            <p:cNvPr id="30" name="Straight Arrow Connector 29"/>
            <p:cNvCxnSpPr>
              <a:stCxn id="29" idx="1"/>
              <a:endCxn id="27" idx="3"/>
            </p:cNvCxnSpPr>
            <p:nvPr/>
          </p:nvCxnSpPr>
          <p:spPr>
            <a:xfrm rot="10800000">
              <a:off x="1096370" y="5465842"/>
              <a:ext cx="883343" cy="20032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2" name="Rectangle 31"/>
          <p:cNvSpPr/>
          <p:nvPr/>
        </p:nvSpPr>
        <p:spPr>
          <a:xfrm>
            <a:off x="179512" y="4153643"/>
            <a:ext cx="54694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(iii)</a:t>
            </a:r>
          </a:p>
        </p:txBody>
      </p:sp>
      <p:sp>
        <p:nvSpPr>
          <p:cNvPr id="33" name="Rounded Rectangle 32"/>
          <p:cNvSpPr/>
          <p:nvPr/>
        </p:nvSpPr>
        <p:spPr>
          <a:xfrm>
            <a:off x="697423" y="4118637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4" name="Rounded Rectangle 33"/>
          <p:cNvSpPr/>
          <p:nvPr/>
        </p:nvSpPr>
        <p:spPr>
          <a:xfrm>
            <a:off x="1345495" y="410478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5" name="Rounded Rectangle 34"/>
          <p:cNvSpPr/>
          <p:nvPr/>
        </p:nvSpPr>
        <p:spPr>
          <a:xfrm>
            <a:off x="2010155" y="4118637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6" name="Rounded Rectangle 35"/>
          <p:cNvSpPr/>
          <p:nvPr/>
        </p:nvSpPr>
        <p:spPr>
          <a:xfrm>
            <a:off x="2655494" y="410478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37" name="Rectangle 36"/>
          <p:cNvSpPr/>
          <p:nvPr/>
        </p:nvSpPr>
        <p:spPr>
          <a:xfrm>
            <a:off x="625415" y="4201924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38" name="Rectangle 37"/>
          <p:cNvSpPr/>
          <p:nvPr/>
        </p:nvSpPr>
        <p:spPr>
          <a:xfrm>
            <a:off x="1273487" y="4171481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39" name="Rectangle 38"/>
          <p:cNvSpPr/>
          <p:nvPr/>
        </p:nvSpPr>
        <p:spPr>
          <a:xfrm>
            <a:off x="1955501" y="4188069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40" name="Rectangle 39"/>
          <p:cNvSpPr/>
          <p:nvPr/>
        </p:nvSpPr>
        <p:spPr>
          <a:xfrm>
            <a:off x="2562008" y="4157626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41" name="Rectangle 40"/>
          <p:cNvSpPr/>
          <p:nvPr/>
        </p:nvSpPr>
        <p:spPr>
          <a:xfrm>
            <a:off x="3793767" y="4176790"/>
            <a:ext cx="1183337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120</a:t>
            </a:r>
            <a:endParaRPr lang="en-IE" sz="2800" dirty="0"/>
          </a:p>
        </p:txBody>
      </p:sp>
      <p:sp>
        <p:nvSpPr>
          <p:cNvPr id="42" name="Rounded Rectangle 41"/>
          <p:cNvSpPr/>
          <p:nvPr/>
        </p:nvSpPr>
        <p:spPr>
          <a:xfrm>
            <a:off x="3239181" y="4104782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43" name="Rectangle 42"/>
          <p:cNvSpPr/>
          <p:nvPr/>
        </p:nvSpPr>
        <p:spPr>
          <a:xfrm>
            <a:off x="3145695" y="4157626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44" name="Rectangle 43"/>
          <p:cNvSpPr/>
          <p:nvPr/>
        </p:nvSpPr>
        <p:spPr>
          <a:xfrm>
            <a:off x="611560" y="4623519"/>
            <a:ext cx="70083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400" dirty="0" smtClean="0">
                <a:solidFill>
                  <a:srgbClr val="FF0000"/>
                </a:solidFill>
                <a:latin typeface="Comic Sans MS" pitchFamily="66" charset="0"/>
              </a:rPr>
              <a:t>Boy</a:t>
            </a:r>
            <a:endParaRPr lang="en-IE" sz="2400" dirty="0">
              <a:solidFill>
                <a:srgbClr val="FF0000"/>
              </a:solidFill>
            </a:endParaRPr>
          </a:p>
        </p:txBody>
      </p:sp>
      <p:sp>
        <p:nvSpPr>
          <p:cNvPr id="45" name="Rectangle 44"/>
          <p:cNvSpPr/>
          <p:nvPr/>
        </p:nvSpPr>
        <p:spPr>
          <a:xfrm>
            <a:off x="3131840" y="4623519"/>
            <a:ext cx="700833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400" dirty="0" smtClean="0">
                <a:solidFill>
                  <a:srgbClr val="FF0000"/>
                </a:solidFill>
                <a:latin typeface="Comic Sans MS" pitchFamily="66" charset="0"/>
              </a:rPr>
              <a:t>Boy</a:t>
            </a:r>
            <a:endParaRPr lang="en-IE" sz="2400" dirty="0">
              <a:solidFill>
                <a:srgbClr val="FF0000"/>
              </a:solidFill>
            </a:endParaRPr>
          </a:p>
        </p:txBody>
      </p:sp>
      <p:sp>
        <p:nvSpPr>
          <p:cNvPr id="47" name="Rounded Rectangle 46"/>
          <p:cNvSpPr/>
          <p:nvPr/>
        </p:nvSpPr>
        <p:spPr>
          <a:xfrm>
            <a:off x="6012160" y="2780928"/>
            <a:ext cx="3131840" cy="302433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IE" b="1" dirty="0" smtClean="0">
                <a:solidFill>
                  <a:prstClr val="black"/>
                </a:solidFill>
                <a:latin typeface="Comic Sans MS" pitchFamily="66" charset="0"/>
              </a:rPr>
              <a:t>to be seated together take one of the seats away</a:t>
            </a:r>
          </a:p>
          <a:p>
            <a:pPr algn="ctr"/>
            <a:endParaRPr lang="en-IE" b="1" dirty="0" smtClean="0">
              <a:solidFill>
                <a:prstClr val="black"/>
              </a:solidFill>
              <a:latin typeface="Comic Sans MS" pitchFamily="66" charset="0"/>
            </a:endParaRPr>
          </a:p>
          <a:p>
            <a:pPr algn="ctr"/>
            <a:r>
              <a:rPr lang="en-IE" b="1" dirty="0" smtClean="0">
                <a:solidFill>
                  <a:prstClr val="black"/>
                </a:solidFill>
                <a:latin typeface="Comic Sans MS" pitchFamily="66" charset="0"/>
              </a:rPr>
              <a:t>Then multiply the answer by 2 as the girls could swap places with each other</a:t>
            </a:r>
          </a:p>
          <a:p>
            <a:pPr algn="ctr"/>
            <a:r>
              <a:rPr lang="en-IE" b="1" dirty="0" smtClean="0">
                <a:solidFill>
                  <a:prstClr val="black"/>
                </a:solidFill>
                <a:latin typeface="Comic Sans MS" pitchFamily="66" charset="0"/>
              </a:rPr>
              <a:t> </a:t>
            </a:r>
            <a:endParaRPr lang="en-IE" dirty="0" smtClean="0"/>
          </a:p>
          <a:p>
            <a:pPr algn="ctr"/>
            <a:endParaRPr lang="en-IE" dirty="0"/>
          </a:p>
        </p:txBody>
      </p:sp>
      <p:sp>
        <p:nvSpPr>
          <p:cNvPr id="48" name="Rectangle 47"/>
          <p:cNvSpPr/>
          <p:nvPr/>
        </p:nvSpPr>
        <p:spPr>
          <a:xfrm>
            <a:off x="251520" y="5134045"/>
            <a:ext cx="53091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dirty="0" smtClean="0">
                <a:solidFill>
                  <a:prstClr val="black"/>
                </a:solidFill>
                <a:latin typeface="Comic Sans MS" pitchFamily="66" charset="0"/>
              </a:rPr>
              <a:t>(iv)</a:t>
            </a:r>
          </a:p>
        </p:txBody>
      </p:sp>
      <p:sp>
        <p:nvSpPr>
          <p:cNvPr id="49" name="Rounded Rectangle 48"/>
          <p:cNvSpPr/>
          <p:nvPr/>
        </p:nvSpPr>
        <p:spPr>
          <a:xfrm>
            <a:off x="769431" y="5099039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0" name="Rounded Rectangle 49"/>
          <p:cNvSpPr/>
          <p:nvPr/>
        </p:nvSpPr>
        <p:spPr>
          <a:xfrm>
            <a:off x="1417503" y="5085184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1" name="Rounded Rectangle 50"/>
          <p:cNvSpPr/>
          <p:nvPr/>
        </p:nvSpPr>
        <p:spPr>
          <a:xfrm>
            <a:off x="2082163" y="5099039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2" name="Rounded Rectangle 51"/>
          <p:cNvSpPr/>
          <p:nvPr/>
        </p:nvSpPr>
        <p:spPr>
          <a:xfrm>
            <a:off x="2727502" y="5085184"/>
            <a:ext cx="504056" cy="576064"/>
          </a:xfrm>
          <a:prstGeom prst="roundRect">
            <a:avLst/>
          </a:prstGeom>
          <a:solidFill>
            <a:schemeClr val="accent1">
              <a:alpha val="46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E"/>
          </a:p>
        </p:txBody>
      </p:sp>
      <p:sp>
        <p:nvSpPr>
          <p:cNvPr id="53" name="Rectangle 52"/>
          <p:cNvSpPr/>
          <p:nvPr/>
        </p:nvSpPr>
        <p:spPr>
          <a:xfrm>
            <a:off x="697423" y="5182326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4</a:t>
            </a:r>
            <a:endParaRPr lang="en-IE" sz="2800" dirty="0"/>
          </a:p>
        </p:txBody>
      </p:sp>
      <p:sp>
        <p:nvSpPr>
          <p:cNvPr id="54" name="Rectangle 53"/>
          <p:cNvSpPr/>
          <p:nvPr/>
        </p:nvSpPr>
        <p:spPr>
          <a:xfrm>
            <a:off x="1345495" y="5151883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3</a:t>
            </a:r>
            <a:endParaRPr lang="en-IE" sz="2800" dirty="0"/>
          </a:p>
        </p:txBody>
      </p:sp>
      <p:sp>
        <p:nvSpPr>
          <p:cNvPr id="55" name="Rectangle 54"/>
          <p:cNvSpPr/>
          <p:nvPr/>
        </p:nvSpPr>
        <p:spPr>
          <a:xfrm>
            <a:off x="2027509" y="5168471"/>
            <a:ext cx="51167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2</a:t>
            </a:r>
            <a:endParaRPr lang="en-IE" sz="2800" dirty="0"/>
          </a:p>
        </p:txBody>
      </p:sp>
      <p:sp>
        <p:nvSpPr>
          <p:cNvPr id="56" name="Rectangle 55"/>
          <p:cNvSpPr/>
          <p:nvPr/>
        </p:nvSpPr>
        <p:spPr>
          <a:xfrm>
            <a:off x="2634016" y="5138028"/>
            <a:ext cx="453970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1</a:t>
            </a:r>
            <a:endParaRPr lang="en-IE" sz="2800" dirty="0"/>
          </a:p>
        </p:txBody>
      </p:sp>
      <p:sp>
        <p:nvSpPr>
          <p:cNvPr id="57" name="Rectangle 56"/>
          <p:cNvSpPr/>
          <p:nvPr/>
        </p:nvSpPr>
        <p:spPr>
          <a:xfrm>
            <a:off x="3275856" y="5157192"/>
            <a:ext cx="102143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24</a:t>
            </a:r>
            <a:endParaRPr lang="en-IE" sz="2800" dirty="0"/>
          </a:p>
        </p:txBody>
      </p:sp>
      <p:sp>
        <p:nvSpPr>
          <p:cNvPr id="60" name="Rectangle 59"/>
          <p:cNvSpPr/>
          <p:nvPr/>
        </p:nvSpPr>
        <p:spPr>
          <a:xfrm>
            <a:off x="3275856" y="5570076"/>
            <a:ext cx="1667444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24 x 2</a:t>
            </a:r>
            <a:endParaRPr lang="en-IE" sz="2800" dirty="0"/>
          </a:p>
        </p:txBody>
      </p:sp>
      <p:sp>
        <p:nvSpPr>
          <p:cNvPr id="61" name="Rectangle 60"/>
          <p:cNvSpPr/>
          <p:nvPr/>
        </p:nvSpPr>
        <p:spPr>
          <a:xfrm>
            <a:off x="3264596" y="5930116"/>
            <a:ext cx="1021433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IE" sz="2800" dirty="0" smtClean="0">
                <a:solidFill>
                  <a:prstClr val="black"/>
                </a:solidFill>
                <a:latin typeface="Comic Sans MS" pitchFamily="66" charset="0"/>
              </a:rPr>
              <a:t> = 48</a:t>
            </a:r>
            <a:endParaRPr lang="en-IE" sz="28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7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2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7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2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2" dur="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3" fill="hold">
                      <p:stCondLst>
                        <p:cond delay="indefinite"/>
                      </p:stCondLst>
                      <p:childTnLst>
                        <p:par>
                          <p:cTn id="104" fill="hold">
                            <p:stCondLst>
                              <p:cond delay="0"/>
                            </p:stCondLst>
                            <p:childTnLst>
                              <p:par>
                                <p:cTn id="1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8" fill="hold">
                      <p:stCondLst>
                        <p:cond delay="indefinite"/>
                      </p:stCondLst>
                      <p:childTnLst>
                        <p:par>
                          <p:cTn id="109" fill="hold">
                            <p:stCondLst>
                              <p:cond delay="0"/>
                            </p:stCondLst>
                            <p:childTnLst>
                              <p:par>
                                <p:cTn id="1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2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8" fill="hold">
                      <p:stCondLst>
                        <p:cond delay="indefinite"/>
                      </p:stCondLst>
                      <p:childTnLst>
                        <p:par>
                          <p:cTn id="119" fill="hold">
                            <p:stCondLst>
                              <p:cond delay="0"/>
                            </p:stCondLst>
                            <p:childTnLst>
                              <p:par>
                                <p:cTn id="1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2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3" fill="hold">
                      <p:stCondLst>
                        <p:cond delay="indefinite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3" fill="hold">
                      <p:stCondLst>
                        <p:cond delay="indefinite"/>
                      </p:stCondLst>
                      <p:childTnLst>
                        <p:par>
                          <p:cTn id="134" fill="hold">
                            <p:stCondLst>
                              <p:cond delay="0"/>
                            </p:stCondLst>
                            <p:childTnLst>
                              <p:par>
                                <p:cTn id="1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37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8" fill="hold">
                      <p:stCondLst>
                        <p:cond delay="indefinite"/>
                      </p:stCondLst>
                      <p:childTnLst>
                        <p:par>
                          <p:cTn id="139" fill="hold">
                            <p:stCondLst>
                              <p:cond delay="0"/>
                            </p:stCondLst>
                            <p:childTnLst>
                              <p:par>
                                <p:cTn id="1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2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3" fill="hold">
                      <p:stCondLst>
                        <p:cond delay="indefinite"/>
                      </p:stCondLst>
                      <p:childTnLst>
                        <p:par>
                          <p:cTn id="144" fill="hold">
                            <p:stCondLst>
                              <p:cond delay="0"/>
                            </p:stCondLst>
                            <p:childTnLst>
                              <p:par>
                                <p:cTn id="1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47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8" fill="hold">
                      <p:stCondLst>
                        <p:cond delay="indefinite"/>
                      </p:stCondLst>
                      <p:childTnLst>
                        <p:par>
                          <p:cTn id="149" fill="hold">
                            <p:stCondLst>
                              <p:cond delay="0"/>
                            </p:stCondLst>
                            <p:childTnLst>
                              <p:par>
                                <p:cTn id="1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2" dur="500"/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3" fill="hold">
                      <p:stCondLst>
                        <p:cond delay="indefinite"/>
                      </p:stCondLst>
                      <p:childTnLst>
                        <p:par>
                          <p:cTn id="154" fill="hold">
                            <p:stCondLst>
                              <p:cond delay="0"/>
                            </p:stCondLst>
                            <p:childTnLst>
                              <p:par>
                                <p:cTn id="15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7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8" fill="hold">
                      <p:stCondLst>
                        <p:cond delay="indefinite"/>
                      </p:stCondLst>
                      <p:childTnLst>
                        <p:par>
                          <p:cTn id="159" fill="hold">
                            <p:stCondLst>
                              <p:cond delay="0"/>
                            </p:stCondLst>
                            <p:childTnLst>
                              <p:par>
                                <p:cTn id="16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2" dur="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3" fill="hold">
                      <p:stCondLst>
                        <p:cond delay="indefinite"/>
                      </p:stCondLst>
                      <p:childTnLst>
                        <p:par>
                          <p:cTn id="164" fill="hold">
                            <p:stCondLst>
                              <p:cond delay="0"/>
                            </p:stCondLst>
                            <p:childTnLst>
                              <p:par>
                                <p:cTn id="16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67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8" fill="hold">
                      <p:stCondLst>
                        <p:cond delay="indefinite"/>
                      </p:stCondLst>
                      <p:childTnLst>
                        <p:par>
                          <p:cTn id="169" fill="hold">
                            <p:stCondLst>
                              <p:cond delay="0"/>
                            </p:stCondLst>
                            <p:childTnLst>
                              <p:par>
                                <p:cTn id="17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2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3" fill="hold">
                      <p:stCondLst>
                        <p:cond delay="indefinite"/>
                      </p:stCondLst>
                      <p:childTnLst>
                        <p:par>
                          <p:cTn id="174" fill="hold">
                            <p:stCondLst>
                              <p:cond delay="0"/>
                            </p:stCondLst>
                            <p:childTnLst>
                              <p:par>
                                <p:cTn id="17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7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8" fill="hold">
                      <p:stCondLst>
                        <p:cond delay="indefinite"/>
                      </p:stCondLst>
                      <p:childTnLst>
                        <p:par>
                          <p:cTn id="179" fill="hold">
                            <p:stCondLst>
                              <p:cond delay="0"/>
                            </p:stCondLst>
                            <p:childTnLst>
                              <p:par>
                                <p:cTn id="18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2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3" fill="hold">
                      <p:stCondLst>
                        <p:cond delay="indefinite"/>
                      </p:stCondLst>
                      <p:childTnLst>
                        <p:par>
                          <p:cTn id="184" fill="hold">
                            <p:stCondLst>
                              <p:cond delay="0"/>
                            </p:stCondLst>
                            <p:childTnLst>
                              <p:par>
                                <p:cTn id="18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7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8" fill="hold">
                      <p:stCondLst>
                        <p:cond delay="indefinite"/>
                      </p:stCondLst>
                      <p:childTnLst>
                        <p:par>
                          <p:cTn id="189" fill="hold">
                            <p:stCondLst>
                              <p:cond delay="0"/>
                            </p:stCondLst>
                            <p:childTnLst>
                              <p:par>
                                <p:cTn id="19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2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3" fill="hold">
                      <p:stCondLst>
                        <p:cond delay="indefinite"/>
                      </p:stCondLst>
                      <p:childTnLst>
                        <p:par>
                          <p:cTn id="194" fill="hold">
                            <p:stCondLst>
                              <p:cond delay="0"/>
                            </p:stCondLst>
                            <p:childTnLst>
                              <p:par>
                                <p:cTn id="19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7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8" fill="hold">
                      <p:stCondLst>
                        <p:cond delay="indefinite"/>
                      </p:stCondLst>
                      <p:childTnLst>
                        <p:par>
                          <p:cTn id="199" fill="hold">
                            <p:stCondLst>
                              <p:cond delay="0"/>
                            </p:stCondLst>
                            <p:childTnLst>
                              <p:par>
                                <p:cTn id="20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2" dur="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3" fill="hold">
                      <p:stCondLst>
                        <p:cond delay="indefinite"/>
                      </p:stCondLst>
                      <p:childTnLst>
                        <p:par>
                          <p:cTn id="204" fill="hold">
                            <p:stCondLst>
                              <p:cond delay="0"/>
                            </p:stCondLst>
                            <p:childTnLst>
                              <p:par>
                                <p:cTn id="20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07" dur="500"/>
                                        <p:tgtEl>
                                          <p:spTgt spid="4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8" fill="hold">
                      <p:stCondLst>
                        <p:cond delay="indefinite"/>
                      </p:stCondLst>
                      <p:childTnLst>
                        <p:par>
                          <p:cTn id="209" fill="hold">
                            <p:stCondLst>
                              <p:cond delay="0"/>
                            </p:stCondLst>
                            <p:childTnLst>
                              <p:par>
                                <p:cTn id="2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12" dur="500"/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3" fill="hold">
                      <p:stCondLst>
                        <p:cond delay="indefinite"/>
                      </p:stCondLst>
                      <p:childTnLst>
                        <p:par>
                          <p:cTn id="214" fill="hold">
                            <p:stCondLst>
                              <p:cond delay="0"/>
                            </p:stCondLst>
                            <p:childTnLst>
                              <p:par>
                                <p:cTn id="2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17" dur="500"/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8" fill="hold">
                      <p:stCondLst>
                        <p:cond delay="indefinite"/>
                      </p:stCondLst>
                      <p:childTnLst>
                        <p:par>
                          <p:cTn id="219" fill="hold">
                            <p:stCondLst>
                              <p:cond delay="0"/>
                            </p:stCondLst>
                            <p:childTnLst>
                              <p:par>
                                <p:cTn id="2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2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3" fill="hold">
                      <p:stCondLst>
                        <p:cond delay="indefinite"/>
                      </p:stCondLst>
                      <p:childTnLst>
                        <p:par>
                          <p:cTn id="224" fill="hold">
                            <p:stCondLst>
                              <p:cond delay="0"/>
                            </p:stCondLst>
                            <p:childTnLst>
                              <p:par>
                                <p:cTn id="2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7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8" fill="hold">
                      <p:stCondLst>
                        <p:cond delay="indefinite"/>
                      </p:stCondLst>
                      <p:childTnLst>
                        <p:par>
                          <p:cTn id="229" fill="hold">
                            <p:stCondLst>
                              <p:cond delay="0"/>
                            </p:stCondLst>
                            <p:childTnLst>
                              <p:par>
                                <p:cTn id="2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2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3" fill="hold">
                      <p:stCondLst>
                        <p:cond delay="indefinite"/>
                      </p:stCondLst>
                      <p:childTnLst>
                        <p:par>
                          <p:cTn id="234" fill="hold">
                            <p:stCondLst>
                              <p:cond delay="0"/>
                            </p:stCondLst>
                            <p:childTnLst>
                              <p:par>
                                <p:cTn id="2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37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8" fill="hold">
                      <p:stCondLst>
                        <p:cond delay="indefinite"/>
                      </p:stCondLst>
                      <p:childTnLst>
                        <p:par>
                          <p:cTn id="239" fill="hold">
                            <p:stCondLst>
                              <p:cond delay="0"/>
                            </p:stCondLst>
                            <p:childTnLst>
                              <p:par>
                                <p:cTn id="2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2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3" fill="hold">
                      <p:stCondLst>
                        <p:cond delay="indefinite"/>
                      </p:stCondLst>
                      <p:childTnLst>
                        <p:par>
                          <p:cTn id="244" fill="hold">
                            <p:stCondLst>
                              <p:cond delay="0"/>
                            </p:stCondLst>
                            <p:childTnLst>
                              <p:par>
                                <p:cTn id="2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7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8" fill="hold">
                      <p:stCondLst>
                        <p:cond delay="indefinite"/>
                      </p:stCondLst>
                      <p:childTnLst>
                        <p:par>
                          <p:cTn id="249" fill="hold">
                            <p:stCondLst>
                              <p:cond delay="0"/>
                            </p:stCondLst>
                            <p:childTnLst>
                              <p:par>
                                <p:cTn id="2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2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3" fill="hold">
                      <p:stCondLst>
                        <p:cond delay="indefinite"/>
                      </p:stCondLst>
                      <p:childTnLst>
                        <p:par>
                          <p:cTn id="254" fill="hold">
                            <p:stCondLst>
                              <p:cond delay="0"/>
                            </p:stCondLst>
                            <p:childTnLst>
                              <p:par>
                                <p:cTn id="25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7" dur="50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8" fill="hold">
                      <p:stCondLst>
                        <p:cond delay="indefinite"/>
                      </p:stCondLst>
                      <p:childTnLst>
                        <p:par>
                          <p:cTn id="259" fill="hold">
                            <p:stCondLst>
                              <p:cond delay="0"/>
                            </p:stCondLst>
                            <p:childTnLst>
                              <p:par>
                                <p:cTn id="26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2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3" fill="hold">
                      <p:stCondLst>
                        <p:cond delay="indefinite"/>
                      </p:stCondLst>
                      <p:childTnLst>
                        <p:par>
                          <p:cTn id="264" fill="hold">
                            <p:stCondLst>
                              <p:cond delay="0"/>
                            </p:stCondLst>
                            <p:childTnLst>
                              <p:par>
                                <p:cTn id="26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7" dur="500"/>
                                        <p:tgtEl>
                                          <p:spTgt spid="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 animBg="1"/>
      <p:bldP spid="5" grpId="0" animBg="1"/>
      <p:bldP spid="6" grpId="0" animBg="1"/>
      <p:bldP spid="7" grpId="0" animBg="1"/>
      <p:bldP spid="8" grpId="0"/>
      <p:bldP spid="9" grpId="0"/>
      <p:bldP spid="10" grpId="0"/>
      <p:bldP spid="11" grpId="0"/>
      <p:bldP spid="12" grpId="0"/>
      <p:bldP spid="13" grpId="0" animBg="1"/>
      <p:bldP spid="14" grpId="0"/>
      <p:bldP spid="15" grpId="0"/>
      <p:bldP spid="16" grpId="0" animBg="1"/>
      <p:bldP spid="17" grpId="0" animBg="1"/>
      <p:bldP spid="18" grpId="0" animBg="1"/>
      <p:bldP spid="19" grpId="0" animBg="1"/>
      <p:bldP spid="20" grpId="0"/>
      <p:bldP spid="21" grpId="0"/>
      <p:bldP spid="22" grpId="0"/>
      <p:bldP spid="23" grpId="0"/>
      <p:bldP spid="24" grpId="0"/>
      <p:bldP spid="25" grpId="0" animBg="1"/>
      <p:bldP spid="26" grpId="0"/>
      <p:bldP spid="27" grpId="0"/>
      <p:bldP spid="32" grpId="0"/>
      <p:bldP spid="33" grpId="0" animBg="1"/>
      <p:bldP spid="34" grpId="0" animBg="1"/>
      <p:bldP spid="35" grpId="0" animBg="1"/>
      <p:bldP spid="36" grpId="0" animBg="1"/>
      <p:bldP spid="37" grpId="0"/>
      <p:bldP spid="38" grpId="0"/>
      <p:bldP spid="39" grpId="0"/>
      <p:bldP spid="40" grpId="0"/>
      <p:bldP spid="41" grpId="0"/>
      <p:bldP spid="42" grpId="0" animBg="1"/>
      <p:bldP spid="43" grpId="0"/>
      <p:bldP spid="44" grpId="0"/>
      <p:bldP spid="45" grpId="0"/>
      <p:bldP spid="47" grpId="0" animBg="1"/>
      <p:bldP spid="48" grpId="0"/>
      <p:bldP spid="49" grpId="0" animBg="1"/>
      <p:bldP spid="50" grpId="0" animBg="1"/>
      <p:bldP spid="51" grpId="0" animBg="1"/>
      <p:bldP spid="52" grpId="0" animBg="1"/>
      <p:bldP spid="53" grpId="0"/>
      <p:bldP spid="54" grpId="0"/>
      <p:bldP spid="55" grpId="0"/>
      <p:bldP spid="56" grpId="0"/>
      <p:bldP spid="57" grpId="0"/>
      <p:bldP spid="60" grpId="0"/>
      <p:bldP spid="61" grpId="0"/>
    </p:bldLst>
  </p:timing>
</p:sld>
</file>

<file path=ppt/theme/theme1.xml><?xml version="1.0" encoding="utf-8"?>
<a:theme xmlns:a="http://schemas.openxmlformats.org/drawingml/2006/main" name="Theme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Theme1</Template>
  <TotalTime>388</TotalTime>
  <Words>337</Words>
  <Application>Microsoft Office PowerPoint</Application>
  <PresentationFormat>On-screen Show (4:3)</PresentationFormat>
  <Paragraphs>165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Theme1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 Doherty - Maths</dc:creator>
  <cp:lastModifiedBy>pmdt</cp:lastModifiedBy>
  <cp:revision>19</cp:revision>
  <dcterms:created xsi:type="dcterms:W3CDTF">2010-10-06T13:18:22Z</dcterms:created>
  <dcterms:modified xsi:type="dcterms:W3CDTF">2012-04-11T20:00:43Z</dcterms:modified>
</cp:coreProperties>
</file>

<file path=docProps/thumbnail.jpeg>
</file>