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  <p:sldMasterId id="2147483878" r:id="rId2"/>
  </p:sldMasterIdLst>
  <p:notesMasterIdLst>
    <p:notesMasterId r:id="rId37"/>
  </p:notesMasterIdLst>
  <p:sldIdLst>
    <p:sldId id="256" r:id="rId3"/>
    <p:sldId id="257" r:id="rId4"/>
    <p:sldId id="259" r:id="rId5"/>
    <p:sldId id="258" r:id="rId6"/>
    <p:sldId id="287" r:id="rId7"/>
    <p:sldId id="293" r:id="rId8"/>
    <p:sldId id="273" r:id="rId9"/>
    <p:sldId id="297" r:id="rId10"/>
    <p:sldId id="304" r:id="rId11"/>
    <p:sldId id="294" r:id="rId12"/>
    <p:sldId id="286" r:id="rId13"/>
    <p:sldId id="274" r:id="rId14"/>
    <p:sldId id="290" r:id="rId15"/>
    <p:sldId id="261" r:id="rId16"/>
    <p:sldId id="275" r:id="rId17"/>
    <p:sldId id="276" r:id="rId18"/>
    <p:sldId id="262" r:id="rId19"/>
    <p:sldId id="277" r:id="rId20"/>
    <p:sldId id="283" r:id="rId21"/>
    <p:sldId id="291" r:id="rId22"/>
    <p:sldId id="284" r:id="rId23"/>
    <p:sldId id="263" r:id="rId24"/>
    <p:sldId id="265" r:id="rId25"/>
    <p:sldId id="266" r:id="rId26"/>
    <p:sldId id="267" r:id="rId27"/>
    <p:sldId id="278" r:id="rId28"/>
    <p:sldId id="279" r:id="rId29"/>
    <p:sldId id="268" r:id="rId30"/>
    <p:sldId id="280" r:id="rId31"/>
    <p:sldId id="281" r:id="rId32"/>
    <p:sldId id="292" r:id="rId33"/>
    <p:sldId id="303" r:id="rId34"/>
    <p:sldId id="298" r:id="rId35"/>
    <p:sldId id="300" r:id="rId36"/>
  </p:sldIdLst>
  <p:sldSz cx="9144000" cy="6858000" type="screen4x3"/>
  <p:notesSz cx="6884988" cy="10018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amus_knox" initials="s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990033"/>
    <a:srgbClr val="FDCC33"/>
    <a:srgbClr val="DAD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89162" autoAdjust="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8"/>
    </p:cViewPr>
  </p:sorterViewPr>
  <p:notesViewPr>
    <p:cSldViewPr>
      <p:cViewPr>
        <p:scale>
          <a:sx n="100" d="100"/>
          <a:sy n="100" d="100"/>
        </p:scale>
        <p:origin x="-1206" y="2232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30DFA15-75A5-4A24-B246-A24A446C42D3}" type="datetimeFigureOut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pPr lvl="0"/>
            <a:endParaRPr lang="en-I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90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DE77338-5D7E-4CCB-A6E6-59ECBE896B8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8066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B9632-44CD-43D6-87A5-2879CD401AD8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31894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69330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8703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8DF4F1-4FCB-437B-8877-3B5A771DE2F6}" type="slidenum">
              <a:rPr lang="en-IE" smtClean="0"/>
              <a:pPr>
                <a:defRPr/>
              </a:pPr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30945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D56A09-3AA3-43DF-A52D-ED69FE673131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IE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92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5FB060-8214-410A-9B4A-510D894F5897}" type="slidenum">
              <a:rPr lang="en-IE" smtClean="0"/>
              <a:pPr>
                <a:defRPr/>
              </a:pPr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53758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BF4AE6-149E-4C94-A1A0-C93B10CAD9C5}" type="slidenum">
              <a:rPr lang="en-IE" smtClean="0"/>
              <a:pPr>
                <a:defRPr/>
              </a:pPr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3128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5" name="Notes Placeholder 2"/>
              <p:cNvSpPr>
                <a:spLocks noGrp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 dirty="0" smtClean="0"/>
              </a:p>
            </p:txBody>
          </p:sp>
        </mc:Choice>
        <mc:Fallback xmlns="">
          <p:sp>
            <p:nvSpPr>
              <p:cNvPr id="49155" name="Notes Placeholder 2"/>
              <p:cNvSpPr>
                <a:spLocks noGrp="1"/>
              </p:cNvSpPr>
              <p:nvPr>
                <p:ph type="body" idx="1"/>
              </p:nvPr>
            </p:nvSpPr>
            <p:spPr bwMode="auto"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IE" dirty="0" smtClean="0"/>
                  <a:t>This instrument</a:t>
                </a:r>
                <a:r>
                  <a:rPr lang="en-IE" baseline="0" dirty="0" smtClean="0"/>
                  <a:t> has a tolerance </a:t>
                </a:r>
                <a:r>
                  <a:rPr lang="en-IE" b="0" i="0" baseline="0" smtClean="0">
                    <a:latin typeface="Cambria Math"/>
                    <a:ea typeface="Cambria Math"/>
                  </a:rPr>
                  <a:t>interval </a:t>
                </a:r>
                <a:r>
                  <a:rPr lang="en-IE" i="0" baseline="0" smtClean="0">
                    <a:latin typeface="Cambria Math"/>
                    <a:ea typeface="Cambria Math"/>
                  </a:rPr>
                  <a:t>±</a:t>
                </a:r>
                <a:r>
                  <a:rPr lang="en-IE" b="0" i="0" baseline="0" smtClean="0">
                    <a:latin typeface="Cambria Math"/>
                    <a:ea typeface="Cambria Math"/>
                  </a:rPr>
                  <a:t>0.5 </a:t>
                </a:r>
                <a:r>
                  <a:rPr lang="en-IE" dirty="0" smtClean="0"/>
                  <a:t>  centimetres.</a:t>
                </a:r>
              </a:p>
              <a:p>
                <a:r>
                  <a:rPr lang="en-IE" dirty="0" smtClean="0"/>
                  <a:t>Ruler</a:t>
                </a:r>
                <a:r>
                  <a:rPr lang="en-IE" baseline="0" dirty="0" smtClean="0"/>
                  <a:t> has a tolerance of </a:t>
                </a:r>
                <a:r>
                  <a:rPr lang="en-IE" i="0" baseline="0" smtClean="0">
                    <a:latin typeface="Cambria Math"/>
                    <a:ea typeface="Cambria Math"/>
                  </a:rPr>
                  <a:t>±</a:t>
                </a:r>
                <a:r>
                  <a:rPr lang="en-IE" b="0" i="0" baseline="0" smtClean="0">
                    <a:latin typeface="Cambria Math"/>
                    <a:ea typeface="Cambria Math"/>
                  </a:rPr>
                  <a:t>0.5 </a:t>
                </a:r>
                <a:r>
                  <a:rPr lang="en-IE" dirty="0" smtClean="0"/>
                  <a:t>millimetres.</a:t>
                </a:r>
                <a:endParaRPr lang="en-IE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304F0-3971-4BE7-9EDA-6BE95CBC0374}" type="slidenum">
              <a:rPr lang="en-IE" smtClean="0"/>
              <a:pPr>
                <a:defRPr/>
              </a:pPr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9441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4EFDC-27E4-43DF-894A-CCA023F1DA5A}" type="slidenum">
              <a:rPr lang="en-IE" smtClean="0"/>
              <a:pPr>
                <a:defRPr/>
              </a:pPr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71020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F19995-AD86-4E92-B943-5B9E9DE966BF}" type="slidenum">
              <a:rPr lang="en-IE" smtClean="0"/>
              <a:pPr>
                <a:defRPr/>
              </a:pPr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66820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E4BDB8-19F2-4855-9038-0FCCB9032E33}" type="slidenum">
              <a:rPr lang="en-IE" smtClean="0"/>
              <a:pPr>
                <a:defRPr/>
              </a:pPr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86782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83869-0E17-4EDC-BFE1-956500265BF0}" type="slidenum">
              <a:rPr lang="en-IE" smtClean="0"/>
              <a:pPr>
                <a:defRPr/>
              </a:pPr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428991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593072-8D22-4C27-8CD9-6B0F10BA302F}" type="slidenum">
              <a:rPr lang="en-IE" smtClean="0"/>
              <a:pPr>
                <a:defRPr/>
              </a:pPr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2990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6F215B-46A0-4010-B171-39C34A6C968D}" type="slidenum">
              <a:rPr lang="en-IE" smtClean="0"/>
              <a:pPr>
                <a:defRPr/>
              </a:pPr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11823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DB61D-393E-4982-867E-3FCC6AFFFEBF}" type="slidenum">
              <a:rPr lang="en-IE" smtClean="0"/>
              <a:pPr>
                <a:defRPr/>
              </a:pPr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27665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9414C2-D633-480A-9E73-A41502BF11AD}" type="slidenum">
              <a:rPr lang="en-IE" smtClean="0"/>
              <a:pPr>
                <a:defRPr/>
              </a:pPr>
              <a:t>24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369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BB3DCA-7783-4C27-87AC-13FCDF46DD00}" type="slidenum">
              <a:rPr lang="en-IE" smtClean="0"/>
              <a:pPr>
                <a:defRPr/>
              </a:pPr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81686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30E34-65B9-40D7-9BAC-93770255B8AF}" type="slidenum">
              <a:rPr lang="en-IE" smtClean="0"/>
              <a:pPr>
                <a:defRPr/>
              </a:pPr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570992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3D6B7F-DDC9-4808-9776-55D91DB5CBA6}" type="slidenum">
              <a:rPr lang="en-IE" smtClean="0"/>
              <a:pPr>
                <a:defRPr/>
              </a:pPr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06437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01F572-7C16-461E-998F-B6E12EEA423C}" type="slidenum">
              <a:rPr lang="en-IE" smtClean="0"/>
              <a:pPr>
                <a:defRPr/>
              </a:pPr>
              <a:t>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8381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40CED1-9FBD-482E-9C44-D3410B8CA6E9}" type="slidenum">
              <a:rPr lang="en-IE" smtClean="0"/>
              <a:pPr>
                <a:defRPr/>
              </a:pPr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23972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2E215-CB46-4F87-AF17-4AEE027F21D5}" type="slidenum">
              <a:rPr lang="en-IE" smtClean="0"/>
              <a:pPr>
                <a:defRPr/>
              </a:pPr>
              <a:t>30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927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28A109-394A-47E1-B1AB-4256EA25370B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E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32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2E215-CB46-4F87-AF17-4AEE027F21D5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821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2E215-CB46-4F87-AF17-4AEE027F21D5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047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F9E5E-9BB1-4D9E-9506-CA6D8863EBDE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957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F9E5E-9BB1-4D9E-9506-CA6D8863EBDE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4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F487E-EF87-4AAC-8A7C-A5B001BAC002}" type="slidenum">
              <a:rPr lang="en-IE" smtClean="0"/>
              <a:pPr>
                <a:defRPr/>
              </a:pPr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65453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F487E-EF87-4AAC-8A7C-A5B001BAC002}" type="slidenum">
              <a:rPr lang="en-IE" smtClean="0"/>
              <a:pPr>
                <a:defRPr/>
              </a:pPr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7519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06330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CDA7C-2A9F-4DB5-BCF0-8BA88D1951E8}" type="slidenum">
              <a:rPr lang="en-IE" smtClean="0"/>
              <a:pPr>
                <a:defRPr/>
              </a:pPr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62634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02868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I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72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1B0384-E73E-4E3A-A8B7-CC8318395357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E493-46F9-4E66-B177-6CB502D1735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5792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CD692D-773B-408F-B782-4A3CF44AEE65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D3DA-1538-450E-8801-88F653A578A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7758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C5B6D5-B689-4FB3-BD11-AD23EFC48A3A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19E1-C0B1-40C2-8AD8-04B75AADC19C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1466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1B0384-E73E-4E3A-A8B7-CC8318395357}" type="datetime1">
              <a:rPr lang="en-IE">
                <a:solidFill>
                  <a:prstClr val="black"/>
                </a:solidFill>
              </a:rPr>
              <a:pPr>
                <a:defRPr/>
              </a:pPr>
              <a:t>21/11/2013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E493-46F9-4E66-B177-6CB502D17350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74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 userDrawn="1"/>
        </p:nvSpPr>
        <p:spPr>
          <a:xfrm>
            <a:off x="-26504" y="-33132"/>
            <a:ext cx="9183756" cy="6944140"/>
          </a:xfrm>
          <a:custGeom>
            <a:avLst/>
            <a:gdLst>
              <a:gd name="connsiteX0" fmla="*/ 0 w 9183756"/>
              <a:gd name="connsiteY0" fmla="*/ 0 h 6944140"/>
              <a:gd name="connsiteX1" fmla="*/ 543339 w 9183756"/>
              <a:gd name="connsiteY1" fmla="*/ 0 h 6944140"/>
              <a:gd name="connsiteX2" fmla="*/ 569843 w 9183756"/>
              <a:gd name="connsiteY2" fmla="*/ 6400800 h 6944140"/>
              <a:gd name="connsiteX3" fmla="*/ 9183756 w 9183756"/>
              <a:gd name="connsiteY3" fmla="*/ 6361044 h 6944140"/>
              <a:gd name="connsiteX4" fmla="*/ 9183756 w 9183756"/>
              <a:gd name="connsiteY4" fmla="*/ 6944140 h 6944140"/>
              <a:gd name="connsiteX5" fmla="*/ 13252 w 9183756"/>
              <a:gd name="connsiteY5" fmla="*/ 6917635 h 6944140"/>
              <a:gd name="connsiteX6" fmla="*/ 0 w 9183756"/>
              <a:gd name="connsiteY6" fmla="*/ 0 h 69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3756" h="6944140">
                <a:moveTo>
                  <a:pt x="0" y="0"/>
                </a:moveTo>
                <a:lnTo>
                  <a:pt x="543339" y="0"/>
                </a:lnTo>
                <a:lnTo>
                  <a:pt x="569843" y="6400800"/>
                </a:lnTo>
                <a:lnTo>
                  <a:pt x="9183756" y="6361044"/>
                </a:lnTo>
                <a:lnTo>
                  <a:pt x="9183756" y="6944140"/>
                </a:lnTo>
                <a:lnTo>
                  <a:pt x="13252" y="6917635"/>
                </a:lnTo>
                <a:cubicBezTo>
                  <a:pt x="8835" y="4616174"/>
                  <a:pt x="4417" y="2314714"/>
                  <a:pt x="0" y="0"/>
                </a:cubicBezTo>
                <a:close/>
              </a:path>
            </a:pathLst>
          </a:custGeom>
          <a:gradFill flip="none" rotWithShape="1">
            <a:gsLst>
              <a:gs pos="19000">
                <a:srgbClr val="FDCC33"/>
              </a:gs>
              <a:gs pos="95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/>
          <a:lstStyle>
            <a:lvl1pPr>
              <a:defRPr u="sng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F8FD7A-EF62-4B31-8CA7-A973D243A396}" type="datetime1">
              <a:rPr lang="en-IE">
                <a:solidFill>
                  <a:prstClr val="black"/>
                </a:solidFill>
              </a:rPr>
              <a:pPr>
                <a:defRPr/>
              </a:pPr>
              <a:t>21/11/2013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DBCE-88E3-479E-BE8F-A30AF07B032C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47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88B089-1F66-42B3-B0FA-48A6818D2447}" type="datetime1">
              <a:rPr lang="en-IE">
                <a:solidFill>
                  <a:prstClr val="black"/>
                </a:solidFill>
              </a:rPr>
              <a:pPr>
                <a:defRPr/>
              </a:pPr>
              <a:t>21/11/2013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FD6A-8AA8-419B-9AD5-C3151E9ED577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8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5BC701-614E-4805-9600-301DE9A112F8}" type="datetime1">
              <a:rPr lang="en-IE">
                <a:solidFill>
                  <a:prstClr val="black"/>
                </a:solidFill>
              </a:rPr>
              <a:pPr>
                <a:defRPr/>
              </a:pPr>
              <a:t>21/11/2013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1E93-021D-42A0-9794-C5238E516A75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24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73CF12-40D5-4CBC-86B0-523B6269EC3E}" type="datetime1">
              <a:rPr lang="en-IE">
                <a:solidFill>
                  <a:prstClr val="black"/>
                </a:solidFill>
              </a:rPr>
              <a:pPr>
                <a:defRPr/>
              </a:pPr>
              <a:t>21/11/2013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2FEC-DA40-4383-88BE-F1214578F854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53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42130A-0EBB-4718-A172-C21F1847E268}" type="datetime1">
              <a:rPr lang="en-IE">
                <a:solidFill>
                  <a:prstClr val="black"/>
                </a:solidFill>
              </a:rPr>
              <a:pPr>
                <a:defRPr/>
              </a:pPr>
              <a:t>21/11/2013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345DC-F265-4BC4-90B3-24109E40F863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84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9A21CA-EC3E-49A8-A199-282574F877B9}" type="datetime1">
              <a:rPr lang="en-IE">
                <a:solidFill>
                  <a:prstClr val="black"/>
                </a:solidFill>
              </a:rPr>
              <a:pPr>
                <a:defRPr/>
              </a:pPr>
              <a:t>21/11/2013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4DA02-170F-488F-9F01-CE493120A008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50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0629F5-5240-4045-8DCB-8A746B5494DA}" type="datetime1">
              <a:rPr lang="en-IE">
                <a:solidFill>
                  <a:prstClr val="black"/>
                </a:solidFill>
              </a:rPr>
              <a:pPr>
                <a:defRPr/>
              </a:pPr>
              <a:t>21/11/2013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3E6A-593A-4008-A20B-B40AB43F1755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0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 userDrawn="1"/>
        </p:nvSpPr>
        <p:spPr>
          <a:xfrm>
            <a:off x="-180528" y="-86140"/>
            <a:ext cx="9183756" cy="6944140"/>
          </a:xfrm>
          <a:custGeom>
            <a:avLst/>
            <a:gdLst>
              <a:gd name="connsiteX0" fmla="*/ 0 w 9183756"/>
              <a:gd name="connsiteY0" fmla="*/ 0 h 6944140"/>
              <a:gd name="connsiteX1" fmla="*/ 543339 w 9183756"/>
              <a:gd name="connsiteY1" fmla="*/ 0 h 6944140"/>
              <a:gd name="connsiteX2" fmla="*/ 569843 w 9183756"/>
              <a:gd name="connsiteY2" fmla="*/ 6400800 h 6944140"/>
              <a:gd name="connsiteX3" fmla="*/ 9183756 w 9183756"/>
              <a:gd name="connsiteY3" fmla="*/ 6361044 h 6944140"/>
              <a:gd name="connsiteX4" fmla="*/ 9183756 w 9183756"/>
              <a:gd name="connsiteY4" fmla="*/ 6944140 h 6944140"/>
              <a:gd name="connsiteX5" fmla="*/ 13252 w 9183756"/>
              <a:gd name="connsiteY5" fmla="*/ 6917635 h 6944140"/>
              <a:gd name="connsiteX6" fmla="*/ 0 w 9183756"/>
              <a:gd name="connsiteY6" fmla="*/ 0 h 69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3756" h="6944140">
                <a:moveTo>
                  <a:pt x="0" y="0"/>
                </a:moveTo>
                <a:lnTo>
                  <a:pt x="543339" y="0"/>
                </a:lnTo>
                <a:lnTo>
                  <a:pt x="569843" y="6400800"/>
                </a:lnTo>
                <a:lnTo>
                  <a:pt x="9183756" y="6361044"/>
                </a:lnTo>
                <a:lnTo>
                  <a:pt x="9183756" y="6944140"/>
                </a:lnTo>
                <a:lnTo>
                  <a:pt x="13252" y="6917635"/>
                </a:lnTo>
                <a:cubicBezTo>
                  <a:pt x="8835" y="4616174"/>
                  <a:pt x="4417" y="2314714"/>
                  <a:pt x="0" y="0"/>
                </a:cubicBezTo>
                <a:close/>
              </a:path>
            </a:pathLst>
          </a:custGeom>
          <a:gradFill flip="none" rotWithShape="1">
            <a:gsLst>
              <a:gs pos="19000">
                <a:srgbClr val="FDCC33"/>
              </a:gs>
              <a:gs pos="95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/>
          <a:lstStyle>
            <a:lvl1pPr>
              <a:defRPr u="sng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F8FD7A-EF62-4B31-8CA7-A973D243A396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6216" y="580526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7DBCE-88E3-479E-BE8F-A30AF07B032C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914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90B46E-661E-40D4-858C-F99FB68813E9}" type="datetime1">
              <a:rPr lang="en-IE">
                <a:solidFill>
                  <a:prstClr val="black"/>
                </a:solidFill>
              </a:rPr>
              <a:pPr>
                <a:defRPr/>
              </a:pPr>
              <a:t>21/11/2013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27F39-F918-4DEF-9AA9-3609B8BA4043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22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CD692D-773B-408F-B782-4A3CF44AEE65}" type="datetime1">
              <a:rPr lang="en-IE">
                <a:solidFill>
                  <a:prstClr val="black"/>
                </a:solidFill>
              </a:rPr>
              <a:pPr>
                <a:defRPr/>
              </a:pPr>
              <a:t>21/11/2013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D3DA-1538-450E-8801-88F653A578AB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50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C5B6D5-B689-4FB3-BD11-AD23EFC48A3A}" type="datetime1">
              <a:rPr lang="en-IE">
                <a:solidFill>
                  <a:prstClr val="black"/>
                </a:solidFill>
              </a:rPr>
              <a:pPr>
                <a:defRPr/>
              </a:pPr>
              <a:t>21/11/2013</a:t>
            </a:fld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19E1-C0B1-40C2-8AD8-04B75AADC19C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41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88B089-1F66-42B3-B0FA-48A6818D2447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FD6A-8AA8-419B-9AD5-C3151E9ED57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810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5BC701-614E-4805-9600-301DE9A112F8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1E93-021D-42A0-9794-C5238E516A7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4740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73CF12-40D5-4CBC-86B0-523B6269EC3E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2FEC-DA40-4383-88BE-F1214578F854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881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42130A-0EBB-4718-A172-C21F1847E268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345DC-F265-4BC4-90B3-24109E40F86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67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9A21CA-EC3E-49A8-A199-282574F877B9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4DA02-170F-488F-9F01-CE493120A00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115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0629F5-5240-4045-8DCB-8A746B5494DA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3E6A-593A-4008-A20B-B40AB43F1755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539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90B46E-661E-40D4-858C-F99FB68813E9}" type="datetime1">
              <a:rPr lang="en-IE"/>
              <a:pPr>
                <a:defRPr/>
              </a:pPr>
              <a:t>21/11/2013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27F39-F918-4DEF-9AA9-3609B8BA404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2227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78144E-9241-4A8A-B3F9-9A790DEFDADA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78144E-9241-4A8A-B3F9-9A790DEFDADA}" type="slidenum">
              <a:rPr lang="en-I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8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google.ie/imgres?imgurl=http://media.tumblr.com/tumblr_mcmtfpOkTf1r3zo2l.jpg&amp;imgrefurl=http://www.tumblr.com/tagged/wtf%20america&amp;docid=w2BZym4a7j4bjM&amp;tbnid=hyBoMeWF6R3iiM&amp;w=288&amp;h=288&amp;ei=8MZuUfT2FNO4hAe_94G4Bw&amp;ved=0CAcQxiAwBQ&amp;iact=ricl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e.ixl.com/math/year-3/greatest-possible-erro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338" y="9525"/>
            <a:ext cx="8315325" cy="3275013"/>
          </a:xfrm>
          <a:gradFill>
            <a:gsLst>
              <a:gs pos="61000">
                <a:schemeClr val="accent6">
                  <a:lumMod val="60000"/>
                  <a:lumOff val="40000"/>
                </a:schemeClr>
              </a:gs>
              <a:gs pos="83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7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Maths Counts </a:t>
            </a:r>
            <a: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IE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Insights into Lesson </a:t>
            </a:r>
            <a:r>
              <a:rPr lang="en-IE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Study</a:t>
            </a:r>
            <a:endParaRPr lang="en-IE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/>
          </a:p>
        </p:txBody>
      </p:sp>
      <p:pic>
        <p:nvPicPr>
          <p:cNvPr id="1027" name="Picture 1" descr="ProjectMathsLogo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47127" y="5259790"/>
            <a:ext cx="1223962" cy="900112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8" name="Picture 4" descr="DEC jpe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347864" y="5268948"/>
            <a:ext cx="111601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9" name="Picture 5" descr="DESlogo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788024" y="5259790"/>
            <a:ext cx="1295400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6516216" y="5229200"/>
            <a:ext cx="122396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3320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211513"/>
            <a:ext cx="38290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8BF21-88BD-4D4A-8097-A01E2A8ED9E6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en-IE" dirty="0" smtClean="0"/>
              <a:t>Introduction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820472" cy="4713387"/>
          </a:xfrm>
        </p:spPr>
        <p:txBody>
          <a:bodyPr/>
          <a:lstStyle/>
          <a:p>
            <a:r>
              <a:rPr lang="en-IE" dirty="0" smtClean="0"/>
              <a:t>Definition of words:</a:t>
            </a:r>
          </a:p>
          <a:p>
            <a:pPr marL="979488" indent="-622300">
              <a:buFont typeface="Wingdings" panose="05000000000000000000" pitchFamily="2" charset="2"/>
              <a:buChar char="Ø"/>
            </a:pPr>
            <a:r>
              <a:rPr lang="en-IE" dirty="0" smtClean="0"/>
              <a:t>Tolerance Interval: An acceptable range of values within which a measurement can deviate.</a:t>
            </a:r>
          </a:p>
          <a:p>
            <a:pPr marL="979488" indent="-622300">
              <a:buFont typeface="Wingdings" panose="05000000000000000000" pitchFamily="2" charset="2"/>
              <a:buChar char="Ø"/>
            </a:pPr>
            <a:r>
              <a:rPr lang="en-IE" dirty="0" smtClean="0"/>
              <a:t>Precision: </a:t>
            </a:r>
            <a:r>
              <a:rPr lang="en-IE" dirty="0"/>
              <a:t>The</a:t>
            </a:r>
            <a:r>
              <a:rPr lang="en-IE" b="1" dirty="0"/>
              <a:t> </a:t>
            </a:r>
            <a:r>
              <a:rPr lang="en-IE" dirty="0"/>
              <a:t>precision of any measuring instrument is determined by the smallest unit it can measure. </a:t>
            </a:r>
            <a:endParaRPr lang="en-IE" dirty="0" smtClean="0"/>
          </a:p>
          <a:p>
            <a:pPr marL="979488" indent="-622300">
              <a:buFont typeface="Wingdings" panose="05000000000000000000" pitchFamily="2" charset="2"/>
              <a:buChar char="Ø"/>
            </a:pPr>
            <a:r>
              <a:rPr lang="en-IE" dirty="0" smtClean="0">
                <a:solidFill>
                  <a:schemeClr val="tx1"/>
                </a:solidFill>
              </a:rPr>
              <a:t>Acceptable</a:t>
            </a:r>
            <a:r>
              <a:rPr lang="en-IE" dirty="0" smtClean="0"/>
              <a:t> Error vs. An unacceptable error (mistake)</a:t>
            </a:r>
          </a:p>
          <a:p>
            <a:pPr marL="357188" indent="0">
              <a:buNone/>
            </a:pP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666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Introduction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Why did we choose to focus on this mathematical area? </a:t>
            </a:r>
            <a:endParaRPr lang="en-IE" dirty="0" smtClean="0"/>
          </a:p>
          <a:p>
            <a:pPr marL="1071563" lvl="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Can </a:t>
            </a:r>
            <a:r>
              <a:rPr lang="en-I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be a difficult </a:t>
            </a:r>
            <a:r>
              <a:rPr lang="en-IE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topic </a:t>
            </a:r>
            <a:r>
              <a:rPr lang="en-I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 some students</a:t>
            </a:r>
          </a:p>
          <a:p>
            <a:pPr marL="1071563" lvl="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Many new key </a:t>
            </a:r>
            <a:r>
              <a:rPr lang="en-IE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words </a:t>
            </a:r>
            <a:endParaRPr lang="en-IE" sz="2800" b="1" dirty="0">
              <a:solidFill>
                <a:srgbClr val="C00000"/>
              </a:solidFill>
            </a:endParaRPr>
          </a:p>
          <a:p>
            <a:pPr marL="1071563" lvl="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Lends </a:t>
            </a:r>
            <a:r>
              <a:rPr lang="en-I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itself well to </a:t>
            </a:r>
            <a:r>
              <a:rPr lang="en-IE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context-based </a:t>
            </a:r>
            <a:r>
              <a:rPr lang="en-IE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questions</a:t>
            </a:r>
          </a:p>
          <a:p>
            <a:pPr marL="1073150" lvl="1" indent="-530225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11</a:t>
            </a:fld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707904" y="4149080"/>
            <a:ext cx="2664296" cy="2031325"/>
          </a:xfrm>
          <a:prstGeom prst="rect">
            <a:avLst/>
          </a:prstGeom>
          <a:noFill/>
          <a:ln w="60325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IE" dirty="0" smtClean="0"/>
              <a:t>Error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IE" dirty="0"/>
              <a:t>Percentage </a:t>
            </a:r>
            <a:r>
              <a:rPr lang="en-IE" dirty="0" smtClean="0"/>
              <a:t>Error</a:t>
            </a:r>
            <a:endParaRPr lang="en-IE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IE" dirty="0" smtClean="0"/>
              <a:t>Tolerance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Tolerance Interval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Precision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Accumulated Error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819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 </a:t>
            </a:r>
            <a:endParaRPr lang="en-IE" b="1" u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 lnSpcReduction="10000"/>
              </a:bodyPr>
              <a:lstStyle/>
              <a:p>
                <a:pPr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IE" dirty="0"/>
                  <a:t>Enduring </a:t>
                </a:r>
                <a:r>
                  <a:rPr lang="en-IE" dirty="0" smtClean="0"/>
                  <a:t>understandings:</a:t>
                </a:r>
              </a:p>
              <a:p>
                <a:pPr marL="620713" lvl="0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/>
                  <a:t>How companies arrive at </a:t>
                </a:r>
                <a:r>
                  <a:rPr lang="en-IE" dirty="0" smtClean="0"/>
                  <a:t>an acceptable </a:t>
                </a:r>
                <a:r>
                  <a:rPr lang="en-IE" dirty="0"/>
                  <a:t>tolerance </a:t>
                </a:r>
                <a:r>
                  <a:rPr lang="en-IE" dirty="0" smtClean="0"/>
                  <a:t>interva</a:t>
                </a:r>
                <a:r>
                  <a:rPr lang="en-IE" dirty="0"/>
                  <a:t>l</a:t>
                </a:r>
                <a:r>
                  <a:rPr lang="en-IE" dirty="0" smtClean="0"/>
                  <a:t>.</a:t>
                </a:r>
                <a:endParaRPr lang="en-IE" dirty="0"/>
              </a:p>
              <a:p>
                <a:pPr marL="620713" lvl="0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/>
                  <a:t>T</a:t>
                </a:r>
                <a:r>
                  <a:rPr lang="en-IE" dirty="0" smtClean="0"/>
                  <a:t>he </a:t>
                </a:r>
                <a:r>
                  <a:rPr lang="en-IE" dirty="0"/>
                  <a:t>context determines the tolerance </a:t>
                </a:r>
                <a:r>
                  <a:rPr lang="en-IE" dirty="0" smtClean="0"/>
                  <a:t>interval. </a:t>
                </a:r>
              </a:p>
              <a:p>
                <a:pPr marL="620713" lvl="0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 smtClean="0"/>
                  <a:t>That </a:t>
                </a:r>
                <a:r>
                  <a:rPr lang="en-IE" dirty="0"/>
                  <a:t>they know what is meant by </a:t>
                </a:r>
                <a14:m>
                  <m:oMath xmlns:m="http://schemas.openxmlformats.org/officeDocument/2006/math">
                    <m:r>
                      <a:rPr lang="en-IE" i="1">
                        <a:latin typeface="Cambria Math"/>
                      </a:rPr>
                      <m:t>𝑥</m:t>
                    </m:r>
                    <m:r>
                      <a:rPr lang="en-IE" i="1">
                        <a:latin typeface="Cambria Math"/>
                      </a:rPr>
                      <m:t>±2</m:t>
                    </m:r>
                  </m:oMath>
                </a14:m>
                <a:r>
                  <a:rPr lang="en-IE" dirty="0"/>
                  <a:t> etc</a:t>
                </a:r>
                <a:r>
                  <a:rPr lang="en-IE" dirty="0" smtClean="0"/>
                  <a:t>.</a:t>
                </a:r>
              </a:p>
              <a:p>
                <a:pPr marL="620713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 smtClean="0"/>
                  <a:t>That they understand tolerance in measurement and how it relates to precision.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Font typeface="Arial" pitchFamily="34" charset="0"/>
                  <a:buNone/>
                  <a:defRPr/>
                </a:pPr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830" b="-229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79E7F-673D-4108-949D-87F0AACF44A2}" type="slidenum">
              <a:rPr lang="en-IE" smtClean="0"/>
              <a:pPr>
                <a:defRPr/>
              </a:pPr>
              <a:t>12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440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Reflections on the Lesson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 Learning : What we learned about students’ understanding based on data collected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Teaching Strategies: What we noticed about our own teaching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DCA4E-1579-4A31-9E5B-C320DFAAF292}" type="slidenum">
              <a:rPr lang="en-IE" smtClean="0"/>
              <a:pPr>
                <a:defRPr/>
              </a:pPr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77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944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/>
            </a:r>
            <a:br>
              <a:rPr lang="en-IE" b="1" u="none" dirty="0" smtClean="0"/>
            </a:br>
            <a:r>
              <a:rPr lang="en-IE" b="1" u="none" dirty="0" smtClean="0"/>
              <a:t>Student Learning  </a:t>
            </a:r>
            <a:br>
              <a:rPr lang="en-IE" b="1" u="none" dirty="0" smtClean="0"/>
            </a:br>
            <a:endParaRPr lang="en-IE" sz="54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338"/>
            <a:ext cx="8229600" cy="47863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dirty="0" smtClean="0"/>
              <a:t>Data Collected from the Lesson:</a:t>
            </a:r>
            <a:endParaRPr lang="en-IE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Samples of work were collected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Observers noticed class engaged well with the exercises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Students developed the concept of a good and bad machine themselves.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Half of the groups completed sheet correctly without assistance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Groups assisted each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45F22-5B31-4218-983B-B5BC86660AFB}" type="slidenum">
              <a:rPr lang="en-IE" smtClean="0"/>
              <a:pPr>
                <a:defRPr/>
              </a:pPr>
              <a:t>14</a:t>
            </a:fld>
            <a:endParaRPr lang="en-IE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brightnessContrast bright="14000" contrast="-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8280" y="3324160"/>
            <a:ext cx="2016224" cy="244185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3000"/>
                    </a14:imgEffect>
                    <a14:imgEffect>
                      <a14:colorTemperature colorTemp="5500"/>
                    </a14:imgEffect>
                    <a14:imgEffect>
                      <a14:saturation sat="340000"/>
                    </a14:imgEffect>
                    <a14:imgEffect>
                      <a14:brightnessContrast bright="20000"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7921" y="3324160"/>
            <a:ext cx="3240360" cy="282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Student </a:t>
            </a:r>
            <a:r>
              <a:rPr lang="en-IE" b="1" u="none" dirty="0"/>
              <a:t>U</a:t>
            </a:r>
            <a:r>
              <a:rPr lang="en-IE" b="1" u="none" dirty="0" smtClean="0"/>
              <a:t>nderstanding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we learned about the way different students understand the content of this topic?</a:t>
            </a:r>
          </a:p>
          <a:p>
            <a:pPr marL="981075" indent="-530225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Some students need to use </a:t>
            </a:r>
            <a:r>
              <a:rPr lang="en-IE" sz="2800" dirty="0"/>
              <a:t>manipulatives</a:t>
            </a:r>
            <a:r>
              <a:rPr lang="en-IE" sz="2800" dirty="0" smtClean="0"/>
              <a:t>.</a:t>
            </a:r>
          </a:p>
          <a:p>
            <a:pPr marL="981075" indent="-530225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/>
              <a:t>Students need relevant examples</a:t>
            </a:r>
            <a:r>
              <a:rPr lang="en-IE" sz="2800" dirty="0" smtClean="0"/>
              <a:t>.</a:t>
            </a:r>
          </a:p>
          <a:p>
            <a:pPr marL="981075" indent="-530225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First hand experience of measurement using different instruments enable students to understand precision.</a:t>
            </a:r>
          </a:p>
          <a:p>
            <a:pPr marL="981075" indent="-530225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sz="2800" dirty="0"/>
          </a:p>
          <a:p>
            <a:pPr marL="622300" indent="-4365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2300" indent="-43656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ED80F-5EA3-4726-912C-0ACEDC5170BD}" type="slidenum">
              <a:rPr lang="en-IE" smtClean="0"/>
              <a:pPr>
                <a:defRPr/>
              </a:pPr>
              <a:t>15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effective </a:t>
            </a:r>
            <a:r>
              <a:rPr lang="en-IE" dirty="0"/>
              <a:t>understanding of this </a:t>
            </a:r>
            <a:r>
              <a:rPr lang="en-IE" dirty="0" smtClean="0"/>
              <a:t>topic looks like:</a:t>
            </a:r>
          </a:p>
          <a:p>
            <a:pPr marL="901700" indent="-4508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Students understand what is meant by average contents.</a:t>
            </a:r>
          </a:p>
          <a:p>
            <a:pPr marL="901700" indent="-4508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/>
              <a:t>Students should be able to give the acceptable range. </a:t>
            </a:r>
          </a:p>
          <a:p>
            <a:pPr marL="901700" indent="-45085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Students know what measurements </a:t>
            </a:r>
          </a:p>
          <a:p>
            <a:pPr marL="450850" indent="0" eaLnBrk="1" fontAlgn="auto" hangingPunct="1">
              <a:spcAft>
                <a:spcPts val="0"/>
              </a:spcAft>
              <a:buNone/>
              <a:defRPr/>
            </a:pPr>
            <a:r>
              <a:rPr lang="en-IE" dirty="0" smtClean="0"/>
              <a:t>	are acceptable given the precision</a:t>
            </a:r>
          </a:p>
          <a:p>
            <a:pPr marL="450850" indent="0" eaLnBrk="1" fontAlgn="auto" hangingPunct="1">
              <a:spcAft>
                <a:spcPts val="0"/>
              </a:spcAft>
              <a:buNone/>
              <a:defRPr/>
            </a:pPr>
            <a:r>
              <a:rPr lang="en-IE" dirty="0"/>
              <a:t>	</a:t>
            </a:r>
            <a:r>
              <a:rPr lang="en-IE" dirty="0" smtClean="0"/>
              <a:t> of the instrument being used. </a:t>
            </a:r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4624"/>
            <a:ext cx="8229600" cy="154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IE" b="1" u="none" dirty="0" smtClean="0"/>
              <a:t>Effective Student Understanding</a:t>
            </a:r>
            <a:endParaRPr lang="en-IE" b="1" u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81743-0CDA-48CD-B13A-552296DFE382}" type="slidenum">
              <a:rPr lang="en-IE" smtClean="0"/>
              <a:pPr>
                <a:defRPr/>
              </a:pPr>
              <a:t>16</a:t>
            </a:fld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3821630"/>
            <a:ext cx="2736305" cy="260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Student Learning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Misconceptions/ Knowledge Gap</a:t>
            </a:r>
          </a:p>
          <a:p>
            <a:pPr marL="1165225" indent="-6223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It was OK for the Smarties to be above the average, but not below.</a:t>
            </a:r>
          </a:p>
          <a:p>
            <a:pPr marL="1165225" indent="-6223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Some students had difficulty distinguishing between a tolerable error in measurement and an unacceptable error (mistake).</a:t>
            </a:r>
          </a:p>
          <a:p>
            <a:pPr marL="1165225" indent="-6223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Some students  did not see that measurement is only as precise as the instrument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BA26A-A1FA-4E26-979B-FA8DB0CB722D}" type="slidenum">
              <a:rPr lang="en-IE" smtClean="0"/>
              <a:pPr>
                <a:defRPr/>
              </a:pPr>
              <a:t>17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 marL="1071563" indent="-620713" eaLnBrk="1" fontAlgn="auto" hangingPunct="1">
                  <a:spcAft>
                    <a:spcPts val="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E" dirty="0"/>
                  <a:t>The concept of </a:t>
                </a:r>
                <a14:m>
                  <m:oMath xmlns:m="http://schemas.openxmlformats.org/officeDocument/2006/math">
                    <m:r>
                      <a:rPr lang="en-IE" i="1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IE" dirty="0"/>
                  <a:t> a number</a:t>
                </a:r>
                <a:r>
                  <a:rPr lang="en-IE" dirty="0" smtClean="0"/>
                  <a:t>.</a:t>
                </a:r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91B51-29E1-4FFF-A38D-44A831953471}" type="slidenum">
              <a:rPr lang="en-IE" smtClean="0"/>
              <a:pPr>
                <a:defRPr/>
              </a:pPr>
              <a:t>18</a:t>
            </a:fld>
            <a:endParaRPr lang="en-IE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t="25213"/>
          <a:stretch/>
        </p:blipFill>
        <p:spPr>
          <a:xfrm>
            <a:off x="3776662" y="3061252"/>
            <a:ext cx="2019474" cy="1663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Any instrument is a suitable measurement tool.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A529D-19C6-4A0D-8FFC-A2FA491E72A9}" type="slidenum">
              <a:rPr lang="en-IE" smtClean="0"/>
              <a:pPr>
                <a:defRPr/>
              </a:pPr>
              <a:t>19</a:t>
            </a:fld>
            <a:endParaRPr lang="en-IE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43118"/>
            <a:ext cx="3456384" cy="108993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14" b="20557"/>
          <a:stretch/>
        </p:blipFill>
        <p:spPr bwMode="auto">
          <a:xfrm>
            <a:off x="4499992" y="4267826"/>
            <a:ext cx="1656184" cy="15374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Loreto Abbey Dalkey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Tim Page and Joanne McBreen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Transition Year or </a:t>
            </a:r>
            <a:r>
              <a:rPr lang="en-IE" dirty="0"/>
              <a:t>S</a:t>
            </a:r>
            <a:r>
              <a:rPr lang="en-IE" dirty="0" smtClean="0"/>
              <a:t>enior </a:t>
            </a:r>
            <a:r>
              <a:rPr lang="en-IE" dirty="0"/>
              <a:t>C</a:t>
            </a:r>
            <a:r>
              <a:rPr lang="en-IE" dirty="0" smtClean="0"/>
              <a:t>ycle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Introducing Tolerance and </a:t>
            </a:r>
            <a:r>
              <a:rPr lang="en-IE" dirty="0" smtClean="0"/>
              <a:t>Error </a:t>
            </a:r>
            <a:r>
              <a:rPr lang="en-IE" sz="2000" dirty="0" smtClean="0"/>
              <a:t>(Leaving cert. 3.3)</a:t>
            </a:r>
            <a:endParaRPr lang="en-IE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1159C-7C80-4703-B1BC-9371318591D3}" type="slidenum">
              <a:rPr lang="en-IE" smtClean="0"/>
              <a:pPr>
                <a:defRPr/>
              </a:pPr>
              <a:t>2</a:t>
            </a:fld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2973"/>
            <a:ext cx="152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584" y="3573016"/>
            <a:ext cx="6689246" cy="25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Common Misconceptions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E" dirty="0" smtClean="0"/>
              <a:t>Acceptable errors and Unacceptable errors are not </a:t>
            </a:r>
            <a:r>
              <a:rPr lang="en-IE" dirty="0"/>
              <a:t>the same </a:t>
            </a:r>
            <a:r>
              <a:rPr lang="en-IE" dirty="0" smtClean="0"/>
              <a:t>thing.</a:t>
            </a:r>
          </a:p>
          <a:p>
            <a:pPr marL="0" indent="0">
              <a:buNone/>
            </a:pPr>
            <a:endParaRPr lang="en-IE" dirty="0"/>
          </a:p>
          <a:p>
            <a:pPr>
              <a:buFont typeface="Wingdings" panose="05000000000000000000" pitchFamily="2" charset="2"/>
              <a:buChar char="Ø"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0415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Different tolerance levels apply in different situations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Not all measurements have a tolerance e.g. a Weetabix box states it contains 24 Weetabix then you get 24 or it is an unacceptable error.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77E5C-ACF8-42EA-BAF4-04CA0CAF04F6}" type="slidenum">
              <a:rPr lang="en-IE" smtClean="0"/>
              <a:pPr>
                <a:defRPr/>
              </a:pPr>
              <a:t>21</a:t>
            </a:fld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95" y="4259425"/>
            <a:ext cx="2484524" cy="192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0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Addressing Misconceptions 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/>
              <a:t>Recommendations: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>
                <a:solidFill>
                  <a:schemeClr val="tx1"/>
                </a:solidFill>
              </a:rPr>
              <a:t>Get students to suggest </a:t>
            </a:r>
            <a:r>
              <a:rPr lang="en-IE" dirty="0" smtClean="0">
                <a:solidFill>
                  <a:schemeClr val="tx1"/>
                </a:solidFill>
              </a:rPr>
              <a:t>tolerance levels for various situations.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>
                <a:solidFill>
                  <a:schemeClr val="tx1"/>
                </a:solidFill>
              </a:rPr>
              <a:t>Get students to estimate a length of 95 cm first.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>
                <a:solidFill>
                  <a:schemeClr val="tx1"/>
                </a:solidFill>
              </a:rPr>
              <a:t>All groups use a metre stick and then a ruler.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C8632-FC67-439E-AC35-243E60CFD9CB}" type="slidenum">
              <a:rPr lang="en-IE" smtClean="0"/>
              <a:pPr>
                <a:defRPr/>
              </a:pPr>
              <a:t>22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Summary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The understandings we gained regarding students’ learning of Tolerance and Error as a result of being involved in the research lesson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4AA1F-FB70-40D0-991C-28E3027B7969}" type="slidenum">
              <a:rPr lang="en-IE" smtClean="0"/>
              <a:pPr>
                <a:defRPr/>
              </a:pPr>
              <a:t>23</a:t>
            </a:fld>
            <a:endParaRPr lang="en-I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71600" y="3284984"/>
            <a:ext cx="7715200" cy="284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Short topic that has the potential for a lot of confusion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Summary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did we learn about this content to ensure we had a strong conceptual understanding of this topic?</a:t>
            </a:r>
          </a:p>
          <a:p>
            <a:pPr marL="1071563" indent="-62071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Students need to understand precision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E9666-AA04-4A66-B6B3-80C10143EB0A}" type="slidenum">
              <a:rPr lang="en-IE" smtClean="0"/>
              <a:pPr>
                <a:defRPr/>
              </a:pPr>
              <a:t>24</a:t>
            </a:fld>
            <a:endParaRPr lang="en-I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r>
              <a:rPr lang="en-IE" sz="3600" b="1" dirty="0" smtClean="0"/>
              <a:t/>
            </a:r>
            <a:br>
              <a:rPr lang="en-IE" sz="3600" b="1" dirty="0" smtClean="0"/>
            </a:b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     What </a:t>
            </a:r>
            <a:r>
              <a:rPr lang="en-IE" b="1" dirty="0"/>
              <a:t>did I notice about my own teaching?</a:t>
            </a:r>
            <a:endParaRPr lang="en-IE" dirty="0" smtClean="0"/>
          </a:p>
          <a:p>
            <a:pPr marL="622300" lvl="0" indent="-62230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2800" dirty="0" smtClean="0"/>
              <a:t>Tends to be  </a:t>
            </a:r>
            <a:r>
              <a:rPr lang="en-IE" sz="2800" dirty="0"/>
              <a:t>too focused on </a:t>
            </a:r>
            <a:r>
              <a:rPr lang="en-IE" sz="2800" dirty="0" smtClean="0"/>
              <a:t>students getting </a:t>
            </a:r>
            <a:r>
              <a:rPr lang="en-IE" sz="2800" dirty="0"/>
              <a:t>the correct </a:t>
            </a:r>
            <a:r>
              <a:rPr lang="en-IE" sz="2800" dirty="0" smtClean="0"/>
              <a:t>answer </a:t>
            </a:r>
            <a:r>
              <a:rPr lang="en-IE" sz="2800" dirty="0"/>
              <a:t>rather than the </a:t>
            </a:r>
            <a:r>
              <a:rPr lang="en-IE" sz="2800" dirty="0" smtClean="0"/>
              <a:t>method.</a:t>
            </a:r>
          </a:p>
          <a:p>
            <a:pPr marL="622300" lvl="0" indent="-62230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2800" dirty="0" smtClean="0"/>
              <a:t> Need to elicit information from the class</a:t>
            </a:r>
          </a:p>
          <a:p>
            <a:pPr marL="622300" lvl="0" indent="-62230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2800" dirty="0" smtClean="0"/>
              <a:t>Benefits of lesson planning as a group.</a:t>
            </a:r>
          </a:p>
          <a:p>
            <a:pPr marL="622300" indent="-622300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2800" dirty="0" smtClean="0"/>
              <a:t>Benefits of peer teaching.</a:t>
            </a:r>
            <a:endParaRPr lang="en-IE" sz="2800" dirty="0"/>
          </a:p>
          <a:p>
            <a:pPr lvl="0"/>
            <a:endParaRPr lang="en-IE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IE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E9E0E-9CA1-4F11-A2D3-11A3079E8819}" type="slidenum">
              <a:rPr lang="en-IE" smtClean="0"/>
              <a:pPr>
                <a:defRPr/>
              </a:pPr>
              <a:t>25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Was it difficult to facilitate and sustain communication and collaboration during the lesson</a:t>
            </a:r>
            <a:r>
              <a:rPr lang="en-IE" dirty="0" smtClean="0"/>
              <a:t>?</a:t>
            </a:r>
          </a:p>
          <a:p>
            <a:pPr marL="715963" indent="-530225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Students worked well in their groups and groups shared with each other.</a:t>
            </a:r>
          </a:p>
          <a:p>
            <a:pPr marL="715963" indent="-530225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/>
              <a:t>Keeping lesson on </a:t>
            </a:r>
            <a:r>
              <a:rPr lang="en-IE" dirty="0" smtClean="0"/>
              <a:t>track.</a:t>
            </a:r>
            <a:endParaRPr lang="en-IE" dirty="0"/>
          </a:p>
          <a:p>
            <a:pPr marL="715963" indent="-530225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/>
              <a:t>Teacher needs a very clear understanding of the topic and what you are aiming to teach the students.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866-A281-42A2-8531-F89C71C67037}" type="slidenum">
              <a:rPr lang="en-IE" smtClean="0"/>
              <a:pPr>
                <a:defRPr/>
              </a:pPr>
              <a:t>26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Was it difficult to ask questions to provoke students’ deep thinking</a:t>
            </a:r>
            <a:r>
              <a:rPr lang="en-IE" dirty="0" smtClean="0"/>
              <a:t>?</a:t>
            </a:r>
          </a:p>
          <a:p>
            <a:pPr marL="622300" indent="-530225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Asking the students for examples.</a:t>
            </a:r>
          </a:p>
          <a:p>
            <a:pPr marL="622300" indent="-530225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Ask students to explain what a tolerance of plus or minus 3 means in a context</a:t>
            </a:r>
          </a:p>
          <a:p>
            <a:pPr marL="622300" indent="-530225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Are you going to get the same answer with both instruments?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967D6-55DD-4A88-B25F-5D1C4BF1CFCC}" type="slidenum">
              <a:rPr lang="en-IE" smtClean="0"/>
              <a:pPr>
                <a:defRPr/>
              </a:pPr>
              <a:t>27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How did I engage and sustain students’ interest and attention during the lesson?</a:t>
            </a:r>
          </a:p>
          <a:p>
            <a:pPr marL="9001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Word Bank on the board</a:t>
            </a:r>
          </a:p>
          <a:p>
            <a:pPr marL="9001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Group work</a:t>
            </a:r>
          </a:p>
          <a:p>
            <a:pPr marL="9001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Short discussions and summaries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CE6A9-949E-4E22-A0F6-BEB90F2CFE77}" type="slidenum">
              <a:rPr lang="en-IE" smtClean="0"/>
              <a:pPr>
                <a:defRPr/>
              </a:pPr>
              <a:t>28</a:t>
            </a:fld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51571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How did I assess what students knew and understood during the lesson</a:t>
            </a:r>
            <a:r>
              <a:rPr lang="en-IE" dirty="0" smtClean="0"/>
              <a:t>?</a:t>
            </a:r>
          </a:p>
          <a:p>
            <a:pPr marL="9001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Class discussion</a:t>
            </a:r>
          </a:p>
          <a:p>
            <a:pPr marL="9001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Encouraged </a:t>
            </a:r>
            <a:r>
              <a:rPr lang="en-IE" dirty="0"/>
              <a:t>group </a:t>
            </a:r>
            <a:r>
              <a:rPr lang="en-IE" dirty="0" smtClean="0"/>
              <a:t>work</a:t>
            </a:r>
          </a:p>
          <a:p>
            <a:pPr marL="9001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/>
              <a:t>Circulated the </a:t>
            </a:r>
            <a:r>
              <a:rPr lang="en-IE" dirty="0" smtClean="0"/>
              <a:t>room and listened to  group discussions</a:t>
            </a:r>
          </a:p>
          <a:p>
            <a:pPr marL="9001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Samples of students’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EF585-8831-40DC-AAC9-7160B39C8C7A}" type="slidenum">
              <a:rPr lang="en-IE" smtClean="0"/>
              <a:pPr>
                <a:defRPr/>
              </a:pPr>
              <a:t>29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Insights into Lesson Study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Introduction</a:t>
            </a:r>
            <a:r>
              <a:rPr lang="en-IE" sz="2800" smtClean="0"/>
              <a:t>: Focus </a:t>
            </a:r>
            <a:r>
              <a:rPr lang="en-IE" sz="2800" dirty="0" smtClean="0"/>
              <a:t>of Lesson</a:t>
            </a:r>
          </a:p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Student Learning : What we learned about students’ understanding based on data collected</a:t>
            </a:r>
          </a:p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Teaching Strategies: What we noticed about our own teaching</a:t>
            </a:r>
          </a:p>
          <a:p>
            <a:pPr eaLnBrk="1" fontAlgn="auto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Strengths &amp; Weaknesses of adopting the Lesson Study process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88D1F-1DDB-4D1D-A834-76D2CCF8B41A}" type="slidenum">
              <a:rPr lang="en-IE" smtClean="0"/>
              <a:pPr>
                <a:defRPr/>
              </a:pPr>
              <a:t>3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How did I put closure to the lesson</a:t>
            </a:r>
            <a:r>
              <a:rPr lang="en-IE" dirty="0" smtClean="0"/>
              <a:t>?</a:t>
            </a:r>
          </a:p>
          <a:p>
            <a:pPr marL="979488" indent="-622300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Did not put full closure, but recapped on the topic required</a:t>
            </a:r>
          </a:p>
          <a:p>
            <a:pPr marL="979488" indent="-622300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Talked about the Key words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37E78-7D03-4F29-A8B9-799A6B4A6866}" type="slidenum">
              <a:rPr lang="en-IE" smtClean="0"/>
              <a:pPr>
                <a:defRPr/>
              </a:pPr>
              <a:t>30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</a:t>
            </a:r>
            <a:r>
              <a:rPr lang="en-IE" dirty="0"/>
              <a:t>understandings have I developed regarding teaching strategies </a:t>
            </a:r>
            <a:r>
              <a:rPr lang="en-IE" dirty="0" smtClean="0"/>
              <a:t>for </a:t>
            </a:r>
            <a:r>
              <a:rPr lang="en-IE" dirty="0"/>
              <a:t>this topic as a result of my involvement in Lesson </a:t>
            </a:r>
            <a:r>
              <a:rPr lang="en-IE" dirty="0" smtClean="0"/>
              <a:t>Study?</a:t>
            </a:r>
          </a:p>
          <a:p>
            <a:pPr marL="901700" indent="-5445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Benefits of student discussion</a:t>
            </a:r>
          </a:p>
          <a:p>
            <a:pPr marL="901700" indent="-5445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Learning from misconceptions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37E78-7D03-4F29-A8B9-799A6B4A6866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dirty="0" smtClean="0"/>
              <a:t>What </a:t>
            </a:r>
            <a:r>
              <a:rPr lang="en-IE" dirty="0"/>
              <a:t>changes would I make in the </a:t>
            </a:r>
            <a:r>
              <a:rPr lang="en-IE" dirty="0" smtClean="0"/>
              <a:t>future, </a:t>
            </a:r>
            <a:r>
              <a:rPr lang="en-IE" dirty="0"/>
              <a:t>based on what I have learned in my </a:t>
            </a:r>
            <a:r>
              <a:rPr lang="en-IE" dirty="0" smtClean="0"/>
              <a:t>teaching, </a:t>
            </a:r>
            <a:r>
              <a:rPr lang="en-IE" dirty="0"/>
              <a:t>to address students’ </a:t>
            </a:r>
            <a:r>
              <a:rPr lang="en-IE" dirty="0" smtClean="0"/>
              <a:t>misconceptions?</a:t>
            </a:r>
          </a:p>
          <a:p>
            <a:pPr marL="715963" indent="-530225" defTabSz="542925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>
                <a:solidFill>
                  <a:schemeClr val="tx1"/>
                </a:solidFill>
              </a:rPr>
              <a:t>Use weight in addition to length</a:t>
            </a:r>
          </a:p>
          <a:p>
            <a:pPr marL="715963" indent="-530225" defTabSz="542925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>
                <a:solidFill>
                  <a:schemeClr val="tx1"/>
                </a:solidFill>
              </a:rPr>
              <a:t>Work backwards  from our measurements to a tolerance level</a:t>
            </a:r>
          </a:p>
          <a:p>
            <a:pPr marL="715963" indent="-530225" defTabSz="542925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>
                <a:solidFill>
                  <a:schemeClr val="tx1"/>
                </a:solidFill>
              </a:rPr>
              <a:t>Get each group to estimate 95 cm first</a:t>
            </a:r>
            <a:r>
              <a:rPr lang="en-IE" dirty="0" smtClean="0">
                <a:solidFill>
                  <a:schemeClr val="tx1"/>
                </a:solidFill>
              </a:rPr>
              <a:t>.</a:t>
            </a: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37E78-7D03-4F29-A8B9-799A6B4A6866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1149"/>
            <a:ext cx="8229600" cy="1195451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000" u="none" dirty="0" smtClean="0"/>
              <a:t>Reflections on Lesson Study Process</a:t>
            </a:r>
            <a:endParaRPr lang="en-IE" sz="4000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600"/>
            <a:ext cx="8229600" cy="5641400"/>
          </a:xfrm>
        </p:spPr>
        <p:txBody>
          <a:bodyPr rtlCol="0">
            <a:normAutofit fontScale="5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sz="4400" b="1" dirty="0" smtClean="0"/>
              <a:t>Strengths &amp; Weaknesses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4400" dirty="0" smtClean="0"/>
              <a:t>As a mathematics team how has Lesson Study impacted on the way we work with other colleagues? </a:t>
            </a:r>
            <a:endParaRPr lang="en-IE" sz="4400" dirty="0">
              <a:solidFill>
                <a:srgbClr val="C00000"/>
              </a:solidFill>
            </a:endParaRPr>
          </a:p>
          <a:p>
            <a:pPr marL="715963" lvl="0" indent="-358775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4400" dirty="0"/>
              <a:t>It was a joint effort and would like to be able to develop more resources to this standard.</a:t>
            </a:r>
          </a:p>
          <a:p>
            <a:pPr marL="715963" lvl="0" indent="-358775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4400" dirty="0"/>
              <a:t>Benefits of feedback from </a:t>
            </a:r>
            <a:r>
              <a:rPr lang="en-IE" sz="4400" dirty="0" smtClean="0"/>
              <a:t>a colleague.</a:t>
            </a:r>
            <a:endParaRPr lang="en-IE" sz="4400" dirty="0">
              <a:solidFill>
                <a:srgbClr val="C00000"/>
              </a:solidFill>
            </a:endParaRPr>
          </a:p>
          <a:p>
            <a:pPr marL="715963" lvl="0" indent="-358775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4400" dirty="0" smtClean="0"/>
              <a:t>Nice </a:t>
            </a:r>
            <a:r>
              <a:rPr lang="en-IE" sz="4400" dirty="0"/>
              <a:t>to have the time to work collaboratively with a colleague.</a:t>
            </a:r>
          </a:p>
          <a:p>
            <a:pPr marL="715963" lvl="0" indent="-358775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4400" dirty="0"/>
              <a:t>Had covered this topic in previous years using a very theory based approach, but found this method very enjoyable both for teacher and students</a:t>
            </a:r>
            <a:r>
              <a:rPr lang="en-IE" sz="4400" dirty="0" smtClean="0"/>
              <a:t>. </a:t>
            </a:r>
          </a:p>
          <a:p>
            <a:pPr marL="715963" lvl="0" indent="-358775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4400" dirty="0" smtClean="0"/>
              <a:t>Improved student understanding.</a:t>
            </a:r>
            <a:endParaRPr lang="en-IE" sz="44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2376-9FEA-4566-9820-B791352A5F6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Strengths &amp; Weaknesses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Personally</a:t>
            </a:r>
            <a:r>
              <a:rPr lang="en-IE" dirty="0"/>
              <a:t>, how has Lesson Study supported my growth as a </a:t>
            </a:r>
            <a:r>
              <a:rPr lang="en-IE" dirty="0" smtClean="0"/>
              <a:t>teacher.</a:t>
            </a:r>
            <a:endParaRPr lang="en-IE" dirty="0"/>
          </a:p>
          <a:p>
            <a:pPr marL="622300" indent="-530225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E" dirty="0" smtClean="0"/>
              <a:t>Time-consuming to prepare, but leaves the teacher with more time </a:t>
            </a:r>
            <a:r>
              <a:rPr lang="en-IE" dirty="0"/>
              <a:t>to interact during </a:t>
            </a:r>
            <a:r>
              <a:rPr lang="en-IE" dirty="0" smtClean="0"/>
              <a:t>the lesson.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Recommendations as to how Lesson Study could be integrated into a school </a:t>
            </a:r>
            <a:r>
              <a:rPr lang="en-IE" dirty="0" smtClean="0"/>
              <a:t>context</a:t>
            </a:r>
            <a:r>
              <a:rPr lang="en-IE" dirty="0" smtClean="0">
                <a:solidFill>
                  <a:srgbClr val="C00000"/>
                </a:solidFill>
              </a:rPr>
              <a:t>. </a:t>
            </a:r>
          </a:p>
          <a:p>
            <a:pPr marL="620713" lvl="0" indent="-620713">
              <a:buFont typeface="Wingdings" panose="05000000000000000000" pitchFamily="2" charset="2"/>
              <a:buChar char="Ø"/>
            </a:pPr>
            <a:r>
              <a:rPr lang="en-IE" dirty="0"/>
              <a:t>Irish teachers do not share enough with the rest of the country. We need </a:t>
            </a:r>
            <a:r>
              <a:rPr lang="en-IE" dirty="0" smtClean="0"/>
              <a:t>more Teaching and Learning Plan</a:t>
            </a:r>
            <a:r>
              <a:rPr lang="en-IE" dirty="0"/>
              <a:t>s</a:t>
            </a:r>
            <a:r>
              <a:rPr lang="en-IE" dirty="0" smtClean="0"/>
              <a:t>.</a:t>
            </a:r>
            <a:endParaRPr lang="en-IE" dirty="0"/>
          </a:p>
          <a:p>
            <a:pPr marL="620713" lvl="0" indent="-620713">
              <a:buFont typeface="Wingdings" panose="05000000000000000000" pitchFamily="2" charset="2"/>
              <a:buChar char="Ø"/>
            </a:pPr>
            <a:r>
              <a:rPr lang="en-IE" dirty="0"/>
              <a:t>Urgent need to </a:t>
            </a:r>
            <a:r>
              <a:rPr lang="en-IE"/>
              <a:t>facilitate </a:t>
            </a:r>
            <a:r>
              <a:rPr lang="en-IE" smtClean="0"/>
              <a:t>on-line </a:t>
            </a:r>
            <a:r>
              <a:rPr lang="en-IE" dirty="0" smtClean="0"/>
              <a:t>sharing of methodologies between </a:t>
            </a:r>
            <a:r>
              <a:rPr lang="en-IE" dirty="0"/>
              <a:t>maths teachers</a:t>
            </a:r>
            <a:r>
              <a:rPr lang="en-IE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2376-9FEA-4566-9820-B791352A5F6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3568" y="21149"/>
            <a:ext cx="8229600" cy="11954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IE" sz="4000" u="none" smtClean="0"/>
              <a:t>Reflections on Lesson Study Process</a:t>
            </a:r>
            <a:endParaRPr lang="en-IE" sz="4000" u="none" dirty="0"/>
          </a:p>
        </p:txBody>
      </p:sp>
    </p:spTree>
    <p:extLst>
      <p:ext uri="{BB962C8B-B14F-4D97-AF65-F5344CB8AC3E}">
        <p14:creationId xmlns:p14="http://schemas.microsoft.com/office/powerpoint/2010/main" val="63632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Introducing </a:t>
            </a:r>
            <a:r>
              <a:rPr lang="en-IE" sz="2800" dirty="0"/>
              <a:t>Tolerance and </a:t>
            </a:r>
            <a:r>
              <a:rPr lang="en-IE" sz="2800" dirty="0" smtClean="0"/>
              <a:t>Error</a:t>
            </a:r>
          </a:p>
          <a:p>
            <a:pPr marL="90805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IE" sz="2800" dirty="0" smtClean="0"/>
              <a:t>How </a:t>
            </a:r>
            <a:r>
              <a:rPr lang="en-IE" sz="2800" dirty="0"/>
              <a:t>we planned the </a:t>
            </a:r>
            <a:r>
              <a:rPr lang="en-IE" sz="2800" dirty="0" smtClean="0"/>
              <a:t>lesson: </a:t>
            </a:r>
          </a:p>
          <a:p>
            <a:pPr marL="1166813" indent="-5445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/>
              <a:t>W</a:t>
            </a:r>
            <a:r>
              <a:rPr lang="en-IE" sz="2800" dirty="0" smtClean="0"/>
              <a:t>e considered areas where misconceptions might occur.</a:t>
            </a:r>
          </a:p>
          <a:p>
            <a:pPr marL="1166813" indent="-5445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Chose </a:t>
            </a:r>
            <a:r>
              <a:rPr lang="en-IE" sz="2800" dirty="0"/>
              <a:t>activities that would help with understanding the key </a:t>
            </a:r>
            <a:r>
              <a:rPr lang="en-IE" sz="2800" dirty="0" smtClean="0"/>
              <a:t>concepts.</a:t>
            </a:r>
          </a:p>
          <a:p>
            <a:pPr marL="1166813" indent="-5445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Prepared materials</a:t>
            </a:r>
            <a:endParaRPr lang="en-IE" sz="2800" dirty="0"/>
          </a:p>
          <a:p>
            <a:pPr marL="715963" indent="-26511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sz="2800" dirty="0"/>
          </a:p>
          <a:p>
            <a:pPr marL="715963" indent="-265113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IE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BAFCC-65C4-4A74-B3D2-06A429979A84}" type="slidenum">
              <a:rPr lang="en-IE" smtClean="0"/>
              <a:pPr>
                <a:defRPr/>
              </a:pPr>
              <a:t>4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1284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Introducing </a:t>
            </a:r>
            <a:r>
              <a:rPr lang="en-IE" sz="2800" dirty="0"/>
              <a:t>Tolerance and </a:t>
            </a:r>
            <a:r>
              <a:rPr lang="en-IE" sz="2800" dirty="0" smtClean="0"/>
              <a:t>Error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Resources used:</a:t>
            </a:r>
          </a:p>
          <a:p>
            <a:pPr marL="715963" indent="-2651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Multi Packs of Smarties (With </a:t>
            </a:r>
            <a:r>
              <a:rPr lang="en-IE" sz="2800" b="1" u="sng" dirty="0" smtClean="0">
                <a:solidFill>
                  <a:srgbClr val="FF0000"/>
                </a:solidFill>
              </a:rPr>
              <a:t>varying amounts </a:t>
            </a:r>
            <a:r>
              <a:rPr lang="en-IE" sz="2800" dirty="0" smtClean="0"/>
              <a:t>in the boxes)</a:t>
            </a:r>
          </a:p>
          <a:p>
            <a:pPr marL="715963" indent="-2651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Sheets to fill in </a:t>
            </a:r>
          </a:p>
          <a:p>
            <a:pPr marL="715963" indent="-2651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Strips of paper</a:t>
            </a:r>
          </a:p>
          <a:p>
            <a:pPr marL="715963" indent="-2651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Rulers  </a:t>
            </a:r>
          </a:p>
          <a:p>
            <a:pPr marL="715963" indent="-265113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A metre stick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BAFCC-65C4-4A74-B3D2-06A429979A84}" type="slidenum">
              <a:rPr lang="en-IE" smtClean="0"/>
              <a:pPr>
                <a:defRPr/>
              </a:pPr>
              <a:t>5</a:t>
            </a:fld>
            <a:endParaRPr lang="en-IE" dirty="0"/>
          </a:p>
        </p:txBody>
      </p:sp>
      <p:pic>
        <p:nvPicPr>
          <p:cNvPr id="5" name="Picture 4" descr="http://t3.gstatic.com/images?q=tbn:ANd9GcSUWV9226sppzBcVtXDrsf2LRx3nKnWMG458JwjtBTKS01DISRy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33329"/>
            <a:ext cx="1331764" cy="479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09" y="4283606"/>
            <a:ext cx="2162175" cy="34163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14" b="20557"/>
          <a:stretch/>
        </p:blipFill>
        <p:spPr bwMode="auto">
          <a:xfrm>
            <a:off x="3275856" y="4815773"/>
            <a:ext cx="920549" cy="12775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7"/>
          <a:stretch>
            <a:fillRect/>
          </a:stretch>
        </p:blipFill>
        <p:spPr>
          <a:xfrm>
            <a:off x="5016151" y="2868729"/>
            <a:ext cx="3695700" cy="24511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67000"/>
                    </a14:imgEffect>
                    <a14:imgEffect>
                      <a14:brightnessContrast bright="-12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5" y="3429000"/>
            <a:ext cx="1281818" cy="51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04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Introduction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256584"/>
              </a:xfrm>
            </p:spPr>
            <p:txBody>
              <a:bodyPr/>
              <a:lstStyle/>
              <a:p>
                <a:r>
                  <a:rPr lang="en-IE" dirty="0" smtClean="0"/>
                  <a:t>Format of our class:</a:t>
                </a:r>
              </a:p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IE" sz="2000" dirty="0" smtClean="0"/>
                  <a:t>Students counted the Smarties in the boxes.</a:t>
                </a:r>
              </a:p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IE" sz="2000" dirty="0" smtClean="0"/>
                  <a:t>Class discussion:  Did the company make  a mistake?</a:t>
                </a:r>
              </a:p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IE" sz="2000" dirty="0" smtClean="0"/>
                  <a:t>Students directed to the average contents written on the box, followed by discussion as to what this means.</a:t>
                </a:r>
              </a:p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IE" sz="2000" dirty="0" smtClean="0"/>
                  <a:t>Concept of Tolerance Interval introduced and </a:t>
                </a:r>
                <a14:m>
                  <m:oMath xmlns:m="http://schemas.openxmlformats.org/officeDocument/2006/math">
                    <m:r>
                      <a:rPr lang="en-IE" sz="2000" i="1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IE" sz="2000" dirty="0" smtClean="0"/>
                  <a:t> a number. Different tolerance levels in different situations discussed.</a:t>
                </a:r>
              </a:p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IE" sz="2000" dirty="0" smtClean="0"/>
                  <a:t>Students complete Tolerance Intervals to Range conversions. </a:t>
                </a:r>
              </a:p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IE" sz="2000" dirty="0" smtClean="0"/>
                  <a:t>Students measure 95 cm from their strips of paper and cut this amount of their strips. ( 1 group measures it with a meter stick rather than ruler)</a:t>
                </a:r>
              </a:p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IE" sz="2000" dirty="0" smtClean="0"/>
                  <a:t>Resulting measurements compared.</a:t>
                </a:r>
              </a:p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IE" sz="2000" dirty="0" smtClean="0"/>
                  <a:t>Class discussion re precision and the tolerance level of measuring with the metre stick as opposed to a ruler.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I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256584"/>
              </a:xfrm>
              <a:blipFill rotWithShape="1">
                <a:blip r:embed="rId3"/>
                <a:stretch>
                  <a:fillRect l="-1630" t="-1506" r="-74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361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r>
              <a:rPr lang="en-IE" b="1" dirty="0" smtClean="0"/>
              <a:t>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Learning </a:t>
            </a:r>
            <a:r>
              <a:rPr lang="en-IE" dirty="0" smtClean="0"/>
              <a:t>Outcomes: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We wanted </a:t>
            </a:r>
            <a:r>
              <a:rPr lang="en-IE" dirty="0" smtClean="0"/>
              <a:t>students: </a:t>
            </a:r>
          </a:p>
          <a:p>
            <a:pPr marL="901700" indent="-450850" defTabSz="125888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/>
              <a:t>T</a:t>
            </a:r>
            <a:r>
              <a:rPr lang="en-IE" sz="2800" dirty="0" smtClean="0"/>
              <a:t>o </a:t>
            </a:r>
            <a:r>
              <a:rPr lang="en-IE" sz="2800" dirty="0"/>
              <a:t>be able to differentiate between tolerance </a:t>
            </a:r>
            <a:r>
              <a:rPr lang="en-IE" sz="2800" dirty="0" smtClean="0"/>
              <a:t>and </a:t>
            </a:r>
            <a:r>
              <a:rPr lang="en-IE" sz="2800" dirty="0"/>
              <a:t>error.</a:t>
            </a:r>
          </a:p>
          <a:p>
            <a:pPr marL="901700" indent="-450850" defTabSz="125888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To understand tolerance in a real world context.</a:t>
            </a:r>
          </a:p>
          <a:p>
            <a:pPr marL="901700" indent="-450850" defTabSz="1258888" eaLnBrk="1" fontAlgn="auto" hangingPunct="1">
              <a:spcBef>
                <a:spcPts val="18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IE" sz="2800" dirty="0" smtClean="0"/>
              <a:t>To understand tolerance in measurement and how it relates to precision.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42F1E-A617-40F4-83A2-90C1141EF153}" type="slidenum">
              <a:rPr lang="en-IE" smtClean="0"/>
              <a:pPr>
                <a:defRPr/>
              </a:pPr>
              <a:t>7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en-IE" dirty="0" smtClean="0"/>
              <a:t>Introduction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00" y="1628800"/>
            <a:ext cx="2447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3" y="2924944"/>
            <a:ext cx="5072312" cy="297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7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Introduction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u="sng" dirty="0" smtClean="0">
              <a:hlinkClick r:id="rId3"/>
            </a:endParaRPr>
          </a:p>
          <a:p>
            <a:r>
              <a:rPr lang="en-IE" u="sng" dirty="0" smtClean="0">
                <a:hlinkClick r:id="rId3"/>
              </a:rPr>
              <a:t>http</a:t>
            </a:r>
            <a:r>
              <a:rPr lang="en-IE" u="sng" dirty="0">
                <a:hlinkClick r:id="rId3"/>
              </a:rPr>
              <a:t>://ie.ixl.com/math/year-3/greatest-possible-error</a:t>
            </a: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I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340768"/>
            <a:ext cx="6480720" cy="461665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chemeClr val="bg1"/>
                </a:solidFill>
              </a:rPr>
              <a:t>Good site for greatest possible error</a:t>
            </a:r>
            <a:endParaRPr lang="en-I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1373</Words>
  <Application>Microsoft Office PowerPoint</Application>
  <PresentationFormat>On-screen Show (4:3)</PresentationFormat>
  <Paragraphs>250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1_Office Theme</vt:lpstr>
      <vt:lpstr>Maths Counts  Insights into Lesson Study</vt:lpstr>
      <vt:lpstr>Loreto Abbey Dalkey</vt:lpstr>
      <vt:lpstr>Insights into Lesson Study</vt:lpstr>
      <vt:lpstr>Introduction</vt:lpstr>
      <vt:lpstr>Introduction</vt:lpstr>
      <vt:lpstr>Introduction</vt:lpstr>
      <vt:lpstr>Introduction </vt:lpstr>
      <vt:lpstr>Introduction</vt:lpstr>
      <vt:lpstr>Introduction</vt:lpstr>
      <vt:lpstr>Introduction</vt:lpstr>
      <vt:lpstr>Introduction</vt:lpstr>
      <vt:lpstr>Introduction </vt:lpstr>
      <vt:lpstr>Reflections on the Lesson</vt:lpstr>
      <vt:lpstr> Student Learning   </vt:lpstr>
      <vt:lpstr>Student Understanding</vt:lpstr>
      <vt:lpstr>PowerPoint Presentation</vt:lpstr>
      <vt:lpstr>Student Learning</vt:lpstr>
      <vt:lpstr>Common Misconceptions</vt:lpstr>
      <vt:lpstr>Common Misconceptions</vt:lpstr>
      <vt:lpstr>Common Misconceptions</vt:lpstr>
      <vt:lpstr>Common Misconceptions</vt:lpstr>
      <vt:lpstr>Addressing Misconceptions </vt:lpstr>
      <vt:lpstr>Summary</vt:lpstr>
      <vt:lpstr>Summary</vt:lpstr>
      <vt:lpstr>Teaching Strategies </vt:lpstr>
      <vt:lpstr>Teaching Strategies</vt:lpstr>
      <vt:lpstr>Teaching Strategies</vt:lpstr>
      <vt:lpstr>Teaching Strategies</vt:lpstr>
      <vt:lpstr>Teaching Strategies</vt:lpstr>
      <vt:lpstr>Teaching Strategies</vt:lpstr>
      <vt:lpstr>Teaching Strategies</vt:lpstr>
      <vt:lpstr>Teaching Strategies</vt:lpstr>
      <vt:lpstr>Reflections on Lesson Study Process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</dc:creator>
  <cp:lastModifiedBy>Anne</cp:lastModifiedBy>
  <cp:revision>121</cp:revision>
  <cp:lastPrinted>2013-09-18T10:23:19Z</cp:lastPrinted>
  <dcterms:created xsi:type="dcterms:W3CDTF">2013-08-28T18:56:52Z</dcterms:created>
  <dcterms:modified xsi:type="dcterms:W3CDTF">2013-11-21T10:30:46Z</dcterms:modified>
</cp:coreProperties>
</file>