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59" r:id="rId6"/>
    <p:sldId id="276" r:id="rId7"/>
    <p:sldId id="277" r:id="rId8"/>
    <p:sldId id="279" r:id="rId9"/>
    <p:sldId id="275" r:id="rId10"/>
    <p:sldId id="260" r:id="rId11"/>
    <p:sldId id="261" r:id="rId12"/>
    <p:sldId id="262" r:id="rId13"/>
    <p:sldId id="278" r:id="rId14"/>
    <p:sldId id="280" r:id="rId15"/>
    <p:sldId id="263" r:id="rId16"/>
    <p:sldId id="264" r:id="rId17"/>
    <p:sldId id="265" r:id="rId18"/>
    <p:sldId id="266" r:id="rId19"/>
    <p:sldId id="281" r:id="rId20"/>
    <p:sldId id="267" r:id="rId21"/>
    <p:sldId id="268" r:id="rId22"/>
    <p:sldId id="269" r:id="rId23"/>
    <p:sldId id="282" r:id="rId24"/>
    <p:sldId id="283" r:id="rId25"/>
    <p:sldId id="270" r:id="rId26"/>
    <p:sldId id="284" r:id="rId27"/>
    <p:sldId id="271" r:id="rId28"/>
    <p:sldId id="286" r:id="rId29"/>
    <p:sldId id="272" r:id="rId30"/>
    <p:sldId id="287"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226C97-24BC-4A2B-8DA9-B80B66F800BC}">
          <p14:sldIdLst>
            <p14:sldId id="256"/>
            <p14:sldId id="257"/>
          </p14:sldIdLst>
        </p14:section>
        <p14:section name="Section A: Sudent Activity 1" id="{53BFF960-D54B-402B-AF8B-0CB3876B0A80}">
          <p14:sldIdLst>
            <p14:sldId id="274"/>
            <p14:sldId id="258"/>
            <p14:sldId id="259"/>
            <p14:sldId id="276"/>
            <p14:sldId id="277"/>
            <p14:sldId id="279"/>
            <p14:sldId id="275"/>
            <p14:sldId id="260"/>
            <p14:sldId id="261"/>
            <p14:sldId id="262"/>
            <p14:sldId id="278"/>
          </p14:sldIdLst>
        </p14:section>
        <p14:section name="Section B: Student Activity 2" id="{FB2A44CC-8BD8-455C-9AA2-FE5630206522}">
          <p14:sldIdLst>
            <p14:sldId id="280"/>
            <p14:sldId id="263"/>
            <p14:sldId id="264"/>
            <p14:sldId id="265"/>
            <p14:sldId id="266"/>
          </p14:sldIdLst>
        </p14:section>
        <p14:section name="Section C: Student Activity 3" id="{DB0F5AE8-B59C-453B-A403-DC67BAFB7447}">
          <p14:sldIdLst>
            <p14:sldId id="281"/>
            <p14:sldId id="267"/>
            <p14:sldId id="268"/>
            <p14:sldId id="269"/>
            <p14:sldId id="282"/>
            <p14:sldId id="283"/>
            <p14:sldId id="270"/>
          </p14:sldIdLst>
        </p14:section>
        <p14:section name="Section D: Student Activity 4" id="{6AF24646-391F-4F20-8952-4940AB98E6D8}">
          <p14:sldIdLst>
            <p14:sldId id="284"/>
            <p14:sldId id="271"/>
            <p14:sldId id="286"/>
            <p14:sldId id="272"/>
            <p14:sldId id="287"/>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D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p:scale>
          <a:sx n="51" d="100"/>
          <a:sy n="51" d="100"/>
        </p:scale>
        <p:origin x="-1302"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26.xml"/><Relationship Id="rId5" Type="http://schemas.openxmlformats.org/officeDocument/2006/relationships/slide" Target="../slides/slide19.xml"/><Relationship Id="rId4" Type="http://schemas.openxmlformats.org/officeDocument/2006/relationships/slide" Target="../slides/slide2.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26.xml"/><Relationship Id="rId5" Type="http://schemas.openxmlformats.org/officeDocument/2006/relationships/slide" Target="../slides/slide19.xml"/><Relationship Id="rId4" Type="http://schemas.openxmlformats.org/officeDocument/2006/relationships/slide" Target="../slides/slide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lvl1pPr>
              <a:defRPr sz="4000"/>
            </a:lvl1p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797896E-941A-43A3-BC70-57C788D64D56}" type="slidenum">
              <a:rPr lang="en-IE" smtClean="0"/>
              <a:pPr/>
              <a:t>‹#›</a:t>
            </a:fld>
            <a:endParaRPr lang="en-IE"/>
          </a:p>
        </p:txBody>
      </p:sp>
      <p:grpSp>
        <p:nvGrpSpPr>
          <p:cNvPr id="6" name="Group 5"/>
          <p:cNvGrpSpPr/>
          <p:nvPr userDrawn="1"/>
        </p:nvGrpSpPr>
        <p:grpSpPr>
          <a:xfrm rot="5400000">
            <a:off x="4429674" y="-4515329"/>
            <a:ext cx="382999" cy="9322593"/>
            <a:chOff x="-36512" y="13447"/>
            <a:chExt cx="396000" cy="6858000"/>
          </a:xfrm>
        </p:grpSpPr>
        <p:sp>
          <p:nvSpPr>
            <p:cNvPr id="7" name="Rectangle 6"/>
            <p:cNvSpPr/>
            <p:nvPr userDrawn="1"/>
          </p:nvSpPr>
          <p:spPr>
            <a:xfrm>
              <a:off x="-36512"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Freeform 7"/>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9" name="Group 8"/>
          <p:cNvGrpSpPr/>
          <p:nvPr userDrawn="1"/>
        </p:nvGrpSpPr>
        <p:grpSpPr>
          <a:xfrm rot="16200000">
            <a:off x="4320452" y="2038281"/>
            <a:ext cx="382999" cy="9337121"/>
            <a:chOff x="-36512" y="13447"/>
            <a:chExt cx="396000" cy="6868687"/>
          </a:xfrm>
        </p:grpSpPr>
        <p:sp>
          <p:nvSpPr>
            <p:cNvPr id="10" name="Rectangle 9"/>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reeform 10"/>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7" name="Rounded Rectangle 16">
            <a:hlinkClick r:id="rId2" action="ppaction://hlinksldjump"/>
          </p:cNvPr>
          <p:cNvSpPr/>
          <p:nvPr userDrawn="1"/>
        </p:nvSpPr>
        <p:spPr>
          <a:xfrm rot="16200000">
            <a:off x="-403943" y="1520760"/>
            <a:ext cx="936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1</a:t>
            </a:r>
            <a:endParaRPr lang="en-IE" sz="1400" dirty="0"/>
          </a:p>
        </p:txBody>
      </p:sp>
      <p:sp>
        <p:nvSpPr>
          <p:cNvPr id="18" name="Rounded Rectangle 17">
            <a:hlinkClick r:id="rId3" action="ppaction://hlinksldjump"/>
          </p:cNvPr>
          <p:cNvSpPr/>
          <p:nvPr userDrawn="1"/>
        </p:nvSpPr>
        <p:spPr>
          <a:xfrm rot="16200000">
            <a:off x="-403943" y="2453892"/>
            <a:ext cx="936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2</a:t>
            </a:r>
            <a:endParaRPr lang="en-IE" sz="1400" dirty="0"/>
          </a:p>
        </p:txBody>
      </p:sp>
      <p:sp>
        <p:nvSpPr>
          <p:cNvPr id="19" name="Rounded Rectangle 18">
            <a:hlinkClick r:id="rId4" action="ppaction://hlinksldjump"/>
          </p:cNvPr>
          <p:cNvSpPr/>
          <p:nvPr userDrawn="1"/>
        </p:nvSpPr>
        <p:spPr>
          <a:xfrm rot="16200000">
            <a:off x="-403943" y="584657"/>
            <a:ext cx="936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Index</a:t>
            </a:r>
            <a:endParaRPr lang="en-IE" sz="1400" dirty="0"/>
          </a:p>
        </p:txBody>
      </p:sp>
      <p:sp>
        <p:nvSpPr>
          <p:cNvPr id="20" name="Rounded Rectangle 19">
            <a:hlinkClick r:id="rId5" action="ppaction://hlinksldjump"/>
          </p:cNvPr>
          <p:cNvSpPr/>
          <p:nvPr userDrawn="1"/>
        </p:nvSpPr>
        <p:spPr>
          <a:xfrm rot="16200000">
            <a:off x="-404818" y="3392968"/>
            <a:ext cx="936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3</a:t>
            </a:r>
            <a:endParaRPr lang="en-IE" sz="1400" dirty="0"/>
          </a:p>
        </p:txBody>
      </p:sp>
      <p:sp>
        <p:nvSpPr>
          <p:cNvPr id="21" name="Rounded Rectangle 20">
            <a:hlinkClick r:id="rId6" action="ppaction://hlinksldjump"/>
          </p:cNvPr>
          <p:cNvSpPr/>
          <p:nvPr userDrawn="1"/>
        </p:nvSpPr>
        <p:spPr>
          <a:xfrm rot="16200000">
            <a:off x="-404818" y="4326100"/>
            <a:ext cx="936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4</a:t>
            </a:r>
            <a:endParaRPr lang="en-IE" sz="1400"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797896E-941A-43A3-BC70-57C788D64D56}" type="slidenum">
              <a:rPr lang="en-IE" smtClean="0"/>
              <a:pPr/>
              <a:t>‹#›</a:t>
            </a:fld>
            <a:endParaRPr lang="en-IE"/>
          </a:p>
        </p:txBody>
      </p:sp>
      <p:grpSp>
        <p:nvGrpSpPr>
          <p:cNvPr id="5" name="Group 4"/>
          <p:cNvGrpSpPr/>
          <p:nvPr userDrawn="1"/>
        </p:nvGrpSpPr>
        <p:grpSpPr>
          <a:xfrm rot="5400000">
            <a:off x="4429674" y="-4515329"/>
            <a:ext cx="382999" cy="9322593"/>
            <a:chOff x="-36512" y="13447"/>
            <a:chExt cx="396000" cy="6858000"/>
          </a:xfrm>
        </p:grpSpPr>
        <p:sp>
          <p:nvSpPr>
            <p:cNvPr id="6" name="Rectangle 5"/>
            <p:cNvSpPr/>
            <p:nvPr userDrawn="1"/>
          </p:nvSpPr>
          <p:spPr>
            <a:xfrm>
              <a:off x="-36512"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6"/>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 name="Group 7"/>
          <p:cNvGrpSpPr/>
          <p:nvPr userDrawn="1"/>
        </p:nvGrpSpPr>
        <p:grpSpPr>
          <a:xfrm rot="16200000">
            <a:off x="4320452" y="2038281"/>
            <a:ext cx="382999" cy="9337121"/>
            <a:chOff x="-36512" y="13447"/>
            <a:chExt cx="396000" cy="6868687"/>
          </a:xfrm>
        </p:grpSpPr>
        <p:sp>
          <p:nvSpPr>
            <p:cNvPr id="9" name="Rectangle 8"/>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Freeform 9"/>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1" name="Rounded Rectangle 10">
            <a:hlinkClick r:id="rId2" action="ppaction://hlinksldjump"/>
          </p:cNvPr>
          <p:cNvSpPr/>
          <p:nvPr userDrawn="1"/>
        </p:nvSpPr>
        <p:spPr>
          <a:xfrm rot="16200000">
            <a:off x="-403943" y="1520760"/>
            <a:ext cx="936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1</a:t>
            </a:r>
            <a:endParaRPr lang="en-IE" sz="1400" dirty="0"/>
          </a:p>
        </p:txBody>
      </p:sp>
      <p:sp>
        <p:nvSpPr>
          <p:cNvPr id="12" name="Rounded Rectangle 11">
            <a:hlinkClick r:id="rId3" action="ppaction://hlinksldjump"/>
          </p:cNvPr>
          <p:cNvSpPr/>
          <p:nvPr userDrawn="1"/>
        </p:nvSpPr>
        <p:spPr>
          <a:xfrm rot="16200000">
            <a:off x="-403943" y="2453892"/>
            <a:ext cx="936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2</a:t>
            </a:r>
            <a:endParaRPr lang="en-IE" sz="1400" dirty="0"/>
          </a:p>
        </p:txBody>
      </p:sp>
      <p:sp>
        <p:nvSpPr>
          <p:cNvPr id="13" name="Rounded Rectangle 12">
            <a:hlinkClick r:id="rId4" action="ppaction://hlinksldjump"/>
          </p:cNvPr>
          <p:cNvSpPr/>
          <p:nvPr userDrawn="1"/>
        </p:nvSpPr>
        <p:spPr>
          <a:xfrm rot="16200000">
            <a:off x="-403943" y="584657"/>
            <a:ext cx="936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Index</a:t>
            </a:r>
            <a:endParaRPr lang="en-IE" sz="1400" dirty="0"/>
          </a:p>
        </p:txBody>
      </p:sp>
      <p:sp>
        <p:nvSpPr>
          <p:cNvPr id="14" name="Rounded Rectangle 13">
            <a:hlinkClick r:id="rId5" action="ppaction://hlinksldjump"/>
          </p:cNvPr>
          <p:cNvSpPr/>
          <p:nvPr userDrawn="1"/>
        </p:nvSpPr>
        <p:spPr>
          <a:xfrm rot="16200000">
            <a:off x="-404818" y="3392968"/>
            <a:ext cx="936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3</a:t>
            </a:r>
            <a:endParaRPr lang="en-IE" sz="1400" dirty="0"/>
          </a:p>
        </p:txBody>
      </p:sp>
      <p:sp>
        <p:nvSpPr>
          <p:cNvPr id="15" name="Rounded Rectangle 14">
            <a:hlinkClick r:id="rId6" action="ppaction://hlinksldjump"/>
          </p:cNvPr>
          <p:cNvSpPr/>
          <p:nvPr userDrawn="1"/>
        </p:nvSpPr>
        <p:spPr>
          <a:xfrm rot="16200000">
            <a:off x="-404818" y="4326100"/>
            <a:ext cx="936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4</a:t>
            </a:r>
            <a:endParaRPr lang="en-IE" sz="1400"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3BC9C-8F35-4B71-BFBB-7FDF27767A1D}" type="datetimeFigureOut">
              <a:rPr lang="en-IE" smtClean="0"/>
              <a:pPr/>
              <a:t>15/11/2012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7896E-941A-43A3-BC70-57C788D64D56}" type="slidenum">
              <a:rPr lang="en-IE" smtClean="0"/>
              <a:pPr/>
              <a:t>‹#›</a:t>
            </a:fld>
            <a:endParaRPr lang="en-IE"/>
          </a:p>
        </p:txBody>
      </p:sp>
      <p:grpSp>
        <p:nvGrpSpPr>
          <p:cNvPr id="7" name="Group 6"/>
          <p:cNvGrpSpPr/>
          <p:nvPr userDrawn="1"/>
        </p:nvGrpSpPr>
        <p:grpSpPr>
          <a:xfrm rot="5400000">
            <a:off x="4429674" y="-4515329"/>
            <a:ext cx="382999" cy="9322593"/>
            <a:chOff x="-36512" y="13447"/>
            <a:chExt cx="396000" cy="6858000"/>
          </a:xfrm>
        </p:grpSpPr>
        <p:sp>
          <p:nvSpPr>
            <p:cNvPr id="8" name="Rectangle 7"/>
            <p:cNvSpPr/>
            <p:nvPr userDrawn="1"/>
          </p:nvSpPr>
          <p:spPr>
            <a:xfrm>
              <a:off x="-36512"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userDrawn="1"/>
        </p:nvGrpSpPr>
        <p:grpSpPr>
          <a:xfrm rot="16200000">
            <a:off x="4320452" y="2038281"/>
            <a:ext cx="382999" cy="9337121"/>
            <a:chOff x="-36512" y="13447"/>
            <a:chExt cx="396000" cy="6868687"/>
          </a:xfrm>
        </p:grpSpPr>
        <p:sp>
          <p:nvSpPr>
            <p:cNvPr id="11" name="Rectangle 10"/>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a:p>
        </p:txBody>
      </p:sp>
      <p:sp>
        <p:nvSpPr>
          <p:cNvPr id="3" name="Subtitle 2"/>
          <p:cNvSpPr>
            <a:spLocks noGrp="1"/>
          </p:cNvSpPr>
          <p:nvPr>
            <p:ph type="subTitle" idx="1"/>
          </p:nvPr>
        </p:nvSpPr>
        <p:spPr/>
        <p:txBody>
          <a:bodyPr/>
          <a:lstStyle/>
          <a:p>
            <a:endParaRPr lang="en-I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87" y="459000"/>
            <a:ext cx="4200426" cy="5940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920880" cy="4401205"/>
          </a:xfrm>
          <a:prstGeom prst="rect">
            <a:avLst/>
          </a:prstGeom>
        </p:spPr>
        <p:txBody>
          <a:bodyPr wrap="square">
            <a:spAutoFit/>
          </a:bodyPr>
          <a:lstStyle/>
          <a:p>
            <a:r>
              <a:rPr lang="en-IE" sz="2000" dirty="0" smtClean="0">
                <a:solidFill>
                  <a:srgbClr val="990033"/>
                </a:solidFill>
              </a:rPr>
              <a:t>6. Find T</a:t>
            </a:r>
            <a:r>
              <a:rPr lang="en-IE" sz="2000" baseline="-25000" dirty="0" smtClean="0">
                <a:solidFill>
                  <a:srgbClr val="990033"/>
                </a:solidFill>
              </a:rPr>
              <a:t>1</a:t>
            </a:r>
            <a:r>
              <a:rPr lang="en-IE" sz="2000" dirty="0" smtClean="0">
                <a:solidFill>
                  <a:srgbClr val="990033"/>
                </a:solidFill>
              </a:rPr>
              <a:t>, T</a:t>
            </a:r>
            <a:r>
              <a:rPr lang="en-IE" sz="2000" baseline="-25000" dirty="0" smtClean="0">
                <a:solidFill>
                  <a:srgbClr val="990033"/>
                </a:solidFill>
              </a:rPr>
              <a:t>2</a:t>
            </a:r>
            <a:r>
              <a:rPr lang="en-IE" sz="2000" dirty="0" smtClean="0">
                <a:solidFill>
                  <a:srgbClr val="990033"/>
                </a:solidFill>
              </a:rPr>
              <a:t>, T</a:t>
            </a:r>
            <a:r>
              <a:rPr lang="en-IE" sz="2000" baseline="-25000" dirty="0" smtClean="0">
                <a:solidFill>
                  <a:srgbClr val="990033"/>
                </a:solidFill>
              </a:rPr>
              <a:t>3</a:t>
            </a:r>
            <a:r>
              <a:rPr lang="en-IE" sz="2000" dirty="0" smtClean="0">
                <a:solidFill>
                  <a:srgbClr val="990033"/>
                </a:solidFill>
              </a:rPr>
              <a:t>, T</a:t>
            </a:r>
            <a:r>
              <a:rPr lang="en-IE" sz="2000" baseline="-25000" dirty="0" smtClean="0">
                <a:solidFill>
                  <a:srgbClr val="990033"/>
                </a:solidFill>
              </a:rPr>
              <a:t>5</a:t>
            </a:r>
            <a:r>
              <a:rPr lang="en-IE" sz="2000" dirty="0" smtClean="0">
                <a:solidFill>
                  <a:srgbClr val="990033"/>
                </a:solidFill>
              </a:rPr>
              <a:t>, T</a:t>
            </a:r>
            <a:r>
              <a:rPr lang="en-IE" sz="2000" baseline="-25000" dirty="0" smtClean="0">
                <a:solidFill>
                  <a:srgbClr val="990033"/>
                </a:solidFill>
              </a:rPr>
              <a:t>10</a:t>
            </a:r>
            <a:r>
              <a:rPr lang="en-IE" sz="2000" dirty="0" smtClean="0">
                <a:solidFill>
                  <a:srgbClr val="990033"/>
                </a:solidFill>
              </a:rPr>
              <a:t>, and T</a:t>
            </a:r>
            <a:r>
              <a:rPr lang="en-IE" sz="2000" baseline="-25000" dirty="0" smtClean="0">
                <a:solidFill>
                  <a:srgbClr val="990033"/>
                </a:solidFill>
              </a:rPr>
              <a:t>100</a:t>
            </a:r>
            <a:r>
              <a:rPr lang="en-IE" sz="2000" dirty="0" smtClean="0">
                <a:solidFill>
                  <a:srgbClr val="990033"/>
                </a:solidFill>
              </a:rPr>
              <a:t> of an arithmetic sequence where</a:t>
            </a:r>
          </a:p>
          <a:p>
            <a:r>
              <a:rPr lang="en-IE" sz="2000" dirty="0" smtClean="0">
                <a:solidFill>
                  <a:srgbClr val="990033"/>
                </a:solidFill>
              </a:rPr>
              <a:t>a = 4 and d = 6</a:t>
            </a:r>
          </a:p>
          <a:p>
            <a:endParaRPr lang="en-IE" sz="2000" dirty="0" smtClean="0">
              <a:solidFill>
                <a:srgbClr val="990033"/>
              </a:solidFill>
            </a:endParaRPr>
          </a:p>
          <a:p>
            <a:endParaRPr lang="en-IE" sz="2000" dirty="0" smtClean="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smtClean="0">
                <a:solidFill>
                  <a:srgbClr val="990033"/>
                </a:solidFill>
              </a:rPr>
              <a:t>7. Find T</a:t>
            </a:r>
            <a:r>
              <a:rPr lang="en-IE" sz="2000" baseline="-25000" dirty="0" smtClean="0">
                <a:solidFill>
                  <a:srgbClr val="990033"/>
                </a:solidFill>
              </a:rPr>
              <a:t>1</a:t>
            </a:r>
            <a:r>
              <a:rPr lang="en-IE" sz="2000" dirty="0" smtClean="0">
                <a:solidFill>
                  <a:srgbClr val="990033"/>
                </a:solidFill>
              </a:rPr>
              <a:t>, T</a:t>
            </a:r>
            <a:r>
              <a:rPr lang="en-IE" sz="2000" baseline="-25000" dirty="0" smtClean="0">
                <a:solidFill>
                  <a:srgbClr val="990033"/>
                </a:solidFill>
              </a:rPr>
              <a:t>2</a:t>
            </a:r>
            <a:r>
              <a:rPr lang="en-IE" sz="2000" dirty="0" smtClean="0">
                <a:solidFill>
                  <a:srgbClr val="990033"/>
                </a:solidFill>
              </a:rPr>
              <a:t>, T</a:t>
            </a:r>
            <a:r>
              <a:rPr lang="en-IE" sz="2000" baseline="-25000" dirty="0" smtClean="0">
                <a:solidFill>
                  <a:srgbClr val="990033"/>
                </a:solidFill>
              </a:rPr>
              <a:t>3</a:t>
            </a:r>
            <a:r>
              <a:rPr lang="en-IE" sz="2000" dirty="0" smtClean="0">
                <a:solidFill>
                  <a:srgbClr val="990033"/>
                </a:solidFill>
              </a:rPr>
              <a:t>, T</a:t>
            </a:r>
            <a:r>
              <a:rPr lang="en-IE" sz="2000" baseline="-25000" dirty="0" smtClean="0">
                <a:solidFill>
                  <a:srgbClr val="990033"/>
                </a:solidFill>
              </a:rPr>
              <a:t>5</a:t>
            </a:r>
            <a:r>
              <a:rPr lang="en-IE" sz="2000" dirty="0" smtClean="0">
                <a:solidFill>
                  <a:srgbClr val="990033"/>
                </a:solidFill>
              </a:rPr>
              <a:t>, T</a:t>
            </a:r>
            <a:r>
              <a:rPr lang="en-IE" sz="2000" baseline="-25000" dirty="0" smtClean="0">
                <a:solidFill>
                  <a:srgbClr val="990033"/>
                </a:solidFill>
              </a:rPr>
              <a:t>10</a:t>
            </a:r>
            <a:r>
              <a:rPr lang="en-IE" sz="2000" dirty="0" smtClean="0">
                <a:solidFill>
                  <a:srgbClr val="990033"/>
                </a:solidFill>
              </a:rPr>
              <a:t>, and T</a:t>
            </a:r>
            <a:r>
              <a:rPr lang="en-IE" sz="2000" baseline="-25000" dirty="0" smtClean="0">
                <a:solidFill>
                  <a:srgbClr val="990033"/>
                </a:solidFill>
              </a:rPr>
              <a:t>100</a:t>
            </a:r>
            <a:r>
              <a:rPr lang="en-IE" sz="2000" dirty="0" smtClean="0">
                <a:solidFill>
                  <a:srgbClr val="990033"/>
                </a:solidFill>
              </a:rPr>
              <a:t> of an arithmetic sequence where</a:t>
            </a:r>
          </a:p>
          <a:p>
            <a:r>
              <a:rPr lang="en-IE" sz="2000" dirty="0" smtClean="0">
                <a:solidFill>
                  <a:srgbClr val="990033"/>
                </a:solidFill>
              </a:rPr>
              <a:t>a = 3 and d = -2.</a:t>
            </a:r>
          </a:p>
          <a:p>
            <a:endParaRPr lang="en-IE" sz="2000" dirty="0" smtClean="0">
              <a:solidFill>
                <a:srgbClr val="990033"/>
              </a:solidFill>
            </a:endParaRPr>
          </a:p>
          <a:p>
            <a:endParaRPr lang="en-IE" sz="2000" dirty="0" smtClean="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smtClean="0">
                <a:solidFill>
                  <a:srgbClr val="990033"/>
                </a:solidFill>
              </a:rPr>
              <a:t>8. Find </a:t>
            </a:r>
            <a:r>
              <a:rPr lang="en-IE" sz="2000" i="1" dirty="0" smtClean="0">
                <a:solidFill>
                  <a:srgbClr val="990033"/>
                </a:solidFill>
              </a:rPr>
              <a:t>T</a:t>
            </a:r>
            <a:r>
              <a:rPr lang="en-IE" sz="2000" i="1" baseline="-25000" dirty="0" smtClean="0">
                <a:solidFill>
                  <a:srgbClr val="990033"/>
                </a:solidFill>
              </a:rPr>
              <a:t>1</a:t>
            </a:r>
            <a:r>
              <a:rPr lang="en-IE" sz="2000" i="1" dirty="0" smtClean="0">
                <a:solidFill>
                  <a:srgbClr val="990033"/>
                </a:solidFill>
              </a:rPr>
              <a:t>, T</a:t>
            </a:r>
            <a:r>
              <a:rPr lang="en-IE" sz="2000" i="1" baseline="-25000" dirty="0" smtClean="0">
                <a:solidFill>
                  <a:srgbClr val="990033"/>
                </a:solidFill>
              </a:rPr>
              <a:t>2</a:t>
            </a:r>
            <a:r>
              <a:rPr lang="en-IE" sz="2000" i="1" dirty="0" smtClean="0">
                <a:solidFill>
                  <a:srgbClr val="990033"/>
                </a:solidFill>
              </a:rPr>
              <a:t>, T</a:t>
            </a:r>
            <a:r>
              <a:rPr lang="en-IE" sz="2000" i="1" baseline="-25000" dirty="0" smtClean="0">
                <a:solidFill>
                  <a:srgbClr val="990033"/>
                </a:solidFill>
              </a:rPr>
              <a:t>3</a:t>
            </a:r>
            <a:r>
              <a:rPr lang="en-IE" sz="2000" i="1" dirty="0" smtClean="0">
                <a:solidFill>
                  <a:srgbClr val="990033"/>
                </a:solidFill>
              </a:rPr>
              <a:t>, T</a:t>
            </a:r>
            <a:r>
              <a:rPr lang="en-IE" sz="2000" i="1" baseline="-25000" dirty="0" smtClean="0">
                <a:solidFill>
                  <a:srgbClr val="990033"/>
                </a:solidFill>
              </a:rPr>
              <a:t>5</a:t>
            </a:r>
            <a:r>
              <a:rPr lang="en-IE" sz="2000" i="1" dirty="0" smtClean="0">
                <a:solidFill>
                  <a:srgbClr val="990033"/>
                </a:solidFill>
              </a:rPr>
              <a:t>, T</a:t>
            </a:r>
            <a:r>
              <a:rPr lang="en-IE" sz="2000" i="1" baseline="-25000" dirty="0" smtClean="0">
                <a:solidFill>
                  <a:srgbClr val="990033"/>
                </a:solidFill>
              </a:rPr>
              <a:t>10</a:t>
            </a:r>
            <a:r>
              <a:rPr lang="en-IE" sz="2000" i="1" dirty="0" smtClean="0">
                <a:solidFill>
                  <a:srgbClr val="990033"/>
                </a:solidFill>
              </a:rPr>
              <a:t>, and T</a:t>
            </a:r>
            <a:r>
              <a:rPr lang="en-IE" sz="2000" i="1" baseline="-25000" dirty="0" smtClean="0">
                <a:solidFill>
                  <a:srgbClr val="990033"/>
                </a:solidFill>
              </a:rPr>
              <a:t>100</a:t>
            </a:r>
            <a:r>
              <a:rPr lang="en-IE" sz="2000" i="1" dirty="0" smtClean="0">
                <a:solidFill>
                  <a:srgbClr val="990033"/>
                </a:solidFill>
              </a:rPr>
              <a:t> of an arithmetic progression where </a:t>
            </a:r>
          </a:p>
          <a:p>
            <a:r>
              <a:rPr lang="en-IE" sz="2000" i="1" dirty="0" smtClean="0">
                <a:solidFill>
                  <a:srgbClr val="990033"/>
                </a:solidFill>
              </a:rPr>
              <a:t>a = 3 and d = ½.</a:t>
            </a:r>
            <a:endParaRPr lang="en-IE" sz="2000" dirty="0">
              <a:solidFill>
                <a:srgbClr val="990033"/>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051142362"/>
                  </p:ext>
                </p:extLst>
              </p:nvPr>
            </p:nvGraphicFramePr>
            <p:xfrm>
              <a:off x="1524000" y="1340768"/>
              <a:ext cx="6096000" cy="9360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468000">
                    <a:tc>
                      <a:txBody>
                        <a:bodyPr/>
                        <a:lstStyle/>
                        <a:p>
                          <a:pPr algn="ct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𝟏</m:t>
                                </m:r>
                              </m:oMath>
                            </m:oMathPara>
                          </a14:m>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𝟐</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𝟑</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𝟓</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𝟏𝟎</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𝟏𝟎𝟎</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468000">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051142362"/>
                  </p:ext>
                </p:extLst>
              </p:nvPr>
            </p:nvGraphicFramePr>
            <p:xfrm>
              <a:off x="1524000" y="1340768"/>
              <a:ext cx="6096000" cy="9360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468000">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t="-1299" r="-498802"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100602" t="-1299" r="-401807"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199401" t="-1299" r="-299401"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299401" t="-1299" r="-199401"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401807" t="-1299" r="-100602"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498802" t="-1299" b="-100000"/>
                          </a:stretch>
                        </a:blipFill>
                      </a:tcPr>
                    </a:tc>
                  </a:tr>
                  <a:tr h="468000">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831625595"/>
                  </p:ext>
                </p:extLst>
              </p:nvPr>
            </p:nvGraphicFramePr>
            <p:xfrm>
              <a:off x="1524000" y="3140968"/>
              <a:ext cx="6096000" cy="9360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468000">
                    <a:tc>
                      <a:txBody>
                        <a:bodyPr/>
                        <a:lstStyle/>
                        <a:p>
                          <a:pPr algn="ct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𝟏</m:t>
                                </m:r>
                              </m:oMath>
                            </m:oMathPara>
                          </a14:m>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𝟐</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𝟑</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𝟓</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𝟏𝟎</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𝟏𝟎𝟎</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468000">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831625595"/>
                  </p:ext>
                </p:extLst>
              </p:nvPr>
            </p:nvGraphicFramePr>
            <p:xfrm>
              <a:off x="1524000" y="3140968"/>
              <a:ext cx="6096000" cy="9360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468000">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3"/>
                          <a:stretch>
                            <a:fillRect r="-498802"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3"/>
                          <a:stretch>
                            <a:fillRect l="-100602" r="-401807"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3"/>
                          <a:stretch>
                            <a:fillRect l="-199401" r="-299401"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3"/>
                          <a:stretch>
                            <a:fillRect l="-299401" r="-199401"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3"/>
                          <a:stretch>
                            <a:fillRect l="-401807" r="-100602"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3"/>
                          <a:stretch>
                            <a:fillRect l="-498802" b="-100000"/>
                          </a:stretch>
                        </a:blipFill>
                      </a:tcPr>
                    </a:tc>
                  </a:tr>
                  <a:tr h="468000">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768893828"/>
                  </p:ext>
                </p:extLst>
              </p:nvPr>
            </p:nvGraphicFramePr>
            <p:xfrm>
              <a:off x="1524000" y="5013176"/>
              <a:ext cx="6096000" cy="9360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468000">
                    <a:tc>
                      <a:txBody>
                        <a:bodyPr/>
                        <a:lstStyle/>
                        <a:p>
                          <a:pPr algn="ct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𝟏</m:t>
                                </m:r>
                              </m:oMath>
                            </m:oMathPara>
                          </a14:m>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𝟐</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𝟑</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𝟓</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𝟏𝟎</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𝑻</m:t>
                                </m:r>
                                <m:r>
                                  <a:rPr lang="en-IE" sz="2000" b="1" i="1" baseline="-25000" dirty="0" smtClean="0">
                                    <a:solidFill>
                                      <a:srgbClr val="990033"/>
                                    </a:solidFill>
                                    <a:latin typeface="Cambria Math"/>
                                  </a:rPr>
                                  <m:t>𝟏𝟎𝟎</m:t>
                                </m:r>
                              </m:oMath>
                            </m:oMathPara>
                          </a14:m>
                          <a:endParaRPr lang="en-IE" sz="20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468000">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768893828"/>
                  </p:ext>
                </p:extLst>
              </p:nvPr>
            </p:nvGraphicFramePr>
            <p:xfrm>
              <a:off x="1524000" y="5013176"/>
              <a:ext cx="6096000" cy="93600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468000">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4"/>
                          <a:stretch>
                            <a:fillRect r="-498802"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4"/>
                          <a:stretch>
                            <a:fillRect l="-100602" r="-401807"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4"/>
                          <a:stretch>
                            <a:fillRect l="-199401" r="-299401"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4"/>
                          <a:stretch>
                            <a:fillRect l="-299401" r="-199401"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4"/>
                          <a:stretch>
                            <a:fillRect l="-401807" r="-100602" b="-100000"/>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4"/>
                          <a:stretch>
                            <a:fillRect l="-498802" b="-100000"/>
                          </a:stretch>
                        </a:blipFill>
                      </a:tcPr>
                    </a:tc>
                  </a:tr>
                  <a:tr h="468000">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08610"/>
            <a:ext cx="8280920" cy="4401205"/>
          </a:xfrm>
          <a:prstGeom prst="rect">
            <a:avLst/>
          </a:prstGeom>
        </p:spPr>
        <p:txBody>
          <a:bodyPr wrap="square">
            <a:spAutoFit/>
          </a:bodyPr>
          <a:lstStyle/>
          <a:p>
            <a:r>
              <a:rPr lang="en-IE" sz="2000" dirty="0" smtClean="0">
                <a:solidFill>
                  <a:srgbClr val="990033"/>
                </a:solidFill>
              </a:rPr>
              <a:t>9. Find the 7th, 8th and 14th term in the arithmetic sequence 2, 6, 10, 14, ...</a:t>
            </a:r>
          </a:p>
          <a:p>
            <a:endParaRPr lang="en-IE" sz="2000" dirty="0" smtClean="0">
              <a:solidFill>
                <a:srgbClr val="990033"/>
              </a:solidFill>
            </a:endParaRPr>
          </a:p>
          <a:p>
            <a:endParaRPr lang="en-IE" sz="2000" dirty="0" smtClean="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smtClean="0">
                <a:solidFill>
                  <a:srgbClr val="990033"/>
                </a:solidFill>
              </a:rPr>
              <a:t>10. A baker has 400kg of flour on the first day of the month and uses no flour that day. How much will he have at closing time on the 17th day of the month, if he uses 24kg each day? Show your calculations using the formula for </a:t>
            </a:r>
            <a:r>
              <a:rPr lang="en-IE" sz="2000" i="1" dirty="0" err="1" smtClean="0">
                <a:solidFill>
                  <a:srgbClr val="990033"/>
                </a:solidFill>
              </a:rPr>
              <a:t>T</a:t>
            </a:r>
            <a:r>
              <a:rPr lang="en-IE" sz="2000" i="1" baseline="-25000" dirty="0" err="1" smtClean="0">
                <a:solidFill>
                  <a:srgbClr val="990033"/>
                </a:solidFill>
              </a:rPr>
              <a:t>n</a:t>
            </a:r>
            <a:r>
              <a:rPr lang="en-IE" sz="2000" i="1" dirty="0" smtClean="0">
                <a:solidFill>
                  <a:srgbClr val="990033"/>
                </a:solidFill>
              </a:rPr>
              <a:t> of an arithmetic sequence.</a:t>
            </a:r>
          </a:p>
          <a:p>
            <a:r>
              <a:rPr lang="en-IE" sz="2000" i="1" dirty="0" smtClean="0">
                <a:solidFill>
                  <a:srgbClr val="990033"/>
                </a:solidFill>
              </a:rPr>
              <a:t> </a:t>
            </a:r>
          </a:p>
          <a:p>
            <a:r>
              <a:rPr lang="en-IE" sz="2000" dirty="0" smtClean="0">
                <a:solidFill>
                  <a:srgbClr val="990033"/>
                </a:solidFill>
              </a:rPr>
              <a:t>11. Marjorie is trying to increase her fitness through exercise. The first day she walks 1500 metres and every day after that she increases this distance by 110 metres. How far will she be walking on the 12th day? Show your calculations using the formula for </a:t>
            </a:r>
            <a:r>
              <a:rPr lang="en-IE" sz="2000" i="1" dirty="0" err="1" smtClean="0">
                <a:solidFill>
                  <a:srgbClr val="990033"/>
                </a:solidFill>
              </a:rPr>
              <a:t>T</a:t>
            </a:r>
            <a:r>
              <a:rPr lang="en-IE" sz="2000" i="1" baseline="-25000" dirty="0" err="1" smtClean="0">
                <a:solidFill>
                  <a:srgbClr val="990033"/>
                </a:solidFill>
              </a:rPr>
              <a:t>n</a:t>
            </a:r>
            <a:r>
              <a:rPr lang="en-IE" sz="2000" i="1" dirty="0" smtClean="0">
                <a:solidFill>
                  <a:srgbClr val="990033"/>
                </a:solidFill>
              </a:rPr>
              <a:t> of an arithmetic sequence. </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399938349"/>
                  </p:ext>
                </p:extLst>
              </p:nvPr>
            </p:nvGraphicFramePr>
            <p:xfrm>
              <a:off x="846000" y="980728"/>
              <a:ext cx="7452000" cy="936000"/>
            </p:xfrm>
            <a:graphic>
              <a:graphicData uri="http://schemas.openxmlformats.org/drawingml/2006/table">
                <a:tbl>
                  <a:tblPr firstRow="1" bandRow="1">
                    <a:tableStyleId>{5940675A-B579-460E-94D1-54222C63F5DA}</a:tableStyleId>
                  </a:tblPr>
                  <a:tblGrid>
                    <a:gridCol w="2484000"/>
                    <a:gridCol w="2484000"/>
                    <a:gridCol w="2484000"/>
                  </a:tblGrid>
                  <a:tr h="468000">
                    <a:tc>
                      <a:txBody>
                        <a:bodyPr/>
                        <a:lstStyle/>
                        <a:p>
                          <a:pPr algn="ctr"/>
                          <a:r>
                            <a:rPr lang="en-IE" sz="2000" b="1" dirty="0" smtClean="0">
                              <a:solidFill>
                                <a:srgbClr val="990033"/>
                              </a:solidFill>
                            </a:rPr>
                            <a:t>7</a:t>
                          </a:r>
                          <a:r>
                            <a:rPr lang="en-IE" sz="2000" b="1" baseline="30000" dirty="0" smtClean="0">
                              <a:solidFill>
                                <a:srgbClr val="990033"/>
                              </a:solidFill>
                            </a:rPr>
                            <a:t>th</a:t>
                          </a:r>
                          <a:r>
                            <a:rPr lang="en-IE" sz="2000" b="1" dirty="0" smtClean="0">
                              <a:solidFill>
                                <a:srgbClr val="990033"/>
                              </a:solidFill>
                            </a:rPr>
                            <a:t> Term</a:t>
                          </a: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8</a:t>
                          </a:r>
                          <a:r>
                            <a:rPr lang="en-IE" sz="2000" b="1" baseline="30000" dirty="0" smtClean="0">
                              <a:solidFill>
                                <a:srgbClr val="990033"/>
                              </a:solidFill>
                            </a:rPr>
                            <a:t>th</a:t>
                          </a:r>
                          <a:r>
                            <a:rPr lang="en-IE" sz="2000" b="1" dirty="0" smtClean="0">
                              <a:solidFill>
                                <a:srgbClr val="990033"/>
                              </a:solidFill>
                            </a:rPr>
                            <a:t> Term</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m:rPr>
                                    <m:nor/>
                                  </m:rPr>
                                  <a:rPr lang="en-IE" sz="2000" b="1" i="0" dirty="0" smtClean="0">
                                    <a:solidFill>
                                      <a:srgbClr val="990033"/>
                                    </a:solidFill>
                                  </a:rPr>
                                  <m:t>14</m:t>
                                </m:r>
                                <m:r>
                                  <m:rPr>
                                    <m:nor/>
                                  </m:rPr>
                                  <a:rPr lang="en-IE" sz="2000" b="1" baseline="30000" dirty="0" smtClean="0">
                                    <a:solidFill>
                                      <a:srgbClr val="990033"/>
                                    </a:solidFill>
                                  </a:rPr>
                                  <m:t>th</m:t>
                                </m:r>
                                <m:r>
                                  <m:rPr>
                                    <m:nor/>
                                  </m:rPr>
                                  <a:rPr lang="en-IE" sz="2000" b="1" dirty="0" smtClean="0">
                                    <a:solidFill>
                                      <a:srgbClr val="990033"/>
                                    </a:solidFill>
                                  </a:rPr>
                                  <m:t> </m:t>
                                </m:r>
                                <m:r>
                                  <m:rPr>
                                    <m:nor/>
                                  </m:rPr>
                                  <a:rPr lang="en-IE" sz="2000" b="1" dirty="0" smtClean="0">
                                    <a:solidFill>
                                      <a:srgbClr val="990033"/>
                                    </a:solidFill>
                                  </a:rPr>
                                  <m:t>Term</m:t>
                                </m:r>
                              </m:oMath>
                            </m:oMathPara>
                          </a14:m>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468000">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99938349"/>
                  </p:ext>
                </p:extLst>
              </p:nvPr>
            </p:nvGraphicFramePr>
            <p:xfrm>
              <a:off x="846000" y="980728"/>
              <a:ext cx="7452000" cy="936000"/>
            </p:xfrm>
            <a:graphic>
              <a:graphicData uri="http://schemas.openxmlformats.org/drawingml/2006/table">
                <a:tbl>
                  <a:tblPr firstRow="1" bandRow="1">
                    <a:tableStyleId>{5940675A-B579-460E-94D1-54222C63F5DA}</a:tableStyleId>
                  </a:tblPr>
                  <a:tblGrid>
                    <a:gridCol w="2484000"/>
                    <a:gridCol w="2484000"/>
                    <a:gridCol w="2484000"/>
                  </a:tblGrid>
                  <a:tr h="468000">
                    <a:tc>
                      <a:txBody>
                        <a:bodyPr/>
                        <a:lstStyle/>
                        <a:p>
                          <a:pPr algn="ctr"/>
                          <a:r>
                            <a:rPr lang="en-IE" sz="2000" b="1" dirty="0" smtClean="0">
                              <a:solidFill>
                                <a:srgbClr val="990033"/>
                              </a:solidFill>
                            </a:rPr>
                            <a:t>7</a:t>
                          </a:r>
                          <a:r>
                            <a:rPr lang="en-IE" sz="2000" b="1" baseline="30000" dirty="0" smtClean="0">
                              <a:solidFill>
                                <a:srgbClr val="990033"/>
                              </a:solidFill>
                            </a:rPr>
                            <a:t>th</a:t>
                          </a:r>
                          <a:r>
                            <a:rPr lang="en-IE" sz="2000" b="1" dirty="0" smtClean="0">
                              <a:solidFill>
                                <a:srgbClr val="990033"/>
                              </a:solidFill>
                            </a:rPr>
                            <a:t> Term</a:t>
                          </a: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8</a:t>
                          </a:r>
                          <a:r>
                            <a:rPr lang="en-IE" sz="2000" b="1" baseline="30000" dirty="0" smtClean="0">
                              <a:solidFill>
                                <a:srgbClr val="990033"/>
                              </a:solidFill>
                            </a:rPr>
                            <a:t>th</a:t>
                          </a:r>
                          <a:r>
                            <a:rPr lang="en-IE" sz="2000" b="1" dirty="0" smtClean="0">
                              <a:solidFill>
                                <a:srgbClr val="990033"/>
                              </a:solidFill>
                            </a:rPr>
                            <a:t> Term</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200491" t="-1299" r="-246" b="-100000"/>
                          </a:stretch>
                        </a:blipFill>
                      </a:tcPr>
                    </a:tc>
                  </a:tr>
                  <a:tr h="468000">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848872" cy="1015663"/>
          </a:xfrm>
          <a:prstGeom prst="rect">
            <a:avLst/>
          </a:prstGeom>
        </p:spPr>
        <p:txBody>
          <a:bodyPr wrap="square">
            <a:spAutoFit/>
          </a:bodyPr>
          <a:lstStyle/>
          <a:p>
            <a:r>
              <a:rPr lang="en-IE" sz="2000" dirty="0" smtClean="0">
                <a:solidFill>
                  <a:srgbClr val="990033"/>
                </a:solidFill>
              </a:rPr>
              <a:t>12. Find the first 5 terms in each of the following sequences and determine which of the sequences are arithmetic assuming they follow the same pattern. </a:t>
            </a:r>
            <a:r>
              <a:rPr lang="en-IE" sz="2000" i="1" dirty="0" smtClean="0">
                <a:solidFill>
                  <a:srgbClr val="990033"/>
                </a:solidFill>
              </a:rPr>
              <a:t>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486304176"/>
                  </p:ext>
                </p:extLst>
              </p:nvPr>
            </p:nvGraphicFramePr>
            <p:xfrm>
              <a:off x="779443" y="1499455"/>
              <a:ext cx="7585115" cy="2955120"/>
            </p:xfrm>
            <a:graphic>
              <a:graphicData uri="http://schemas.openxmlformats.org/drawingml/2006/table">
                <a:tbl>
                  <a:tblPr firstRow="1" bandRow="1">
                    <a:tableStyleId>{5940675A-B579-460E-94D1-54222C63F5DA}</a:tableStyleId>
                  </a:tblPr>
                  <a:tblGrid>
                    <a:gridCol w="1296000"/>
                    <a:gridCol w="653023"/>
                    <a:gridCol w="653023"/>
                    <a:gridCol w="653023"/>
                    <a:gridCol w="653023"/>
                    <a:gridCol w="653023"/>
                    <a:gridCol w="3024000"/>
                  </a:tblGrid>
                  <a:tr h="468000">
                    <a:tc>
                      <a:txBody>
                        <a:bodyPr/>
                        <a:lstStyle/>
                        <a:p>
                          <a:pPr algn="ctr"/>
                          <a14:m>
                            <m:oMathPara xmlns:m="http://schemas.openxmlformats.org/officeDocument/2006/math">
                              <m:oMathParaPr>
                                <m:jc m:val="centerGroup"/>
                              </m:oMathParaPr>
                              <m:oMath xmlns:m="http://schemas.openxmlformats.org/officeDocument/2006/math">
                                <m:r>
                                  <a:rPr lang="en-IE" sz="1600" b="1" i="1" dirty="0" smtClean="0">
                                    <a:solidFill>
                                      <a:srgbClr val="990033"/>
                                    </a:solidFill>
                                    <a:latin typeface="Cambria Math"/>
                                  </a:rPr>
                                  <m:t>𝑺𝒆𝒒𝒖𝒆𝒏𝒄𝒆</m:t>
                                </m:r>
                              </m:oMath>
                            </m:oMathPara>
                          </a14:m>
                          <a:endParaRPr lang="en-IE" sz="16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IE" sz="1600" b="1" i="1" dirty="0" smtClean="0">
                                    <a:solidFill>
                                      <a:srgbClr val="990033"/>
                                    </a:solidFill>
                                    <a:latin typeface="Cambria Math"/>
                                  </a:rPr>
                                  <m:t>𝑻</m:t>
                                </m:r>
                                <m:r>
                                  <a:rPr lang="en-IE" sz="1600" b="1" i="1" baseline="-25000" dirty="0" smtClean="0">
                                    <a:solidFill>
                                      <a:srgbClr val="990033"/>
                                    </a:solidFill>
                                    <a:latin typeface="Cambria Math"/>
                                  </a:rPr>
                                  <m:t>𝟏</m:t>
                                </m:r>
                              </m:oMath>
                            </m:oMathPara>
                          </a14:m>
                          <a:endParaRPr lang="en-IE" sz="16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600" b="1" i="1" dirty="0" smtClean="0">
                                    <a:solidFill>
                                      <a:srgbClr val="990033"/>
                                    </a:solidFill>
                                    <a:latin typeface="Cambria Math"/>
                                  </a:rPr>
                                  <m:t>𝑻</m:t>
                                </m:r>
                                <m:r>
                                  <a:rPr lang="en-IE" sz="1600" b="1" i="1" baseline="-25000" dirty="0" smtClean="0">
                                    <a:solidFill>
                                      <a:srgbClr val="990033"/>
                                    </a:solidFill>
                                    <a:latin typeface="Cambria Math"/>
                                  </a:rPr>
                                  <m:t>𝟐</m:t>
                                </m:r>
                              </m:oMath>
                            </m:oMathPara>
                          </a14:m>
                          <a:endParaRPr lang="en-IE" sz="16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600" b="1" i="1" dirty="0" smtClean="0">
                                    <a:solidFill>
                                      <a:srgbClr val="990033"/>
                                    </a:solidFill>
                                    <a:latin typeface="Cambria Math"/>
                                  </a:rPr>
                                  <m:t>𝑻</m:t>
                                </m:r>
                                <m:r>
                                  <a:rPr lang="en-IE" sz="1600" b="1" i="1" baseline="-25000" dirty="0" smtClean="0">
                                    <a:solidFill>
                                      <a:srgbClr val="990033"/>
                                    </a:solidFill>
                                    <a:latin typeface="Cambria Math"/>
                                  </a:rPr>
                                  <m:t>𝟑</m:t>
                                </m:r>
                              </m:oMath>
                            </m:oMathPara>
                          </a14:m>
                          <a:endParaRPr lang="en-IE" sz="16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600" b="1" i="1" dirty="0" smtClean="0">
                                    <a:solidFill>
                                      <a:srgbClr val="990033"/>
                                    </a:solidFill>
                                    <a:latin typeface="Cambria Math"/>
                                  </a:rPr>
                                  <m:t>𝑻</m:t>
                                </m:r>
                                <m:r>
                                  <a:rPr lang="en-IE" sz="1600" b="1" i="1" baseline="-25000" dirty="0" smtClean="0">
                                    <a:solidFill>
                                      <a:srgbClr val="990033"/>
                                    </a:solidFill>
                                    <a:latin typeface="Cambria Math"/>
                                  </a:rPr>
                                  <m:t>𝟒</m:t>
                                </m:r>
                              </m:oMath>
                            </m:oMathPara>
                          </a14:m>
                          <a:endParaRPr lang="en-IE" sz="16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600" b="1" i="1" dirty="0" smtClean="0">
                                    <a:solidFill>
                                      <a:srgbClr val="990033"/>
                                    </a:solidFill>
                                    <a:latin typeface="Cambria Math"/>
                                  </a:rPr>
                                  <m:t>𝑻</m:t>
                                </m:r>
                                <m:r>
                                  <a:rPr lang="en-IE" sz="1600" b="1" i="1" baseline="-25000" dirty="0" smtClean="0">
                                    <a:solidFill>
                                      <a:srgbClr val="990033"/>
                                    </a:solidFill>
                                    <a:latin typeface="Cambria Math"/>
                                  </a:rPr>
                                  <m:t>𝟓</m:t>
                                </m:r>
                              </m:oMath>
                            </m:oMathPara>
                          </a14:m>
                          <a:endParaRPr lang="en-IE" sz="16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b="1" dirty="0" smtClean="0">
                              <a:solidFill>
                                <a:srgbClr val="990033"/>
                              </a:solidFill>
                            </a:rPr>
                            <a:t>Is the sequence an</a:t>
                          </a:r>
                          <a:r>
                            <a:rPr lang="en-IE" sz="1600" b="1" baseline="0" dirty="0" smtClean="0">
                              <a:solidFill>
                                <a:srgbClr val="990033"/>
                              </a:solidFill>
                            </a:rPr>
                            <a:t> arithmetic sequence? Explain your answer</a:t>
                          </a:r>
                          <a:endParaRPr lang="en-IE" sz="16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pPr algn="ctr"/>
                          <a14:m>
                            <m:oMathPara xmlns:m="http://schemas.openxmlformats.org/officeDocument/2006/math">
                              <m:oMathParaPr>
                                <m:jc m:val="centerGroup"/>
                              </m:oMathParaPr>
                              <m:oMath xmlns:m="http://schemas.openxmlformats.org/officeDocument/2006/math">
                                <m:r>
                                  <a:rPr lang="en-IE" sz="1400" b="1" i="1" dirty="0" smtClean="0">
                                    <a:solidFill>
                                      <a:srgbClr val="990033"/>
                                    </a:solidFill>
                                    <a:latin typeface="Cambria Math"/>
                                  </a:rPr>
                                  <m:t>𝑻</m:t>
                                </m:r>
                                <m:r>
                                  <a:rPr lang="en-IE" sz="1400" b="1" i="1" baseline="-25000" dirty="0" err="1" smtClean="0">
                                    <a:solidFill>
                                      <a:srgbClr val="990033"/>
                                    </a:solidFill>
                                    <a:latin typeface="Cambria Math"/>
                                  </a:rPr>
                                  <m:t>𝒏</m:t>
                                </m:r>
                                <m:r>
                                  <a:rPr lang="en-IE" sz="1400" b="1" i="1" baseline="-25000" dirty="0" smtClean="0">
                                    <a:solidFill>
                                      <a:srgbClr val="990033"/>
                                    </a:solidFill>
                                    <a:latin typeface="Cambria Math"/>
                                  </a:rPr>
                                  <m:t> </m:t>
                                </m:r>
                                <m:r>
                                  <a:rPr lang="en-IE" sz="1400" b="1" i="1" dirty="0" smtClean="0">
                                    <a:solidFill>
                                      <a:srgbClr val="990033"/>
                                    </a:solidFill>
                                    <a:latin typeface="Cambria Math"/>
                                  </a:rPr>
                                  <m:t>= </m:t>
                                </m:r>
                                <m:r>
                                  <a:rPr lang="en-IE" sz="1400" b="1" i="1" dirty="0" smtClean="0">
                                    <a:solidFill>
                                      <a:srgbClr val="990033"/>
                                    </a:solidFill>
                                    <a:latin typeface="Cambria Math"/>
                                  </a:rPr>
                                  <m:t>𝒏</m:t>
                                </m:r>
                                <m:r>
                                  <a:rPr lang="en-IE" sz="1400" b="1" i="1" dirty="0" smtClean="0">
                                    <a:solidFill>
                                      <a:srgbClr val="990033"/>
                                    </a:solidFill>
                                    <a:latin typeface="Cambria Math"/>
                                  </a:rPr>
                                  <m:t> + </m:t>
                                </m:r>
                                <m:r>
                                  <a:rPr lang="en-IE" sz="1400" b="1" i="1" dirty="0" smtClean="0">
                                    <a:solidFill>
                                      <a:srgbClr val="990033"/>
                                    </a:solidFill>
                                    <a:latin typeface="Cambria Math"/>
                                  </a:rPr>
                                  <m:t>𝟒</m:t>
                                </m:r>
                              </m:oMath>
                            </m:oMathPara>
                          </a14:m>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400" b="1" i="1" dirty="0" smtClean="0">
                                    <a:solidFill>
                                      <a:srgbClr val="990033"/>
                                    </a:solidFill>
                                    <a:latin typeface="Cambria Math"/>
                                  </a:rPr>
                                  <m:t>𝑻</m:t>
                                </m:r>
                                <m:r>
                                  <a:rPr lang="en-IE" sz="1400" b="1" i="1" baseline="-25000" dirty="0" err="1" smtClean="0">
                                    <a:solidFill>
                                      <a:srgbClr val="990033"/>
                                    </a:solidFill>
                                    <a:latin typeface="Cambria Math"/>
                                  </a:rPr>
                                  <m:t>𝒏</m:t>
                                </m:r>
                                <m:r>
                                  <a:rPr lang="en-IE" sz="1400" b="1" i="1" baseline="-25000" dirty="0" smtClean="0">
                                    <a:solidFill>
                                      <a:srgbClr val="990033"/>
                                    </a:solidFill>
                                    <a:latin typeface="Cambria Math"/>
                                  </a:rPr>
                                  <m:t> </m:t>
                                </m:r>
                                <m:r>
                                  <a:rPr lang="en-IE" sz="1400" b="1" i="1" dirty="0" smtClean="0">
                                    <a:solidFill>
                                      <a:srgbClr val="990033"/>
                                    </a:solidFill>
                                    <a:latin typeface="Cambria Math"/>
                                  </a:rPr>
                                  <m:t>= </m:t>
                                </m:r>
                                <m:r>
                                  <a:rPr lang="en-IE" sz="1400" b="1" i="1" dirty="0" smtClean="0">
                                    <a:solidFill>
                                      <a:srgbClr val="990033"/>
                                    </a:solidFill>
                                    <a:latin typeface="Cambria Math"/>
                                  </a:rPr>
                                  <m:t>𝟐</m:t>
                                </m:r>
                                <m:r>
                                  <a:rPr lang="en-IE" sz="1400" b="1" i="1" dirty="0" smtClean="0">
                                    <a:solidFill>
                                      <a:srgbClr val="990033"/>
                                    </a:solidFill>
                                    <a:latin typeface="Cambria Math"/>
                                  </a:rPr>
                                  <m:t>𝒏</m:t>
                                </m:r>
                              </m:oMath>
                            </m:oMathPara>
                          </a14:m>
                          <a:endParaRPr lang="en-IE" sz="14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400" b="1" i="1" dirty="0" smtClean="0">
                                    <a:solidFill>
                                      <a:srgbClr val="990033"/>
                                    </a:solidFill>
                                    <a:latin typeface="Cambria Math"/>
                                  </a:rPr>
                                  <m:t>𝑻</m:t>
                                </m:r>
                                <m:r>
                                  <a:rPr lang="en-IE" sz="1400" b="1" i="1" baseline="-25000" dirty="0" err="1" smtClean="0">
                                    <a:solidFill>
                                      <a:srgbClr val="990033"/>
                                    </a:solidFill>
                                    <a:latin typeface="Cambria Math"/>
                                  </a:rPr>
                                  <m:t>𝒏</m:t>
                                </m:r>
                                <m:r>
                                  <a:rPr lang="en-IE" sz="1400" b="1" i="1" baseline="-25000" dirty="0" smtClean="0">
                                    <a:solidFill>
                                      <a:srgbClr val="990033"/>
                                    </a:solidFill>
                                    <a:latin typeface="Cambria Math"/>
                                  </a:rPr>
                                  <m:t> </m:t>
                                </m:r>
                                <m:r>
                                  <a:rPr lang="en-IE" sz="1400" b="1" i="1" dirty="0" smtClean="0">
                                    <a:solidFill>
                                      <a:srgbClr val="990033"/>
                                    </a:solidFill>
                                    <a:latin typeface="Cambria Math"/>
                                  </a:rPr>
                                  <m:t>= </m:t>
                                </m:r>
                                <m:r>
                                  <a:rPr lang="en-IE" sz="1400" b="1" i="1" dirty="0" smtClean="0">
                                    <a:solidFill>
                                      <a:srgbClr val="990033"/>
                                    </a:solidFill>
                                    <a:latin typeface="Cambria Math"/>
                                  </a:rPr>
                                  <m:t>𝟔</m:t>
                                </m:r>
                                <m:r>
                                  <a:rPr lang="en-IE" sz="1400" b="1" i="1" dirty="0" smtClean="0">
                                    <a:solidFill>
                                      <a:srgbClr val="990033"/>
                                    </a:solidFill>
                                    <a:latin typeface="Cambria Math"/>
                                  </a:rPr>
                                  <m:t> + </m:t>
                                </m:r>
                                <m:r>
                                  <a:rPr lang="en-IE" sz="1400" b="1" i="1" dirty="0" smtClean="0">
                                    <a:solidFill>
                                      <a:srgbClr val="990033"/>
                                    </a:solidFill>
                                    <a:latin typeface="Cambria Math"/>
                                  </a:rPr>
                                  <m:t>𝒏</m:t>
                                </m:r>
                              </m:oMath>
                            </m:oMathPara>
                          </a14:m>
                          <a:endParaRPr lang="en-IE" sz="14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400" b="1" i="1" dirty="0" smtClean="0">
                                    <a:solidFill>
                                      <a:srgbClr val="990033"/>
                                    </a:solidFill>
                                    <a:latin typeface="Cambria Math"/>
                                  </a:rPr>
                                  <m:t>𝑻</m:t>
                                </m:r>
                                <m:r>
                                  <a:rPr lang="en-IE" sz="1400" b="1" i="1" baseline="-25000" dirty="0" err="1" smtClean="0">
                                    <a:solidFill>
                                      <a:srgbClr val="990033"/>
                                    </a:solidFill>
                                    <a:latin typeface="Cambria Math"/>
                                  </a:rPr>
                                  <m:t>𝒏</m:t>
                                </m:r>
                                <m:r>
                                  <a:rPr lang="en-IE" sz="1400" b="1" i="1" baseline="-25000" dirty="0" smtClean="0">
                                    <a:solidFill>
                                      <a:srgbClr val="990033"/>
                                    </a:solidFill>
                                    <a:latin typeface="Cambria Math"/>
                                  </a:rPr>
                                  <m:t> </m:t>
                                </m:r>
                                <m:r>
                                  <a:rPr lang="en-IE" sz="1400" b="1" i="1" dirty="0" smtClean="0">
                                    <a:solidFill>
                                      <a:srgbClr val="990033"/>
                                    </a:solidFill>
                                    <a:latin typeface="Cambria Math"/>
                                  </a:rPr>
                                  <m:t>= </m:t>
                                </m:r>
                                <m:r>
                                  <a:rPr lang="en-IE" sz="1400" b="1" i="1" dirty="0" smtClean="0">
                                    <a:solidFill>
                                      <a:srgbClr val="990033"/>
                                    </a:solidFill>
                                    <a:latin typeface="Cambria Math"/>
                                  </a:rPr>
                                  <m:t>𝟗</m:t>
                                </m:r>
                                <m:r>
                                  <a:rPr lang="en-IE" sz="1400" b="1" i="1" dirty="0" smtClean="0">
                                    <a:solidFill>
                                      <a:srgbClr val="990033"/>
                                    </a:solidFill>
                                    <a:latin typeface="Cambria Math"/>
                                  </a:rPr>
                                  <m:t> + </m:t>
                                </m:r>
                                <m:r>
                                  <a:rPr lang="en-IE" sz="1400" b="1" i="1" dirty="0" smtClean="0">
                                    <a:solidFill>
                                      <a:srgbClr val="990033"/>
                                    </a:solidFill>
                                    <a:latin typeface="Cambria Math"/>
                                  </a:rPr>
                                  <m:t>𝟐</m:t>
                                </m:r>
                                <m:r>
                                  <a:rPr lang="en-IE" sz="1400" b="1" i="1" dirty="0" smtClean="0">
                                    <a:solidFill>
                                      <a:srgbClr val="990033"/>
                                    </a:solidFill>
                                    <a:latin typeface="Cambria Math"/>
                                  </a:rPr>
                                  <m:t>𝒏</m:t>
                                </m:r>
                              </m:oMath>
                            </m:oMathPara>
                          </a14:m>
                          <a:endParaRPr lang="en-IE" sz="14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400" b="1" i="1" dirty="0" smtClean="0">
                                    <a:solidFill>
                                      <a:srgbClr val="990033"/>
                                    </a:solidFill>
                                    <a:latin typeface="Cambria Math"/>
                                  </a:rPr>
                                  <m:t>𝑻</m:t>
                                </m:r>
                                <m:r>
                                  <a:rPr lang="en-IE" sz="1400" b="1" i="1" baseline="-25000" dirty="0" err="1" smtClean="0">
                                    <a:solidFill>
                                      <a:srgbClr val="990033"/>
                                    </a:solidFill>
                                    <a:latin typeface="Cambria Math"/>
                                  </a:rPr>
                                  <m:t>𝒏</m:t>
                                </m:r>
                                <m:r>
                                  <a:rPr lang="en-IE" sz="1400" b="1" i="1" baseline="-25000" dirty="0" smtClean="0">
                                    <a:solidFill>
                                      <a:srgbClr val="990033"/>
                                    </a:solidFill>
                                    <a:latin typeface="Cambria Math"/>
                                  </a:rPr>
                                  <m:t> </m:t>
                                </m:r>
                                <m:r>
                                  <a:rPr lang="en-IE" sz="1400" b="1" i="1" dirty="0" smtClean="0">
                                    <a:solidFill>
                                      <a:srgbClr val="990033"/>
                                    </a:solidFill>
                                    <a:latin typeface="Cambria Math"/>
                                  </a:rPr>
                                  <m:t>= </m:t>
                                </m:r>
                                <m:r>
                                  <a:rPr lang="en-IE" sz="1400" b="1" i="1" dirty="0" smtClean="0">
                                    <a:solidFill>
                                      <a:srgbClr val="990033"/>
                                    </a:solidFill>
                                    <a:latin typeface="Cambria Math"/>
                                  </a:rPr>
                                  <m:t>𝟐</m:t>
                                </m:r>
                                <m:r>
                                  <a:rPr lang="en-IE" sz="1400" b="1" i="1" dirty="0" smtClean="0">
                                    <a:solidFill>
                                      <a:srgbClr val="990033"/>
                                    </a:solidFill>
                                    <a:latin typeface="Cambria Math"/>
                                  </a:rPr>
                                  <m:t>𝒏</m:t>
                                </m:r>
                                <m:r>
                                  <a:rPr lang="en-IE" sz="1400" b="1" i="1" baseline="0" dirty="0" smtClean="0">
                                    <a:solidFill>
                                      <a:srgbClr val="990033"/>
                                    </a:solidFill>
                                    <a:latin typeface="Cambria Math"/>
                                  </a:rPr>
                                  <m:t> − </m:t>
                                </m:r>
                                <m:r>
                                  <a:rPr lang="en-IE" sz="1400" b="1" i="1" baseline="0" dirty="0" smtClean="0">
                                    <a:solidFill>
                                      <a:srgbClr val="990033"/>
                                    </a:solidFill>
                                    <a:latin typeface="Cambria Math"/>
                                  </a:rPr>
                                  <m:t>𝟔</m:t>
                                </m:r>
                              </m:oMath>
                            </m:oMathPara>
                          </a14:m>
                          <a:endParaRPr lang="en-IE" sz="14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400" b="1" i="1" dirty="0" smtClean="0">
                                    <a:solidFill>
                                      <a:srgbClr val="990033"/>
                                    </a:solidFill>
                                    <a:latin typeface="Cambria Math"/>
                                  </a:rPr>
                                  <m:t>𝑻</m:t>
                                </m:r>
                                <m:r>
                                  <a:rPr lang="en-IE" sz="1400" b="1" i="1" baseline="-25000" dirty="0" err="1" smtClean="0">
                                    <a:solidFill>
                                      <a:srgbClr val="990033"/>
                                    </a:solidFill>
                                    <a:latin typeface="Cambria Math"/>
                                  </a:rPr>
                                  <m:t>𝒏</m:t>
                                </m:r>
                                <m:r>
                                  <a:rPr lang="en-IE" sz="1400" b="1" i="1" baseline="-25000" dirty="0" smtClean="0">
                                    <a:solidFill>
                                      <a:srgbClr val="990033"/>
                                    </a:solidFill>
                                    <a:latin typeface="Cambria Math"/>
                                  </a:rPr>
                                  <m:t> </m:t>
                                </m:r>
                                <m:r>
                                  <a:rPr lang="en-IE" sz="1400" b="1" i="1" dirty="0" smtClean="0">
                                    <a:solidFill>
                                      <a:srgbClr val="990033"/>
                                    </a:solidFill>
                                    <a:latin typeface="Cambria Math"/>
                                  </a:rPr>
                                  <m:t>= </m:t>
                                </m:r>
                                <m:r>
                                  <a:rPr lang="en-IE" sz="1400" b="1" i="1" dirty="0" smtClean="0">
                                    <a:solidFill>
                                      <a:srgbClr val="990033"/>
                                    </a:solidFill>
                                    <a:latin typeface="Cambria Math"/>
                                  </a:rPr>
                                  <m:t>𝒏</m:t>
                                </m:r>
                                <m:r>
                                  <a:rPr lang="en-IE" sz="1400" b="1" i="1" baseline="30000" dirty="0" smtClean="0">
                                    <a:solidFill>
                                      <a:srgbClr val="990033"/>
                                    </a:solidFill>
                                    <a:latin typeface="Cambria Math"/>
                                  </a:rPr>
                                  <m:t>𝟐</m:t>
                                </m:r>
                              </m:oMath>
                            </m:oMathPara>
                          </a14:m>
                          <a:endParaRPr lang="en-IE" sz="14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486304176"/>
                  </p:ext>
                </p:extLst>
              </p:nvPr>
            </p:nvGraphicFramePr>
            <p:xfrm>
              <a:off x="779443" y="1499455"/>
              <a:ext cx="7585115" cy="2955120"/>
            </p:xfrm>
            <a:graphic>
              <a:graphicData uri="http://schemas.openxmlformats.org/drawingml/2006/table">
                <a:tbl>
                  <a:tblPr firstRow="1" bandRow="1">
                    <a:tableStyleId>{5940675A-B579-460E-94D1-54222C63F5DA}</a:tableStyleId>
                  </a:tblPr>
                  <a:tblGrid>
                    <a:gridCol w="1296000"/>
                    <a:gridCol w="653023"/>
                    <a:gridCol w="653023"/>
                    <a:gridCol w="653023"/>
                    <a:gridCol w="653023"/>
                    <a:gridCol w="653023"/>
                    <a:gridCol w="3024000"/>
                  </a:tblGrid>
                  <a:tr h="579120">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469" t="-3158" r="-484507" b="-410526"/>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200000" t="-3158" r="-864486" b="-410526"/>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300000" t="-3158" r="-764486" b="-410526"/>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400000" t="-3158" r="-664486" b="-410526"/>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500000" t="-3158" r="-564486" b="-410526"/>
                          </a:stretch>
                        </a:blipFill>
                      </a:tcPr>
                    </a:tc>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600000" t="-3158" r="-464486" b="-410526"/>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b="1" dirty="0" smtClean="0">
                              <a:solidFill>
                                <a:srgbClr val="990033"/>
                              </a:solidFill>
                            </a:rPr>
                            <a:t>Is the sequence an</a:t>
                          </a:r>
                          <a:r>
                            <a:rPr lang="en-IE" sz="1600" b="1" baseline="0" dirty="0" smtClean="0">
                              <a:solidFill>
                                <a:srgbClr val="990033"/>
                              </a:solidFill>
                            </a:rPr>
                            <a:t> arithmetic sequence? Explain your answer</a:t>
                          </a:r>
                          <a:endParaRPr lang="en-IE" sz="1600"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469" t="-150769" r="-484507" b="-500000"/>
                          </a:stretch>
                        </a:blipFill>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469" t="-250769" r="-484507" b="-400000"/>
                          </a:stretch>
                        </a:blipFill>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469" t="-350769" r="-484507" b="-300000"/>
                          </a:stretch>
                        </a:blipFill>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469" t="-450769" r="-484507" b="-200000"/>
                          </a:stretch>
                        </a:blipFill>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469" t="-550769" r="-484507" b="-100000"/>
                          </a:stretch>
                        </a:blipFill>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96000">
                    <a:tc>
                      <a:txBody>
                        <a:bodyPr/>
                        <a:lstStyle/>
                        <a:p>
                          <a:endParaRPr lang="en-US"/>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469" t="-650769" r="-484507"/>
                          </a:stretch>
                        </a:blipFill>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sz="14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6933"/>
            <a:ext cx="7848872" cy="3170099"/>
          </a:xfrm>
          <a:prstGeom prst="rect">
            <a:avLst/>
          </a:prstGeom>
        </p:spPr>
        <p:txBody>
          <a:bodyPr wrap="square">
            <a:spAutoFit/>
          </a:bodyPr>
          <a:lstStyle/>
          <a:p>
            <a:r>
              <a:rPr lang="en-IE" sz="2000" dirty="0" smtClean="0">
                <a:solidFill>
                  <a:srgbClr val="990033"/>
                </a:solidFill>
              </a:rPr>
              <a:t>13. On 1st November Joan has 200 sweets in a box. She eats no sweets the first day and she eats 8 sweets per day from the box thereafter. On what day of the month will she have 40 sweets left? Show your calculations using the formula for </a:t>
            </a:r>
            <a:r>
              <a:rPr lang="en-IE" sz="2000" i="1" dirty="0" err="1" smtClean="0">
                <a:solidFill>
                  <a:srgbClr val="990033"/>
                </a:solidFill>
              </a:rPr>
              <a:t>T</a:t>
            </a:r>
            <a:r>
              <a:rPr lang="en-IE" sz="2000" i="1" baseline="-25000" dirty="0" err="1" smtClean="0">
                <a:solidFill>
                  <a:srgbClr val="990033"/>
                </a:solidFill>
              </a:rPr>
              <a:t>n</a:t>
            </a:r>
            <a:r>
              <a:rPr lang="en-IE" sz="2000" i="1" dirty="0" smtClean="0">
                <a:solidFill>
                  <a:srgbClr val="990033"/>
                </a:solidFill>
              </a:rPr>
              <a:t> of an arithmetic sequence. </a:t>
            </a:r>
          </a:p>
          <a:p>
            <a:endParaRPr lang="en-IE" sz="2000" i="1" dirty="0" smtClean="0">
              <a:solidFill>
                <a:srgbClr val="990033"/>
              </a:solidFill>
            </a:endParaRPr>
          </a:p>
          <a:p>
            <a:r>
              <a:rPr lang="en-IE" sz="2000" dirty="0" smtClean="0">
                <a:solidFill>
                  <a:srgbClr val="990033"/>
                </a:solidFill>
              </a:rPr>
              <a:t>14. Joan joins a video club. It costs €12 to join the club and any video she rents will cost €2. Jonathan’ joins a different video club where there is no initial charge, but it costs €4 to rent a video. Represent these two situations graphically and in algebraic form. Do either or both plans follow the pattern of an arithmetic sequence? Explain your reasoning. </a:t>
            </a:r>
            <a:r>
              <a:rPr lang="en-IE" sz="2000" i="1" dirty="0" smtClean="0">
                <a:solidFill>
                  <a:srgbClr val="990033"/>
                </a:solidFill>
              </a:rPr>
              <a:t>	</a:t>
            </a:r>
          </a:p>
        </p:txBody>
      </p:sp>
    </p:spTree>
    <p:extLst>
      <p:ext uri="{BB962C8B-B14F-4D97-AF65-F5344CB8AC3E}">
        <p14:creationId xmlns:p14="http://schemas.microsoft.com/office/powerpoint/2010/main" val="2856800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B: Student Activity 2</a:t>
            </a:r>
            <a:endParaRPr lang="en-IE" dirty="0"/>
          </a:p>
        </p:txBody>
      </p:sp>
      <mc:AlternateContent xmlns:mc="http://schemas.openxmlformats.org/markup-compatibility/2006" xmlns:a14="http://schemas.microsoft.com/office/drawing/2010/main">
        <mc:Choice Requires="a14">
          <p:sp>
            <p:nvSpPr>
              <p:cNvPr id="5" name="Rectangle 4"/>
              <p:cNvSpPr/>
              <p:nvPr/>
            </p:nvSpPr>
            <p:spPr>
              <a:xfrm>
                <a:off x="683568" y="907606"/>
                <a:ext cx="7848872" cy="2554545"/>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Divide into groups of 2 (or 3) and on a sheet of paper write a list of examples / applications of where arithmetic sequences occur in everyday life. Justify why your examples are arithmetic sequences.</a:t>
                </a:r>
              </a:p>
              <a:p>
                <a:pPr marL="342900" indent="-342900">
                  <a:buFont typeface="Arial" pitchFamily="34" charset="0"/>
                  <a:buChar char="•"/>
                </a:pPr>
                <a:endParaRPr lang="en-IE" sz="2000" dirty="0" smtClean="0">
                  <a:solidFill>
                    <a:srgbClr val="990033"/>
                  </a:solidFill>
                </a:endParaRPr>
              </a:p>
              <a:p>
                <a:pPr algn="ctr"/>
                <a:r>
                  <a:rPr lang="en-IE" sz="2000" b="1" dirty="0" smtClean="0">
                    <a:solidFill>
                      <a:srgbClr val="990033"/>
                    </a:solidFill>
                  </a:rPr>
                  <a:t>Let’s look again at the formula        </a:t>
                </a:r>
                <a14:m>
                  <m:oMath xmlns:m="http://schemas.openxmlformats.org/officeDocument/2006/math">
                    <m:r>
                      <a:rPr lang="en-IE" sz="2000" b="1" i="1" dirty="0" smtClean="0">
                        <a:solidFill>
                          <a:srgbClr val="990033"/>
                        </a:solidFill>
                        <a:latin typeface="Cambria Math"/>
                      </a:rPr>
                      <m:t>𝑻</m:t>
                    </m:r>
                    <m:r>
                      <a:rPr lang="en-IE" sz="2000" b="1" i="1" baseline="-25000" dirty="0" err="1" smtClean="0">
                        <a:solidFill>
                          <a:srgbClr val="990033"/>
                        </a:solidFill>
                        <a:latin typeface="Cambria Math"/>
                      </a:rPr>
                      <m:t>𝒏</m:t>
                    </m:r>
                    <m:r>
                      <a:rPr lang="en-IE" sz="2000" b="1" i="1" dirty="0" smtClean="0">
                        <a:solidFill>
                          <a:srgbClr val="990033"/>
                        </a:solidFill>
                        <a:latin typeface="Cambria Math"/>
                      </a:rPr>
                      <m:t> = </m:t>
                    </m:r>
                    <m:r>
                      <a:rPr lang="en-IE" sz="2000" b="1" i="1" dirty="0" smtClean="0">
                        <a:solidFill>
                          <a:srgbClr val="990033"/>
                        </a:solidFill>
                        <a:latin typeface="Cambria Math"/>
                      </a:rPr>
                      <m:t>𝒂</m:t>
                    </m:r>
                    <m:r>
                      <a:rPr lang="en-IE" sz="2000" b="1" i="1" dirty="0" smtClean="0">
                        <a:solidFill>
                          <a:srgbClr val="990033"/>
                        </a:solidFill>
                        <a:latin typeface="Cambria Math"/>
                      </a:rPr>
                      <m:t> + (</m:t>
                    </m:r>
                    <m:r>
                      <a:rPr lang="en-IE" sz="2000" b="1" i="1" dirty="0">
                        <a:solidFill>
                          <a:srgbClr val="990033"/>
                        </a:solidFill>
                        <a:latin typeface="Cambria Math"/>
                      </a:rPr>
                      <m:t>𝒏</m:t>
                    </m:r>
                    <m:r>
                      <a:rPr lang="en-IE" sz="2000" b="1" i="1" dirty="0">
                        <a:solidFill>
                          <a:srgbClr val="990033"/>
                        </a:solidFill>
                        <a:latin typeface="Cambria Math"/>
                      </a:rPr>
                      <m:t> − </m:t>
                    </m:r>
                    <m:r>
                      <a:rPr lang="en-IE" sz="2000" b="1" i="1" dirty="0" smtClean="0">
                        <a:solidFill>
                          <a:srgbClr val="990033"/>
                        </a:solidFill>
                        <a:latin typeface="Cambria Math"/>
                      </a:rPr>
                      <m:t>𝟏</m:t>
                    </m:r>
                    <m:r>
                      <a:rPr lang="en-IE" sz="2000" b="1" i="1" dirty="0" smtClean="0">
                        <a:solidFill>
                          <a:srgbClr val="990033"/>
                        </a:solidFill>
                        <a:latin typeface="Cambria Math"/>
                      </a:rPr>
                      <m:t>) </m:t>
                    </m:r>
                    <m:r>
                      <a:rPr lang="en-IE" sz="2000" b="1" i="1" dirty="0" smtClean="0">
                        <a:solidFill>
                          <a:srgbClr val="990033"/>
                        </a:solidFill>
                        <a:latin typeface="Cambria Math"/>
                      </a:rPr>
                      <m:t>𝒅</m:t>
                    </m:r>
                  </m:oMath>
                </a14:m>
                <a:r>
                  <a:rPr lang="en-IE" sz="2000" b="1" dirty="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Complete Section </a:t>
                </a:r>
                <a:r>
                  <a:rPr lang="en-IE" sz="2000" dirty="0">
                    <a:solidFill>
                      <a:srgbClr val="990033"/>
                    </a:solidFill>
                  </a:rPr>
                  <a:t>B: </a:t>
                </a:r>
                <a:r>
                  <a:rPr lang="en-IE" sz="2000" dirty="0" smtClean="0">
                    <a:solidFill>
                      <a:srgbClr val="990033"/>
                    </a:solidFill>
                  </a:rPr>
                  <a:t>Student Activity </a:t>
                </a:r>
                <a:r>
                  <a:rPr lang="en-IE" sz="2000" dirty="0">
                    <a:solidFill>
                      <a:srgbClr val="990033"/>
                    </a:solidFill>
                  </a:rPr>
                  <a:t>2.</a:t>
                </a:r>
              </a:p>
              <a:p>
                <a:pPr marL="342900" indent="-342900">
                  <a:buFont typeface="Arial" pitchFamily="34" charset="0"/>
                  <a:buChar char="•"/>
                </a:pPr>
                <a:endParaRPr lang="en-IE" sz="2000" dirty="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683568" y="907606"/>
                <a:ext cx="7848872" cy="2554545"/>
              </a:xfrm>
              <a:prstGeom prst="rect">
                <a:avLst/>
              </a:prstGeom>
              <a:blipFill rotWithShape="1">
                <a:blip r:embed="rId2"/>
                <a:stretch>
                  <a:fillRect l="-621" t="-1193"/>
                </a:stretch>
              </a:blipFill>
            </p:spPr>
            <p:txBody>
              <a:bodyPr/>
              <a:lstStyle/>
              <a:p>
                <a:r>
                  <a:rPr lang="en-IE">
                    <a:noFill/>
                  </a:rPr>
                  <a:t> </a:t>
                </a:r>
              </a:p>
            </p:txBody>
          </p:sp>
        </mc:Fallback>
      </mc:AlternateContent>
      <p:grpSp>
        <p:nvGrpSpPr>
          <p:cNvPr id="3" name="Group 2"/>
          <p:cNvGrpSpPr/>
          <p:nvPr/>
        </p:nvGrpSpPr>
        <p:grpSpPr>
          <a:xfrm>
            <a:off x="8784000" y="881698"/>
            <a:ext cx="8065588" cy="5211598"/>
            <a:chOff x="8784000" y="881698"/>
            <a:chExt cx="8065588" cy="5211598"/>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6" t="571" r="340" b="1"/>
            <a:stretch/>
          </p:blipFill>
          <p:spPr bwMode="auto">
            <a:xfrm>
              <a:off x="9144000" y="881698"/>
              <a:ext cx="7705588" cy="521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9877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3"/>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668872"/>
            <a:ext cx="7920880" cy="6186309"/>
          </a:xfrm>
          <a:prstGeom prst="rect">
            <a:avLst/>
          </a:prstGeom>
        </p:spPr>
        <p:txBody>
          <a:bodyPr wrap="square">
            <a:spAutoFit/>
          </a:bodyPr>
          <a:lstStyle/>
          <a:p>
            <a:r>
              <a:rPr lang="en-IE" sz="2000" dirty="0" smtClean="0">
                <a:solidFill>
                  <a:srgbClr val="990033"/>
                </a:solidFill>
              </a:rPr>
              <a:t>1. An art collection is valued at €50,000 in 2001 and its value increases by</a:t>
            </a:r>
          </a:p>
          <a:p>
            <a:r>
              <a:rPr lang="en-IE" sz="2000" dirty="0" smtClean="0">
                <a:solidFill>
                  <a:srgbClr val="990033"/>
                </a:solidFill>
              </a:rPr>
              <a:t>€4,000 annually.</a:t>
            </a:r>
          </a:p>
          <a:p>
            <a:r>
              <a:rPr lang="en-IE" sz="2000" dirty="0" smtClean="0">
                <a:solidFill>
                  <a:srgbClr val="990033"/>
                </a:solidFill>
              </a:rPr>
              <a:t>a. Show that, as time passes, the value of the collection follows an</a:t>
            </a:r>
          </a:p>
          <a:p>
            <a:r>
              <a:rPr lang="en-IE" sz="2000" dirty="0" smtClean="0">
                <a:solidFill>
                  <a:srgbClr val="990033"/>
                </a:solidFill>
              </a:rPr>
              <a:t>arithmetic sequence? List the first ten terms of the sequence and give</a:t>
            </a:r>
          </a:p>
          <a:p>
            <a:r>
              <a:rPr lang="en-IE" sz="2000" dirty="0" smtClean="0">
                <a:solidFill>
                  <a:srgbClr val="990033"/>
                </a:solidFill>
              </a:rPr>
              <a:t>the first term and common difference.</a:t>
            </a:r>
          </a:p>
          <a:p>
            <a:r>
              <a:rPr lang="en-IE" sz="2000" dirty="0" smtClean="0">
                <a:solidFill>
                  <a:srgbClr val="990033"/>
                </a:solidFill>
              </a:rPr>
              <a:t>b. How much will the collection be worth in 2051?</a:t>
            </a:r>
          </a:p>
          <a:p>
            <a:endParaRPr lang="en-IE" sz="2000" dirty="0" smtClean="0">
              <a:solidFill>
                <a:srgbClr val="990033"/>
              </a:solidFill>
            </a:endParaRPr>
          </a:p>
          <a:p>
            <a:r>
              <a:rPr lang="en-IE" sz="2000" dirty="0" smtClean="0">
                <a:solidFill>
                  <a:srgbClr val="990033"/>
                </a:solidFill>
              </a:rPr>
              <a:t>2. A new car was valued at €21,000 on 1st January 2001, and depreciated</a:t>
            </a:r>
          </a:p>
          <a:p>
            <a:r>
              <a:rPr lang="en-IE" sz="2000" dirty="0" smtClean="0">
                <a:solidFill>
                  <a:srgbClr val="990033"/>
                </a:solidFill>
              </a:rPr>
              <a:t>in value by a regular amount each year. On 1st January 2008, it had a</a:t>
            </a:r>
          </a:p>
          <a:p>
            <a:r>
              <a:rPr lang="en-IE" sz="2000" dirty="0" smtClean="0">
                <a:solidFill>
                  <a:srgbClr val="990033"/>
                </a:solidFill>
              </a:rPr>
              <a:t>value of zero. Show that the value of the car could follow an arithmetic</a:t>
            </a:r>
          </a:p>
          <a:p>
            <a:r>
              <a:rPr lang="en-IE" sz="2000" dirty="0" smtClean="0">
                <a:solidFill>
                  <a:srgbClr val="990033"/>
                </a:solidFill>
              </a:rPr>
              <a:t>sequence. How many terms are there in this sequence? By how much</a:t>
            </a:r>
          </a:p>
          <a:p>
            <a:r>
              <a:rPr lang="en-IE" sz="2000" dirty="0" smtClean="0">
                <a:solidFill>
                  <a:srgbClr val="990033"/>
                </a:solidFill>
              </a:rPr>
              <a:t>did it depreciate each year? Show your calculations.</a:t>
            </a:r>
          </a:p>
          <a:p>
            <a:endParaRPr lang="en-IE" sz="2000" dirty="0" smtClean="0">
              <a:solidFill>
                <a:srgbClr val="990033"/>
              </a:solidFill>
            </a:endParaRPr>
          </a:p>
          <a:p>
            <a:r>
              <a:rPr lang="en-IE" sz="2000" dirty="0" smtClean="0">
                <a:solidFill>
                  <a:srgbClr val="990033"/>
                </a:solidFill>
              </a:rPr>
              <a:t>3. The sum of the interior angles of a triangle is 180°, of a quadrilateral is</a:t>
            </a:r>
          </a:p>
          <a:p>
            <a:r>
              <a:rPr lang="en-IE" sz="2000" dirty="0" smtClean="0">
                <a:solidFill>
                  <a:srgbClr val="990033"/>
                </a:solidFill>
              </a:rPr>
              <a:t>360° and of a pentagon is 540°. Assuming this pattern continues, find</a:t>
            </a:r>
          </a:p>
          <a:p>
            <a:r>
              <a:rPr lang="en-IE" sz="2000" dirty="0" smtClean="0">
                <a:solidFill>
                  <a:srgbClr val="990033"/>
                </a:solidFill>
              </a:rPr>
              <a:t>the sum of the interior angles of a dodecagon (12 sides). Show your</a:t>
            </a:r>
          </a:p>
          <a:p>
            <a:r>
              <a:rPr lang="en-IE" sz="2000" dirty="0" smtClean="0">
                <a:solidFill>
                  <a:srgbClr val="990033"/>
                </a:solidFill>
              </a:rPr>
              <a:t>calculations. </a:t>
            </a:r>
          </a:p>
          <a:p>
            <a:endParaRPr lang="en-IE" sz="1200" dirty="0">
              <a:solidFill>
                <a:srgbClr val="990033"/>
              </a:solidFill>
            </a:endParaRPr>
          </a:p>
          <a:p>
            <a:r>
              <a:rPr lang="en-IE" sz="1600" dirty="0" smtClean="0">
                <a:solidFill>
                  <a:srgbClr val="990033"/>
                </a:solidFill>
              </a:rPr>
              <a:t>http://www.regentsprep.org/Regents/math/algtrig/ATP2/SequenceWordpractice.htmrow seat?</a:t>
            </a:r>
            <a:endParaRPr lang="en-IE" sz="1600" dirty="0">
              <a:solidFill>
                <a:srgbClr val="990033"/>
              </a:solidFill>
            </a:endParaRPr>
          </a:p>
        </p:txBody>
      </p:sp>
      <p:sp>
        <p:nvSpPr>
          <p:cNvPr id="4" name="Title 3"/>
          <p:cNvSpPr>
            <a:spLocks noGrp="1"/>
          </p:cNvSpPr>
          <p:nvPr>
            <p:ph type="title"/>
          </p:nvPr>
        </p:nvSpPr>
        <p:spPr/>
        <p:txBody>
          <a:bodyPr/>
          <a:lstStyle/>
          <a:p>
            <a:r>
              <a:rPr lang="en-IE" b="1" dirty="0">
                <a:solidFill>
                  <a:srgbClr val="990033"/>
                </a:solidFill>
              </a:rPr>
              <a:t>Section B: Student Activity 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920880" cy="5632311"/>
          </a:xfrm>
          <a:prstGeom prst="rect">
            <a:avLst/>
          </a:prstGeom>
        </p:spPr>
        <p:txBody>
          <a:bodyPr wrap="square">
            <a:spAutoFit/>
          </a:bodyPr>
          <a:lstStyle/>
          <a:p>
            <a:r>
              <a:rPr lang="en-IE" sz="2000" dirty="0" smtClean="0">
                <a:solidFill>
                  <a:srgbClr val="990033"/>
                </a:solidFill>
              </a:rPr>
              <a:t>4. A restaurant uses square tables and if one person sits on each side how many people can sit at each table?</a:t>
            </a:r>
          </a:p>
          <a:p>
            <a:pPr marL="265113"/>
            <a:r>
              <a:rPr lang="en-IE" sz="2000" dirty="0" smtClean="0">
                <a:solidFill>
                  <a:srgbClr val="990033"/>
                </a:solidFill>
              </a:rPr>
              <a:t>a. If two tables are pushed together, how many people can be seated? Draw a diagram.		</a:t>
            </a:r>
          </a:p>
          <a:p>
            <a:pPr marL="265113"/>
            <a:r>
              <a:rPr lang="en-IE" sz="2000" dirty="0" smtClean="0">
                <a:solidFill>
                  <a:srgbClr val="990033"/>
                </a:solidFill>
              </a:rPr>
              <a:t>b. If three tables are placed together in a straight line, </a:t>
            </a:r>
          </a:p>
          <a:p>
            <a:pPr marL="265113"/>
            <a:r>
              <a:rPr lang="en-IE" sz="2000" dirty="0" smtClean="0">
                <a:solidFill>
                  <a:srgbClr val="990033"/>
                </a:solidFill>
              </a:rPr>
              <a:t>how many people can be seated? Draw a diagram.</a:t>
            </a:r>
          </a:p>
          <a:p>
            <a:pPr marL="265113"/>
            <a:r>
              <a:rPr lang="en-IE" sz="2000" dirty="0" smtClean="0">
                <a:solidFill>
                  <a:srgbClr val="990033"/>
                </a:solidFill>
              </a:rPr>
              <a:t>c. If 4 tables are placed together in a straight line how many people can</a:t>
            </a:r>
          </a:p>
          <a:p>
            <a:pPr marL="265113"/>
            <a:r>
              <a:rPr lang="en-IE" sz="2000" dirty="0" smtClean="0">
                <a:solidFill>
                  <a:srgbClr val="990033"/>
                </a:solidFill>
              </a:rPr>
              <a:t>be seated?</a:t>
            </a:r>
          </a:p>
          <a:p>
            <a:pPr marL="265113"/>
            <a:r>
              <a:rPr lang="en-IE" sz="2000" dirty="0" smtClean="0">
                <a:solidFill>
                  <a:srgbClr val="990033"/>
                </a:solidFill>
              </a:rPr>
              <a:t>d. Is the pattern in this question an arithmetic sequence? Explain your</a:t>
            </a:r>
          </a:p>
          <a:p>
            <a:pPr marL="265113"/>
            <a:r>
              <a:rPr lang="en-IE" sz="2000" dirty="0" smtClean="0">
                <a:solidFill>
                  <a:srgbClr val="990033"/>
                </a:solidFill>
              </a:rPr>
              <a:t>answer.</a:t>
            </a:r>
          </a:p>
          <a:p>
            <a:pPr marL="265113"/>
            <a:endParaRPr lang="en-IE" sz="2000" dirty="0" smtClean="0">
              <a:solidFill>
                <a:srgbClr val="990033"/>
              </a:solidFill>
            </a:endParaRPr>
          </a:p>
          <a:p>
            <a:r>
              <a:rPr lang="en-IE" sz="2000" dirty="0" smtClean="0">
                <a:solidFill>
                  <a:srgbClr val="990033"/>
                </a:solidFill>
              </a:rPr>
              <a:t>5. The seats in a theatre are arranged so that each row accommodates</a:t>
            </a:r>
          </a:p>
          <a:p>
            <a:r>
              <a:rPr lang="en-IE" sz="2000" dirty="0" smtClean="0">
                <a:solidFill>
                  <a:srgbClr val="990033"/>
                </a:solidFill>
              </a:rPr>
              <a:t>four people less than the previous row. If the first row seats 50 people,</a:t>
            </a:r>
          </a:p>
          <a:p>
            <a:r>
              <a:rPr lang="en-IE" sz="2000" dirty="0" smtClean="0">
                <a:solidFill>
                  <a:srgbClr val="990033"/>
                </a:solidFill>
              </a:rPr>
              <a:t>how many will the 9th row seat?</a:t>
            </a:r>
          </a:p>
          <a:p>
            <a:endParaRPr lang="en-IE" sz="2000" dirty="0" smtClean="0">
              <a:solidFill>
                <a:srgbClr val="990033"/>
              </a:solidFill>
            </a:endParaRPr>
          </a:p>
          <a:p>
            <a:r>
              <a:rPr lang="en-IE" sz="2000" dirty="0" smtClean="0">
                <a:solidFill>
                  <a:srgbClr val="990033"/>
                </a:solidFill>
              </a:rPr>
              <a:t>6. The seats in a theatre are arranged so that each row accommodates</a:t>
            </a:r>
          </a:p>
          <a:p>
            <a:r>
              <a:rPr lang="en-IE" sz="2000" dirty="0" smtClean="0">
                <a:solidFill>
                  <a:srgbClr val="990033"/>
                </a:solidFill>
              </a:rPr>
              <a:t>four people more than the previous row. If the first row seats 50</a:t>
            </a:r>
          </a:p>
          <a:p>
            <a:r>
              <a:rPr lang="en-IE" sz="2000" dirty="0" smtClean="0">
                <a:solidFill>
                  <a:srgbClr val="990033"/>
                </a:solidFill>
              </a:rPr>
              <a:t>people, how many will the 9th </a:t>
            </a:r>
            <a:endParaRPr lang="en-IE" sz="2000" dirty="0"/>
          </a:p>
        </p:txBody>
      </p:sp>
      <p:pic>
        <p:nvPicPr>
          <p:cNvPr id="5122" name="Picture 2"/>
          <p:cNvPicPr>
            <a:picLocks noChangeAspect="1" noChangeArrowheads="1"/>
          </p:cNvPicPr>
          <p:nvPr/>
        </p:nvPicPr>
        <p:blipFill>
          <a:blip r:embed="rId2" cstate="print"/>
          <a:srcRect/>
          <a:stretch>
            <a:fillRect/>
          </a:stretch>
        </p:blipFill>
        <p:spPr bwMode="auto">
          <a:xfrm>
            <a:off x="6804248" y="1412776"/>
            <a:ext cx="942975"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300192" y="908720"/>
            <a:ext cx="2079945" cy="179563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Rectangle 1"/>
              <p:cNvSpPr/>
              <p:nvPr/>
            </p:nvSpPr>
            <p:spPr>
              <a:xfrm>
                <a:off x="611560" y="476672"/>
                <a:ext cx="7920880" cy="5632311"/>
              </a:xfrm>
              <a:prstGeom prst="rect">
                <a:avLst/>
              </a:prstGeom>
            </p:spPr>
            <p:txBody>
              <a:bodyPr wrap="square">
                <a:spAutoFit/>
              </a:bodyPr>
              <a:lstStyle/>
              <a:p>
                <a:r>
                  <a:rPr lang="en-IE" sz="2000" dirty="0" smtClean="0">
                    <a:solidFill>
                      <a:srgbClr val="990033"/>
                    </a:solidFill>
                  </a:rPr>
                  <a:t>7. Find </a:t>
                </a:r>
                <a:r>
                  <a:rPr lang="en-IE" sz="2000" i="1" dirty="0" err="1" smtClean="0">
                    <a:solidFill>
                      <a:srgbClr val="990033"/>
                    </a:solidFill>
                  </a:rPr>
                  <a:t>T</a:t>
                </a:r>
                <a:r>
                  <a:rPr lang="en-IE" sz="2000" i="1" baseline="-25000" dirty="0" err="1" smtClean="0">
                    <a:solidFill>
                      <a:srgbClr val="990033"/>
                    </a:solidFill>
                  </a:rPr>
                  <a:t>n</a:t>
                </a:r>
                <a:r>
                  <a:rPr lang="en-IE" sz="2000" i="1" dirty="0" smtClean="0">
                    <a:solidFill>
                      <a:srgbClr val="990033"/>
                    </a:solidFill>
                  </a:rPr>
                  <a:t> of the following arithmetic sequence 12, 8, 4, ... For what value of n is </a:t>
                </a:r>
                <a:r>
                  <a:rPr lang="en-IE" sz="2000" i="1" dirty="0" err="1" smtClean="0">
                    <a:solidFill>
                      <a:srgbClr val="990033"/>
                    </a:solidFill>
                  </a:rPr>
                  <a:t>T</a:t>
                </a:r>
                <a:r>
                  <a:rPr lang="en-IE" sz="2000" i="1" baseline="-25000" dirty="0" err="1" smtClean="0">
                    <a:solidFill>
                      <a:srgbClr val="990033"/>
                    </a:solidFill>
                  </a:rPr>
                  <a:t>n</a:t>
                </a:r>
                <a:r>
                  <a:rPr lang="en-IE" sz="2000" i="1" dirty="0" smtClean="0">
                    <a:solidFill>
                      <a:srgbClr val="990033"/>
                    </a:solidFill>
                  </a:rPr>
                  <a:t> = -96? 		</a:t>
                </a:r>
              </a:p>
              <a:p>
                <a:r>
                  <a:rPr lang="en-IE" sz="2000" dirty="0" smtClean="0">
                    <a:solidFill>
                      <a:srgbClr val="990033"/>
                    </a:solidFill>
                  </a:rPr>
                  <a:t>8. a. The pattern represented in the above graph is of</a:t>
                </a:r>
              </a:p>
              <a:p>
                <a:r>
                  <a:rPr lang="en-IE" sz="2000" dirty="0" smtClean="0">
                    <a:solidFill>
                      <a:srgbClr val="990033"/>
                    </a:solidFill>
                  </a:rPr>
                  <a:t>      an arithmetic sequence. Explain why this is so. </a:t>
                </a:r>
              </a:p>
              <a:p>
                <a:pPr indent="265113"/>
                <a:r>
                  <a:rPr lang="en-IE" sz="2000" dirty="0" smtClean="0">
                    <a:solidFill>
                      <a:srgbClr val="990033"/>
                    </a:solidFill>
                  </a:rPr>
                  <a:t>b. What is the 8th term of this sequence? </a:t>
                </a:r>
              </a:p>
              <a:p>
                <a:pPr indent="265113"/>
                <a:r>
                  <a:rPr lang="en-IE" sz="2000" dirty="0" smtClean="0">
                    <a:solidFill>
                      <a:srgbClr val="990033"/>
                    </a:solidFill>
                  </a:rPr>
                  <a:t>c. Write a story that this pattern could represent. </a:t>
                </a:r>
              </a:p>
              <a:p>
                <a:endParaRPr lang="en-IE" sz="2000" dirty="0" smtClean="0">
                  <a:solidFill>
                    <a:srgbClr val="990033"/>
                  </a:solidFill>
                </a:endParaRPr>
              </a:p>
              <a:p>
                <a:r>
                  <a:rPr lang="en-IE" sz="2000" dirty="0" smtClean="0">
                    <a:solidFill>
                      <a:srgbClr val="990033"/>
                    </a:solidFill>
                  </a:rPr>
                  <a:t>9. If the Mean </a:t>
                </a:r>
                <a:r>
                  <a:rPr lang="en-IE" sz="2000" dirty="0" err="1" smtClean="0">
                    <a:solidFill>
                      <a:srgbClr val="990033"/>
                    </a:solidFill>
                  </a:rPr>
                  <a:t>Synodic</a:t>
                </a:r>
                <a:r>
                  <a:rPr lang="en-IE" sz="2000" dirty="0" smtClean="0">
                    <a:solidFill>
                      <a:srgbClr val="990033"/>
                    </a:solidFill>
                  </a:rPr>
                  <a:t> Period of new moons (Period from new moon to new moon) is approximately 29.53 days. If the first new moon occurred on the 11th day of 2009, predict the day of the year on which the 5th new moon occurred in 2009. Show your calculations using appropriate formula. </a:t>
                </a:r>
              </a:p>
              <a:p>
                <a:endParaRPr lang="en-IE" sz="2000" dirty="0" smtClean="0">
                  <a:solidFill>
                    <a:srgbClr val="990033"/>
                  </a:solidFill>
                </a:endParaRPr>
              </a:p>
              <a:p>
                <a:r>
                  <a:rPr lang="en-IE" sz="2000" dirty="0" smtClean="0">
                    <a:solidFill>
                      <a:srgbClr val="990033"/>
                    </a:solidFill>
                  </a:rPr>
                  <a:t>10. How many three-digit positive integers exist so that when divided by 7, they leave a remainder of 5 if the smallest such number is 110 and the largest is 999? Show your calculations using appropriate formula. </a:t>
                </a:r>
              </a:p>
              <a:p>
                <a:endParaRPr lang="en-IE" sz="2000" dirty="0" smtClean="0">
                  <a:solidFill>
                    <a:srgbClr val="990033"/>
                  </a:solidFill>
                </a:endParaRPr>
              </a:p>
              <a:p>
                <a:r>
                  <a:rPr lang="en-IE" sz="2000" dirty="0" smtClean="0">
                    <a:solidFill>
                      <a:srgbClr val="990033"/>
                    </a:solidFill>
                  </a:rPr>
                  <a:t>11. If </a:t>
                </a:r>
                <a14:m>
                  <m:oMath xmlns:m="http://schemas.openxmlformats.org/officeDocument/2006/math">
                    <m:r>
                      <a:rPr lang="en-IE" sz="2000" i="1" dirty="0" smtClean="0">
                        <a:solidFill>
                          <a:srgbClr val="990033"/>
                        </a:solidFill>
                        <a:latin typeface="Cambria Math"/>
                      </a:rPr>
                      <m:t>2</m:t>
                    </m:r>
                    <m:r>
                      <a:rPr lang="en-IE" sz="2000" i="1" dirty="0" smtClean="0">
                        <a:solidFill>
                          <a:srgbClr val="990033"/>
                        </a:solidFill>
                        <a:latin typeface="Cambria Math"/>
                      </a:rPr>
                      <m:t>𝑘</m:t>
                    </m:r>
                    <m:r>
                      <a:rPr lang="en-IE" sz="2000" i="1" dirty="0" smtClean="0">
                        <a:solidFill>
                          <a:srgbClr val="990033"/>
                        </a:solidFill>
                        <a:latin typeface="Cambria Math"/>
                      </a:rPr>
                      <m:t>, 5</m:t>
                    </m:r>
                    <m:r>
                      <a:rPr lang="en-IE" sz="2000" i="1" dirty="0" smtClean="0">
                        <a:solidFill>
                          <a:srgbClr val="990033"/>
                        </a:solidFill>
                        <a:latin typeface="Cambria Math"/>
                      </a:rPr>
                      <m:t>𝑘</m:t>
                    </m:r>
                    <m:r>
                      <a:rPr lang="en-IE" sz="2000" i="1" dirty="0" smtClean="0">
                        <a:solidFill>
                          <a:srgbClr val="990033"/>
                        </a:solidFill>
                        <a:latin typeface="Cambria Math"/>
                      </a:rPr>
                      <m:t>−1 </m:t>
                    </m:r>
                  </m:oMath>
                </a14:m>
                <a:r>
                  <a:rPr lang="en-IE" sz="2000" dirty="0" smtClean="0">
                    <a:solidFill>
                      <a:srgbClr val="990033"/>
                    </a:solidFill>
                  </a:rPr>
                  <a:t>and </a:t>
                </a:r>
                <a14:m>
                  <m:oMath xmlns:m="http://schemas.openxmlformats.org/officeDocument/2006/math">
                    <m:r>
                      <a:rPr lang="en-IE" sz="2000" i="1" dirty="0" smtClean="0">
                        <a:solidFill>
                          <a:srgbClr val="990033"/>
                        </a:solidFill>
                        <a:latin typeface="Cambria Math"/>
                      </a:rPr>
                      <m:t>6</m:t>
                    </m:r>
                    <m:r>
                      <a:rPr lang="en-IE" sz="2000" i="1" dirty="0" smtClean="0">
                        <a:solidFill>
                          <a:srgbClr val="990033"/>
                        </a:solidFill>
                        <a:latin typeface="Cambria Math"/>
                      </a:rPr>
                      <m:t>𝑘</m:t>
                    </m:r>
                    <m:r>
                      <a:rPr lang="en-IE" sz="2000" i="1" dirty="0" smtClean="0">
                        <a:solidFill>
                          <a:srgbClr val="990033"/>
                        </a:solidFill>
                        <a:latin typeface="Cambria Math"/>
                      </a:rPr>
                      <m:t>+2</m:t>
                    </m:r>
                  </m:oMath>
                </a14:m>
                <a:r>
                  <a:rPr lang="en-IE" sz="2000" dirty="0" smtClean="0">
                    <a:solidFill>
                      <a:srgbClr val="990033"/>
                    </a:solidFill>
                  </a:rPr>
                  <a:t> are the first 3 terms of an arithmetic sequence, find </a:t>
                </a:r>
                <a14:m>
                  <m:oMath xmlns:m="http://schemas.openxmlformats.org/officeDocument/2006/math">
                    <m:r>
                      <a:rPr lang="en-IE" sz="2000" i="1" dirty="0" smtClean="0">
                        <a:solidFill>
                          <a:srgbClr val="990033"/>
                        </a:solidFill>
                        <a:latin typeface="Cambria Math"/>
                      </a:rPr>
                      <m:t>𝑘</m:t>
                    </m:r>
                  </m:oMath>
                </a14:m>
                <a:r>
                  <a:rPr lang="en-IE" sz="2000" dirty="0" smtClean="0">
                    <a:solidFill>
                      <a:srgbClr val="990033"/>
                    </a:solidFill>
                  </a:rPr>
                  <a:t> and the 8th term. </a:t>
                </a:r>
              </a:p>
            </p:txBody>
          </p:sp>
        </mc:Choice>
        <mc:Fallback xmlns="">
          <p:sp>
            <p:nvSpPr>
              <p:cNvPr id="2" name="Rectangle 1"/>
              <p:cNvSpPr>
                <a:spLocks noRot="1" noChangeAspect="1" noMove="1" noResize="1" noEditPoints="1" noAdjustHandles="1" noChangeArrowheads="1" noChangeShapeType="1" noTextEdit="1"/>
              </p:cNvSpPr>
              <p:nvPr/>
            </p:nvSpPr>
            <p:spPr>
              <a:xfrm>
                <a:off x="611560" y="476672"/>
                <a:ext cx="7920880" cy="5632311"/>
              </a:xfrm>
              <a:prstGeom prst="rect">
                <a:avLst/>
              </a:prstGeom>
              <a:blipFill rotWithShape="1">
                <a:blip r:embed="rId3"/>
                <a:stretch>
                  <a:fillRect l="-769" t="-541" r="-1308" b="-974"/>
                </a:stretch>
              </a:blipFill>
            </p:spPr>
            <p:txBody>
              <a:bodyPr/>
              <a:lstStyle/>
              <a:p>
                <a:r>
                  <a:rPr lang="en-IE">
                    <a:noFill/>
                  </a:rPr>
                  <a:t> </a:t>
                </a:r>
              </a:p>
            </p:txBody>
          </p:sp>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11560" y="476672"/>
                <a:ext cx="7992888" cy="3477875"/>
              </a:xfrm>
              <a:prstGeom prst="rect">
                <a:avLst/>
              </a:prstGeom>
            </p:spPr>
            <p:txBody>
              <a:bodyPr wrap="square">
                <a:spAutoFit/>
              </a:bodyPr>
              <a:lstStyle/>
              <a:p>
                <a:r>
                  <a:rPr lang="en-IE" sz="2000" dirty="0" smtClean="0">
                    <a:solidFill>
                      <a:srgbClr val="990033"/>
                    </a:solidFill>
                  </a:rPr>
                  <a:t>12. The sum of three consecutive terms in an arithmetic sequence is 21 and the product of the two extreme numbers is 45. Find the numbers. </a:t>
                </a:r>
              </a:p>
              <a:p>
                <a:endParaRPr lang="en-IE" sz="2000" dirty="0" smtClean="0">
                  <a:solidFill>
                    <a:srgbClr val="990033"/>
                  </a:solidFill>
                </a:endParaRPr>
              </a:p>
              <a:p>
                <a:r>
                  <a:rPr lang="en-IE" sz="2000" dirty="0" smtClean="0">
                    <a:solidFill>
                      <a:srgbClr val="990033"/>
                    </a:solidFill>
                  </a:rPr>
                  <a:t>13. Prove that the sequence </a:t>
                </a:r>
                <a14:m>
                  <m:oMath xmlns:m="http://schemas.openxmlformats.org/officeDocument/2006/math">
                    <m:r>
                      <a:rPr lang="en-IE" sz="2000" i="1" dirty="0" smtClean="0">
                        <a:solidFill>
                          <a:srgbClr val="990033"/>
                        </a:solidFill>
                        <a:latin typeface="Cambria Math"/>
                      </a:rPr>
                      <m:t>𝑇</m:t>
                    </m:r>
                    <m:r>
                      <a:rPr lang="en-IE" sz="2000" i="1" baseline="-25000" dirty="0" err="1" smtClean="0">
                        <a:solidFill>
                          <a:srgbClr val="990033"/>
                        </a:solidFill>
                        <a:latin typeface="Cambria Math"/>
                      </a:rPr>
                      <m:t>𝑛</m:t>
                    </m:r>
                    <m:r>
                      <a:rPr lang="en-IE" sz="2000" i="1" dirty="0" smtClean="0">
                        <a:solidFill>
                          <a:srgbClr val="990033"/>
                        </a:solidFill>
                        <a:latin typeface="Cambria Math"/>
                      </a:rPr>
                      <m:t> = 2</m:t>
                    </m:r>
                    <m:r>
                      <a:rPr lang="en-IE" sz="2000" i="1" dirty="0" smtClean="0">
                        <a:solidFill>
                          <a:srgbClr val="990033"/>
                        </a:solidFill>
                        <a:latin typeface="Cambria Math"/>
                      </a:rPr>
                      <m:t>𝑛</m:t>
                    </m:r>
                    <m:r>
                      <a:rPr lang="en-IE" sz="2000" i="1" dirty="0" smtClean="0">
                        <a:solidFill>
                          <a:srgbClr val="990033"/>
                        </a:solidFill>
                        <a:latin typeface="Cambria Math"/>
                      </a:rPr>
                      <m:t> + 6 </m:t>
                    </m:r>
                  </m:oMath>
                </a14:m>
                <a:r>
                  <a:rPr lang="en-IE" sz="2000" i="1" dirty="0" smtClean="0">
                    <a:solidFill>
                      <a:srgbClr val="990033"/>
                    </a:solidFill>
                  </a:rPr>
                  <a:t>is an arithmetic sequence. </a:t>
                </a:r>
              </a:p>
              <a:p>
                <a:endParaRPr lang="en-IE" sz="2000" i="1" dirty="0" smtClean="0">
                  <a:solidFill>
                    <a:srgbClr val="990033"/>
                  </a:solidFill>
                </a:endParaRPr>
              </a:p>
              <a:p>
                <a:r>
                  <a:rPr lang="en-IE" sz="2000" dirty="0" smtClean="0">
                    <a:solidFill>
                      <a:srgbClr val="990033"/>
                    </a:solidFill>
                  </a:rPr>
                  <a:t>14. Prove that the sequence </a:t>
                </a:r>
                <a14:m>
                  <m:oMath xmlns:m="http://schemas.openxmlformats.org/officeDocument/2006/math">
                    <m:r>
                      <a:rPr lang="en-IE" sz="2000" i="1" dirty="0" smtClean="0">
                        <a:solidFill>
                          <a:srgbClr val="990033"/>
                        </a:solidFill>
                        <a:latin typeface="Cambria Math"/>
                      </a:rPr>
                      <m:t>𝑇</m:t>
                    </m:r>
                    <m:r>
                      <a:rPr lang="en-IE" sz="2000" i="1" baseline="-25000" dirty="0" err="1" smtClean="0">
                        <a:solidFill>
                          <a:srgbClr val="990033"/>
                        </a:solidFill>
                        <a:latin typeface="Cambria Math"/>
                      </a:rPr>
                      <m:t>𝑛</m:t>
                    </m:r>
                    <m:r>
                      <a:rPr lang="en-IE" sz="2000" i="1" dirty="0" smtClean="0">
                        <a:solidFill>
                          <a:srgbClr val="990033"/>
                        </a:solidFill>
                        <a:latin typeface="Cambria Math"/>
                      </a:rPr>
                      <m:t> = </m:t>
                    </m:r>
                    <m:r>
                      <a:rPr lang="en-IE" sz="2000" i="1" dirty="0" smtClean="0">
                        <a:solidFill>
                          <a:srgbClr val="990033"/>
                        </a:solidFill>
                        <a:latin typeface="Cambria Math"/>
                      </a:rPr>
                      <m:t>𝑛</m:t>
                    </m:r>
                    <m:r>
                      <a:rPr lang="en-IE" sz="2000" i="1" baseline="30000" dirty="0" smtClean="0">
                        <a:solidFill>
                          <a:srgbClr val="990033"/>
                        </a:solidFill>
                        <a:latin typeface="Cambria Math"/>
                      </a:rPr>
                      <m:t>2</m:t>
                    </m:r>
                    <m:r>
                      <a:rPr lang="en-IE" sz="2000" i="1" dirty="0" smtClean="0">
                        <a:solidFill>
                          <a:srgbClr val="990033"/>
                        </a:solidFill>
                        <a:latin typeface="Cambria Math"/>
                      </a:rPr>
                      <m:t> + 3 </m:t>
                    </m:r>
                  </m:oMath>
                </a14:m>
                <a:r>
                  <a:rPr lang="en-IE" sz="2000" i="1" dirty="0" smtClean="0">
                    <a:solidFill>
                      <a:srgbClr val="990033"/>
                    </a:solidFill>
                  </a:rPr>
                  <a:t>is not an arithmetic sequence. </a:t>
                </a:r>
              </a:p>
              <a:p>
                <a:endParaRPr lang="en-IE" sz="2000" i="1" dirty="0" smtClean="0">
                  <a:solidFill>
                    <a:srgbClr val="990033"/>
                  </a:solidFill>
                </a:endParaRPr>
              </a:p>
              <a:p>
                <a:r>
                  <a:rPr lang="en-IE" sz="2000" dirty="0" smtClean="0">
                    <a:solidFill>
                      <a:srgbClr val="990033"/>
                    </a:solidFill>
                  </a:rPr>
                  <a:t>15. If Marlene saved €40 per week for the first 8 weeks and then saved €50 per week for the next 8 weeks. Represent this graphically and explain why her savings pattern for the whole 16 weeks does not form an arithmetic sequence. </a:t>
                </a:r>
                <a:endParaRPr lang="en-IE" sz="2000" dirty="0">
                  <a:solidFill>
                    <a:srgbClr val="990033"/>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611560" y="476672"/>
                <a:ext cx="7992888" cy="3477875"/>
              </a:xfrm>
              <a:prstGeom prst="rect">
                <a:avLst/>
              </a:prstGeom>
              <a:blipFill rotWithShape="1">
                <a:blip r:embed="rId2"/>
                <a:stretch>
                  <a:fillRect l="-763" t="-876" r="-1373" b="-2102"/>
                </a:stretch>
              </a:blipFill>
            </p:spPr>
            <p:txBody>
              <a:bodyPr/>
              <a:lstStyle/>
              <a:p>
                <a:r>
                  <a:rPr lang="en-IE">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C: Student Activity 3 </a:t>
            </a:r>
            <a:endParaRPr lang="en-IE" dirty="0"/>
          </a:p>
        </p:txBody>
      </p:sp>
      <p:sp>
        <p:nvSpPr>
          <p:cNvPr id="5" name="Rectangle 4"/>
          <p:cNvSpPr/>
          <p:nvPr/>
        </p:nvSpPr>
        <p:spPr>
          <a:xfrm>
            <a:off x="611560" y="1053306"/>
            <a:ext cx="7920880" cy="4401205"/>
          </a:xfrm>
          <a:prstGeom prst="rect">
            <a:avLst/>
          </a:prstGeom>
        </p:spPr>
        <p:txBody>
          <a:bodyPr wrap="square">
            <a:spAutoFit/>
          </a:bodyPr>
          <a:lstStyle/>
          <a:p>
            <a:r>
              <a:rPr lang="en-IE" sz="2000" b="1" u="sng" dirty="0" smtClean="0">
                <a:solidFill>
                  <a:srgbClr val="990033"/>
                </a:solidFill>
              </a:rPr>
              <a:t>Problem:</a:t>
            </a:r>
          </a:p>
          <a:p>
            <a:pPr marL="342900" indent="-342900">
              <a:buFont typeface="Arial" pitchFamily="34" charset="0"/>
              <a:buChar char="•"/>
            </a:pPr>
            <a:r>
              <a:rPr lang="en-IE" sz="2000" dirty="0" smtClean="0">
                <a:solidFill>
                  <a:srgbClr val="990033"/>
                </a:solidFill>
              </a:rPr>
              <a:t>“Mark’s savings pattern obeys an arithmetic sequence.  On the 4</a:t>
            </a:r>
            <a:r>
              <a:rPr lang="en-IE" sz="2000" baseline="30000" dirty="0" smtClean="0">
                <a:solidFill>
                  <a:srgbClr val="990033"/>
                </a:solidFill>
              </a:rPr>
              <a:t>th</a:t>
            </a:r>
            <a:r>
              <a:rPr lang="en-IE" sz="2000" dirty="0" smtClean="0">
                <a:solidFill>
                  <a:srgbClr val="990033"/>
                </a:solidFill>
              </a:rPr>
              <a:t>  week he saved €9 and on the 6</a:t>
            </a:r>
            <a:r>
              <a:rPr lang="en-IE" sz="2000" baseline="30000" dirty="0" smtClean="0">
                <a:solidFill>
                  <a:srgbClr val="990033"/>
                </a:solidFill>
              </a:rPr>
              <a:t>th</a:t>
            </a:r>
            <a:r>
              <a:rPr lang="en-IE" sz="2000" dirty="0" smtClean="0">
                <a:solidFill>
                  <a:srgbClr val="990033"/>
                </a:solidFill>
              </a:rPr>
              <a:t> week he saved €</a:t>
            </a:r>
            <a:r>
              <a:rPr lang="en-IE" sz="2000" dirty="0">
                <a:solidFill>
                  <a:srgbClr val="990033"/>
                </a:solidFill>
              </a:rPr>
              <a:t>13</a:t>
            </a:r>
            <a:r>
              <a:rPr lang="en-IE" sz="2000" dirty="0" smtClean="0">
                <a:solidFill>
                  <a:srgbClr val="990033"/>
                </a:solidFill>
              </a:rPr>
              <a:t>. </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Design 2 equations in terms of a and d to represent Mark’s savings pattern. </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How do we solve these equations? </a:t>
            </a:r>
            <a:r>
              <a:rPr lang="x-none" sz="2000" smtClean="0">
                <a:solidFill>
                  <a:srgbClr val="990033"/>
                </a:solidFill>
              </a:rPr>
              <a:t> </a:t>
            </a:r>
            <a:endParaRPr lang="x-none" sz="2000">
              <a:solidFill>
                <a:srgbClr val="990033"/>
              </a:solidFill>
            </a:endParaRPr>
          </a:p>
          <a:p>
            <a:pPr marL="342900" indent="-342900">
              <a:buFont typeface="Arial" pitchFamily="34" charset="0"/>
              <a:buChar char="•"/>
            </a:pPr>
            <a:endParaRPr lang="x-none" sz="2000">
              <a:solidFill>
                <a:srgbClr val="990033"/>
              </a:solidFill>
            </a:endParaRPr>
          </a:p>
          <a:p>
            <a:pPr marL="342900" indent="-342900">
              <a:buFont typeface="Arial" pitchFamily="34" charset="0"/>
              <a:buChar char="•"/>
            </a:pPr>
            <a:r>
              <a:rPr lang="en-IE" sz="2000" dirty="0" smtClean="0">
                <a:solidFill>
                  <a:srgbClr val="990033"/>
                </a:solidFill>
              </a:rPr>
              <a:t>What does a = 3 and d = 2 mean in the context of the question? </a:t>
            </a:r>
            <a:endParaRPr lang="en-IE" sz="2000" dirty="0">
              <a:solidFill>
                <a:srgbClr val="990033"/>
              </a:solidFill>
            </a:endParaRPr>
          </a:p>
          <a:p>
            <a:r>
              <a:rPr lang="x-none" sz="2000" smtClean="0">
                <a:solidFill>
                  <a:srgbClr val="990033"/>
                </a:solidFill>
              </a:rPr>
              <a:t> </a:t>
            </a:r>
            <a:endParaRPr lang="x-none" sz="2000">
              <a:solidFill>
                <a:srgbClr val="990033"/>
              </a:solidFill>
            </a:endParaRPr>
          </a:p>
          <a:p>
            <a:pPr marL="342900" indent="-342900">
              <a:buFont typeface="Arial" pitchFamily="34" charset="0"/>
              <a:buChar char="•"/>
            </a:pPr>
            <a:r>
              <a:rPr lang="en-IE" sz="2000" dirty="0" smtClean="0">
                <a:solidFill>
                  <a:srgbClr val="990033"/>
                </a:solidFill>
              </a:rPr>
              <a:t>How much will he save in the 10th</a:t>
            </a:r>
            <a:r>
              <a:rPr lang="x-none" sz="2000" smtClean="0">
                <a:solidFill>
                  <a:srgbClr val="990033"/>
                </a:solidFill>
              </a:rPr>
              <a:t> </a:t>
            </a:r>
            <a:r>
              <a:rPr lang="en-IE" sz="2000" dirty="0" smtClean="0">
                <a:solidFill>
                  <a:srgbClr val="990033"/>
                </a:solidFill>
              </a:rPr>
              <a:t>week?</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Complete Section </a:t>
            </a:r>
            <a:r>
              <a:rPr lang="en-IE" sz="2000" dirty="0">
                <a:solidFill>
                  <a:srgbClr val="990033"/>
                </a:solidFill>
              </a:rPr>
              <a:t>C: </a:t>
            </a:r>
            <a:r>
              <a:rPr lang="en-IE" sz="2000" dirty="0" smtClean="0">
                <a:solidFill>
                  <a:srgbClr val="990033"/>
                </a:solidFill>
              </a:rPr>
              <a:t>Student Activity 3, Questions 1 to 9.</a:t>
            </a:r>
            <a:endParaRPr lang="en-IE" sz="2000" dirty="0">
              <a:solidFill>
                <a:srgbClr val="990033"/>
              </a:solidFill>
            </a:endParaRPr>
          </a:p>
        </p:txBody>
      </p:sp>
      <p:grpSp>
        <p:nvGrpSpPr>
          <p:cNvPr id="3" name="Group 2"/>
          <p:cNvGrpSpPr/>
          <p:nvPr/>
        </p:nvGrpSpPr>
        <p:grpSpPr>
          <a:xfrm>
            <a:off x="8784000" y="870013"/>
            <a:ext cx="8212372" cy="5181914"/>
            <a:chOff x="8784000" y="870013"/>
            <a:chExt cx="8212372" cy="518191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0" t="569" r="395"/>
            <a:stretch/>
          </p:blipFill>
          <p:spPr bwMode="auto">
            <a:xfrm>
              <a:off x="9144000" y="870013"/>
              <a:ext cx="7852372" cy="518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grpSp>
        <p:nvGrpSpPr>
          <p:cNvPr id="6" name="Group 5"/>
          <p:cNvGrpSpPr/>
          <p:nvPr/>
        </p:nvGrpSpPr>
        <p:grpSpPr>
          <a:xfrm>
            <a:off x="8784000" y="1131451"/>
            <a:ext cx="7874710" cy="4932556"/>
            <a:chOff x="8784000" y="1131451"/>
            <a:chExt cx="7874710" cy="4932556"/>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1" t="567" r="429" b="755"/>
            <a:stretch/>
          </p:blipFill>
          <p:spPr bwMode="auto">
            <a:xfrm>
              <a:off x="9157656" y="1131451"/>
              <a:ext cx="7501054" cy="493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rot="16200000">
              <a:off x="8154000" y="3142455"/>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17388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500"/>
                                        <p:tgtEl>
                                          <p:spTgt spid="5">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fade">
                                      <p:cBhvr>
                                        <p:cTn id="2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18 7.40741E-7 L -0.93038 7.40741E-7 " pathEditMode="relative" rAng="0" ptsTypes="AA">
                                      <p:cBhvr>
                                        <p:cTn id="32" dur="2000" fill="hold"/>
                                        <p:tgtEl>
                                          <p:spTgt spid="6"/>
                                        </p:tgtEl>
                                        <p:attrNameLst>
                                          <p:attrName>ppt_x</p:attrName>
                                          <p:attrName>ppt_y</p:attrName>
                                        </p:attrNameLst>
                                      </p:cBhvr>
                                      <p:rCtr x="-46510"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93038 7.40741E-7 L -0.00018 0.00347 " pathEditMode="relative" rAng="0" ptsTypes="AA">
                                      <p:cBhvr>
                                        <p:cTn id="36"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0.00018 7.40741E-7 L -0.93038 7.40741E-7 " pathEditMode="relative" rAng="0" ptsTypes="AA">
                                      <p:cBhvr>
                                        <p:cTn id="41" dur="2000" fill="hold"/>
                                        <p:tgtEl>
                                          <p:spTgt spid="3"/>
                                        </p:tgtEl>
                                        <p:attrNameLst>
                                          <p:attrName>ppt_x</p:attrName>
                                          <p:attrName>ppt_y</p:attrName>
                                        </p:attrNameLst>
                                      </p:cBhvr>
                                      <p:rCtr x="-46510" y="0"/>
                                    </p:animMotion>
                                  </p:childTnLst>
                                </p:cTn>
                              </p:par>
                            </p:childTnLst>
                          </p:cTn>
                        </p:par>
                      </p:childTnLst>
                    </p:cTn>
                  </p:par>
                  <p:par>
                    <p:cTn id="42" fill="hold">
                      <p:stCondLst>
                        <p:cond delay="indefinite"/>
                      </p:stCondLst>
                      <p:childTnLst>
                        <p:par>
                          <p:cTn id="43" fill="hold">
                            <p:stCondLst>
                              <p:cond delay="0"/>
                            </p:stCondLst>
                            <p:childTnLst>
                              <p:par>
                                <p:cTn id="44" presetID="63" presetClass="path" presetSubtype="0" accel="50000" decel="50000" fill="hold" nodeType="clickEffect">
                                  <p:stCondLst>
                                    <p:cond delay="0"/>
                                  </p:stCondLst>
                                  <p:childTnLst>
                                    <p:animMotion origin="layout" path="M -0.93038 7.40741E-7 L -0.00018 0.00347 " pathEditMode="relative" rAng="0" ptsTypes="AA">
                                      <p:cBhvr>
                                        <p:cTn id="45"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8914" y="260648"/>
            <a:ext cx="1006173" cy="523220"/>
          </a:xfrm>
          <a:prstGeom prst="rect">
            <a:avLst/>
          </a:prstGeom>
        </p:spPr>
        <p:txBody>
          <a:bodyPr wrap="none">
            <a:spAutoFit/>
          </a:bodyPr>
          <a:lstStyle/>
          <a:p>
            <a:r>
              <a:rPr lang="en-IE" sz="2800" b="1" dirty="0" smtClean="0">
                <a:solidFill>
                  <a:srgbClr val="990033"/>
                </a:solidFill>
              </a:rPr>
              <a:t>Index</a:t>
            </a:r>
            <a:endParaRPr lang="en-IE" sz="2800" b="1" dirty="0">
              <a:solidFill>
                <a:srgbClr val="990033"/>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668034886"/>
                  </p:ext>
                </p:extLst>
              </p:nvPr>
            </p:nvGraphicFramePr>
            <p:xfrm>
              <a:off x="467544" y="939492"/>
              <a:ext cx="8424936" cy="3352800"/>
            </p:xfrm>
            <a:graphic>
              <a:graphicData uri="http://schemas.openxmlformats.org/drawingml/2006/table">
                <a:tbl>
                  <a:tblPr firstRow="1" bandRow="1">
                    <a:tableStyleId>{2D5ABB26-0587-4C30-8999-92F81FD0307C}</a:tableStyleId>
                  </a:tblPr>
                  <a:tblGrid>
                    <a:gridCol w="1224136"/>
                    <a:gridCol w="7200800"/>
                  </a:tblGrid>
                  <a:tr h="370840">
                    <a:tc>
                      <a:txBody>
                        <a:bodyPr/>
                        <a:lstStyle/>
                        <a:p>
                          <a:r>
                            <a:rPr lang="en-IE" sz="1600" dirty="0" smtClean="0">
                              <a:solidFill>
                                <a:srgbClr val="990033"/>
                              </a:solidFill>
                            </a:rPr>
                            <a:t>Section A: </a:t>
                          </a:r>
                          <a:endParaRPr lang="en-IE" sz="16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introduce arithmetic sequences or arithmetic progressions</a:t>
                          </a:r>
                        </a:p>
                        <a:p>
                          <a:r>
                            <a:rPr lang="en-IE" sz="2000" b="0" i="0" u="none" strike="noStrike" kern="1200" baseline="0" dirty="0" smtClean="0">
                              <a:solidFill>
                                <a:srgbClr val="990033"/>
                              </a:solidFill>
                              <a:latin typeface="+mn-lt"/>
                              <a:ea typeface="+mn-ea"/>
                              <a:cs typeface="+mn-cs"/>
                            </a:rPr>
                            <a:t>and gain an understanding of the formula </a:t>
                          </a:r>
                          <a14:m>
                            <m:oMath xmlns:m="http://schemas.openxmlformats.org/officeDocument/2006/math">
                              <m:r>
                                <a:rPr lang="en-IE" sz="2000" b="0" i="0" u="none" strike="noStrike" kern="1200" baseline="0" dirty="0" smtClean="0">
                                  <a:solidFill>
                                    <a:srgbClr val="990033"/>
                                  </a:solidFill>
                                  <a:latin typeface="Cambria Math"/>
                                  <a:ea typeface="+mn-ea"/>
                                  <a:cs typeface="+mn-cs"/>
                                </a:rPr>
                                <m:t>  </m:t>
                              </m:r>
                              <m:r>
                                <a:rPr lang="pt-BR" sz="2000" b="0" i="1" u="none" strike="noStrike" kern="1200" baseline="0" dirty="0" smtClean="0">
                                  <a:solidFill>
                                    <a:srgbClr val="990033"/>
                                  </a:solidFill>
                                  <a:latin typeface="Cambria Math"/>
                                  <a:ea typeface="+mn-ea"/>
                                  <a:cs typeface="+mn-cs"/>
                                </a:rPr>
                                <m:t>𝑇</m:t>
                              </m:r>
                              <m:r>
                                <a:rPr lang="pt-BR" sz="2000" b="0" i="1" u="none" strike="noStrike" kern="1200" baseline="-25000" dirty="0" smtClean="0">
                                  <a:solidFill>
                                    <a:srgbClr val="990033"/>
                                  </a:solidFill>
                                  <a:latin typeface="Cambria Math"/>
                                  <a:ea typeface="+mn-ea"/>
                                  <a:cs typeface="+mn-cs"/>
                                </a:rPr>
                                <m:t>𝑛</m:t>
                              </m:r>
                              <m:r>
                                <a:rPr lang="pt-BR" sz="2000" b="0" i="1" u="none" strike="noStrike" kern="1200" baseline="0" dirty="0" smtClean="0">
                                  <a:solidFill>
                                    <a:srgbClr val="990033"/>
                                  </a:solidFill>
                                  <a:latin typeface="Cambria Math"/>
                                  <a:ea typeface="+mn-ea"/>
                                  <a:cs typeface="+mn-cs"/>
                                </a:rPr>
                                <m:t> = </m:t>
                              </m:r>
                              <m:r>
                                <a:rPr lang="pt-BR" sz="2000" b="0" i="1" u="none" strike="noStrike" kern="1200" baseline="0" dirty="0" smtClean="0">
                                  <a:solidFill>
                                    <a:srgbClr val="990033"/>
                                  </a:solidFill>
                                  <a:latin typeface="Cambria Math"/>
                                  <a:ea typeface="+mn-ea"/>
                                  <a:cs typeface="+mn-cs"/>
                                </a:rPr>
                                <m:t>𝑎</m:t>
                              </m:r>
                              <m:r>
                                <a:rPr lang="pt-BR" sz="2000" b="0" i="1" u="none" strike="noStrike" kern="1200" baseline="0" dirty="0" smtClean="0">
                                  <a:solidFill>
                                    <a:srgbClr val="990033"/>
                                  </a:solidFill>
                                  <a:latin typeface="Cambria Math"/>
                                  <a:ea typeface="+mn-ea"/>
                                  <a:cs typeface="+mn-cs"/>
                                </a:rPr>
                                <m:t> + (</m:t>
                              </m:r>
                              <m:r>
                                <a:rPr lang="pt-BR" sz="2000" b="0" i="1" u="none" strike="noStrike" kern="1200" baseline="0" dirty="0" smtClean="0">
                                  <a:solidFill>
                                    <a:srgbClr val="990033"/>
                                  </a:solidFill>
                                  <a:latin typeface="Cambria Math"/>
                                  <a:ea typeface="+mn-ea"/>
                                  <a:cs typeface="+mn-cs"/>
                                </a:rPr>
                                <m:t>𝑛</m:t>
                              </m:r>
                              <m:r>
                                <a:rPr lang="pt-BR" sz="2000" b="0" i="1" u="none" strike="noStrike" kern="1200" baseline="0" dirty="0" smtClean="0">
                                  <a:solidFill>
                                    <a:srgbClr val="990033"/>
                                  </a:solidFill>
                                  <a:latin typeface="Cambria Math"/>
                                  <a:ea typeface="+mn-ea"/>
                                  <a:cs typeface="+mn-cs"/>
                                </a:rPr>
                                <m:t> − 1) </m:t>
                              </m:r>
                              <m:r>
                                <a:rPr lang="pt-BR" sz="2000" b="0" i="1" u="none" strike="noStrike" kern="1200" baseline="0" dirty="0" smtClean="0">
                                  <a:solidFill>
                                    <a:srgbClr val="990033"/>
                                  </a:solidFill>
                                  <a:latin typeface="Cambria Math"/>
                                  <a:ea typeface="+mn-ea"/>
                                  <a:cs typeface="+mn-cs"/>
                                </a:rPr>
                                <m:t>𝑑</m:t>
                              </m:r>
                            </m:oMath>
                          </a14:m>
                          <a:endParaRPr lang="pt-BR" sz="2000" b="0" i="0" u="none" strike="noStrike" kern="1200" baseline="0" dirty="0" smtClean="0">
                            <a:solidFill>
                              <a:srgbClr val="990033"/>
                            </a:solidFill>
                            <a:latin typeface="+mn-lt"/>
                            <a:ea typeface="+mn-ea"/>
                            <a:cs typeface="+mn-cs"/>
                          </a:endParaRPr>
                        </a:p>
                        <a:p>
                          <a:endParaRPr lang="pt-BR" sz="2000" b="0" i="0" u="none" strike="noStrike" kern="1200" baseline="0" dirty="0" smtClean="0">
                            <a:solidFill>
                              <a:srgbClr val="990033"/>
                            </a:solidFill>
                            <a:latin typeface="+mn-lt"/>
                            <a:ea typeface="+mn-ea"/>
                            <a:cs typeface="+mn-cs"/>
                          </a:endParaRPr>
                        </a:p>
                      </a:txBody>
                      <a:tcPr/>
                    </a:tc>
                  </a:tr>
                  <a:tr h="370840">
                    <a:tc>
                      <a:txBody>
                        <a:bodyPr/>
                        <a:lstStyle/>
                        <a:p>
                          <a:r>
                            <a:rPr lang="en-IE" sz="1600" dirty="0" smtClean="0">
                              <a:solidFill>
                                <a:srgbClr val="990033"/>
                              </a:solidFill>
                            </a:rPr>
                            <a:t>Section B: </a:t>
                          </a:r>
                          <a:endParaRPr lang="en-IE" sz="16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further explore the concepts of arithmetic sequence and</a:t>
                          </a:r>
                        </a:p>
                        <a:p>
                          <a:r>
                            <a:rPr lang="en-IE" sz="2000" b="0" i="0" u="none" strike="noStrike" kern="1200" baseline="0" dirty="0" smtClean="0">
                              <a:solidFill>
                                <a:srgbClr val="990033"/>
                              </a:solidFill>
                              <a:latin typeface="+mn-lt"/>
                              <a:ea typeface="+mn-ea"/>
                              <a:cs typeface="+mn-cs"/>
                            </a:rPr>
                            <a:t>attempt more difficult exercises</a:t>
                          </a:r>
                        </a:p>
                        <a:p>
                          <a:endParaRPr lang="en-IE" sz="2000" b="0" i="0" u="none" strike="noStrike" kern="1200" baseline="0" dirty="0" smtClean="0">
                            <a:solidFill>
                              <a:srgbClr val="990033"/>
                            </a:solidFill>
                            <a:latin typeface="+mn-lt"/>
                            <a:ea typeface="+mn-ea"/>
                            <a:cs typeface="+mn-cs"/>
                          </a:endParaRPr>
                        </a:p>
                      </a:txBody>
                      <a:tcPr/>
                    </a:tc>
                  </a:tr>
                  <a:tr h="370840">
                    <a:tc>
                      <a:txBody>
                        <a:bodyPr/>
                        <a:lstStyle/>
                        <a:p>
                          <a:r>
                            <a:rPr lang="en-IE" sz="1600" dirty="0" smtClean="0">
                              <a:solidFill>
                                <a:srgbClr val="990033"/>
                              </a:solidFill>
                            </a:rPr>
                            <a:t>Section C: </a:t>
                          </a:r>
                          <a:endParaRPr lang="en-IE" sz="16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enable students understand how simultaneous equations</a:t>
                          </a:r>
                        </a:p>
                        <a:p>
                          <a:r>
                            <a:rPr lang="en-IE" sz="2000" b="0" i="0" u="none" strike="noStrike" kern="1200" baseline="0" dirty="0" smtClean="0">
                              <a:solidFill>
                                <a:srgbClr val="990033"/>
                              </a:solidFill>
                              <a:latin typeface="+mn-lt"/>
                              <a:ea typeface="+mn-ea"/>
                              <a:cs typeface="+mn-cs"/>
                            </a:rPr>
                            <a:t>can be used to solve problems involving arithmetic sequences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600" dirty="0">
                            <a:solidFill>
                              <a:srgbClr val="990033"/>
                            </a:solidFill>
                          </a:endParaRPr>
                        </a:p>
                      </a:txBody>
                      <a:tcPr/>
                    </a:tc>
                  </a:tr>
                  <a:tr h="370840">
                    <a:tc>
                      <a:txBody>
                        <a:bodyPr/>
                        <a:lstStyle/>
                        <a:p>
                          <a:r>
                            <a:rPr lang="en-IE" sz="1600" dirty="0" smtClean="0">
                              <a:solidFill>
                                <a:srgbClr val="990033"/>
                              </a:solidFill>
                            </a:rPr>
                            <a:t>Section D: </a:t>
                          </a:r>
                          <a:endParaRPr lang="en-IE" sz="160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b="0" i="0" u="none" strike="noStrike" kern="1200" baseline="0" dirty="0" smtClean="0">
                              <a:solidFill>
                                <a:srgbClr val="990033"/>
                              </a:solidFill>
                              <a:latin typeface="+mn-lt"/>
                              <a:ea typeface="+mn-ea"/>
                              <a:cs typeface="+mn-cs"/>
                            </a:rPr>
                            <a:t>To enable students deal with problems </a:t>
                          </a:r>
                          <a:endParaRPr lang="en-IE" sz="1600" dirty="0">
                            <a:solidFill>
                              <a:srgbClr val="990033"/>
                            </a:solidFill>
                          </a:endParaRPr>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668034886"/>
                  </p:ext>
                </p:extLst>
              </p:nvPr>
            </p:nvGraphicFramePr>
            <p:xfrm>
              <a:off x="467544" y="939492"/>
              <a:ext cx="8424936" cy="3352800"/>
            </p:xfrm>
            <a:graphic>
              <a:graphicData uri="http://schemas.openxmlformats.org/drawingml/2006/table">
                <a:tbl>
                  <a:tblPr firstRow="1" bandRow="1">
                    <a:tableStyleId>{2D5ABB26-0587-4C30-8999-92F81FD0307C}</a:tableStyleId>
                  </a:tblPr>
                  <a:tblGrid>
                    <a:gridCol w="1224136"/>
                    <a:gridCol w="7200800"/>
                  </a:tblGrid>
                  <a:tr h="1005840">
                    <a:tc>
                      <a:txBody>
                        <a:bodyPr/>
                        <a:lstStyle/>
                        <a:p>
                          <a:r>
                            <a:rPr lang="en-IE" sz="1600" dirty="0" smtClean="0">
                              <a:solidFill>
                                <a:srgbClr val="990033"/>
                              </a:solidFill>
                            </a:rPr>
                            <a:t>Section A: </a:t>
                          </a:r>
                          <a:endParaRPr lang="en-IE" sz="1600" dirty="0">
                            <a:solidFill>
                              <a:srgbClr val="990033"/>
                            </a:solidFill>
                          </a:endParaRPr>
                        </a:p>
                      </a:txBody>
                      <a:tcPr/>
                    </a:tc>
                    <a:tc>
                      <a:txBody>
                        <a:bodyPr/>
                        <a:lstStyle/>
                        <a:p>
                          <a:endParaRPr lang="en-US"/>
                        </a:p>
                      </a:txBody>
                      <a:tcPr>
                        <a:blipFill rotWithShape="1">
                          <a:blip r:embed="rId2"/>
                          <a:stretch>
                            <a:fillRect l="-17104" t="-3030" b="-244242"/>
                          </a:stretch>
                        </a:blipFill>
                      </a:tcPr>
                    </a:tc>
                  </a:tr>
                  <a:tr h="1005840">
                    <a:tc>
                      <a:txBody>
                        <a:bodyPr/>
                        <a:lstStyle/>
                        <a:p>
                          <a:r>
                            <a:rPr lang="en-IE" sz="1600" dirty="0" smtClean="0">
                              <a:solidFill>
                                <a:srgbClr val="990033"/>
                              </a:solidFill>
                            </a:rPr>
                            <a:t>Section B: </a:t>
                          </a:r>
                          <a:endParaRPr lang="en-IE" sz="16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further explore the concepts of arithmetic sequence and</a:t>
                          </a:r>
                        </a:p>
                        <a:p>
                          <a:r>
                            <a:rPr lang="en-IE" sz="2000" b="0" i="0" u="none" strike="noStrike" kern="1200" baseline="0" dirty="0" smtClean="0">
                              <a:solidFill>
                                <a:srgbClr val="990033"/>
                              </a:solidFill>
                              <a:latin typeface="+mn-lt"/>
                              <a:ea typeface="+mn-ea"/>
                              <a:cs typeface="+mn-cs"/>
                            </a:rPr>
                            <a:t>attempt more difficult exercises</a:t>
                          </a:r>
                        </a:p>
                        <a:p>
                          <a:endParaRPr lang="en-IE" sz="2000" b="0" i="0" u="none" strike="noStrike" kern="1200" baseline="0" dirty="0" smtClean="0">
                            <a:solidFill>
                              <a:srgbClr val="990033"/>
                            </a:solidFill>
                            <a:latin typeface="+mn-lt"/>
                            <a:ea typeface="+mn-ea"/>
                            <a:cs typeface="+mn-cs"/>
                          </a:endParaRPr>
                        </a:p>
                      </a:txBody>
                      <a:tcPr/>
                    </a:tc>
                  </a:tr>
                  <a:tr h="944880">
                    <a:tc>
                      <a:txBody>
                        <a:bodyPr/>
                        <a:lstStyle/>
                        <a:p>
                          <a:r>
                            <a:rPr lang="en-IE" sz="1600" dirty="0" smtClean="0">
                              <a:solidFill>
                                <a:srgbClr val="990033"/>
                              </a:solidFill>
                            </a:rPr>
                            <a:t>Section C: </a:t>
                          </a:r>
                          <a:endParaRPr lang="en-IE" sz="16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enable students understand how simultaneous equations</a:t>
                          </a:r>
                        </a:p>
                        <a:p>
                          <a:r>
                            <a:rPr lang="en-IE" sz="2000" b="0" i="0" u="none" strike="noStrike" kern="1200" baseline="0" dirty="0" smtClean="0">
                              <a:solidFill>
                                <a:srgbClr val="990033"/>
                              </a:solidFill>
                              <a:latin typeface="+mn-lt"/>
                              <a:ea typeface="+mn-ea"/>
                              <a:cs typeface="+mn-cs"/>
                            </a:rPr>
                            <a:t>can be used to solve problems involving arithmetic sequences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600" dirty="0">
                            <a:solidFill>
                              <a:srgbClr val="990033"/>
                            </a:solidFill>
                          </a:endParaRPr>
                        </a:p>
                      </a:txBody>
                      <a:tcPr/>
                    </a:tc>
                  </a:tr>
                  <a:tr h="396240">
                    <a:tc>
                      <a:txBody>
                        <a:bodyPr/>
                        <a:lstStyle/>
                        <a:p>
                          <a:r>
                            <a:rPr lang="en-IE" sz="1600" dirty="0" smtClean="0">
                              <a:solidFill>
                                <a:srgbClr val="990033"/>
                              </a:solidFill>
                            </a:rPr>
                            <a:t>Section D: </a:t>
                          </a:r>
                          <a:endParaRPr lang="en-IE" sz="160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b="0" i="0" u="none" strike="noStrike" kern="1200" baseline="0" dirty="0" smtClean="0">
                              <a:solidFill>
                                <a:srgbClr val="990033"/>
                              </a:solidFill>
                              <a:latin typeface="+mn-lt"/>
                              <a:ea typeface="+mn-ea"/>
                              <a:cs typeface="+mn-cs"/>
                            </a:rPr>
                            <a:t>To enable students deal with problems </a:t>
                          </a:r>
                          <a:endParaRPr lang="en-IE" sz="1600" dirty="0">
                            <a:solidFill>
                              <a:srgbClr val="990033"/>
                            </a:solidFill>
                          </a:endParaRPr>
                        </a:p>
                      </a:txBody>
                      <a:tcPr/>
                    </a:tc>
                  </a:tr>
                </a:tbl>
              </a:graphicData>
            </a:graphic>
          </p:graphicFrame>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692696"/>
            <a:ext cx="8496944" cy="5624617"/>
          </a:xfrm>
          <a:prstGeom prst="rect">
            <a:avLst/>
          </a:prstGeom>
        </p:spPr>
        <p:txBody>
          <a:bodyPr wrap="square">
            <a:spAutoFit/>
          </a:bodyPr>
          <a:lstStyle/>
          <a:p>
            <a:r>
              <a:rPr lang="en-IE" i="1" dirty="0" smtClean="0">
                <a:solidFill>
                  <a:srgbClr val="990033"/>
                </a:solidFill>
              </a:rPr>
              <a:t>(Calculations must be shown in all cases.) </a:t>
            </a:r>
          </a:p>
          <a:p>
            <a:pPr>
              <a:buAutoNum type="arabicPeriod"/>
            </a:pPr>
            <a:r>
              <a:rPr lang="en-IE" sz="2000" dirty="0" smtClean="0">
                <a:solidFill>
                  <a:srgbClr val="990033"/>
                </a:solidFill>
              </a:rPr>
              <a:t>The tenth term of an arithmetic sequence is 40 and the twentieth term is 30. Find the common difference and the first term. </a:t>
            </a:r>
          </a:p>
          <a:p>
            <a:pPr marL="457200" indent="-457200">
              <a:buAutoNum type="arabicPeriod"/>
            </a:pPr>
            <a:endParaRPr lang="en-IE" sz="1050" dirty="0" smtClean="0">
              <a:solidFill>
                <a:srgbClr val="990033"/>
              </a:solidFill>
            </a:endParaRPr>
          </a:p>
          <a:p>
            <a:r>
              <a:rPr lang="en-IE" sz="2000" dirty="0" smtClean="0">
                <a:solidFill>
                  <a:srgbClr val="990033"/>
                </a:solidFill>
              </a:rPr>
              <a:t>2. A doctor asked a patient to reduce his medication by a regular number of tablets per week. The reduction plan begins one week after the visit to the doctor. If 10 weeks after the visit to the doctor the person is taking 40 tablets and 20 weeks after the visit the person is taking 30. Find the weekly reduction in his consumption of tablets. </a:t>
            </a:r>
          </a:p>
          <a:p>
            <a:endParaRPr lang="en-IE" sz="1100" dirty="0" smtClean="0">
              <a:solidFill>
                <a:srgbClr val="990033"/>
              </a:solidFill>
            </a:endParaRPr>
          </a:p>
          <a:p>
            <a:r>
              <a:rPr lang="en-IE" sz="2000" dirty="0" smtClean="0">
                <a:solidFill>
                  <a:srgbClr val="990033"/>
                </a:solidFill>
              </a:rPr>
              <a:t>3. Patricia is climbing up a large number of steps and to encourage her on her way, her friend started counting the number of steps she completes every minute. From then on she keeps a regular pace. After 2 minutes she has climbed 56 steps in total and after 8 minutes she has climbed 158 steps in total. </a:t>
            </a:r>
          </a:p>
          <a:p>
            <a:r>
              <a:rPr lang="en-IE" sz="2000" dirty="0" smtClean="0">
                <a:solidFill>
                  <a:srgbClr val="990033"/>
                </a:solidFill>
              </a:rPr>
              <a:t>a. Find the number of steps she climbs every minute once her friend started counting. </a:t>
            </a:r>
          </a:p>
          <a:p>
            <a:r>
              <a:rPr lang="en-IE" sz="2000" dirty="0" smtClean="0">
                <a:solidFill>
                  <a:srgbClr val="990033"/>
                </a:solidFill>
              </a:rPr>
              <a:t>b. Find the number of steps she had climbed before her friend started counting. </a:t>
            </a:r>
          </a:p>
          <a:p>
            <a:r>
              <a:rPr lang="en-IE" sz="2000" dirty="0" smtClean="0">
                <a:solidFill>
                  <a:srgbClr val="990033"/>
                </a:solidFill>
              </a:rPr>
              <a:t>If she had not maintained a regular pace, would you still have been able to use this method? </a:t>
            </a:r>
          </a:p>
        </p:txBody>
      </p:sp>
      <p:sp>
        <p:nvSpPr>
          <p:cNvPr id="4" name="Title 3"/>
          <p:cNvSpPr>
            <a:spLocks noGrp="1"/>
          </p:cNvSpPr>
          <p:nvPr>
            <p:ph type="title"/>
          </p:nvPr>
        </p:nvSpPr>
        <p:spPr/>
        <p:txBody>
          <a:bodyPr/>
          <a:lstStyle/>
          <a:p>
            <a:r>
              <a:rPr lang="en-IE" b="1" dirty="0">
                <a:solidFill>
                  <a:srgbClr val="990033"/>
                </a:solidFill>
              </a:rPr>
              <a:t>Section C: Student Activity 3 </a:t>
            </a:r>
            <a:endParaRPr lang="en-IE" dirty="0">
              <a:solidFill>
                <a:srgbClr val="990033"/>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920880" cy="5016758"/>
          </a:xfrm>
          <a:prstGeom prst="rect">
            <a:avLst/>
          </a:prstGeom>
        </p:spPr>
        <p:txBody>
          <a:bodyPr wrap="square">
            <a:spAutoFit/>
          </a:bodyPr>
          <a:lstStyle/>
          <a:p>
            <a:r>
              <a:rPr lang="en-IE" sz="2000" dirty="0" smtClean="0">
                <a:solidFill>
                  <a:srgbClr val="990033"/>
                </a:solidFill>
              </a:rPr>
              <a:t>4. If the 9th floor of a building is 40 metres above the ground and the ground floor is 4 metres in height and each floor apart from the ground floor has equal height. Find the height of each floor. (Note the 1</a:t>
            </a:r>
            <a:r>
              <a:rPr lang="en-IE" sz="2000" baseline="30000" dirty="0" smtClean="0">
                <a:solidFill>
                  <a:srgbClr val="990033"/>
                </a:solidFill>
              </a:rPr>
              <a:t>st</a:t>
            </a:r>
            <a:r>
              <a:rPr lang="en-IE" sz="2000" dirty="0" smtClean="0">
                <a:solidFill>
                  <a:srgbClr val="990033"/>
                </a:solidFill>
              </a:rPr>
              <a:t> floor is the one above the ground floor etc.) </a:t>
            </a:r>
          </a:p>
          <a:p>
            <a:endParaRPr lang="en-IE" sz="2000" dirty="0" smtClean="0">
              <a:solidFill>
                <a:srgbClr val="990033"/>
              </a:solidFill>
            </a:endParaRPr>
          </a:p>
          <a:p>
            <a:r>
              <a:rPr lang="en-IE" sz="2000" dirty="0" smtClean="0">
                <a:solidFill>
                  <a:srgbClr val="990033"/>
                </a:solidFill>
              </a:rPr>
              <a:t>5. On the first day of a month a baker receives a delivery of flour and starts using this flour at the beginning of the following day. He uses a regular amount of flour each day thereafter. At the end of the 4</a:t>
            </a:r>
            <a:r>
              <a:rPr lang="en-IE" sz="2000" baseline="30000" dirty="0" smtClean="0">
                <a:solidFill>
                  <a:srgbClr val="990033"/>
                </a:solidFill>
              </a:rPr>
              <a:t>th</a:t>
            </a:r>
            <a:r>
              <a:rPr lang="en-IE" sz="2000" dirty="0" smtClean="0">
                <a:solidFill>
                  <a:srgbClr val="990033"/>
                </a:solidFill>
              </a:rPr>
              <a:t> day of the month he has 1,000kg of flour remaining and at the end of the 12</a:t>
            </a:r>
            <a:r>
              <a:rPr lang="en-IE" sz="2000" baseline="30000" dirty="0" smtClean="0">
                <a:solidFill>
                  <a:srgbClr val="990033"/>
                </a:solidFill>
              </a:rPr>
              <a:t>th</a:t>
            </a:r>
            <a:r>
              <a:rPr lang="en-IE" sz="2000" dirty="0" smtClean="0">
                <a:solidFill>
                  <a:srgbClr val="990033"/>
                </a:solidFill>
              </a:rPr>
              <a:t> of the month 640kg remain. How much flour does he use per day and how much flour did he have delivered? Use equations to represent this information and then solve the equations. </a:t>
            </a:r>
          </a:p>
          <a:p>
            <a:endParaRPr lang="en-IE" sz="2000" dirty="0" smtClean="0">
              <a:solidFill>
                <a:srgbClr val="990033"/>
              </a:solidFill>
            </a:endParaRPr>
          </a:p>
          <a:p>
            <a:r>
              <a:rPr lang="en-IE" sz="2000" dirty="0" smtClean="0">
                <a:solidFill>
                  <a:srgbClr val="990033"/>
                </a:solidFill>
              </a:rPr>
              <a:t>6. A woman has a starting salary of €20,000 and after the first year she gets an annual increase of €2,000 per year. Find her annual salary when she reaches retirement age, 40 years from when she started the job?</a:t>
            </a:r>
            <a:endParaRPr lang="en-IE" sz="2000" dirty="0">
              <a:solidFill>
                <a:srgbClr val="990033"/>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804248" y="1988840"/>
            <a:ext cx="1819448" cy="2139671"/>
          </a:xfrm>
          <a:prstGeom prst="rect">
            <a:avLst/>
          </a:prstGeom>
          <a:noFill/>
          <a:ln w="9525">
            <a:noFill/>
            <a:miter lim="800000"/>
            <a:headEnd/>
            <a:tailEnd/>
          </a:ln>
        </p:spPr>
      </p:pic>
      <p:sp>
        <p:nvSpPr>
          <p:cNvPr id="2" name="Rectangle 1"/>
          <p:cNvSpPr/>
          <p:nvPr/>
        </p:nvSpPr>
        <p:spPr>
          <a:xfrm>
            <a:off x="539552" y="476672"/>
            <a:ext cx="7992888" cy="5940088"/>
          </a:xfrm>
          <a:prstGeom prst="rect">
            <a:avLst/>
          </a:prstGeom>
        </p:spPr>
        <p:txBody>
          <a:bodyPr wrap="square">
            <a:spAutoFit/>
          </a:bodyPr>
          <a:lstStyle/>
          <a:p>
            <a:r>
              <a:rPr lang="en-IE" sz="2000" dirty="0" smtClean="0">
                <a:solidFill>
                  <a:srgbClr val="990033"/>
                </a:solidFill>
              </a:rPr>
              <a:t>7. One week after joining a gym a man starts losing a constant amount of weight. Eight weeks after joining the gym he weighs 98kg and 15 weeks after joining the gym the weighs 91kgs, find his weight before joining the gym and the amount of weight he lost each week. </a:t>
            </a:r>
          </a:p>
          <a:p>
            <a:r>
              <a:rPr lang="en-IE" sz="2000" dirty="0" smtClean="0">
                <a:solidFill>
                  <a:srgbClr val="990033"/>
                </a:solidFill>
              </a:rPr>
              <a:t>Is a weight loss programme a good application for an arithmetic sequence? Explain your answer. </a:t>
            </a:r>
          </a:p>
          <a:p>
            <a:endParaRPr lang="en-IE" sz="2000" dirty="0" smtClean="0">
              <a:solidFill>
                <a:srgbClr val="990033"/>
              </a:solidFill>
            </a:endParaRPr>
          </a:p>
          <a:p>
            <a:r>
              <a:rPr lang="en-IE" sz="2000" dirty="0" smtClean="0">
                <a:solidFill>
                  <a:srgbClr val="990033"/>
                </a:solidFill>
              </a:rPr>
              <a:t>8. a. Why is the pattern in the following drawing an </a:t>
            </a:r>
          </a:p>
          <a:p>
            <a:r>
              <a:rPr lang="en-IE" sz="2000" dirty="0" smtClean="0">
                <a:solidFill>
                  <a:srgbClr val="990033"/>
                </a:solidFill>
              </a:rPr>
              <a:t>arithmetic sequence and what will the length of the 88th </a:t>
            </a:r>
          </a:p>
          <a:p>
            <a:r>
              <a:rPr lang="en-IE" sz="2000" dirty="0" smtClean="0">
                <a:solidFill>
                  <a:srgbClr val="990033"/>
                </a:solidFill>
              </a:rPr>
              <a:t>side be? </a:t>
            </a:r>
          </a:p>
          <a:p>
            <a:r>
              <a:rPr lang="en-IE" sz="2000" dirty="0" smtClean="0">
                <a:solidFill>
                  <a:srgbClr val="990033"/>
                </a:solidFill>
              </a:rPr>
              <a:t>b. List an arithmetic sequence of your choice and draw a geometric representation of it. </a:t>
            </a:r>
          </a:p>
          <a:p>
            <a:endParaRPr lang="en-IE" sz="2000" dirty="0" smtClean="0">
              <a:solidFill>
                <a:srgbClr val="990033"/>
              </a:solidFill>
            </a:endParaRPr>
          </a:p>
          <a:p>
            <a:r>
              <a:rPr lang="en-IE" sz="2000" dirty="0" smtClean="0">
                <a:solidFill>
                  <a:srgbClr val="990033"/>
                </a:solidFill>
              </a:rPr>
              <a:t>9. A new company made a profit of €2,000 in the 8</a:t>
            </a:r>
            <a:r>
              <a:rPr lang="en-IE" sz="2000" baseline="30000" dirty="0" smtClean="0">
                <a:solidFill>
                  <a:srgbClr val="990033"/>
                </a:solidFill>
              </a:rPr>
              <a:t>th</a:t>
            </a:r>
            <a:r>
              <a:rPr lang="en-IE" sz="2000" dirty="0" smtClean="0">
                <a:solidFill>
                  <a:srgbClr val="990033"/>
                </a:solidFill>
              </a:rPr>
              <a:t> week of business and in the 12</a:t>
            </a:r>
            <a:r>
              <a:rPr lang="en-IE" sz="2000" baseline="30000" dirty="0" smtClean="0">
                <a:solidFill>
                  <a:srgbClr val="990033"/>
                </a:solidFill>
              </a:rPr>
              <a:t>th</a:t>
            </a:r>
            <a:r>
              <a:rPr lang="en-IE" sz="2000" dirty="0" smtClean="0">
                <a:solidFill>
                  <a:srgbClr val="990033"/>
                </a:solidFill>
              </a:rPr>
              <a:t> week of business they made €3,000. If their accountant informed you that the increases in their profit followed an arithmetic sequence pattern, how much profit did they make in the first 4 weeks of business? </a:t>
            </a:r>
          </a:p>
          <a:p>
            <a:endParaRPr lang="en-IE" sz="2000" dirty="0">
              <a:solidFill>
                <a:srgbClr val="990033"/>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7848872" cy="1200329"/>
          </a:xfrm>
          <a:prstGeom prst="rect">
            <a:avLst/>
          </a:prstGeom>
        </p:spPr>
        <p:txBody>
          <a:bodyPr wrap="square">
            <a:spAutoFit/>
          </a:bodyPr>
          <a:lstStyle/>
          <a:p>
            <a:r>
              <a:rPr lang="en-IE" sz="2400" dirty="0" smtClean="0">
                <a:solidFill>
                  <a:srgbClr val="990033"/>
                </a:solidFill>
              </a:rPr>
              <a:t>Work in pairs and devise your own question(s) similar to the ones in this Student Activity. Then give the questions to the group next to you so that they can solve them</a:t>
            </a:r>
            <a:r>
              <a:rPr lang="en-IE" sz="2400" dirty="0">
                <a:solidFill>
                  <a:srgbClr val="990033"/>
                </a:solidFill>
              </a:rPr>
              <a:t>.</a:t>
            </a:r>
          </a:p>
        </p:txBody>
      </p:sp>
    </p:spTree>
    <p:extLst>
      <p:ext uri="{BB962C8B-B14F-4D97-AF65-F5344CB8AC3E}">
        <p14:creationId xmlns:p14="http://schemas.microsoft.com/office/powerpoint/2010/main" val="1703673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72482"/>
            <a:ext cx="7992888" cy="5170646"/>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rPr>
              <a:t>A mobile phone supplier charges €5 plus €0.10 per call.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What is the charge when the user makes 8 calls?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Which term of the sequence is this?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Does the cost of using this supplier form an arithmetic sequence?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Why do you say it forms an arithmetic sequence?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What value has a in this sequence</a:t>
            </a:r>
            <a:r>
              <a:rPr lang="en-IE" sz="2000" dirty="0">
                <a:solidFill>
                  <a:srgbClr val="990033"/>
                </a:solidFill>
              </a:rPr>
              <a:t>?</a:t>
            </a:r>
          </a:p>
          <a:p>
            <a:pPr marL="342900" indent="-342900">
              <a:lnSpc>
                <a:spcPct val="150000"/>
              </a:lnSpc>
              <a:buFont typeface="Arial" pitchFamily="34" charset="0"/>
              <a:buChar char="•"/>
            </a:pPr>
            <a:r>
              <a:rPr lang="en-IE" sz="2000" dirty="0" smtClean="0">
                <a:solidFill>
                  <a:srgbClr val="990033"/>
                </a:solidFill>
              </a:rPr>
              <a:t>What value has d in this sequence</a:t>
            </a:r>
            <a:r>
              <a:rPr lang="en-IE" sz="2000" dirty="0">
                <a:solidFill>
                  <a:srgbClr val="990033"/>
                </a:solidFill>
              </a:rPr>
              <a:t>?</a:t>
            </a:r>
          </a:p>
          <a:p>
            <a:pPr marL="342900" indent="-342900">
              <a:lnSpc>
                <a:spcPct val="150000"/>
              </a:lnSpc>
              <a:buFont typeface="Arial" pitchFamily="34" charset="0"/>
              <a:buChar char="•"/>
            </a:pPr>
            <a:r>
              <a:rPr lang="en-IE" sz="2000" dirty="0" smtClean="0">
                <a:solidFill>
                  <a:srgbClr val="990033"/>
                </a:solidFill>
              </a:rPr>
              <a:t>Which term in the sequence represents the 10</a:t>
            </a:r>
            <a:r>
              <a:rPr lang="en-IE" sz="2000" baseline="30000" dirty="0" smtClean="0">
                <a:solidFill>
                  <a:srgbClr val="990033"/>
                </a:solidFill>
              </a:rPr>
              <a:t>th</a:t>
            </a:r>
            <a:r>
              <a:rPr lang="en-IE" sz="2000" dirty="0" smtClean="0">
                <a:solidFill>
                  <a:srgbClr val="990033"/>
                </a:solidFill>
              </a:rPr>
              <a:t>  call?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This is something you need to watch out for in questions.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Explain why it happened in this question?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Now attempt questions 10 -12 in Section C:Student </a:t>
            </a:r>
            <a:r>
              <a:rPr lang="en-IE" sz="2000" dirty="0">
                <a:solidFill>
                  <a:srgbClr val="990033"/>
                </a:solidFill>
              </a:rPr>
              <a:t>Activity 3.</a:t>
            </a:r>
          </a:p>
        </p:txBody>
      </p:sp>
      <p:grpSp>
        <p:nvGrpSpPr>
          <p:cNvPr id="3" name="Group 2"/>
          <p:cNvGrpSpPr/>
          <p:nvPr/>
        </p:nvGrpSpPr>
        <p:grpSpPr>
          <a:xfrm>
            <a:off x="8784000" y="869910"/>
            <a:ext cx="8231398" cy="5517948"/>
            <a:chOff x="8784000" y="869910"/>
            <a:chExt cx="8231398" cy="5517948"/>
          </a:xfrm>
        </p:grpSpPr>
        <p:sp>
          <p:nvSpPr>
            <p:cNvPr id="2" name="Rounded Rectangle 1"/>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0" t="481" r="297"/>
            <a:stretch/>
          </p:blipFill>
          <p:spPr bwMode="auto">
            <a:xfrm>
              <a:off x="9148232" y="869910"/>
              <a:ext cx="7867166" cy="551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itle 4"/>
          <p:cNvSpPr>
            <a:spLocks noGrp="1"/>
          </p:cNvSpPr>
          <p:nvPr>
            <p:ph type="title"/>
          </p:nvPr>
        </p:nvSpPr>
        <p:spPr/>
        <p:txBody>
          <a:bodyPr/>
          <a:lstStyle/>
          <a:p>
            <a:r>
              <a:rPr lang="en-IE" b="1" dirty="0" smtClean="0">
                <a:solidFill>
                  <a:srgbClr val="990033"/>
                </a:solidFill>
              </a:rPr>
              <a:t>Solving Problems</a:t>
            </a:r>
            <a:endParaRPr lang="en-IE" b="1" dirty="0">
              <a:solidFill>
                <a:srgbClr val="990033"/>
              </a:solidFill>
            </a:endParaRPr>
          </a:p>
        </p:txBody>
      </p:sp>
    </p:spTree>
    <p:extLst>
      <p:ext uri="{BB962C8B-B14F-4D97-AF65-F5344CB8AC3E}">
        <p14:creationId xmlns:p14="http://schemas.microsoft.com/office/powerpoint/2010/main" val="6348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
                    </p:tgtEl>
                  </p:cond>
                </p:stCondLst>
                <p:endSync evt="end" delay="0">
                  <p:rtn val="all"/>
                </p:endSync>
                <p:childTnLst>
                  <p:par>
                    <p:cTn id="49" fill="hold">
                      <p:stCondLst>
                        <p:cond delay="0"/>
                      </p:stCondLst>
                      <p:childTnLst>
                        <p:par>
                          <p:cTn id="50" fill="hold">
                            <p:stCondLst>
                              <p:cond delay="0"/>
                            </p:stCondLst>
                            <p:childTnLst>
                              <p:par>
                                <p:cTn id="51" presetID="35" presetClass="path" presetSubtype="0" accel="50000" decel="50000" fill="hold" nodeType="clickEffect">
                                  <p:stCondLst>
                                    <p:cond delay="0"/>
                                  </p:stCondLst>
                                  <p:childTnLst>
                                    <p:animMotion origin="layout" path="M -0.00018 7.40741E-7 L -0.93038 7.40741E-7 " pathEditMode="relative" rAng="0" ptsTypes="AA">
                                      <p:cBhvr>
                                        <p:cTn id="52" dur="2000" fill="hold"/>
                                        <p:tgtEl>
                                          <p:spTgt spid="3"/>
                                        </p:tgtEl>
                                        <p:attrNameLst>
                                          <p:attrName>ppt_x</p:attrName>
                                          <p:attrName>ppt_y</p:attrName>
                                        </p:attrNameLst>
                                      </p:cBhvr>
                                      <p:rCtr x="-46510" y="0"/>
                                    </p:animMotion>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0.93038 7.40741E-7 L -0.00018 0.00347 " pathEditMode="relative" rAng="0" ptsTypes="AA">
                                      <p:cBhvr>
                                        <p:cTn id="5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0648"/>
            <a:ext cx="7992888" cy="6247864"/>
          </a:xfrm>
          <a:prstGeom prst="rect">
            <a:avLst/>
          </a:prstGeom>
        </p:spPr>
        <p:txBody>
          <a:bodyPr wrap="square">
            <a:spAutoFit/>
          </a:bodyPr>
          <a:lstStyle/>
          <a:p>
            <a:r>
              <a:rPr lang="en-IE" sz="2000" dirty="0" smtClean="0">
                <a:solidFill>
                  <a:srgbClr val="990033"/>
                </a:solidFill>
              </a:rPr>
              <a:t>10. The membership fee for a gym is €100 and for each visit after that the charge is €10. </a:t>
            </a:r>
          </a:p>
          <a:p>
            <a:r>
              <a:rPr lang="en-IE" sz="2000" dirty="0" smtClean="0">
                <a:solidFill>
                  <a:srgbClr val="990033"/>
                </a:solidFill>
              </a:rPr>
              <a:t>a. How much will ten visits cost? Show your calculations. </a:t>
            </a:r>
          </a:p>
          <a:p>
            <a:r>
              <a:rPr lang="en-IE" sz="2000" dirty="0" smtClean="0">
                <a:solidFill>
                  <a:srgbClr val="990033"/>
                </a:solidFill>
              </a:rPr>
              <a:t>b. What will be the cost of joining the gym and visiting it on </a:t>
            </a:r>
            <a:r>
              <a:rPr lang="en-IE" sz="2000" i="1" dirty="0" smtClean="0">
                <a:solidFill>
                  <a:srgbClr val="990033"/>
                </a:solidFill>
              </a:rPr>
              <a:t>n occasions? </a:t>
            </a:r>
          </a:p>
          <a:p>
            <a:endParaRPr lang="en-IE" sz="2000" i="1" dirty="0" smtClean="0">
              <a:solidFill>
                <a:srgbClr val="990033"/>
              </a:solidFill>
            </a:endParaRPr>
          </a:p>
          <a:p>
            <a:r>
              <a:rPr lang="en-IE" sz="2000" dirty="0" smtClean="0">
                <a:solidFill>
                  <a:srgbClr val="990033"/>
                </a:solidFill>
              </a:rPr>
              <a:t>11. A walker is already walking 5km per day and decides to increase this amount by 0.1km per day starting on 1st August. </a:t>
            </a:r>
          </a:p>
          <a:p>
            <a:r>
              <a:rPr lang="en-IE" sz="2000" dirty="0" smtClean="0">
                <a:solidFill>
                  <a:srgbClr val="990033"/>
                </a:solidFill>
              </a:rPr>
              <a:t>a. What distance will he be walking on 3rd August? </a:t>
            </a:r>
          </a:p>
          <a:p>
            <a:r>
              <a:rPr lang="en-IE" sz="2000" dirty="0" smtClean="0">
                <a:solidFill>
                  <a:srgbClr val="990033"/>
                </a:solidFill>
              </a:rPr>
              <a:t>b. Is this an arithmetic sequence? Explain your reasoning. </a:t>
            </a:r>
          </a:p>
          <a:p>
            <a:r>
              <a:rPr lang="en-IE" sz="2000" dirty="0" smtClean="0">
                <a:solidFill>
                  <a:srgbClr val="990033"/>
                </a:solidFill>
              </a:rPr>
              <a:t>c. What is the formula for the </a:t>
            </a:r>
            <a:r>
              <a:rPr lang="en-IE" sz="2000" i="1" dirty="0" smtClean="0">
                <a:solidFill>
                  <a:srgbClr val="990033"/>
                </a:solidFill>
              </a:rPr>
              <a:t>n</a:t>
            </a:r>
            <a:r>
              <a:rPr lang="en-IE" sz="2000" i="1" baseline="30000" dirty="0" smtClean="0">
                <a:solidFill>
                  <a:srgbClr val="990033"/>
                </a:solidFill>
              </a:rPr>
              <a:t>th</a:t>
            </a:r>
            <a:r>
              <a:rPr lang="en-IE" sz="2000" i="1" dirty="0" smtClean="0">
                <a:solidFill>
                  <a:srgbClr val="990033"/>
                </a:solidFill>
              </a:rPr>
              <a:t> term? </a:t>
            </a:r>
          </a:p>
          <a:p>
            <a:r>
              <a:rPr lang="en-IE" sz="2000" dirty="0" smtClean="0">
                <a:solidFill>
                  <a:srgbClr val="990033"/>
                </a:solidFill>
              </a:rPr>
              <a:t>d. If this question had stated that the walker walked 5km on 1st August and that he had increased this by 0.1km, each day thereafter. What would the formula have been for: </a:t>
            </a:r>
          </a:p>
          <a:p>
            <a:r>
              <a:rPr lang="en-IE" sz="2000" dirty="0" err="1" smtClean="0">
                <a:solidFill>
                  <a:srgbClr val="990033"/>
                </a:solidFill>
              </a:rPr>
              <a:t>i</a:t>
            </a:r>
            <a:r>
              <a:rPr lang="en-IE" sz="2000" dirty="0" smtClean="0">
                <a:solidFill>
                  <a:srgbClr val="990033"/>
                </a:solidFill>
              </a:rPr>
              <a:t>. The 16</a:t>
            </a:r>
            <a:r>
              <a:rPr lang="en-IE" sz="2000" baseline="30000" dirty="0" smtClean="0">
                <a:solidFill>
                  <a:srgbClr val="990033"/>
                </a:solidFill>
              </a:rPr>
              <a:t>th</a:t>
            </a:r>
            <a:r>
              <a:rPr lang="en-IE" sz="2000" dirty="0" smtClean="0">
                <a:solidFill>
                  <a:srgbClr val="990033"/>
                </a:solidFill>
              </a:rPr>
              <a:t> August? </a:t>
            </a:r>
          </a:p>
          <a:p>
            <a:r>
              <a:rPr lang="en-IE" sz="2000" dirty="0" smtClean="0">
                <a:solidFill>
                  <a:srgbClr val="990033"/>
                </a:solidFill>
              </a:rPr>
              <a:t>ii. The </a:t>
            </a:r>
            <a:r>
              <a:rPr lang="en-IE" sz="2000" i="1" dirty="0" smtClean="0">
                <a:solidFill>
                  <a:srgbClr val="990033"/>
                </a:solidFill>
              </a:rPr>
              <a:t>n</a:t>
            </a:r>
            <a:r>
              <a:rPr lang="en-IE" sz="2000" i="1" baseline="30000" dirty="0" smtClean="0">
                <a:solidFill>
                  <a:srgbClr val="990033"/>
                </a:solidFill>
              </a:rPr>
              <a:t>th</a:t>
            </a:r>
            <a:r>
              <a:rPr lang="en-IE" sz="2000" i="1" dirty="0" smtClean="0">
                <a:solidFill>
                  <a:srgbClr val="990033"/>
                </a:solidFill>
              </a:rPr>
              <a:t> day of the month </a:t>
            </a:r>
          </a:p>
          <a:p>
            <a:endParaRPr lang="en-IE" sz="2000" dirty="0" smtClean="0">
              <a:solidFill>
                <a:srgbClr val="990033"/>
              </a:solidFill>
            </a:endParaRPr>
          </a:p>
          <a:p>
            <a:r>
              <a:rPr lang="en-IE" sz="2000" dirty="0" smtClean="0">
                <a:solidFill>
                  <a:srgbClr val="990033"/>
                </a:solidFill>
              </a:rPr>
              <a:t>12. On 1st June, Joseph has 200 sweets in a box. He eats 8 sweets per day from the box starting on the 1st June. On what day of the month will he have 40 sweets left? Show your calculations using algebra. How does this differ from question 13 in Section A: Student Activity 1?</a:t>
            </a:r>
            <a:endParaRPr lang="en-IE" sz="2000" dirty="0">
              <a:solidFill>
                <a:srgbClr val="990033"/>
              </a:solidFill>
            </a:endParaRPr>
          </a:p>
        </p:txBody>
      </p:sp>
      <p:grpSp>
        <p:nvGrpSpPr>
          <p:cNvPr id="4" name="Group 3"/>
          <p:cNvGrpSpPr/>
          <p:nvPr/>
        </p:nvGrpSpPr>
        <p:grpSpPr>
          <a:xfrm>
            <a:off x="8784000" y="869910"/>
            <a:ext cx="8231398" cy="5517948"/>
            <a:chOff x="8784000" y="869910"/>
            <a:chExt cx="8231398" cy="5517948"/>
          </a:xfrm>
        </p:grpSpPr>
        <p:sp>
          <p:nvSpPr>
            <p:cNvPr id="5" name="Rounded Rectangle 4"/>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0" t="481" r="297"/>
            <a:stretch/>
          </p:blipFill>
          <p:spPr bwMode="auto">
            <a:xfrm>
              <a:off x="9148232" y="869910"/>
              <a:ext cx="7867166" cy="551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D: Student Activity 4 </a:t>
            </a:r>
            <a:endParaRPr lang="en-IE" dirty="0"/>
          </a:p>
        </p:txBody>
      </p:sp>
      <p:sp>
        <p:nvSpPr>
          <p:cNvPr id="3" name="Rectangle 2"/>
          <p:cNvSpPr/>
          <p:nvPr/>
        </p:nvSpPr>
        <p:spPr>
          <a:xfrm>
            <a:off x="611560" y="836712"/>
            <a:ext cx="7848872" cy="1938992"/>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rPr>
              <a:t>Are all sequences arithmetic?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Explain your reason.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There is a famous sequence called the Fibonacci Sequence.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See Section </a:t>
            </a:r>
            <a:r>
              <a:rPr lang="en-IE" sz="2000" dirty="0">
                <a:solidFill>
                  <a:srgbClr val="990033"/>
                </a:solidFill>
              </a:rPr>
              <a:t>D: </a:t>
            </a:r>
            <a:r>
              <a:rPr lang="en-IE" sz="2000" dirty="0" smtClean="0">
                <a:solidFill>
                  <a:srgbClr val="990033"/>
                </a:solidFill>
              </a:rPr>
              <a:t>Student Activity </a:t>
            </a:r>
            <a:r>
              <a:rPr lang="en-IE" sz="2000" dirty="0">
                <a:solidFill>
                  <a:srgbClr val="990033"/>
                </a:solidFill>
              </a:rPr>
              <a:t>4</a:t>
            </a:r>
            <a:r>
              <a:rPr lang="en-IE" sz="2000" dirty="0" smtClean="0">
                <a:solidFill>
                  <a:srgbClr val="990033"/>
                </a:solidFill>
              </a:rPr>
              <a:t>.</a:t>
            </a:r>
            <a:endParaRPr lang="en-IE" sz="2000" dirty="0">
              <a:solidFill>
                <a:srgbClr val="990033"/>
              </a:solidFill>
            </a:endParaRPr>
          </a:p>
        </p:txBody>
      </p:sp>
      <p:grpSp>
        <p:nvGrpSpPr>
          <p:cNvPr id="4" name="Group 3"/>
          <p:cNvGrpSpPr/>
          <p:nvPr/>
        </p:nvGrpSpPr>
        <p:grpSpPr>
          <a:xfrm>
            <a:off x="8784000" y="881698"/>
            <a:ext cx="8303744" cy="5424895"/>
            <a:chOff x="8784000" y="881698"/>
            <a:chExt cx="8303744" cy="5424895"/>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8" t="819" r="380" b="541"/>
            <a:stretch/>
          </p:blipFill>
          <p:spPr bwMode="auto">
            <a:xfrm>
              <a:off x="9157476" y="881698"/>
              <a:ext cx="7930268" cy="542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84724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0.00018 7.40741E-7 L -0.93038 7.40741E-7 " pathEditMode="relative" rAng="0" ptsTypes="AA">
                                      <p:cBhvr>
                                        <p:cTn id="20" dur="2000" fill="hold"/>
                                        <p:tgtEl>
                                          <p:spTgt spid="4"/>
                                        </p:tgtEl>
                                        <p:attrNameLst>
                                          <p:attrName>ppt_x</p:attrName>
                                          <p:attrName>ppt_y</p:attrName>
                                        </p:attrNameLst>
                                      </p:cBhvr>
                                      <p:rCtr x="-46510" y="0"/>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0.93038 7.40741E-7 L -0.00018 0.00347 " pathEditMode="relative" rAng="0" ptsTypes="AA">
                                      <p:cBhvr>
                                        <p:cTn id="24"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15221"/>
            <a:ext cx="7992888" cy="3477875"/>
          </a:xfrm>
          <a:prstGeom prst="rect">
            <a:avLst/>
          </a:prstGeom>
        </p:spPr>
        <p:txBody>
          <a:bodyPr wrap="square">
            <a:spAutoFit/>
          </a:bodyPr>
          <a:lstStyle/>
          <a:p>
            <a:r>
              <a:rPr lang="en-IE" sz="2000" dirty="0" smtClean="0">
                <a:solidFill>
                  <a:srgbClr val="990033"/>
                </a:solidFill>
              </a:rPr>
              <a:t>Fibonacci was an Italian mathematician, who worked on this problem in the 13th century. He studied how fast rabbits breed in ideal circumstances. He imagined a newly born pair of rabbits, one male and one female were placed in a field and made the following assumptions about the mating habits of rabbits: </a:t>
            </a:r>
          </a:p>
          <a:p>
            <a:r>
              <a:rPr lang="en-IE" sz="2000" dirty="0" smtClean="0">
                <a:solidFill>
                  <a:srgbClr val="990033"/>
                </a:solidFill>
              </a:rPr>
              <a:t>• Rabbits mate at exactly one month old and mate every month after that. </a:t>
            </a:r>
          </a:p>
          <a:p>
            <a:r>
              <a:rPr lang="en-IE" sz="2000" dirty="0" smtClean="0">
                <a:solidFill>
                  <a:srgbClr val="990033"/>
                </a:solidFill>
              </a:rPr>
              <a:t>• Rabbits always have litters of exactly one male and one female. </a:t>
            </a:r>
          </a:p>
          <a:p>
            <a:r>
              <a:rPr lang="en-IE" sz="2000" dirty="0" smtClean="0">
                <a:solidFill>
                  <a:srgbClr val="990033"/>
                </a:solidFill>
              </a:rPr>
              <a:t>• The gestation period for rabbits is exactly one month. (Not true) </a:t>
            </a:r>
          </a:p>
          <a:p>
            <a:r>
              <a:rPr lang="en-IE" sz="2000" dirty="0" smtClean="0">
                <a:solidFill>
                  <a:srgbClr val="990033"/>
                </a:solidFill>
              </a:rPr>
              <a:t>• Rabbits never die. (Not true) </a:t>
            </a:r>
          </a:p>
          <a:p>
            <a:endParaRPr lang="en-IE" sz="2000" dirty="0" smtClean="0">
              <a:solidFill>
                <a:srgbClr val="990033"/>
              </a:solidFill>
            </a:endParaRPr>
          </a:p>
          <a:p>
            <a:endParaRPr lang="en-IE" sz="2000" dirty="0" smtClean="0">
              <a:solidFill>
                <a:srgbClr val="990033"/>
              </a:solidFill>
            </a:endParaRPr>
          </a:p>
        </p:txBody>
      </p:sp>
      <p:pic>
        <p:nvPicPr>
          <p:cNvPr id="8195" name="Picture 3"/>
          <p:cNvPicPr>
            <a:picLocks noChangeAspect="1" noChangeArrowheads="1"/>
          </p:cNvPicPr>
          <p:nvPr/>
        </p:nvPicPr>
        <p:blipFill rotWithShape="1">
          <a:blip r:embed="rId2" cstate="print"/>
          <a:srcRect t="3791"/>
          <a:stretch/>
        </p:blipFill>
        <p:spPr bwMode="auto">
          <a:xfrm>
            <a:off x="1732941" y="3645023"/>
            <a:ext cx="5678118" cy="2881785"/>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5940152" y="4002552"/>
            <a:ext cx="3006452" cy="2062566"/>
          </a:xfrm>
          <a:prstGeom prst="rect">
            <a:avLst/>
          </a:prstGeom>
          <a:noFill/>
          <a:ln w="9525">
            <a:noFill/>
            <a:miter lim="800000"/>
            <a:headEnd/>
            <a:tailEnd/>
          </a:ln>
        </p:spPr>
      </p:pic>
      <p:sp>
        <p:nvSpPr>
          <p:cNvPr id="4" name="Title 3"/>
          <p:cNvSpPr>
            <a:spLocks noGrp="1"/>
          </p:cNvSpPr>
          <p:nvPr>
            <p:ph type="title"/>
          </p:nvPr>
        </p:nvSpPr>
        <p:spPr>
          <a:xfrm>
            <a:off x="251520" y="-27384"/>
            <a:ext cx="8229600" cy="1143000"/>
          </a:xfrm>
        </p:spPr>
        <p:txBody>
          <a:bodyPr>
            <a:normAutofit/>
          </a:bodyPr>
          <a:lstStyle/>
          <a:p>
            <a:pPr lvl="0"/>
            <a:r>
              <a:rPr lang="en-IE" sz="4000" b="1" dirty="0">
                <a:solidFill>
                  <a:srgbClr val="990033"/>
                </a:solidFill>
              </a:rPr>
              <a:t>Section D: Student Activity 4 </a:t>
            </a:r>
          </a:p>
        </p:txBody>
      </p:sp>
      <p:grpSp>
        <p:nvGrpSpPr>
          <p:cNvPr id="3" name="Group 2"/>
          <p:cNvGrpSpPr/>
          <p:nvPr/>
        </p:nvGrpSpPr>
        <p:grpSpPr>
          <a:xfrm>
            <a:off x="8784000" y="881698"/>
            <a:ext cx="8303744" cy="5424895"/>
            <a:chOff x="8784000" y="881698"/>
            <a:chExt cx="8303744" cy="5424895"/>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8" t="819" r="380" b="541"/>
            <a:stretch/>
          </p:blipFill>
          <p:spPr bwMode="auto">
            <a:xfrm>
              <a:off x="9157476" y="881698"/>
              <a:ext cx="7930268" cy="542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3"/>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D: Student Activity 4 </a:t>
            </a:r>
            <a:endParaRPr lang="en-IE" dirty="0"/>
          </a:p>
        </p:txBody>
      </p:sp>
      <p:sp>
        <p:nvSpPr>
          <p:cNvPr id="3" name="Rectangle 2"/>
          <p:cNvSpPr/>
          <p:nvPr/>
        </p:nvSpPr>
        <p:spPr>
          <a:xfrm>
            <a:off x="611560" y="836712"/>
            <a:ext cx="7848872" cy="2862322"/>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rPr>
              <a:t>Are all sequences arithmetic?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Explain your reason.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There is a famous sequence called the Fibonacci Sequence.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See Section </a:t>
            </a:r>
            <a:r>
              <a:rPr lang="en-IE" sz="2000" dirty="0">
                <a:solidFill>
                  <a:srgbClr val="990033"/>
                </a:solidFill>
              </a:rPr>
              <a:t>D: </a:t>
            </a:r>
            <a:r>
              <a:rPr lang="en-IE" sz="2000" dirty="0" smtClean="0">
                <a:solidFill>
                  <a:srgbClr val="990033"/>
                </a:solidFill>
              </a:rPr>
              <a:t>Student Activity </a:t>
            </a:r>
            <a:r>
              <a:rPr lang="en-IE" sz="2000" dirty="0">
                <a:solidFill>
                  <a:srgbClr val="990033"/>
                </a:solidFill>
              </a:rPr>
              <a:t>4.</a:t>
            </a:r>
          </a:p>
          <a:p>
            <a:pPr marL="342900" indent="-342900">
              <a:lnSpc>
                <a:spcPct val="150000"/>
              </a:lnSpc>
              <a:buFont typeface="Arial" pitchFamily="34" charset="0"/>
              <a:buChar char="•"/>
            </a:pPr>
            <a:r>
              <a:rPr lang="en-IE" sz="2000" dirty="0" smtClean="0">
                <a:solidFill>
                  <a:srgbClr val="990033"/>
                </a:solidFill>
              </a:rPr>
              <a:t>Is this an arithmetic sequence?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Can you give examples of other sequences that are not arithmetic</a:t>
            </a:r>
            <a:r>
              <a:rPr lang="en-IE" sz="2000" dirty="0">
                <a:solidFill>
                  <a:srgbClr val="990033"/>
                </a:solidFill>
              </a:rPr>
              <a:t>?</a:t>
            </a:r>
          </a:p>
        </p:txBody>
      </p:sp>
      <p:grpSp>
        <p:nvGrpSpPr>
          <p:cNvPr id="4" name="Group 3"/>
          <p:cNvGrpSpPr/>
          <p:nvPr/>
        </p:nvGrpSpPr>
        <p:grpSpPr>
          <a:xfrm>
            <a:off x="8784000" y="881698"/>
            <a:ext cx="8303744" cy="5424895"/>
            <a:chOff x="8784000" y="881698"/>
            <a:chExt cx="8303744" cy="5424895"/>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8" t="819" r="380" b="541"/>
            <a:stretch/>
          </p:blipFill>
          <p:spPr bwMode="auto">
            <a:xfrm>
              <a:off x="9157476" y="881698"/>
              <a:ext cx="7930268" cy="542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55300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00018 7.40741E-7 L -0.93038 7.40741E-7 " pathEditMode="relative" rAng="0" ptsTypes="AA">
                                      <p:cBhvr>
                                        <p:cTn id="12" dur="2000" fill="hold"/>
                                        <p:tgtEl>
                                          <p:spTgt spid="4"/>
                                        </p:tgtEl>
                                        <p:attrNameLst>
                                          <p:attrName>ppt_x</p:attrName>
                                          <p:attrName>ppt_y</p:attrName>
                                        </p:attrNameLst>
                                      </p:cBhvr>
                                      <p:rCtr x="-46510" y="0"/>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038 7.40741E-7 L -0.00018 0.00347 " pathEditMode="relative" rAng="0" ptsTypes="AA">
                                      <p:cBhvr>
                                        <p:cTn id="1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3"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51459"/>
            <a:ext cx="6552728" cy="3323987"/>
          </a:xfrm>
          <a:prstGeom prst="rect">
            <a:avLst/>
          </a:prstGeom>
        </p:spPr>
        <p:txBody>
          <a:bodyPr wrap="square">
            <a:spAutoFit/>
          </a:bodyPr>
          <a:lstStyle/>
          <a:p>
            <a:pPr>
              <a:lnSpc>
                <a:spcPct val="150000"/>
              </a:lnSpc>
            </a:pPr>
            <a:r>
              <a:rPr lang="en-IE" sz="2000" dirty="0" smtClean="0">
                <a:solidFill>
                  <a:srgbClr val="990033"/>
                </a:solidFill>
              </a:rPr>
              <a:t>1 How many pairs will there be after 1 month? Explain. </a:t>
            </a:r>
          </a:p>
          <a:p>
            <a:pPr>
              <a:lnSpc>
                <a:spcPct val="150000"/>
              </a:lnSpc>
            </a:pPr>
            <a:r>
              <a:rPr lang="en-IE" sz="2000" dirty="0" smtClean="0">
                <a:solidFill>
                  <a:srgbClr val="990033"/>
                </a:solidFill>
              </a:rPr>
              <a:t>2 How many pairs will there be after 2 months? Explain. </a:t>
            </a:r>
          </a:p>
          <a:p>
            <a:pPr>
              <a:lnSpc>
                <a:spcPct val="150000"/>
              </a:lnSpc>
            </a:pPr>
            <a:r>
              <a:rPr lang="en-IE" sz="2000" dirty="0" smtClean="0">
                <a:solidFill>
                  <a:srgbClr val="990033"/>
                </a:solidFill>
              </a:rPr>
              <a:t>3 How many pairs will there be after 3 months? Explain. </a:t>
            </a:r>
          </a:p>
          <a:p>
            <a:pPr>
              <a:lnSpc>
                <a:spcPct val="150000"/>
              </a:lnSpc>
            </a:pPr>
            <a:r>
              <a:rPr lang="en-IE" sz="2000" dirty="0" smtClean="0">
                <a:solidFill>
                  <a:srgbClr val="990033"/>
                </a:solidFill>
              </a:rPr>
              <a:t>4 How many pairs will there be after 4 months? Explain. </a:t>
            </a:r>
          </a:p>
          <a:p>
            <a:pPr>
              <a:lnSpc>
                <a:spcPct val="150000"/>
              </a:lnSpc>
            </a:pPr>
            <a:r>
              <a:rPr lang="en-IE" sz="2000" dirty="0" smtClean="0">
                <a:solidFill>
                  <a:srgbClr val="990033"/>
                </a:solidFill>
              </a:rPr>
              <a:t>5 How many pairs will there be after 5 months? Explain. </a:t>
            </a:r>
          </a:p>
          <a:p>
            <a:pPr>
              <a:lnSpc>
                <a:spcPct val="150000"/>
              </a:lnSpc>
            </a:pPr>
            <a:r>
              <a:rPr lang="en-IE" sz="2000" dirty="0" smtClean="0">
                <a:solidFill>
                  <a:srgbClr val="990033"/>
                </a:solidFill>
              </a:rPr>
              <a:t>6 How many pairs will there be after 6 months? Explain. </a:t>
            </a:r>
          </a:p>
          <a:p>
            <a:pPr>
              <a:lnSpc>
                <a:spcPct val="150000"/>
              </a:lnSpc>
            </a:pPr>
            <a:r>
              <a:rPr lang="en-IE" sz="2000" dirty="0" smtClean="0">
                <a:solidFill>
                  <a:srgbClr val="990033"/>
                </a:solidFill>
              </a:rPr>
              <a:t>7 Can you see a pattern developing? </a:t>
            </a:r>
            <a:endParaRPr lang="en-IE" sz="2000" dirty="0">
              <a:solidFill>
                <a:srgbClr val="990033"/>
              </a:solidFill>
            </a:endParaRPr>
          </a:p>
        </p:txBody>
      </p:sp>
      <p:pic>
        <p:nvPicPr>
          <p:cNvPr id="9218" name="Picture 2"/>
          <p:cNvPicPr>
            <a:picLocks noChangeAspect="1" noChangeArrowheads="1"/>
          </p:cNvPicPr>
          <p:nvPr/>
        </p:nvPicPr>
        <p:blipFill rotWithShape="1">
          <a:blip r:embed="rId2" cstate="print"/>
          <a:srcRect t="3961"/>
          <a:stretch/>
        </p:blipFill>
        <p:spPr bwMode="auto">
          <a:xfrm>
            <a:off x="1834443" y="361188"/>
            <a:ext cx="5475114" cy="3114220"/>
          </a:xfrm>
          <a:prstGeom prst="rect">
            <a:avLst/>
          </a:prstGeom>
          <a:noFill/>
          <a:ln w="9525">
            <a:noFill/>
            <a:miter lim="800000"/>
            <a:headEnd/>
            <a:tailEnd/>
          </a:ln>
        </p:spPr>
      </p:pic>
      <p:grpSp>
        <p:nvGrpSpPr>
          <p:cNvPr id="4" name="Group 3"/>
          <p:cNvGrpSpPr/>
          <p:nvPr/>
        </p:nvGrpSpPr>
        <p:grpSpPr>
          <a:xfrm>
            <a:off x="8784000" y="881698"/>
            <a:ext cx="8136864" cy="5322912"/>
            <a:chOff x="8784000" y="881698"/>
            <a:chExt cx="8136864" cy="5322912"/>
          </a:xfrm>
        </p:grpSpPr>
        <p:sp>
          <p:nvSpPr>
            <p:cNvPr id="5" name="Rounded Rectangle 4"/>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 t="610"/>
            <a:stretch/>
          </p:blipFill>
          <p:spPr bwMode="auto">
            <a:xfrm>
              <a:off x="9144000" y="881698"/>
              <a:ext cx="7776864" cy="532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995368"/>
            <a:ext cx="7776864" cy="1015663"/>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Can you give me examples of patterns you have already encountered</a:t>
            </a:r>
            <a:r>
              <a:rPr lang="en-IE" sz="2000" dirty="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Now do questions 1 - 4 on Section </a:t>
            </a:r>
            <a:r>
              <a:rPr lang="en-IE" sz="2000" dirty="0">
                <a:solidFill>
                  <a:srgbClr val="990033"/>
                </a:solidFill>
              </a:rPr>
              <a:t>A: </a:t>
            </a:r>
            <a:r>
              <a:rPr lang="en-IE" sz="2000" dirty="0" smtClean="0">
                <a:solidFill>
                  <a:srgbClr val="990033"/>
                </a:solidFill>
              </a:rPr>
              <a:t>Student Activity </a:t>
            </a:r>
            <a:r>
              <a:rPr lang="en-IE" sz="2000" dirty="0">
                <a:solidFill>
                  <a:srgbClr val="990033"/>
                </a:solidFill>
              </a:rPr>
              <a:t>1?</a:t>
            </a:r>
          </a:p>
        </p:txBody>
      </p:sp>
      <p:sp>
        <p:nvSpPr>
          <p:cNvPr id="6" name="Title 5"/>
          <p:cNvSpPr>
            <a:spLocks noGrp="1"/>
          </p:cNvSpPr>
          <p:nvPr>
            <p:ph type="title"/>
          </p:nvPr>
        </p:nvSpPr>
        <p:spPr/>
        <p:txBody>
          <a:bodyPr/>
          <a:lstStyle/>
          <a:p>
            <a:r>
              <a:rPr lang="en-IE" b="1" dirty="0">
                <a:solidFill>
                  <a:srgbClr val="990033"/>
                </a:solidFill>
              </a:rPr>
              <a:t>Student Activity 1</a:t>
            </a:r>
            <a:endParaRPr lang="en-IE" dirty="0"/>
          </a:p>
        </p:txBody>
      </p:sp>
      <p:grpSp>
        <p:nvGrpSpPr>
          <p:cNvPr id="4" name="Group 3"/>
          <p:cNvGrpSpPr/>
          <p:nvPr/>
        </p:nvGrpSpPr>
        <p:grpSpPr>
          <a:xfrm>
            <a:off x="8789610" y="881698"/>
            <a:ext cx="8311781" cy="4995574"/>
            <a:chOff x="8789610" y="881698"/>
            <a:chExt cx="8311781" cy="4995574"/>
          </a:xfrm>
        </p:grpSpPr>
        <p:pic>
          <p:nvPicPr>
            <p:cNvPr id="3" name="Picture 2"/>
            <p:cNvPicPr>
              <a:picLocks noChangeAspect="1" noChangeArrowheads="1"/>
            </p:cNvPicPr>
            <p:nvPr/>
          </p:nvPicPr>
          <p:blipFill rotWithShape="1">
            <a:blip r:embed="rId2" cstate="print"/>
            <a:srcRect l="385" t="16033"/>
            <a:stretch/>
          </p:blipFill>
          <p:spPr bwMode="auto">
            <a:xfrm>
              <a:off x="9139296" y="881698"/>
              <a:ext cx="7962095" cy="4995574"/>
            </a:xfrm>
            <a:prstGeom prst="rect">
              <a:avLst/>
            </a:prstGeom>
            <a:noFill/>
            <a:ln w="9525">
              <a:noFill/>
              <a:miter lim="800000"/>
              <a:headEnd/>
              <a:tailEnd/>
            </a:ln>
          </p:spPr>
        </p:pic>
        <p:sp>
          <p:nvSpPr>
            <p:cNvPr id="2" name="Rounded Rectangle 1"/>
            <p:cNvSpPr/>
            <p:nvPr/>
          </p:nvSpPr>
          <p:spPr>
            <a:xfrm rot="16200000">
              <a:off x="815961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00018 7.40741E-7 L -0.93038 7.40741E-7 " pathEditMode="relative" rAng="0" ptsTypes="AA">
                                      <p:cBhvr>
                                        <p:cTn id="12" dur="2000" fill="hold"/>
                                        <p:tgtEl>
                                          <p:spTgt spid="4"/>
                                        </p:tgtEl>
                                        <p:attrNameLst>
                                          <p:attrName>ppt_x</p:attrName>
                                          <p:attrName>ppt_y</p:attrName>
                                        </p:attrNameLst>
                                      </p:cBhvr>
                                      <p:rCtr x="-46510" y="0"/>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038 7.40741E-7 L -0.00018 0.00347 " pathEditMode="relative" rAng="0" ptsTypes="AA">
                                      <p:cBhvr>
                                        <p:cTn id="1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7488832" cy="707886"/>
          </a:xfrm>
          <a:prstGeom prst="rect">
            <a:avLst/>
          </a:prstGeom>
        </p:spPr>
        <p:txBody>
          <a:bodyPr wrap="square">
            <a:spAutoFit/>
          </a:bodyPr>
          <a:lstStyle/>
          <a:p>
            <a:r>
              <a:rPr lang="en-IE" sz="2000" dirty="0">
                <a:solidFill>
                  <a:srgbClr val="990033"/>
                </a:solidFill>
              </a:rPr>
              <a:t>Now</a:t>
            </a:r>
            <a:r>
              <a:rPr lang="en-IE" sz="2000" dirty="0" smtClean="0">
                <a:solidFill>
                  <a:srgbClr val="990033"/>
                </a:solidFill>
              </a:rPr>
              <a:t>, I want you all to try the interactive quiz called “Arithmetic Sequence Quiz” on the Student’s CD</a:t>
            </a:r>
            <a:r>
              <a:rPr lang="en-IE" sz="2000" dirty="0">
                <a:solidFill>
                  <a:srgbClr val="990033"/>
                </a:solidFill>
              </a:rPr>
              <a:t>.</a:t>
            </a:r>
          </a:p>
        </p:txBody>
      </p:sp>
      <p:grpSp>
        <p:nvGrpSpPr>
          <p:cNvPr id="3" name="Group 2"/>
          <p:cNvGrpSpPr/>
          <p:nvPr/>
        </p:nvGrpSpPr>
        <p:grpSpPr>
          <a:xfrm>
            <a:off x="8784000" y="881698"/>
            <a:ext cx="8136864" cy="5322912"/>
            <a:chOff x="8784000" y="881698"/>
            <a:chExt cx="8136864" cy="5322912"/>
          </a:xfrm>
        </p:grpSpPr>
        <p:sp>
          <p:nvSpPr>
            <p:cNvPr id="4" name="Rounded Rectangle 3"/>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 t="610"/>
            <a:stretch/>
          </p:blipFill>
          <p:spPr bwMode="auto">
            <a:xfrm>
              <a:off x="9144000" y="881698"/>
              <a:ext cx="7776864" cy="532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095679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3"/>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Reflection</a:t>
            </a:r>
            <a:r>
              <a:rPr lang="en-IE" b="1" dirty="0" smtClean="0">
                <a:solidFill>
                  <a:srgbClr val="990033"/>
                </a:solidFill>
              </a:rPr>
              <a:t>:</a:t>
            </a:r>
            <a:endParaRPr lang="en-IE" b="1" dirty="0">
              <a:solidFill>
                <a:srgbClr val="990033"/>
              </a:solidFill>
            </a:endParaRPr>
          </a:p>
        </p:txBody>
      </p:sp>
      <p:sp>
        <p:nvSpPr>
          <p:cNvPr id="3" name="Rectangle 2"/>
          <p:cNvSpPr/>
          <p:nvPr/>
        </p:nvSpPr>
        <p:spPr>
          <a:xfrm>
            <a:off x="683568" y="1028343"/>
            <a:ext cx="7776864" cy="2862322"/>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rPr>
              <a:t>Describe an arithmetic sequence. </a:t>
            </a: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Write down two formula used in connection with arithmetic sequences and what does each letter used mean? </a:t>
            </a: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Write down any questions you have on this section of the course</a:t>
            </a:r>
            <a:r>
              <a:rPr lang="en-IE" sz="2000" dirty="0">
                <a:solidFill>
                  <a:srgbClr val="990033"/>
                </a:solidFill>
              </a:rPr>
              <a:t>?</a:t>
            </a:r>
          </a:p>
        </p:txBody>
      </p:sp>
      <p:grpSp>
        <p:nvGrpSpPr>
          <p:cNvPr id="9" name="Group 8"/>
          <p:cNvGrpSpPr/>
          <p:nvPr/>
        </p:nvGrpSpPr>
        <p:grpSpPr>
          <a:xfrm>
            <a:off x="8784000" y="881698"/>
            <a:ext cx="8136864" cy="5322912"/>
            <a:chOff x="8784000" y="881698"/>
            <a:chExt cx="8136864" cy="5322912"/>
          </a:xfrm>
        </p:grpSpPr>
        <p:sp>
          <p:nvSpPr>
            <p:cNvPr id="8" name="Rounded Rectangle 7"/>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 t="610"/>
            <a:stretch/>
          </p:blipFill>
          <p:spPr bwMode="auto">
            <a:xfrm>
              <a:off x="9144000" y="881698"/>
              <a:ext cx="7776864" cy="532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070574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9"/>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9"/>
                                        </p:tgtEl>
                                        <p:attrNameLst>
                                          <p:attrName>ppt_x</p:attrName>
                                          <p:attrName>ppt_y</p:attrName>
                                        </p:attrNameLst>
                                      </p:cBhvr>
                                      <p:rCtr x="46510" y="162"/>
                                    </p:animMotion>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6309"/>
          <a:stretch>
            <a:fillRect/>
          </a:stretch>
        </p:blipFill>
        <p:spPr bwMode="auto">
          <a:xfrm>
            <a:off x="5292080" y="4437112"/>
            <a:ext cx="3933825" cy="2088232"/>
          </a:xfrm>
          <a:prstGeom prst="rect">
            <a:avLst/>
          </a:prstGeom>
          <a:noFill/>
          <a:ln w="9525">
            <a:noFill/>
            <a:miter lim="800000"/>
            <a:headEnd/>
            <a:tailEnd/>
          </a:ln>
        </p:spPr>
      </p:pic>
      <p:sp>
        <p:nvSpPr>
          <p:cNvPr id="3" name="Rectangle 2"/>
          <p:cNvSpPr/>
          <p:nvPr/>
        </p:nvSpPr>
        <p:spPr>
          <a:xfrm>
            <a:off x="380788" y="737872"/>
            <a:ext cx="7920880" cy="5632311"/>
          </a:xfrm>
          <a:prstGeom prst="rect">
            <a:avLst/>
          </a:prstGeom>
        </p:spPr>
        <p:txBody>
          <a:bodyPr wrap="square">
            <a:spAutoFit/>
          </a:bodyPr>
          <a:lstStyle/>
          <a:p>
            <a:r>
              <a:rPr lang="en-IE" sz="2000" dirty="0">
                <a:solidFill>
                  <a:srgbClr val="990033"/>
                </a:solidFill>
              </a:rPr>
              <a:t>1. A gardener buys a plant that is 12cm in height. Each week after that the plant grows 10cm. Note: The plant is 12cm high at the beginning of the first week. </a:t>
            </a:r>
          </a:p>
          <a:p>
            <a:pPr marL="265113"/>
            <a:r>
              <a:rPr lang="en-IE" sz="2000" dirty="0">
                <a:solidFill>
                  <a:srgbClr val="990033"/>
                </a:solidFill>
              </a:rPr>
              <a:t>a. What will be the height of the plant at the beginning of the 1</a:t>
            </a:r>
            <a:r>
              <a:rPr lang="en-IE" sz="2000" baseline="30000" dirty="0">
                <a:solidFill>
                  <a:srgbClr val="990033"/>
                </a:solidFill>
              </a:rPr>
              <a:t>st</a:t>
            </a:r>
            <a:r>
              <a:rPr lang="en-IE" sz="2000" dirty="0">
                <a:solidFill>
                  <a:srgbClr val="990033"/>
                </a:solidFill>
              </a:rPr>
              <a:t>, 2</a:t>
            </a:r>
            <a:r>
              <a:rPr lang="en-IE" sz="2000" baseline="30000" dirty="0">
                <a:solidFill>
                  <a:srgbClr val="990033"/>
                </a:solidFill>
              </a:rPr>
              <a:t>nd</a:t>
            </a:r>
            <a:r>
              <a:rPr lang="en-IE" sz="2000" dirty="0">
                <a:solidFill>
                  <a:srgbClr val="990033"/>
                </a:solidFill>
              </a:rPr>
              <a:t>, 3</a:t>
            </a:r>
            <a:r>
              <a:rPr lang="en-IE" sz="2000" baseline="30000" dirty="0">
                <a:solidFill>
                  <a:srgbClr val="990033"/>
                </a:solidFill>
              </a:rPr>
              <a:t>rd</a:t>
            </a:r>
            <a:r>
              <a:rPr lang="en-IE" sz="2000" dirty="0">
                <a:solidFill>
                  <a:srgbClr val="990033"/>
                </a:solidFill>
              </a:rPr>
              <a:t>, 4</a:t>
            </a:r>
            <a:r>
              <a:rPr lang="en-IE" sz="2000" baseline="30000" dirty="0">
                <a:solidFill>
                  <a:srgbClr val="990033"/>
                </a:solidFill>
              </a:rPr>
              <a:t>th</a:t>
            </a:r>
            <a:r>
              <a:rPr lang="en-IE" sz="2000" dirty="0">
                <a:solidFill>
                  <a:srgbClr val="990033"/>
                </a:solidFill>
              </a:rPr>
              <a:t> and 5</a:t>
            </a:r>
            <a:r>
              <a:rPr lang="en-IE" sz="2000" baseline="30000" dirty="0">
                <a:solidFill>
                  <a:srgbClr val="990033"/>
                </a:solidFill>
              </a:rPr>
              <a:t>th</a:t>
            </a:r>
            <a:r>
              <a:rPr lang="en-IE" sz="2000" dirty="0">
                <a:solidFill>
                  <a:srgbClr val="990033"/>
                </a:solidFill>
              </a:rPr>
              <a:t> weeks, if it follows the same pattern? </a:t>
            </a:r>
          </a:p>
          <a:p>
            <a:pPr marL="265113"/>
            <a:r>
              <a:rPr lang="en-IE" sz="2000" dirty="0">
                <a:solidFill>
                  <a:srgbClr val="990033"/>
                </a:solidFill>
              </a:rPr>
              <a:t>b. Use graph paper to represent the pattern from part a. </a:t>
            </a:r>
          </a:p>
          <a:p>
            <a:pPr marL="265113"/>
            <a:r>
              <a:rPr lang="en-IE" sz="2000" dirty="0">
                <a:solidFill>
                  <a:srgbClr val="990033"/>
                </a:solidFill>
              </a:rPr>
              <a:t>c. Explain your reasoning. </a:t>
            </a:r>
          </a:p>
          <a:p>
            <a:pPr marL="265113"/>
            <a:r>
              <a:rPr lang="en-IE" sz="2000" dirty="0">
                <a:solidFill>
                  <a:srgbClr val="990033"/>
                </a:solidFill>
              </a:rPr>
              <a:t>d. What two pieces of information were you given initially? </a:t>
            </a:r>
          </a:p>
          <a:p>
            <a:endParaRPr lang="en-IE" sz="2000" dirty="0" smtClean="0">
              <a:solidFill>
                <a:srgbClr val="990033"/>
              </a:solidFill>
            </a:endParaRPr>
          </a:p>
          <a:p>
            <a:r>
              <a:rPr lang="en-IE" sz="2000" dirty="0" smtClean="0">
                <a:solidFill>
                  <a:srgbClr val="990033"/>
                </a:solidFill>
              </a:rPr>
              <a:t>2</a:t>
            </a:r>
            <a:r>
              <a:rPr lang="en-IE" sz="2000" dirty="0">
                <a:solidFill>
                  <a:srgbClr val="990033"/>
                </a:solidFill>
              </a:rPr>
              <a:t>. The ground floor of a building is 6 metres in height and each floor above it is 4 metres in height. </a:t>
            </a:r>
          </a:p>
          <a:p>
            <a:pPr marL="265113"/>
            <a:r>
              <a:rPr lang="en-IE" sz="2000" dirty="0">
                <a:solidFill>
                  <a:srgbClr val="990033"/>
                </a:solidFill>
              </a:rPr>
              <a:t>a. Taking the ground floor as floor one. List the height of the building at each of the first five floors. </a:t>
            </a:r>
          </a:p>
          <a:p>
            <a:pPr marL="265113"/>
            <a:r>
              <a:rPr lang="en-IE" sz="2000" dirty="0">
                <a:solidFill>
                  <a:srgbClr val="990033"/>
                </a:solidFill>
              </a:rPr>
              <a:t>b. Use graph paper to represent the </a:t>
            </a:r>
            <a:r>
              <a:rPr lang="en-IE" sz="2000" dirty="0" smtClean="0">
                <a:solidFill>
                  <a:srgbClr val="990033"/>
                </a:solidFill>
              </a:rPr>
              <a:t>pattern </a:t>
            </a:r>
          </a:p>
          <a:p>
            <a:pPr marL="265113"/>
            <a:r>
              <a:rPr lang="en-IE" sz="2000" dirty="0" smtClean="0">
                <a:solidFill>
                  <a:srgbClr val="990033"/>
                </a:solidFill>
              </a:rPr>
              <a:t>from </a:t>
            </a:r>
            <a:r>
              <a:rPr lang="en-IE" sz="2000" dirty="0">
                <a:solidFill>
                  <a:srgbClr val="990033"/>
                </a:solidFill>
              </a:rPr>
              <a:t>part a. </a:t>
            </a:r>
          </a:p>
          <a:p>
            <a:pPr marL="265113"/>
            <a:r>
              <a:rPr lang="en-IE" sz="2000" dirty="0">
                <a:solidFill>
                  <a:srgbClr val="990033"/>
                </a:solidFill>
              </a:rPr>
              <a:t>c. Explain your reasoning. </a:t>
            </a:r>
          </a:p>
          <a:p>
            <a:pPr marL="265113"/>
            <a:r>
              <a:rPr lang="en-IE" sz="2000" dirty="0">
                <a:solidFill>
                  <a:srgbClr val="990033"/>
                </a:solidFill>
              </a:rPr>
              <a:t>d. What two pieces of information were </a:t>
            </a:r>
            <a:r>
              <a:rPr lang="en-IE" sz="2000" dirty="0" smtClean="0">
                <a:solidFill>
                  <a:srgbClr val="990033"/>
                </a:solidFill>
              </a:rPr>
              <a:t>you</a:t>
            </a:r>
          </a:p>
          <a:p>
            <a:pPr marL="265113"/>
            <a:r>
              <a:rPr lang="en-IE" sz="2000" dirty="0" smtClean="0">
                <a:solidFill>
                  <a:srgbClr val="990033"/>
                </a:solidFill>
              </a:rPr>
              <a:t>initially </a:t>
            </a:r>
            <a:r>
              <a:rPr lang="en-IE" sz="2000" dirty="0">
                <a:solidFill>
                  <a:srgbClr val="990033"/>
                </a:solidFill>
              </a:rPr>
              <a:t>given? </a:t>
            </a:r>
            <a:endParaRPr lang="en-IE" sz="2000" dirty="0" smtClean="0">
              <a:solidFill>
                <a:srgbClr val="990033"/>
              </a:solidFill>
            </a:endParaRPr>
          </a:p>
        </p:txBody>
      </p:sp>
      <p:sp>
        <p:nvSpPr>
          <p:cNvPr id="4" name="Title 3"/>
          <p:cNvSpPr>
            <a:spLocks noGrp="1"/>
          </p:cNvSpPr>
          <p:nvPr>
            <p:ph type="title"/>
          </p:nvPr>
        </p:nvSpPr>
        <p:spPr/>
        <p:txBody>
          <a:bodyPr>
            <a:normAutofit/>
          </a:bodyPr>
          <a:lstStyle/>
          <a:p>
            <a:r>
              <a:rPr lang="en-IE" b="1" dirty="0">
                <a:solidFill>
                  <a:srgbClr val="990033"/>
                </a:solidFill>
              </a:rPr>
              <a:t>Student Activity </a:t>
            </a:r>
            <a:r>
              <a:rPr lang="en-IE" b="1" dirty="0" smtClean="0">
                <a:solidFill>
                  <a:srgbClr val="990033"/>
                </a:solidFill>
              </a:rPr>
              <a:t>1</a:t>
            </a:r>
            <a:endParaRPr lang="en-I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7992888" cy="3170099"/>
          </a:xfrm>
          <a:prstGeom prst="rect">
            <a:avLst/>
          </a:prstGeom>
        </p:spPr>
        <p:txBody>
          <a:bodyPr wrap="square">
            <a:spAutoFit/>
          </a:bodyPr>
          <a:lstStyle/>
          <a:p>
            <a:r>
              <a:rPr lang="en-IE" sz="2000" dirty="0" smtClean="0">
                <a:solidFill>
                  <a:srgbClr val="990033"/>
                </a:solidFill>
              </a:rPr>
              <a:t>3. John has €500, and wants to go on a holiday, but does not have sufficient money. He decides to save €40 per week for a number of weeks to make up the deficit. </a:t>
            </a:r>
          </a:p>
          <a:p>
            <a:pPr marL="265113"/>
            <a:r>
              <a:rPr lang="en-IE" sz="2000" dirty="0" smtClean="0">
                <a:solidFill>
                  <a:srgbClr val="990033"/>
                </a:solidFill>
              </a:rPr>
              <a:t>a. Given that he has €500 at the beginning of the first week, how much will he have saved at the end of the, 2</a:t>
            </a:r>
            <a:r>
              <a:rPr lang="en-IE" sz="2000" baseline="30000" dirty="0" smtClean="0">
                <a:solidFill>
                  <a:srgbClr val="990033"/>
                </a:solidFill>
              </a:rPr>
              <a:t>nd</a:t>
            </a:r>
            <a:r>
              <a:rPr lang="en-IE" sz="2000" dirty="0" smtClean="0">
                <a:solidFill>
                  <a:srgbClr val="990033"/>
                </a:solidFill>
              </a:rPr>
              <a:t>, 3</a:t>
            </a:r>
            <a:r>
              <a:rPr lang="en-IE" sz="2000" baseline="30000" dirty="0" smtClean="0">
                <a:solidFill>
                  <a:srgbClr val="990033"/>
                </a:solidFill>
              </a:rPr>
              <a:t>rd</a:t>
            </a:r>
            <a:r>
              <a:rPr lang="en-IE" sz="2000" dirty="0" smtClean="0">
                <a:solidFill>
                  <a:srgbClr val="990033"/>
                </a:solidFill>
              </a:rPr>
              <a:t>, 4</a:t>
            </a:r>
            <a:r>
              <a:rPr lang="en-IE" sz="2000" baseline="30000" dirty="0" smtClean="0">
                <a:solidFill>
                  <a:srgbClr val="990033"/>
                </a:solidFill>
              </a:rPr>
              <a:t>th</a:t>
            </a:r>
            <a:r>
              <a:rPr lang="en-IE" sz="2000" dirty="0" smtClean="0">
                <a:solidFill>
                  <a:srgbClr val="990033"/>
                </a:solidFill>
              </a:rPr>
              <a:t> and 5</a:t>
            </a:r>
            <a:r>
              <a:rPr lang="en-IE" sz="2000" baseline="30000" dirty="0" smtClean="0">
                <a:solidFill>
                  <a:srgbClr val="990033"/>
                </a:solidFill>
              </a:rPr>
              <a:t>th</a:t>
            </a:r>
            <a:r>
              <a:rPr lang="en-IE" sz="2000" dirty="0" smtClean="0">
                <a:solidFill>
                  <a:srgbClr val="990033"/>
                </a:solidFill>
              </a:rPr>
              <a:t> weeks? </a:t>
            </a:r>
          </a:p>
          <a:p>
            <a:pPr marL="265113"/>
            <a:r>
              <a:rPr lang="en-IE" sz="2000" dirty="0" smtClean="0">
                <a:solidFill>
                  <a:srgbClr val="990033"/>
                </a:solidFill>
              </a:rPr>
              <a:t>b. Use graph paper to represent the pattern from part a. </a:t>
            </a:r>
          </a:p>
          <a:p>
            <a:pPr marL="265113"/>
            <a:r>
              <a:rPr lang="en-IE" sz="2000" dirty="0" smtClean="0">
                <a:solidFill>
                  <a:srgbClr val="990033"/>
                </a:solidFill>
              </a:rPr>
              <a:t>c. Explain your reasoning. </a:t>
            </a:r>
          </a:p>
          <a:p>
            <a:pPr marL="265113"/>
            <a:r>
              <a:rPr lang="en-IE" sz="2000" dirty="0" smtClean="0">
                <a:solidFill>
                  <a:srgbClr val="990033"/>
                </a:solidFill>
              </a:rPr>
              <a:t>d. What two pieces of information were you given initially? </a:t>
            </a:r>
          </a:p>
          <a:p>
            <a:endParaRPr lang="en-IE" sz="2000" dirty="0" smtClean="0">
              <a:solidFill>
                <a:srgbClr val="990033"/>
              </a:solidFill>
            </a:endParaRPr>
          </a:p>
          <a:p>
            <a:r>
              <a:rPr lang="en-IE" sz="2000" dirty="0" smtClean="0">
                <a:solidFill>
                  <a:srgbClr val="990033"/>
                </a:solidFill>
              </a:rPr>
              <a:t>4. What have the previous three questions got in common?</a:t>
            </a:r>
          </a:p>
        </p:txBody>
      </p:sp>
      <p:grpSp>
        <p:nvGrpSpPr>
          <p:cNvPr id="4" name="Group 3"/>
          <p:cNvGrpSpPr/>
          <p:nvPr/>
        </p:nvGrpSpPr>
        <p:grpSpPr>
          <a:xfrm>
            <a:off x="8789610" y="881698"/>
            <a:ext cx="8315771" cy="5478848"/>
            <a:chOff x="8789610" y="881698"/>
            <a:chExt cx="8315771" cy="5478848"/>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4"/>
            <a:stretch/>
          </p:blipFill>
          <p:spPr bwMode="auto">
            <a:xfrm>
              <a:off x="9149610" y="887938"/>
              <a:ext cx="79557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24624"/>
            <a:ext cx="8208912" cy="4093428"/>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Sequences where you are given an initial term and where each subsequent term is found by adding a fixed number to the previous term are known as an arithmetic sequences or arithmetic progressions (</a:t>
            </a:r>
            <a:r>
              <a:rPr lang="en-IE" sz="2000" dirty="0">
                <a:solidFill>
                  <a:srgbClr val="990033"/>
                </a:solidFill>
              </a:rPr>
              <a:t>APs</a:t>
            </a:r>
            <a:r>
              <a:rPr lang="en-IE" sz="2000" dirty="0" smtClean="0">
                <a:solidFill>
                  <a:srgbClr val="990033"/>
                </a:solidFill>
              </a:rPr>
              <a:t>). </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The initial term is denoted by a and d is used to denote the common difference. d is the number that is added to each term to generate the next term. </a:t>
            </a:r>
            <a:endParaRPr lang="en-IE" sz="2000" dirty="0">
              <a:solidFill>
                <a:srgbClr val="990033"/>
              </a:solidFill>
            </a:endParaRPr>
          </a:p>
          <a:p>
            <a:r>
              <a:rPr lang="en-IE" sz="2000" dirty="0" smtClean="0">
                <a:solidFill>
                  <a:srgbClr val="990033"/>
                </a:solidFill>
              </a:rPr>
              <a:t> </a:t>
            </a:r>
            <a:endParaRPr lang="en-IE" sz="2000" dirty="0">
              <a:solidFill>
                <a:srgbClr val="990033"/>
              </a:solidFill>
            </a:endParaRPr>
          </a:p>
          <a:p>
            <a:pPr marL="342900" indent="-342900">
              <a:buFont typeface="Arial" pitchFamily="34" charset="0"/>
              <a:buChar char="•"/>
            </a:pPr>
            <a:r>
              <a:rPr lang="en-IE" sz="2000" dirty="0" smtClean="0">
                <a:solidFill>
                  <a:srgbClr val="990033"/>
                </a:solidFill>
              </a:rPr>
              <a:t>This notation is used by mathematicians.                                                       We call the 4</a:t>
            </a:r>
            <a:r>
              <a:rPr lang="en-IE" sz="2000" baseline="30000" dirty="0" smtClean="0">
                <a:solidFill>
                  <a:srgbClr val="990033"/>
                </a:solidFill>
              </a:rPr>
              <a:t>th</a:t>
            </a:r>
            <a:r>
              <a:rPr lang="en-IE" sz="2000" dirty="0" smtClean="0">
                <a:solidFill>
                  <a:srgbClr val="990033"/>
                </a:solidFill>
              </a:rPr>
              <a:t> term T</a:t>
            </a:r>
            <a:r>
              <a:rPr lang="en-IE" sz="2000" baseline="-25000" dirty="0" smtClean="0">
                <a:solidFill>
                  <a:srgbClr val="990033"/>
                </a:solidFill>
              </a:rPr>
              <a:t>4</a:t>
            </a:r>
            <a:r>
              <a:rPr lang="en-IE" sz="2000" dirty="0" smtClean="0">
                <a:solidFill>
                  <a:srgbClr val="990033"/>
                </a:solidFill>
              </a:rPr>
              <a:t>, the ninth term T</a:t>
            </a:r>
            <a:r>
              <a:rPr lang="en-IE" sz="2000" baseline="-25000" dirty="0" smtClean="0">
                <a:solidFill>
                  <a:srgbClr val="990033"/>
                </a:solidFill>
              </a:rPr>
              <a:t>9</a:t>
            </a:r>
            <a:r>
              <a:rPr lang="en-IE" sz="2000" dirty="0" smtClean="0">
                <a:solidFill>
                  <a:srgbClr val="990033"/>
                </a:solidFill>
              </a:rPr>
              <a:t> and the nth term T</a:t>
            </a:r>
            <a:r>
              <a:rPr lang="en-IE" sz="2000" baseline="-25000" dirty="0" smtClean="0">
                <a:solidFill>
                  <a:srgbClr val="990033"/>
                </a:solidFill>
              </a:rPr>
              <a:t>n</a:t>
            </a:r>
            <a:r>
              <a:rPr lang="en-IE" sz="2000" dirty="0" smtClean="0">
                <a:solidFill>
                  <a:srgbClr val="990033"/>
                </a:solidFill>
              </a:rPr>
              <a:t>. </a:t>
            </a:r>
            <a:endParaRPr lang="en-IE" sz="2000" dirty="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In each of the three problems on the Section </a:t>
            </a:r>
            <a:r>
              <a:rPr lang="en-IE" sz="2000" dirty="0">
                <a:solidFill>
                  <a:srgbClr val="990033"/>
                </a:solidFill>
              </a:rPr>
              <a:t>A: Student Activity 1</a:t>
            </a:r>
            <a:r>
              <a:rPr lang="en-IE" sz="2000" dirty="0" smtClean="0">
                <a:solidFill>
                  <a:srgbClr val="990033"/>
                </a:solidFill>
              </a:rPr>
              <a:t>,  how do </a:t>
            </a:r>
            <a:r>
              <a:rPr lang="en-IE" sz="2000" smtClean="0">
                <a:solidFill>
                  <a:srgbClr val="990033"/>
                </a:solidFill>
              </a:rPr>
              <a:t>we </a:t>
            </a:r>
            <a:r>
              <a:rPr lang="en-IE" sz="2000" smtClean="0">
                <a:solidFill>
                  <a:srgbClr val="990033"/>
                </a:solidFill>
              </a:rPr>
              <a:t>get </a:t>
            </a:r>
            <a:r>
              <a:rPr lang="en-IE" sz="2000" dirty="0" smtClean="0">
                <a:solidFill>
                  <a:srgbClr val="990033"/>
                </a:solidFill>
              </a:rPr>
              <a:t>each term</a:t>
            </a:r>
            <a:r>
              <a:rPr lang="en-IE" sz="2000" dirty="0">
                <a:solidFill>
                  <a:srgbClr val="990033"/>
                </a:solidFill>
              </a:rPr>
              <a:t>?</a:t>
            </a:r>
          </a:p>
        </p:txBody>
      </p:sp>
    </p:spTree>
    <p:extLst>
      <p:ext uri="{BB962C8B-B14F-4D97-AF65-F5344CB8AC3E}">
        <p14:creationId xmlns:p14="http://schemas.microsoft.com/office/powerpoint/2010/main" val="14377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24624"/>
            <a:ext cx="8208912" cy="5632311"/>
          </a:xfrm>
          <a:prstGeom prst="rect">
            <a:avLst/>
          </a:prstGeom>
        </p:spPr>
        <p:txBody>
          <a:bodyPr wrap="square">
            <a:spAutoFit/>
          </a:bodyPr>
          <a:lstStyle/>
          <a:p>
            <a:r>
              <a:rPr lang="en-IE" sz="2000" dirty="0" smtClean="0">
                <a:solidFill>
                  <a:srgbClr val="990033"/>
                </a:solidFill>
              </a:rPr>
              <a:t>Now let’s see if we can come up with a formula for T n?</a:t>
            </a:r>
          </a:p>
          <a:p>
            <a:r>
              <a:rPr lang="en-IE" sz="2000" dirty="0" smtClean="0">
                <a:solidFill>
                  <a:srgbClr val="990033"/>
                </a:solidFill>
              </a:rPr>
              <a:t> </a:t>
            </a:r>
            <a:endParaRPr lang="en-IE" sz="2000" dirty="0">
              <a:solidFill>
                <a:srgbClr val="990033"/>
              </a:solidFill>
            </a:endParaRPr>
          </a:p>
          <a:p>
            <a:pPr marL="342900" indent="-342900">
              <a:buFont typeface="Arial" pitchFamily="34" charset="0"/>
              <a:buChar char="•"/>
            </a:pPr>
            <a:r>
              <a:rPr lang="en-IE" sz="2000" dirty="0" smtClean="0">
                <a:solidFill>
                  <a:srgbClr val="990033"/>
                </a:solidFill>
              </a:rPr>
              <a:t>Start with T</a:t>
            </a:r>
            <a:r>
              <a:rPr lang="en-IE" sz="2000" baseline="-25000" dirty="0" smtClean="0">
                <a:solidFill>
                  <a:srgbClr val="990033"/>
                </a:solidFill>
              </a:rPr>
              <a:t>1</a:t>
            </a:r>
            <a:r>
              <a:rPr lang="en-IE" sz="2000" dirty="0" smtClean="0">
                <a:solidFill>
                  <a:srgbClr val="990033"/>
                </a:solidFill>
              </a:rPr>
              <a:t> . What is T</a:t>
            </a:r>
            <a:r>
              <a:rPr lang="en-IE" sz="2000" baseline="-25000" dirty="0" smtClean="0">
                <a:solidFill>
                  <a:srgbClr val="990033"/>
                </a:solidFill>
              </a:rPr>
              <a:t>1</a:t>
            </a:r>
            <a:r>
              <a:rPr lang="en-IE" sz="2000" dirty="0" smtClean="0">
                <a:solidFill>
                  <a:srgbClr val="990033"/>
                </a:solidFill>
              </a:rPr>
              <a:t> in terms of a and d?</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Then move on to T</a:t>
            </a:r>
            <a:r>
              <a:rPr lang="en-IE" sz="2000" baseline="-25000" dirty="0" smtClean="0">
                <a:solidFill>
                  <a:srgbClr val="990033"/>
                </a:solidFill>
              </a:rPr>
              <a:t>2</a:t>
            </a:r>
            <a:r>
              <a:rPr lang="en-IE" sz="2000" dirty="0" smtClean="0">
                <a:solidFill>
                  <a:srgbClr val="990033"/>
                </a:solidFill>
              </a:rPr>
              <a:t>. If we know what T</a:t>
            </a:r>
            <a:r>
              <a:rPr lang="en-IE" sz="2000" baseline="-25000" dirty="0" smtClean="0">
                <a:solidFill>
                  <a:srgbClr val="990033"/>
                </a:solidFill>
              </a:rPr>
              <a:t>1</a:t>
            </a:r>
            <a:r>
              <a:rPr lang="en-IE" sz="2000" dirty="0" smtClean="0">
                <a:solidFill>
                  <a:srgbClr val="990033"/>
                </a:solidFill>
              </a:rPr>
              <a:t>  is, how do we find T</a:t>
            </a:r>
            <a:r>
              <a:rPr lang="en-IE" sz="2000" baseline="-25000" dirty="0" smtClean="0">
                <a:solidFill>
                  <a:srgbClr val="990033"/>
                </a:solidFill>
              </a:rPr>
              <a:t>2</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Write out the next three terms. </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endParaRPr lang="en-IE" sz="2000" dirty="0">
              <a:solidFill>
                <a:srgbClr val="990033"/>
              </a:solidFill>
            </a:endParaRPr>
          </a:p>
          <a:p>
            <a:pPr marL="342900" indent="-342900">
              <a:buFont typeface="Arial" pitchFamily="34" charset="0"/>
              <a:buChar char="•"/>
            </a:pPr>
            <a:r>
              <a:rPr lang="en-IE" sz="2000" dirty="0" smtClean="0">
                <a:solidFill>
                  <a:srgbClr val="990033"/>
                </a:solidFill>
              </a:rPr>
              <a:t>Do you notice a pattern occurring? </a:t>
            </a:r>
            <a:endParaRPr lang="en-IE" sz="2000" dirty="0">
              <a:solidFill>
                <a:srgbClr val="990033"/>
              </a:solidFill>
            </a:endParaRPr>
          </a:p>
          <a:p>
            <a:pPr marL="342900" indent="-342900">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So what is T</a:t>
            </a:r>
            <a:r>
              <a:rPr lang="en-IE" sz="2000" baseline="-25000" dirty="0" smtClean="0">
                <a:solidFill>
                  <a:srgbClr val="990033"/>
                </a:solidFill>
              </a:rPr>
              <a:t>8</a:t>
            </a:r>
            <a:r>
              <a:rPr lang="en-IE" sz="2000" dirty="0" smtClean="0">
                <a:solidFill>
                  <a:srgbClr val="990033"/>
                </a:solidFill>
              </a:rPr>
              <a:t>?</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What is T</a:t>
            </a:r>
            <a:r>
              <a:rPr lang="en-IE" sz="2000" baseline="-25000" dirty="0" smtClean="0">
                <a:solidFill>
                  <a:srgbClr val="990033"/>
                </a:solidFill>
              </a:rPr>
              <a:t>38</a:t>
            </a:r>
            <a:r>
              <a:rPr lang="en-IE" sz="2000" dirty="0" smtClean="0">
                <a:solidFill>
                  <a:srgbClr val="990033"/>
                </a:solidFill>
              </a:rPr>
              <a:t>?</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What is T</a:t>
            </a:r>
            <a:r>
              <a:rPr lang="en-IE" sz="2000" baseline="-25000" dirty="0" smtClean="0">
                <a:solidFill>
                  <a:srgbClr val="990033"/>
                </a:solidFill>
              </a:rPr>
              <a:t>107</a:t>
            </a:r>
            <a:r>
              <a:rPr lang="en-IE" sz="2000" dirty="0" smtClean="0">
                <a:solidFill>
                  <a:srgbClr val="990033"/>
                </a:solidFill>
              </a:rPr>
              <a:t>?</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What is </a:t>
            </a:r>
            <a:r>
              <a:rPr lang="en-IE" sz="2000" dirty="0" err="1" smtClean="0">
                <a:solidFill>
                  <a:srgbClr val="990033"/>
                </a:solidFill>
              </a:rPr>
              <a:t>T</a:t>
            </a:r>
            <a:r>
              <a:rPr lang="en-IE" sz="2000" baseline="-25000" dirty="0" err="1" smtClean="0">
                <a:solidFill>
                  <a:srgbClr val="990033"/>
                </a:solidFill>
              </a:rPr>
              <a:t>n</a:t>
            </a:r>
            <a:r>
              <a:rPr lang="en-IE" sz="2000" dirty="0" smtClean="0">
                <a:solidFill>
                  <a:srgbClr val="990033"/>
                </a:solidFill>
              </a:rPr>
              <a:t>?</a:t>
            </a:r>
            <a:endParaRPr lang="en-IE" sz="2000" dirty="0">
              <a:solidFill>
                <a:srgbClr val="990033"/>
              </a:solidFill>
            </a:endParaRPr>
          </a:p>
        </p:txBody>
      </p:sp>
      <p:grpSp>
        <p:nvGrpSpPr>
          <p:cNvPr id="3" name="Group 2"/>
          <p:cNvGrpSpPr/>
          <p:nvPr/>
        </p:nvGrpSpPr>
        <p:grpSpPr>
          <a:xfrm>
            <a:off x="8784000" y="877632"/>
            <a:ext cx="8331803" cy="5359680"/>
            <a:chOff x="8784000" y="877632"/>
            <a:chExt cx="8331803" cy="535968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 t="869" r="-1"/>
            <a:stretch/>
          </p:blipFill>
          <p:spPr bwMode="auto">
            <a:xfrm>
              <a:off x="9149792" y="877632"/>
              <a:ext cx="7966011" cy="535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grpSp>
        <p:nvGrpSpPr>
          <p:cNvPr id="5" name="Group 4"/>
          <p:cNvGrpSpPr/>
          <p:nvPr/>
        </p:nvGrpSpPr>
        <p:grpSpPr>
          <a:xfrm>
            <a:off x="8784000" y="764223"/>
            <a:ext cx="7998118" cy="5553111"/>
            <a:chOff x="8784000" y="764223"/>
            <a:chExt cx="7998118" cy="5553111"/>
          </a:xfrm>
        </p:grpSpPr>
        <p:sp>
          <p:nvSpPr>
            <p:cNvPr id="6" name="Rounded Rectangle 5"/>
            <p:cNvSpPr/>
            <p:nvPr/>
          </p:nvSpPr>
          <p:spPr>
            <a:xfrm rot="16200000">
              <a:off x="8154000" y="3142455"/>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3" t="727" r="402" b="1"/>
            <a:stretch/>
          </p:blipFill>
          <p:spPr bwMode="auto">
            <a:xfrm>
              <a:off x="9144000" y="764223"/>
              <a:ext cx="7638118" cy="555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4514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animEffect transition="in" filter="fade">
                                      <p:cBhvr>
                                        <p:cTn id="32" dur="500"/>
                                        <p:tgtEl>
                                          <p:spTgt spid="2">
                                            <p:txEl>
                                              <p:pRg st="13"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fade">
                                      <p:cBhvr>
                                        <p:cTn id="37" dur="500"/>
                                        <p:tgtEl>
                                          <p:spTgt spid="2">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5" end="15"/>
                                            </p:txEl>
                                          </p:spTgt>
                                        </p:tgtEl>
                                        <p:attrNameLst>
                                          <p:attrName>style.visibility</p:attrName>
                                        </p:attrNameLst>
                                      </p:cBhvr>
                                      <p:to>
                                        <p:strVal val="visible"/>
                                      </p:to>
                                    </p:set>
                                    <p:animEffect transition="in" filter="fade">
                                      <p:cBhvr>
                                        <p:cTn id="4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0.00018 7.40741E-7 L -0.93038 7.40741E-7 " pathEditMode="relative" rAng="0" ptsTypes="AA">
                                      <p:cBhvr>
                                        <p:cTn id="47" dur="2000" fill="hold"/>
                                        <p:tgtEl>
                                          <p:spTgt spid="5"/>
                                        </p:tgtEl>
                                        <p:attrNameLst>
                                          <p:attrName>ppt_x</p:attrName>
                                          <p:attrName>ppt_y</p:attrName>
                                        </p:attrNameLst>
                                      </p:cBhvr>
                                      <p:rCtr x="-46510" y="0"/>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0.93038 7.40741E-7 L -0.00018 0.00347 " pathEditMode="relative" rAng="0" ptsTypes="AA">
                                      <p:cBhvr>
                                        <p:cTn id="51"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0.00018 7.40741E-7 L -0.93038 7.40741E-7 " pathEditMode="relative" rAng="0" ptsTypes="AA">
                                      <p:cBhvr>
                                        <p:cTn id="56" dur="2000" fill="hold"/>
                                        <p:tgtEl>
                                          <p:spTgt spid="3"/>
                                        </p:tgtEl>
                                        <p:attrNameLst>
                                          <p:attrName>ppt_x</p:attrName>
                                          <p:attrName>ppt_y</p:attrName>
                                        </p:attrNameLst>
                                      </p:cBhvr>
                                      <p:rCtr x="-46510" y="0"/>
                                    </p:animMotion>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0.93038 7.40741E-7 L -0.00018 0.00347 " pathEditMode="relative" rAng="0" ptsTypes="AA">
                                      <p:cBhvr>
                                        <p:cTn id="60"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solidFill>
                  <a:srgbClr val="990033"/>
                </a:solidFill>
              </a:rPr>
              <a:t>Reflection</a:t>
            </a:r>
            <a:r>
              <a:rPr lang="en-IE" b="1" dirty="0" smtClean="0">
                <a:solidFill>
                  <a:srgbClr val="990033"/>
                </a:solidFill>
              </a:rPr>
              <a:t>:</a:t>
            </a:r>
            <a:endParaRPr lang="en-IE" b="1" dirty="0">
              <a:solidFill>
                <a:srgbClr val="990033"/>
              </a:solidFill>
            </a:endParaRPr>
          </a:p>
        </p:txBody>
      </p:sp>
      <p:sp>
        <p:nvSpPr>
          <p:cNvPr id="3" name="Rectangle 2"/>
          <p:cNvSpPr/>
          <p:nvPr/>
        </p:nvSpPr>
        <p:spPr>
          <a:xfrm>
            <a:off x="683568" y="1028343"/>
            <a:ext cx="7776864" cy="3323987"/>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rPr>
              <a:t>What is an arithmetic sequence?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What is a</a:t>
            </a:r>
            <a:r>
              <a:rPr lang="en-IE" sz="2000" dirty="0">
                <a:solidFill>
                  <a:srgbClr val="990033"/>
                </a:solidFill>
              </a:rPr>
              <a:t>?</a:t>
            </a:r>
          </a:p>
          <a:p>
            <a:pPr marL="342900" indent="-342900">
              <a:lnSpc>
                <a:spcPct val="150000"/>
              </a:lnSpc>
              <a:buFont typeface="Arial" pitchFamily="34" charset="0"/>
              <a:buChar char="•"/>
            </a:pPr>
            <a:r>
              <a:rPr lang="en-IE" sz="2000" dirty="0" smtClean="0">
                <a:solidFill>
                  <a:srgbClr val="990033"/>
                </a:solidFill>
              </a:rPr>
              <a:t>What is d</a:t>
            </a:r>
            <a:r>
              <a:rPr lang="en-IE" sz="2000" dirty="0">
                <a:solidFill>
                  <a:srgbClr val="990033"/>
                </a:solidFill>
              </a:rPr>
              <a:t>?</a:t>
            </a:r>
          </a:p>
          <a:p>
            <a:pPr marL="342900" indent="-342900">
              <a:lnSpc>
                <a:spcPct val="150000"/>
              </a:lnSpc>
              <a:buFont typeface="Arial" pitchFamily="34" charset="0"/>
              <a:buChar char="•"/>
            </a:pPr>
            <a:r>
              <a:rPr lang="en-IE" sz="2000" dirty="0" smtClean="0">
                <a:solidFill>
                  <a:srgbClr val="990033"/>
                </a:solidFill>
              </a:rPr>
              <a:t>What is n</a:t>
            </a:r>
            <a:r>
              <a:rPr lang="en-IE" sz="2000" dirty="0">
                <a:solidFill>
                  <a:srgbClr val="990033"/>
                </a:solidFill>
              </a:rPr>
              <a:t>?</a:t>
            </a:r>
          </a:p>
          <a:p>
            <a:pPr marL="342900" indent="-342900">
              <a:lnSpc>
                <a:spcPct val="150000"/>
              </a:lnSpc>
              <a:buFont typeface="Arial" pitchFamily="34" charset="0"/>
              <a:buChar char="•"/>
            </a:pPr>
            <a:r>
              <a:rPr lang="en-IE" sz="2000" dirty="0" smtClean="0">
                <a:solidFill>
                  <a:srgbClr val="990033"/>
                </a:solidFill>
              </a:rPr>
              <a:t>What is the meaning of </a:t>
            </a:r>
            <a:r>
              <a:rPr lang="en-IE" sz="2000" dirty="0" err="1" smtClean="0">
                <a:solidFill>
                  <a:srgbClr val="990033"/>
                </a:solidFill>
              </a:rPr>
              <a:t>T</a:t>
            </a:r>
            <a:r>
              <a:rPr lang="en-IE" sz="2000" baseline="-25000" dirty="0" err="1" smtClean="0">
                <a:solidFill>
                  <a:srgbClr val="990033"/>
                </a:solidFill>
              </a:rPr>
              <a:t>n</a:t>
            </a:r>
            <a:r>
              <a:rPr lang="x-none" sz="2000" smtClean="0">
                <a:solidFill>
                  <a:srgbClr val="990033"/>
                </a:solidFill>
              </a:rPr>
              <a:t>?</a:t>
            </a:r>
            <a:endParaRPr lang="x-none" sz="2000">
              <a:solidFill>
                <a:srgbClr val="990033"/>
              </a:solidFill>
            </a:endParaRPr>
          </a:p>
          <a:p>
            <a:pPr marL="342900" indent="-342900">
              <a:lnSpc>
                <a:spcPct val="150000"/>
              </a:lnSpc>
              <a:buFont typeface="Arial" pitchFamily="34" charset="0"/>
              <a:buChar char="•"/>
            </a:pPr>
            <a:r>
              <a:rPr lang="en-IE" sz="2000" dirty="0" smtClean="0">
                <a:solidFill>
                  <a:srgbClr val="990033"/>
                </a:solidFill>
              </a:rPr>
              <a:t>What is the formula for </a:t>
            </a:r>
            <a:r>
              <a:rPr lang="en-IE" sz="2000" dirty="0" err="1" smtClean="0">
                <a:solidFill>
                  <a:srgbClr val="990033"/>
                </a:solidFill>
              </a:rPr>
              <a:t>T</a:t>
            </a:r>
            <a:r>
              <a:rPr lang="en-IE" sz="2000" baseline="-25000" dirty="0" err="1" smtClean="0">
                <a:solidFill>
                  <a:srgbClr val="990033"/>
                </a:solidFill>
              </a:rPr>
              <a:t>n</a:t>
            </a:r>
            <a:r>
              <a:rPr lang="x-none" sz="2000" smtClean="0">
                <a:solidFill>
                  <a:srgbClr val="990033"/>
                </a:solidFill>
              </a:rPr>
              <a:t>?</a:t>
            </a:r>
            <a:endParaRPr lang="x-none" sz="2000">
              <a:solidFill>
                <a:srgbClr val="990033"/>
              </a:solidFill>
            </a:endParaRPr>
          </a:p>
          <a:p>
            <a:pPr marL="342900" indent="-342900">
              <a:lnSpc>
                <a:spcPct val="150000"/>
              </a:lnSpc>
              <a:buFont typeface="Arial" pitchFamily="34" charset="0"/>
              <a:buChar char="•"/>
            </a:pPr>
            <a:r>
              <a:rPr lang="en-IE" sz="2000" dirty="0" smtClean="0">
                <a:solidFill>
                  <a:srgbClr val="990033"/>
                </a:solidFill>
              </a:rPr>
              <a:t>Complete Section </a:t>
            </a:r>
            <a:r>
              <a:rPr lang="en-IE" sz="2000" dirty="0">
                <a:solidFill>
                  <a:srgbClr val="990033"/>
                </a:solidFill>
              </a:rPr>
              <a:t>A: Student Activity 1.</a:t>
            </a:r>
          </a:p>
        </p:txBody>
      </p:sp>
      <p:grpSp>
        <p:nvGrpSpPr>
          <p:cNvPr id="4" name="Group 3"/>
          <p:cNvGrpSpPr/>
          <p:nvPr/>
        </p:nvGrpSpPr>
        <p:grpSpPr>
          <a:xfrm>
            <a:off x="8784000" y="764223"/>
            <a:ext cx="7998118" cy="5553111"/>
            <a:chOff x="8784000" y="764223"/>
            <a:chExt cx="7998118" cy="5553111"/>
          </a:xfrm>
        </p:grpSpPr>
        <p:sp>
          <p:nvSpPr>
            <p:cNvPr id="5" name="Rounded Rectangle 4"/>
            <p:cNvSpPr/>
            <p:nvPr/>
          </p:nvSpPr>
          <p:spPr>
            <a:xfrm rot="16200000">
              <a:off x="8154000" y="1505470"/>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63" t="727" r="402" b="1"/>
            <a:stretch/>
          </p:blipFill>
          <p:spPr bwMode="auto">
            <a:xfrm>
              <a:off x="9144000" y="764223"/>
              <a:ext cx="7638118" cy="555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87500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7992888" cy="707886"/>
          </a:xfrm>
          <a:prstGeom prst="rect">
            <a:avLst/>
          </a:prstGeom>
        </p:spPr>
        <p:txBody>
          <a:bodyPr wrap="square">
            <a:spAutoFit/>
          </a:bodyPr>
          <a:lstStyle/>
          <a:p>
            <a:r>
              <a:rPr lang="en-IE" sz="2000" dirty="0" smtClean="0">
                <a:solidFill>
                  <a:srgbClr val="990033"/>
                </a:solidFill>
              </a:rPr>
              <a:t>5. Find T</a:t>
            </a:r>
            <a:r>
              <a:rPr lang="en-IE" sz="2000" baseline="-25000" dirty="0" smtClean="0">
                <a:solidFill>
                  <a:srgbClr val="990033"/>
                </a:solidFill>
              </a:rPr>
              <a:t>10</a:t>
            </a:r>
            <a:r>
              <a:rPr lang="en-IE" sz="2000" dirty="0" smtClean="0">
                <a:solidFill>
                  <a:srgbClr val="990033"/>
                </a:solidFill>
              </a:rPr>
              <a:t> and T</a:t>
            </a:r>
            <a:r>
              <a:rPr lang="en-IE" sz="2000" baseline="-25000" dirty="0" smtClean="0">
                <a:solidFill>
                  <a:srgbClr val="990033"/>
                </a:solidFill>
              </a:rPr>
              <a:t>12</a:t>
            </a:r>
            <a:r>
              <a:rPr lang="en-IE" sz="2000" dirty="0" smtClean="0">
                <a:solidFill>
                  <a:srgbClr val="990033"/>
                </a:solidFill>
              </a:rPr>
              <a:t> for questions 1, 2 and 3 above.</a:t>
            </a:r>
          </a:p>
          <a:p>
            <a:endParaRPr lang="en-IE" sz="2000" dirty="0"/>
          </a:p>
        </p:txBody>
      </p:sp>
      <p:graphicFrame>
        <p:nvGraphicFramePr>
          <p:cNvPr id="6" name="Table 5"/>
          <p:cNvGraphicFramePr>
            <a:graphicFrameLocks noGrp="1"/>
          </p:cNvGraphicFramePr>
          <p:nvPr>
            <p:extLst>
              <p:ext uri="{D42A27DB-BD31-4B8C-83A1-F6EECF244321}">
                <p14:modId xmlns:p14="http://schemas.microsoft.com/office/powerpoint/2010/main" val="3183774650"/>
              </p:ext>
            </p:extLst>
          </p:nvPr>
        </p:nvGraphicFramePr>
        <p:xfrm>
          <a:off x="722400" y="980728"/>
          <a:ext cx="7699200" cy="2016000"/>
        </p:xfrm>
        <a:graphic>
          <a:graphicData uri="http://schemas.openxmlformats.org/drawingml/2006/table">
            <a:tbl>
              <a:tblPr firstRow="1" bandRow="1">
                <a:tableStyleId>{5940675A-B579-460E-94D1-54222C63F5DA}</a:tableStyleId>
              </a:tblPr>
              <a:tblGrid>
                <a:gridCol w="1219200"/>
                <a:gridCol w="1620000"/>
                <a:gridCol w="1620000"/>
                <a:gridCol w="1620000"/>
                <a:gridCol w="1620000"/>
              </a:tblGrid>
              <a:tr h="504000">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b="1" dirty="0" smtClean="0">
                          <a:solidFill>
                            <a:srgbClr val="990033"/>
                          </a:solidFill>
                        </a:rPr>
                        <a:t>Formula</a:t>
                      </a:r>
                      <a:r>
                        <a:rPr lang="en-IE" b="1" baseline="0" dirty="0" smtClean="0">
                          <a:solidFill>
                            <a:srgbClr val="990033"/>
                          </a:solidFill>
                        </a:rPr>
                        <a:t> for T</a:t>
                      </a:r>
                      <a:r>
                        <a:rPr lang="en-IE" b="1" baseline="-25000" dirty="0" smtClean="0">
                          <a:solidFill>
                            <a:srgbClr val="990033"/>
                          </a:solidFill>
                        </a:rPr>
                        <a:t>10</a:t>
                      </a: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b="1" dirty="0" smtClean="0">
                          <a:solidFill>
                            <a:srgbClr val="990033"/>
                          </a:solidFill>
                        </a:rPr>
                        <a:t>Value</a:t>
                      </a:r>
                      <a:r>
                        <a:rPr lang="en-IE" b="1" baseline="0" dirty="0" smtClean="0">
                          <a:solidFill>
                            <a:srgbClr val="990033"/>
                          </a:solidFill>
                        </a:rPr>
                        <a:t> for T</a:t>
                      </a:r>
                      <a:r>
                        <a:rPr lang="en-IE" b="1" baseline="-25000" dirty="0" smtClean="0">
                          <a:solidFill>
                            <a:srgbClr val="990033"/>
                          </a:solidFill>
                        </a:rPr>
                        <a:t>10</a:t>
                      </a:r>
                      <a:endParaRPr lang="en-IE"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b="1" dirty="0" smtClean="0">
                          <a:solidFill>
                            <a:srgbClr val="990033"/>
                          </a:solidFill>
                        </a:rPr>
                        <a:t>Formula</a:t>
                      </a:r>
                      <a:r>
                        <a:rPr lang="en-IE" b="1" baseline="0" dirty="0" smtClean="0">
                          <a:solidFill>
                            <a:srgbClr val="990033"/>
                          </a:solidFill>
                        </a:rPr>
                        <a:t> for T</a:t>
                      </a:r>
                      <a:r>
                        <a:rPr lang="en-IE" b="1" baseline="-25000" dirty="0" smtClean="0">
                          <a:solidFill>
                            <a:srgbClr val="990033"/>
                          </a:solidFill>
                        </a:rPr>
                        <a:t>12</a:t>
                      </a:r>
                      <a:endParaRPr lang="en-IE"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b="1" dirty="0" smtClean="0">
                          <a:solidFill>
                            <a:srgbClr val="990033"/>
                          </a:solidFill>
                        </a:rPr>
                        <a:t>Value </a:t>
                      </a:r>
                      <a:r>
                        <a:rPr lang="en-IE" b="1" baseline="0" dirty="0" smtClean="0">
                          <a:solidFill>
                            <a:srgbClr val="990033"/>
                          </a:solidFill>
                        </a:rPr>
                        <a:t>for T</a:t>
                      </a:r>
                      <a:r>
                        <a:rPr lang="en-IE" b="1" baseline="-25000" dirty="0" smtClean="0">
                          <a:solidFill>
                            <a:srgbClr val="990033"/>
                          </a:solidFill>
                        </a:rPr>
                        <a:t>12</a:t>
                      </a:r>
                      <a:endParaRPr lang="en-IE" b="1" dirty="0" smtClean="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504000">
                <a:tc>
                  <a:txBody>
                    <a:bodyPr/>
                    <a:lstStyle/>
                    <a:p>
                      <a:pPr algn="ctr"/>
                      <a:r>
                        <a:rPr lang="en-IE" b="1" dirty="0" smtClean="0">
                          <a:solidFill>
                            <a:srgbClr val="990033"/>
                          </a:solidFill>
                        </a:rPr>
                        <a:t>Question 1</a:t>
                      </a: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504000">
                <a:tc>
                  <a:txBody>
                    <a:bodyPr/>
                    <a:lstStyle/>
                    <a:p>
                      <a:pPr algn="ctr"/>
                      <a:r>
                        <a:rPr lang="en-IE" b="1" dirty="0" smtClean="0">
                          <a:solidFill>
                            <a:srgbClr val="990033"/>
                          </a:solidFill>
                        </a:rPr>
                        <a:t>Question 2</a:t>
                      </a: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504000">
                <a:tc>
                  <a:txBody>
                    <a:bodyPr/>
                    <a:lstStyle/>
                    <a:p>
                      <a:pPr algn="ctr"/>
                      <a:r>
                        <a:rPr lang="en-IE" b="1" dirty="0" smtClean="0">
                          <a:solidFill>
                            <a:srgbClr val="990033"/>
                          </a:solidFill>
                        </a:rPr>
                        <a:t>Question 3</a:t>
                      </a: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endParaRPr lang="en-IE"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6766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3035</Words>
  <Application>Microsoft Office PowerPoint</Application>
  <PresentationFormat>On-screen Show (4:3)</PresentationFormat>
  <Paragraphs>307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Student Activity 1</vt:lpstr>
      <vt:lpstr>Student Activity 1</vt:lpstr>
      <vt:lpstr>PowerPoint Presentation</vt:lpstr>
      <vt:lpstr>PowerPoint Presentation</vt:lpstr>
      <vt:lpstr>PowerPoint Presentation</vt:lpstr>
      <vt:lpstr>Reflection:</vt:lpstr>
      <vt:lpstr>PowerPoint Presentation</vt:lpstr>
      <vt:lpstr>PowerPoint Presentation</vt:lpstr>
      <vt:lpstr>PowerPoint Presentation</vt:lpstr>
      <vt:lpstr>PowerPoint Presentation</vt:lpstr>
      <vt:lpstr>PowerPoint Presentation</vt:lpstr>
      <vt:lpstr>Section B: Student Activity 2</vt:lpstr>
      <vt:lpstr>Section B: Student Activity 2</vt:lpstr>
      <vt:lpstr>PowerPoint Presentation</vt:lpstr>
      <vt:lpstr>PowerPoint Presentation</vt:lpstr>
      <vt:lpstr>PowerPoint Presentation</vt:lpstr>
      <vt:lpstr>Section C: Student Activity 3 </vt:lpstr>
      <vt:lpstr>Section C: Student Activity 3 </vt:lpstr>
      <vt:lpstr>PowerPoint Presentation</vt:lpstr>
      <vt:lpstr>PowerPoint Presentation</vt:lpstr>
      <vt:lpstr>PowerPoint Presentation</vt:lpstr>
      <vt:lpstr>Solving Problems</vt:lpstr>
      <vt:lpstr>PowerPoint Presentation</vt:lpstr>
      <vt:lpstr>Section D: Student Activity 4 </vt:lpstr>
      <vt:lpstr>Section D: Student Activity 4 </vt:lpstr>
      <vt:lpstr>Section D: Student Activity 4 </vt:lpstr>
      <vt:lpstr>PowerPoint Presentation</vt:lpstr>
      <vt:lpstr>PowerPoint Presentation</vt:lpstr>
      <vt:lpstr>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dc:creator>
  <cp:lastModifiedBy>Pádraic Kavanagh</cp:lastModifiedBy>
  <cp:revision>34</cp:revision>
  <dcterms:created xsi:type="dcterms:W3CDTF">2012-08-28T17:01:31Z</dcterms:created>
  <dcterms:modified xsi:type="dcterms:W3CDTF">2012-11-15T20:11:12Z</dcterms:modified>
</cp:coreProperties>
</file>