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  <p:sldId id="271" r:id="rId16"/>
    <p:sldId id="272" r:id="rId17"/>
    <p:sldId id="273" r:id="rId18"/>
    <p:sldId id="270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5" r:id="rId27"/>
    <p:sldId id="281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560" y="-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14/12/2012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14/12/2012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14/12/2012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14/12/2012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14/12/2012</a:t>
            </a:fld>
            <a:endParaRPr lang="en-I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14/12/2012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14/12/2012</a:t>
            </a:fld>
            <a:endParaRPr lang="en-I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14/12/2012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14/12/2012</a:t>
            </a:fld>
            <a:endParaRPr lang="en-I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14/12/2012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6220F2D-7691-4B7C-BEA5-9CC7A1F3AC64}" type="datetimeFigureOut">
              <a:rPr lang="en-IE" smtClean="0"/>
              <a:pPr/>
              <a:t>14/12/2012</a:t>
            </a:fld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CEA93C0-F6DA-43C8-9AC4-FA7F7A33BEFD}" type="slidenum">
              <a:rPr lang="en-IE" smtClean="0"/>
              <a:pPr/>
              <a:t>‹#›</a:t>
            </a:fld>
            <a:endParaRPr lang="en-I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" Target="../slides/slide3.xml"/><Relationship Id="rId18" Type="http://schemas.openxmlformats.org/officeDocument/2006/relationships/slide" Target="../slides/slide20.xml"/><Relationship Id="rId3" Type="http://schemas.openxmlformats.org/officeDocument/2006/relationships/slideLayout" Target="../slideLayouts/slideLayout3.xml"/><Relationship Id="rId21" Type="http://schemas.openxmlformats.org/officeDocument/2006/relationships/slide" Target="../slides/slide2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slide" Target="../slides/slide19.xml"/><Relationship Id="rId2" Type="http://schemas.openxmlformats.org/officeDocument/2006/relationships/slideLayout" Target="../slideLayouts/slideLayout2.xml"/><Relationship Id="rId16" Type="http://schemas.openxmlformats.org/officeDocument/2006/relationships/slide" Target="../slides/slide2.xml"/><Relationship Id="rId20" Type="http://schemas.openxmlformats.org/officeDocument/2006/relationships/slide" Target="../slides/slide2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" Target="../slides/slide27.xml"/><Relationship Id="rId5" Type="http://schemas.openxmlformats.org/officeDocument/2006/relationships/slideLayout" Target="../slideLayouts/slideLayout5.xml"/><Relationship Id="rId15" Type="http://schemas.openxmlformats.org/officeDocument/2006/relationships/slide" Target="../slides/slide18.xml"/><Relationship Id="rId23" Type="http://schemas.openxmlformats.org/officeDocument/2006/relationships/slide" Target="../slides/slide25.xml"/><Relationship Id="rId10" Type="http://schemas.openxmlformats.org/officeDocument/2006/relationships/slideLayout" Target="../slideLayouts/slideLayout10.xml"/><Relationship Id="rId19" Type="http://schemas.openxmlformats.org/officeDocument/2006/relationships/slide" Target="../slides/slide2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" Target="../slides/slide14.xml"/><Relationship Id="rId22" Type="http://schemas.openxmlformats.org/officeDocument/2006/relationships/slide" Target="../slides/slide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 rot="5400000">
            <a:off x="4429674" y="-4515329"/>
            <a:ext cx="382999" cy="9322593"/>
            <a:chOff x="-36512" y="13447"/>
            <a:chExt cx="396000" cy="685800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-36512" y="88451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3" name="Freeform 12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grpSp>
        <p:nvGrpSpPr>
          <p:cNvPr id="14" name="Group 13"/>
          <p:cNvGrpSpPr/>
          <p:nvPr userDrawn="1"/>
        </p:nvGrpSpPr>
        <p:grpSpPr>
          <a:xfrm rot="16200000">
            <a:off x="4320452" y="2038281"/>
            <a:ext cx="382999" cy="9337121"/>
            <a:chOff x="-36512" y="13447"/>
            <a:chExt cx="396000" cy="6868687"/>
          </a:xfrm>
        </p:grpSpPr>
        <p:sp>
          <p:nvSpPr>
            <p:cNvPr id="15" name="Rectangle 14"/>
            <p:cNvSpPr/>
            <p:nvPr userDrawn="1"/>
          </p:nvSpPr>
          <p:spPr>
            <a:xfrm>
              <a:off x="-36512" y="102547"/>
              <a:ext cx="396000" cy="6779587"/>
            </a:xfrm>
            <a:prstGeom prst="rect">
              <a:avLst/>
            </a:prstGeom>
            <a:solidFill>
              <a:srgbClr val="FDCC33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  <p:sp>
          <p:nvSpPr>
            <p:cNvPr id="16" name="Freeform 15"/>
            <p:cNvSpPr/>
            <p:nvPr userDrawn="1"/>
          </p:nvSpPr>
          <p:spPr>
            <a:xfrm>
              <a:off x="8602" y="13447"/>
              <a:ext cx="337883" cy="6858000"/>
            </a:xfrm>
            <a:custGeom>
              <a:avLst/>
              <a:gdLst>
                <a:gd name="connsiteX0" fmla="*/ 53789 w 53951"/>
                <a:gd name="connsiteY0" fmla="*/ 0 h 6858000"/>
                <a:gd name="connsiteX1" fmla="*/ 0 w 53951"/>
                <a:gd name="connsiteY1" fmla="*/ 3872753 h 6858000"/>
                <a:gd name="connsiteX2" fmla="*/ 53789 w 53951"/>
                <a:gd name="connsiteY2" fmla="*/ 5930153 h 6858000"/>
                <a:gd name="connsiteX3" fmla="*/ 13447 w 5395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3951" h="6858000">
                  <a:moveTo>
                    <a:pt x="53789" y="0"/>
                  </a:moveTo>
                  <a:cubicBezTo>
                    <a:pt x="26894" y="1442197"/>
                    <a:pt x="0" y="2884394"/>
                    <a:pt x="0" y="3872753"/>
                  </a:cubicBezTo>
                  <a:cubicBezTo>
                    <a:pt x="0" y="4861112"/>
                    <a:pt x="51548" y="5432612"/>
                    <a:pt x="53789" y="5930153"/>
                  </a:cubicBezTo>
                  <a:cubicBezTo>
                    <a:pt x="56030" y="6427694"/>
                    <a:pt x="34738" y="6642847"/>
                    <a:pt x="13447" y="6858000"/>
                  </a:cubicBezTo>
                </a:path>
              </a:pathLst>
            </a:custGeom>
            <a:solidFill>
              <a:srgbClr val="970033"/>
            </a:solidFill>
            <a:ln>
              <a:solidFill>
                <a:srgbClr val="FD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17" name="Rounded Rectangle 16">
            <a:hlinkClick r:id="rId13" action="ppaction://hlinksldjump"/>
          </p:cNvPr>
          <p:cNvSpPr/>
          <p:nvPr userDrawn="1"/>
        </p:nvSpPr>
        <p:spPr>
          <a:xfrm rot="16200000">
            <a:off x="-241943" y="696969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1</a:t>
            </a:r>
            <a:endParaRPr lang="en-IE" sz="1400" dirty="0"/>
          </a:p>
        </p:txBody>
      </p:sp>
      <p:sp>
        <p:nvSpPr>
          <p:cNvPr id="18" name="Rounded Rectangle 17">
            <a:hlinkClick r:id="rId14" action="ppaction://hlinksldjump"/>
          </p:cNvPr>
          <p:cNvSpPr/>
          <p:nvPr userDrawn="1"/>
        </p:nvSpPr>
        <p:spPr>
          <a:xfrm rot="16200000">
            <a:off x="-234097" y="1309105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2</a:t>
            </a:r>
            <a:endParaRPr lang="en-IE" sz="1400" dirty="0"/>
          </a:p>
        </p:txBody>
      </p:sp>
      <p:sp>
        <p:nvSpPr>
          <p:cNvPr id="19" name="Rounded Rectangle 18">
            <a:hlinkClick r:id="rId15" action="ppaction://hlinksldjump"/>
          </p:cNvPr>
          <p:cNvSpPr/>
          <p:nvPr userDrawn="1"/>
        </p:nvSpPr>
        <p:spPr>
          <a:xfrm rot="16200000">
            <a:off x="-234097" y="1921552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3</a:t>
            </a:r>
            <a:endParaRPr lang="en-IE" sz="1400" dirty="0"/>
          </a:p>
        </p:txBody>
      </p:sp>
      <p:sp>
        <p:nvSpPr>
          <p:cNvPr id="20" name="Rounded Rectangle 19">
            <a:hlinkClick r:id="rId16" action="ppaction://hlinksldjump"/>
          </p:cNvPr>
          <p:cNvSpPr/>
          <p:nvPr userDrawn="1"/>
        </p:nvSpPr>
        <p:spPr>
          <a:xfrm rot="16200000">
            <a:off x="-259499" y="66969"/>
            <a:ext cx="648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Index</a:t>
            </a:r>
            <a:endParaRPr lang="en-IE" sz="1400" dirty="0"/>
          </a:p>
        </p:txBody>
      </p:sp>
      <p:sp>
        <p:nvSpPr>
          <p:cNvPr id="21" name="Rounded Rectangle 20">
            <a:hlinkClick r:id="rId17" action="ppaction://hlinksldjump"/>
          </p:cNvPr>
          <p:cNvSpPr/>
          <p:nvPr userDrawn="1"/>
        </p:nvSpPr>
        <p:spPr>
          <a:xfrm rot="16200000">
            <a:off x="-234145" y="2533552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4</a:t>
            </a:r>
            <a:endParaRPr lang="en-IE" sz="1400" dirty="0"/>
          </a:p>
        </p:txBody>
      </p:sp>
      <p:sp>
        <p:nvSpPr>
          <p:cNvPr id="22" name="Rounded Rectangle 21">
            <a:hlinkClick r:id="rId18" action="ppaction://hlinksldjump"/>
          </p:cNvPr>
          <p:cNvSpPr/>
          <p:nvPr userDrawn="1"/>
        </p:nvSpPr>
        <p:spPr>
          <a:xfrm rot="16200000">
            <a:off x="-238174" y="3145688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5</a:t>
            </a:r>
            <a:endParaRPr lang="en-IE" sz="1400" dirty="0"/>
          </a:p>
        </p:txBody>
      </p:sp>
      <p:sp>
        <p:nvSpPr>
          <p:cNvPr id="23" name="Rounded Rectangle 22">
            <a:hlinkClick r:id="rId19" action="ppaction://hlinksldjump"/>
          </p:cNvPr>
          <p:cNvSpPr/>
          <p:nvPr userDrawn="1"/>
        </p:nvSpPr>
        <p:spPr>
          <a:xfrm rot="16200000">
            <a:off x="-238174" y="3758135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6</a:t>
            </a:r>
            <a:endParaRPr lang="en-IE" sz="1400" dirty="0"/>
          </a:p>
        </p:txBody>
      </p:sp>
      <p:sp>
        <p:nvSpPr>
          <p:cNvPr id="24" name="Rounded Rectangle 23">
            <a:hlinkClick r:id="rId20" action="ppaction://hlinksldjump"/>
          </p:cNvPr>
          <p:cNvSpPr/>
          <p:nvPr userDrawn="1"/>
        </p:nvSpPr>
        <p:spPr>
          <a:xfrm rot="16200000">
            <a:off x="-234903" y="4370135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</a:t>
            </a:r>
            <a:r>
              <a:rPr lang="en-IE" sz="1400" baseline="0" dirty="0" smtClean="0"/>
              <a:t> 7</a:t>
            </a:r>
            <a:endParaRPr lang="en-IE" sz="1400" dirty="0"/>
          </a:p>
        </p:txBody>
      </p:sp>
      <p:sp>
        <p:nvSpPr>
          <p:cNvPr id="25" name="Rounded Rectangle 24">
            <a:hlinkClick r:id="rId21" action="ppaction://hlinksldjump"/>
          </p:cNvPr>
          <p:cNvSpPr/>
          <p:nvPr userDrawn="1"/>
        </p:nvSpPr>
        <p:spPr>
          <a:xfrm rot="16200000">
            <a:off x="-238932" y="4982271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8</a:t>
            </a:r>
            <a:endParaRPr lang="en-IE" sz="1400" dirty="0"/>
          </a:p>
        </p:txBody>
      </p:sp>
      <p:sp>
        <p:nvSpPr>
          <p:cNvPr id="26" name="Rounded Rectangle 25">
            <a:hlinkClick r:id="rId22" action="ppaction://hlinksldjump"/>
          </p:cNvPr>
          <p:cNvSpPr/>
          <p:nvPr userDrawn="1"/>
        </p:nvSpPr>
        <p:spPr>
          <a:xfrm rot="16200000">
            <a:off x="-238932" y="5594718"/>
            <a:ext cx="612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9</a:t>
            </a:r>
            <a:endParaRPr lang="en-IE" sz="1400" dirty="0"/>
          </a:p>
        </p:txBody>
      </p:sp>
      <p:sp>
        <p:nvSpPr>
          <p:cNvPr id="27" name="Rounded Rectangle 26">
            <a:hlinkClick r:id="rId23" action="ppaction://hlinksldjump"/>
          </p:cNvPr>
          <p:cNvSpPr/>
          <p:nvPr userDrawn="1"/>
        </p:nvSpPr>
        <p:spPr>
          <a:xfrm rot="16200000">
            <a:off x="-272660" y="6260240"/>
            <a:ext cx="684000" cy="432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Act 10</a:t>
            </a:r>
            <a:endParaRPr lang="en-IE" sz="1400" dirty="0"/>
          </a:p>
        </p:txBody>
      </p:sp>
      <p:sp>
        <p:nvSpPr>
          <p:cNvPr id="29" name="Rounded Rectangle 28">
            <a:hlinkClick r:id="rId24" action="ppaction://hlinksldjump"/>
          </p:cNvPr>
          <p:cNvSpPr/>
          <p:nvPr userDrawn="1"/>
        </p:nvSpPr>
        <p:spPr>
          <a:xfrm>
            <a:off x="300286" y="0"/>
            <a:ext cx="2124000" cy="288000"/>
          </a:xfrm>
          <a:prstGeom prst="roundRect">
            <a:avLst/>
          </a:prstGeom>
          <a:solidFill>
            <a:srgbClr val="990033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en-IE" sz="1400" dirty="0" smtClean="0"/>
              <a:t>How</a:t>
            </a:r>
            <a:r>
              <a:rPr lang="en-IE" sz="1400" baseline="0" dirty="0" smtClean="0"/>
              <a:t> to make a </a:t>
            </a:r>
            <a:r>
              <a:rPr lang="en-IE" sz="1400" baseline="0" dirty="0" err="1" smtClean="0"/>
              <a:t>clinometer</a:t>
            </a:r>
            <a:endParaRPr lang="en-IE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entury Gothic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000" y="-27384"/>
            <a:ext cx="9396000" cy="6938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68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7343238" y="1628800"/>
            <a:ext cx="1466850" cy="1638300"/>
            <a:chOff x="7343238" y="1988840"/>
            <a:chExt cx="1466850" cy="16383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43238" y="1988840"/>
              <a:ext cx="1466850" cy="163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7343238" y="2464385"/>
              <a:ext cx="397114" cy="4605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/>
            </a:p>
          </p:txBody>
        </p:sp>
      </p:grpSp>
      <p:sp>
        <p:nvSpPr>
          <p:cNvPr id="3" name="Rectangle 2"/>
          <p:cNvSpPr/>
          <p:nvPr/>
        </p:nvSpPr>
        <p:spPr>
          <a:xfrm>
            <a:off x="385152" y="833169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Using Similar Triangles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• Using graph paper draw the above 2 diagrams overlapping, with the angles of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elevation of the sun superimposed as shown by example in the diagram on the right.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Label the diagram on the graph paper as in the diagram on the right.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70"/>
          <a:stretch>
            <a:fillRect/>
          </a:stretch>
        </p:blipFill>
        <p:spPr bwMode="auto">
          <a:xfrm>
            <a:off x="1691680" y="2473560"/>
            <a:ext cx="5389563" cy="405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233175" y="316890"/>
            <a:ext cx="26776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990033"/>
                </a:solidFill>
              </a:rPr>
              <a:t>Student Activity 1 E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789610" y="548680"/>
            <a:ext cx="8167766" cy="5976664"/>
            <a:chOff x="8789610" y="548680"/>
            <a:chExt cx="8167766" cy="5976664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08504" y="548680"/>
              <a:ext cx="7848872" cy="597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398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664235"/>
            <a:ext cx="80648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• What do you notice about the 2 vertical lines in the triangles?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Measure the heights of the 2 vertical lines |</a:t>
            </a:r>
            <a:r>
              <a:rPr lang="en-IE" sz="2000" i="1" dirty="0">
                <a:solidFill>
                  <a:srgbClr val="990033"/>
                </a:solidFill>
              </a:rPr>
              <a:t>ED</a:t>
            </a:r>
            <a:r>
              <a:rPr lang="en-IE" sz="2000" dirty="0">
                <a:solidFill>
                  <a:srgbClr val="990033"/>
                </a:solidFill>
              </a:rPr>
              <a:t>| and |</a:t>
            </a:r>
            <a:r>
              <a:rPr lang="en-IE" sz="2000" i="1" dirty="0">
                <a:solidFill>
                  <a:srgbClr val="990033"/>
                </a:solidFill>
              </a:rPr>
              <a:t>CB</a:t>
            </a:r>
            <a:r>
              <a:rPr lang="en-IE" sz="2000" dirty="0" smtClean="0">
                <a:solidFill>
                  <a:srgbClr val="990033"/>
                </a:solidFill>
              </a:rPr>
              <a:t>|.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• </a:t>
            </a:r>
            <a:r>
              <a:rPr lang="en-IE" sz="2000" dirty="0">
                <a:solidFill>
                  <a:srgbClr val="990033"/>
                </a:solidFill>
              </a:rPr>
              <a:t>Measure the 2 horizontal lines |</a:t>
            </a:r>
            <a:r>
              <a:rPr lang="en-IE" sz="2000" i="1" dirty="0">
                <a:solidFill>
                  <a:srgbClr val="990033"/>
                </a:solidFill>
              </a:rPr>
              <a:t>AB</a:t>
            </a:r>
            <a:r>
              <a:rPr lang="en-IE" sz="2000" dirty="0">
                <a:solidFill>
                  <a:srgbClr val="990033"/>
                </a:solidFill>
              </a:rPr>
              <a:t>| and |</a:t>
            </a:r>
            <a:r>
              <a:rPr lang="en-IE" sz="2000" i="1" dirty="0">
                <a:solidFill>
                  <a:srgbClr val="990033"/>
                </a:solidFill>
              </a:rPr>
              <a:t>AD</a:t>
            </a:r>
            <a:r>
              <a:rPr lang="en-IE" sz="2000" dirty="0">
                <a:solidFill>
                  <a:srgbClr val="990033"/>
                </a:solidFill>
              </a:rPr>
              <a:t>|. 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• </a:t>
            </a:r>
            <a:r>
              <a:rPr lang="en-IE" sz="2000" dirty="0">
                <a:solidFill>
                  <a:srgbClr val="990033"/>
                </a:solidFill>
              </a:rPr>
              <a:t>What do you notice about the two ratios?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Knowing |</a:t>
            </a:r>
            <a:r>
              <a:rPr lang="en-IE" sz="2000" i="1" dirty="0">
                <a:solidFill>
                  <a:srgbClr val="990033"/>
                </a:solidFill>
              </a:rPr>
              <a:t>AB</a:t>
            </a:r>
            <a:r>
              <a:rPr lang="en-IE" sz="2000" dirty="0">
                <a:solidFill>
                  <a:srgbClr val="990033"/>
                </a:solidFill>
              </a:rPr>
              <a:t>| and |</a:t>
            </a:r>
            <a:r>
              <a:rPr lang="en-IE" sz="2000" i="1" dirty="0">
                <a:solidFill>
                  <a:srgbClr val="990033"/>
                </a:solidFill>
              </a:rPr>
              <a:t>CB</a:t>
            </a:r>
            <a:r>
              <a:rPr lang="en-IE" sz="2000" dirty="0">
                <a:solidFill>
                  <a:srgbClr val="990033"/>
                </a:solidFill>
              </a:rPr>
              <a:t>| and the distance |</a:t>
            </a:r>
            <a:r>
              <a:rPr lang="en-IE" sz="2000" i="1" dirty="0">
                <a:solidFill>
                  <a:srgbClr val="990033"/>
                </a:solidFill>
              </a:rPr>
              <a:t>AD</a:t>
            </a:r>
            <a:r>
              <a:rPr lang="en-IE" sz="2000" dirty="0">
                <a:solidFill>
                  <a:srgbClr val="990033"/>
                </a:solidFill>
              </a:rPr>
              <a:t>| how could you find |</a:t>
            </a:r>
            <a:r>
              <a:rPr lang="en-IE" sz="2000" i="1" dirty="0">
                <a:solidFill>
                  <a:srgbClr val="990033"/>
                </a:solidFill>
              </a:rPr>
              <a:t>ED</a:t>
            </a:r>
            <a:r>
              <a:rPr lang="en-IE" sz="2000" dirty="0">
                <a:solidFill>
                  <a:srgbClr val="990033"/>
                </a:solidFill>
              </a:rPr>
              <a:t>| without knowing the angle </a:t>
            </a:r>
            <a:r>
              <a:rPr lang="en-IE" sz="2000" dirty="0" smtClean="0">
                <a:solidFill>
                  <a:srgbClr val="990033"/>
                </a:solidFill>
              </a:rPr>
              <a:t>of elevation </a:t>
            </a:r>
            <a:r>
              <a:rPr lang="en-IE" sz="2000" dirty="0">
                <a:solidFill>
                  <a:srgbClr val="990033"/>
                </a:solidFill>
              </a:rPr>
              <a:t>|∠</a:t>
            </a:r>
            <a:r>
              <a:rPr lang="en-IE" sz="2000" i="1" dirty="0">
                <a:solidFill>
                  <a:srgbClr val="990033"/>
                </a:solidFill>
              </a:rPr>
              <a:t>EAD</a:t>
            </a:r>
            <a:r>
              <a:rPr lang="en-IE" sz="2000" dirty="0">
                <a:solidFill>
                  <a:srgbClr val="990033"/>
                </a:solidFill>
              </a:rPr>
              <a:t>| of the sun?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988740" y="1825486"/>
            <a:ext cx="936104" cy="707886"/>
            <a:chOff x="2987824" y="5517232"/>
            <a:chExt cx="936104" cy="707886"/>
          </a:xfrm>
        </p:grpSpPr>
        <p:sp>
          <p:nvSpPr>
            <p:cNvPr id="3" name="Rectangle 2"/>
            <p:cNvSpPr/>
            <p:nvPr/>
          </p:nvSpPr>
          <p:spPr>
            <a:xfrm>
              <a:off x="2987824" y="5517232"/>
              <a:ext cx="76174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2000" u="sng" dirty="0">
                  <a:solidFill>
                    <a:srgbClr val="990033"/>
                  </a:solidFill>
                </a:rPr>
                <a:t>|</a:t>
              </a:r>
              <a:r>
                <a:rPr lang="en-IE" sz="2000" i="1" u="sng" dirty="0">
                  <a:solidFill>
                    <a:srgbClr val="990033"/>
                  </a:solidFill>
                </a:rPr>
                <a:t>ED</a:t>
              </a:r>
              <a:r>
                <a:rPr lang="en-IE" sz="2000" u="sng" dirty="0">
                  <a:solidFill>
                    <a:srgbClr val="990033"/>
                  </a:solidFill>
                </a:rPr>
                <a:t>| </a:t>
              </a:r>
              <a:endParaRPr lang="en-IE" sz="2000" u="sng" dirty="0" smtClean="0">
                <a:solidFill>
                  <a:srgbClr val="990033"/>
                </a:solidFill>
              </a:endParaRPr>
            </a:p>
            <a:p>
              <a:r>
                <a:rPr lang="en-IE" sz="2000" dirty="0" smtClean="0">
                  <a:solidFill>
                    <a:srgbClr val="990033"/>
                  </a:solidFill>
                </a:rPr>
                <a:t>|CB|</a:t>
              </a:r>
              <a:endParaRPr lang="en-IE" sz="2000" dirty="0">
                <a:solidFill>
                  <a:srgbClr val="990033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3611022" y="5626235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2000" dirty="0" smtClean="0">
                  <a:solidFill>
                    <a:srgbClr val="990033"/>
                  </a:solidFill>
                </a:rPr>
                <a:t>=</a:t>
              </a:r>
              <a:endParaRPr lang="en-IE" sz="20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5722006" y="2401550"/>
            <a:ext cx="936104" cy="707886"/>
            <a:chOff x="2987824" y="5517232"/>
            <a:chExt cx="936104" cy="707886"/>
          </a:xfrm>
        </p:grpSpPr>
        <p:sp>
          <p:nvSpPr>
            <p:cNvPr id="7" name="Rectangle 6"/>
            <p:cNvSpPr/>
            <p:nvPr/>
          </p:nvSpPr>
          <p:spPr>
            <a:xfrm>
              <a:off x="2987824" y="5517232"/>
              <a:ext cx="76815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2000" u="sng" dirty="0" smtClean="0">
                  <a:solidFill>
                    <a:srgbClr val="990033"/>
                  </a:solidFill>
                </a:rPr>
                <a:t>|AB| </a:t>
              </a:r>
            </a:p>
            <a:p>
              <a:r>
                <a:rPr lang="en-IE" sz="2000" dirty="0" smtClean="0">
                  <a:solidFill>
                    <a:srgbClr val="990033"/>
                  </a:solidFill>
                </a:rPr>
                <a:t>|AD|</a:t>
              </a:r>
              <a:endParaRPr lang="en-IE" sz="2000" dirty="0">
                <a:solidFill>
                  <a:srgbClr val="990033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3611022" y="5626235"/>
              <a:ext cx="3129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IE" sz="2000" dirty="0" smtClean="0">
                  <a:solidFill>
                    <a:srgbClr val="990033"/>
                  </a:solidFill>
                </a:rPr>
                <a:t>=</a:t>
              </a:r>
              <a:endParaRPr lang="en-IE" sz="2000" dirty="0">
                <a:solidFill>
                  <a:srgbClr val="990033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789610" y="548680"/>
            <a:ext cx="8167766" cy="5976664"/>
            <a:chOff x="8789610" y="548680"/>
            <a:chExt cx="8167766" cy="5976664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08504" y="548680"/>
              <a:ext cx="7848872" cy="597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Rounded Rectangle 10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44683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476672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Ratios in Similar Triangles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Draw 3 different right angled triangles with the arms of the 90 degree angle being vertical </a:t>
            </a:r>
            <a:r>
              <a:rPr lang="en-IE" sz="2000" dirty="0" smtClean="0">
                <a:solidFill>
                  <a:srgbClr val="990033"/>
                </a:solidFill>
              </a:rPr>
              <a:t>and horizontal </a:t>
            </a:r>
            <a:r>
              <a:rPr lang="en-IE" sz="2000" dirty="0">
                <a:solidFill>
                  <a:srgbClr val="990033"/>
                </a:solidFill>
              </a:rPr>
              <a:t>line segments, using the same angle of elevation which you calculated for the </a:t>
            </a:r>
            <a:r>
              <a:rPr lang="en-IE" sz="2000" dirty="0" smtClean="0">
                <a:solidFill>
                  <a:srgbClr val="990033"/>
                </a:solidFill>
              </a:rPr>
              <a:t>sun. Call </a:t>
            </a:r>
            <a:r>
              <a:rPr lang="en-IE" sz="2000" dirty="0">
                <a:solidFill>
                  <a:srgbClr val="990033"/>
                </a:solidFill>
              </a:rPr>
              <a:t>the triangles T1, T2, T3.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4"/>
          <a:stretch>
            <a:fillRect/>
          </a:stretch>
        </p:blipFill>
        <p:spPr bwMode="auto">
          <a:xfrm>
            <a:off x="1691680" y="1772816"/>
            <a:ext cx="538956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8789610" y="548680"/>
            <a:ext cx="8167766" cy="5976664"/>
            <a:chOff x="8789610" y="548680"/>
            <a:chExt cx="8167766" cy="597666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08504" y="548680"/>
              <a:ext cx="7848872" cy="597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43096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39552" y="476672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Measure the length of the vertical and horizontal line segments in these triangles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do you notice about the ratios of any 2 vertical line segments of any 2 of these triangles and </a:t>
            </a:r>
            <a:r>
              <a:rPr lang="en-IE" sz="2000" dirty="0" smtClean="0">
                <a:solidFill>
                  <a:srgbClr val="990033"/>
                </a:solidFill>
              </a:rPr>
              <a:t>the ratio </a:t>
            </a:r>
            <a:r>
              <a:rPr lang="en-IE" sz="2000" dirty="0">
                <a:solidFill>
                  <a:srgbClr val="990033"/>
                </a:solidFill>
              </a:rPr>
              <a:t>of the corresponding horizontal line segments</a:t>
            </a:r>
            <a:r>
              <a:rPr lang="en-IE" sz="2000" dirty="0" smtClean="0">
                <a:solidFill>
                  <a:srgbClr val="990033"/>
                </a:solidFill>
              </a:rPr>
              <a:t>?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162" y="1220738"/>
            <a:ext cx="73056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789610" y="548680"/>
            <a:ext cx="8167766" cy="5976664"/>
            <a:chOff x="8789610" y="548680"/>
            <a:chExt cx="8167766" cy="5976664"/>
          </a:xfrm>
        </p:grpSpPr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08504" y="548680"/>
              <a:ext cx="7848872" cy="597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412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7537"/>
            <a:ext cx="3960440" cy="5683791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458934" y="704890"/>
            <a:ext cx="2489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u="sng" dirty="0">
                <a:solidFill>
                  <a:srgbClr val="990033"/>
                </a:solidFill>
              </a:rPr>
              <a:t>Labelling Sides in </a:t>
            </a:r>
            <a:endParaRPr lang="en-IE" sz="2000" u="sng" dirty="0" smtClean="0">
              <a:solidFill>
                <a:srgbClr val="990033"/>
              </a:solidFill>
            </a:endParaRPr>
          </a:p>
          <a:p>
            <a:r>
              <a:rPr lang="en-IE" sz="2000" u="sng" dirty="0" smtClean="0">
                <a:solidFill>
                  <a:srgbClr val="990033"/>
                </a:solidFill>
              </a:rPr>
              <a:t>Right </a:t>
            </a:r>
            <a:r>
              <a:rPr lang="en-IE" sz="2000" u="sng" dirty="0">
                <a:solidFill>
                  <a:srgbClr val="990033"/>
                </a:solidFill>
              </a:rPr>
              <a:t>Angled Triangles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512821" y="1556792"/>
            <a:ext cx="32586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What is the hypotenuse of 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a right-angled triangle?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800" y="2488012"/>
            <a:ext cx="63904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Mark </a:t>
            </a:r>
            <a:r>
              <a:rPr lang="en-IE" sz="2000" dirty="0">
                <a:solidFill>
                  <a:srgbClr val="990033"/>
                </a:solidFill>
              </a:rPr>
              <a:t>the hypotenuse on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triangles in Student Activity 2</a:t>
            </a:r>
          </a:p>
          <a:p>
            <a:r>
              <a:rPr lang="en-IE" sz="2000" dirty="0">
                <a:solidFill>
                  <a:srgbClr val="990033"/>
                </a:solidFill>
              </a:rPr>
              <a:t>of right-angled triangles.</a:t>
            </a:r>
          </a:p>
        </p:txBody>
      </p:sp>
      <p:sp>
        <p:nvSpPr>
          <p:cNvPr id="6" name="Rectangle 5"/>
          <p:cNvSpPr/>
          <p:nvPr/>
        </p:nvSpPr>
        <p:spPr>
          <a:xfrm>
            <a:off x="522348" y="3676968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How many other angles are in</a:t>
            </a:r>
          </a:p>
          <a:p>
            <a:r>
              <a:rPr lang="en-IE" sz="2000" dirty="0">
                <a:solidFill>
                  <a:srgbClr val="990033"/>
                </a:solidFill>
              </a:rPr>
              <a:t>the </a:t>
            </a:r>
            <a:r>
              <a:rPr lang="en-IE" sz="2000" dirty="0" smtClean="0">
                <a:solidFill>
                  <a:srgbClr val="990033"/>
                </a:solidFill>
              </a:rPr>
              <a:t>triangle?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How </a:t>
            </a:r>
            <a:r>
              <a:rPr lang="en-IE" sz="2000" dirty="0">
                <a:solidFill>
                  <a:srgbClr val="990033"/>
                </a:solidFill>
              </a:rPr>
              <a:t>many degrees do they</a:t>
            </a:r>
          </a:p>
          <a:p>
            <a:r>
              <a:rPr lang="en-IE" sz="2000" dirty="0">
                <a:solidFill>
                  <a:srgbClr val="990033"/>
                </a:solidFill>
              </a:rPr>
              <a:t>add up to?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What </a:t>
            </a:r>
            <a:r>
              <a:rPr lang="en-IE" sz="2000" dirty="0">
                <a:solidFill>
                  <a:srgbClr val="990033"/>
                </a:solidFill>
              </a:rPr>
              <a:t>are these angles called?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42977" y="316890"/>
            <a:ext cx="245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990033"/>
                </a:solidFill>
              </a:rPr>
              <a:t>Student Activity 2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8789610" y="548680"/>
            <a:ext cx="8167766" cy="5976664"/>
            <a:chOff x="8789610" y="548680"/>
            <a:chExt cx="8167766" cy="5976664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08504" y="548680"/>
              <a:ext cx="7848872" cy="5976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349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7537"/>
            <a:ext cx="3960440" cy="5683791"/>
          </a:xfrm>
          <a:prstGeom prst="rect">
            <a:avLst/>
          </a:prstGeom>
          <a:noFill/>
          <a:ln w="9525">
            <a:solidFill>
              <a:srgbClr val="9900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2177" y="704890"/>
            <a:ext cx="24891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000" u="sng" dirty="0">
                <a:solidFill>
                  <a:srgbClr val="990033"/>
                </a:solidFill>
              </a:rPr>
              <a:t>Labelling Sides in </a:t>
            </a:r>
            <a:endParaRPr lang="en-IE" sz="2000" u="sng" dirty="0" smtClean="0">
              <a:solidFill>
                <a:srgbClr val="990033"/>
              </a:solidFill>
            </a:endParaRPr>
          </a:p>
          <a:p>
            <a:r>
              <a:rPr lang="en-IE" sz="2000" u="sng" dirty="0" smtClean="0">
                <a:solidFill>
                  <a:srgbClr val="990033"/>
                </a:solidFill>
              </a:rPr>
              <a:t>Right </a:t>
            </a:r>
            <a:r>
              <a:rPr lang="en-IE" sz="2000" u="sng" dirty="0">
                <a:solidFill>
                  <a:srgbClr val="990033"/>
                </a:solidFill>
              </a:rPr>
              <a:t>Angled Triangles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648072" y="1477899"/>
            <a:ext cx="320384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990033"/>
                </a:solidFill>
              </a:rPr>
              <a:t>Mark either one of the two</a:t>
            </a:r>
          </a:p>
          <a:p>
            <a:r>
              <a:rPr lang="en-IE" dirty="0">
                <a:solidFill>
                  <a:srgbClr val="990033"/>
                </a:solidFill>
              </a:rPr>
              <a:t>complementary angles on the</a:t>
            </a:r>
          </a:p>
          <a:p>
            <a:r>
              <a:rPr lang="en-IE" dirty="0">
                <a:solidFill>
                  <a:srgbClr val="990033"/>
                </a:solidFill>
              </a:rPr>
              <a:t>triangle with an arc. What is</a:t>
            </a:r>
          </a:p>
          <a:p>
            <a:r>
              <a:rPr lang="en-IE" dirty="0">
                <a:solidFill>
                  <a:srgbClr val="990033"/>
                </a:solidFill>
              </a:rPr>
              <a:t>the name of one of the arms</a:t>
            </a:r>
          </a:p>
          <a:p>
            <a:r>
              <a:rPr lang="en-IE" dirty="0">
                <a:solidFill>
                  <a:srgbClr val="990033"/>
                </a:solidFill>
              </a:rPr>
              <a:t>of that angle?</a:t>
            </a:r>
          </a:p>
        </p:txBody>
      </p:sp>
      <p:sp>
        <p:nvSpPr>
          <p:cNvPr id="8" name="Rectangle 7"/>
          <p:cNvSpPr/>
          <p:nvPr/>
        </p:nvSpPr>
        <p:spPr>
          <a:xfrm>
            <a:off x="648072" y="3081734"/>
            <a:ext cx="30598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990033"/>
                </a:solidFill>
              </a:rPr>
              <a:t>The other side, which is beside</a:t>
            </a:r>
          </a:p>
          <a:p>
            <a:r>
              <a:rPr lang="en-IE" dirty="0">
                <a:solidFill>
                  <a:srgbClr val="990033"/>
                </a:solidFill>
              </a:rPr>
              <a:t>the marked angle, is given the</a:t>
            </a:r>
          </a:p>
          <a:p>
            <a:r>
              <a:rPr lang="en-IE" dirty="0">
                <a:solidFill>
                  <a:srgbClr val="990033"/>
                </a:solidFill>
              </a:rPr>
              <a:t>name “adjacent”. Label it.</a:t>
            </a:r>
          </a:p>
        </p:txBody>
      </p:sp>
      <p:sp>
        <p:nvSpPr>
          <p:cNvPr id="9" name="Rectangle 8"/>
          <p:cNvSpPr/>
          <p:nvPr/>
        </p:nvSpPr>
        <p:spPr>
          <a:xfrm>
            <a:off x="648072" y="4221088"/>
            <a:ext cx="3059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990033"/>
                </a:solidFill>
              </a:rPr>
              <a:t>Label the third side of the</a:t>
            </a:r>
          </a:p>
          <a:p>
            <a:r>
              <a:rPr lang="en-IE" dirty="0">
                <a:solidFill>
                  <a:srgbClr val="990033"/>
                </a:solidFill>
              </a:rPr>
              <a:t>triangle as the </a:t>
            </a:r>
            <a:r>
              <a:rPr lang="en-IE" dirty="0" smtClean="0">
                <a:solidFill>
                  <a:srgbClr val="990033"/>
                </a:solidFill>
              </a:rPr>
              <a:t>opposite side.</a:t>
            </a:r>
          </a:p>
          <a:p>
            <a:endParaRPr lang="en-IE" dirty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Describe </a:t>
            </a:r>
            <a:r>
              <a:rPr lang="en-IE" dirty="0">
                <a:solidFill>
                  <a:srgbClr val="990033"/>
                </a:solidFill>
              </a:rPr>
              <a:t>the opposite side.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42980" y="316890"/>
            <a:ext cx="245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990033"/>
                </a:solidFill>
              </a:rPr>
              <a:t>Student Activity 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8789610" y="620688"/>
            <a:ext cx="8343314" cy="5832648"/>
            <a:chOff x="8789610" y="620688"/>
            <a:chExt cx="8343314" cy="5832648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0036" y="620688"/>
              <a:ext cx="7992888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Rounded Rectangle 11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791444" y="620688"/>
            <a:ext cx="8165932" cy="5904656"/>
            <a:chOff x="8791444" y="620688"/>
            <a:chExt cx="8165932" cy="5904656"/>
          </a:xfrm>
        </p:grpSpPr>
        <p:sp>
          <p:nvSpPr>
            <p:cNvPr id="15" name="Rounded Rectangle 14"/>
            <p:cNvSpPr/>
            <p:nvPr/>
          </p:nvSpPr>
          <p:spPr>
            <a:xfrm rot="16200000">
              <a:off x="8161444" y="2885000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80512" y="620688"/>
              <a:ext cx="7776864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79394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476672"/>
            <a:ext cx="813690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Repeat this process </a:t>
            </a:r>
            <a:r>
              <a:rPr lang="en-IE" sz="2000" dirty="0" smtClean="0">
                <a:solidFill>
                  <a:srgbClr val="990033"/>
                </a:solidFill>
              </a:rPr>
              <a:t>of marking </a:t>
            </a:r>
            <a:r>
              <a:rPr lang="en-IE" sz="2000" dirty="0">
                <a:solidFill>
                  <a:srgbClr val="990033"/>
                </a:solidFill>
              </a:rPr>
              <a:t>angles </a:t>
            </a:r>
            <a:r>
              <a:rPr lang="en-IE" sz="2000" dirty="0" smtClean="0">
                <a:solidFill>
                  <a:srgbClr val="990033"/>
                </a:solidFill>
              </a:rPr>
              <a:t>and labelling </a:t>
            </a:r>
            <a:r>
              <a:rPr lang="en-IE" sz="2000" dirty="0">
                <a:solidFill>
                  <a:srgbClr val="990033"/>
                </a:solidFill>
              </a:rPr>
              <a:t>sides for </a:t>
            </a:r>
            <a:r>
              <a:rPr lang="en-IE" sz="2000" dirty="0" smtClean="0">
                <a:solidFill>
                  <a:srgbClr val="990033"/>
                </a:solidFill>
              </a:rPr>
              <a:t>all the </a:t>
            </a:r>
            <a:r>
              <a:rPr lang="en-IE" sz="2000" dirty="0">
                <a:solidFill>
                  <a:srgbClr val="990033"/>
                </a:solidFill>
              </a:rPr>
              <a:t>triangles on </a:t>
            </a:r>
            <a:r>
              <a:rPr lang="en-IE" sz="2000" dirty="0" smtClean="0">
                <a:solidFill>
                  <a:srgbClr val="990033"/>
                </a:solidFill>
              </a:rPr>
              <a:t>Student Activity </a:t>
            </a:r>
            <a:r>
              <a:rPr lang="en-IE" sz="2000" dirty="0">
                <a:solidFill>
                  <a:srgbClr val="990033"/>
                </a:solidFill>
              </a:rPr>
              <a:t>1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If you were to work out the ratio of any two of the sides in a right angled triangle how would you do this?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Would the order matter?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Explain your answer.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How many possible ratios could be worked out for a right angled triangle?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When giving the ratios use the names for the sides.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 What is the relationship between the first pair?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If I knew the answer to the first ratio was ½, what would be the answer to the second one?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11560" y="1268760"/>
            <a:ext cx="820891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3568" y="3212976"/>
            <a:ext cx="81369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4293096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i="1" u="sng" dirty="0" err="1" smtClean="0">
                <a:solidFill>
                  <a:srgbClr val="990033"/>
                </a:solidFill>
              </a:rPr>
              <a:t>Opp</a:t>
            </a:r>
            <a:endParaRPr lang="en-IE" sz="2000" i="1" u="sng" dirty="0" smtClean="0">
              <a:solidFill>
                <a:srgbClr val="990033"/>
              </a:solidFill>
            </a:endParaRPr>
          </a:p>
          <a:p>
            <a:r>
              <a:rPr lang="en-IE" sz="2000" i="1" dirty="0" err="1" smtClean="0">
                <a:solidFill>
                  <a:srgbClr val="990033"/>
                </a:solidFill>
              </a:rPr>
              <a:t>Hyp</a:t>
            </a:r>
            <a:r>
              <a:rPr lang="en-IE" sz="2000" i="1" dirty="0" smtClean="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1331640" y="4294837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i="1" u="sng" dirty="0" err="1" smtClean="0">
                <a:solidFill>
                  <a:srgbClr val="990033"/>
                </a:solidFill>
              </a:rPr>
              <a:t>Hyp</a:t>
            </a:r>
            <a:endParaRPr lang="en-IE" sz="2000" i="1" u="sng" dirty="0" smtClean="0">
              <a:solidFill>
                <a:srgbClr val="990033"/>
              </a:solidFill>
            </a:endParaRPr>
          </a:p>
          <a:p>
            <a:r>
              <a:rPr lang="en-IE" sz="2000" i="1" dirty="0" err="1" smtClean="0">
                <a:solidFill>
                  <a:srgbClr val="990033"/>
                </a:solidFill>
              </a:rPr>
              <a:t>Opp</a:t>
            </a:r>
            <a:r>
              <a:rPr lang="en-IE" sz="2000" i="1" dirty="0" smtClean="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987824" y="4294837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i="1" u="sng" dirty="0" err="1" smtClean="0">
                <a:solidFill>
                  <a:srgbClr val="990033"/>
                </a:solidFill>
              </a:rPr>
              <a:t>Opp</a:t>
            </a:r>
            <a:endParaRPr lang="en-IE" sz="2000" i="1" u="sng" dirty="0" smtClean="0">
              <a:solidFill>
                <a:srgbClr val="990033"/>
              </a:solidFill>
            </a:endParaRPr>
          </a:p>
          <a:p>
            <a:r>
              <a:rPr lang="en-IE" sz="2000" i="1" dirty="0" err="1" smtClean="0">
                <a:solidFill>
                  <a:srgbClr val="990033"/>
                </a:solidFill>
              </a:rPr>
              <a:t>Adj</a:t>
            </a:r>
            <a:r>
              <a:rPr lang="en-IE" sz="2000" i="1" dirty="0" smtClean="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63888" y="4293096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i="1" u="sng" dirty="0" err="1" smtClean="0">
                <a:solidFill>
                  <a:srgbClr val="990033"/>
                </a:solidFill>
              </a:rPr>
              <a:t>Adj</a:t>
            </a:r>
            <a:endParaRPr lang="en-IE" sz="2000" i="1" u="sng" dirty="0" smtClean="0">
              <a:solidFill>
                <a:srgbClr val="990033"/>
              </a:solidFill>
            </a:endParaRPr>
          </a:p>
          <a:p>
            <a:r>
              <a:rPr lang="en-IE" sz="2000" i="1" dirty="0" err="1" smtClean="0">
                <a:solidFill>
                  <a:srgbClr val="990033"/>
                </a:solidFill>
              </a:rPr>
              <a:t>Opp</a:t>
            </a:r>
            <a:r>
              <a:rPr lang="en-IE" sz="2000" i="1" dirty="0" smtClean="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9" name="Rectangle 8"/>
          <p:cNvSpPr/>
          <p:nvPr/>
        </p:nvSpPr>
        <p:spPr>
          <a:xfrm>
            <a:off x="1835696" y="4294837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i="1" u="sng" dirty="0" err="1" smtClean="0">
                <a:solidFill>
                  <a:srgbClr val="990033"/>
                </a:solidFill>
              </a:rPr>
              <a:t>Adj</a:t>
            </a:r>
            <a:endParaRPr lang="en-IE" sz="2000" i="1" u="sng" dirty="0" smtClean="0">
              <a:solidFill>
                <a:srgbClr val="990033"/>
              </a:solidFill>
            </a:endParaRPr>
          </a:p>
          <a:p>
            <a:r>
              <a:rPr lang="en-IE" sz="2000" i="1" dirty="0" err="1" smtClean="0">
                <a:solidFill>
                  <a:srgbClr val="990033"/>
                </a:solidFill>
              </a:rPr>
              <a:t>Hyp</a:t>
            </a:r>
            <a:r>
              <a:rPr lang="en-IE" sz="2000" i="1" dirty="0" smtClean="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1760" y="4294837"/>
            <a:ext cx="6480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i="1" u="sng" dirty="0" err="1" smtClean="0">
                <a:solidFill>
                  <a:srgbClr val="990033"/>
                </a:solidFill>
              </a:rPr>
              <a:t>Hyp</a:t>
            </a:r>
            <a:endParaRPr lang="en-IE" sz="2000" i="1" u="sng" dirty="0" smtClean="0">
              <a:solidFill>
                <a:srgbClr val="990033"/>
              </a:solidFill>
            </a:endParaRPr>
          </a:p>
          <a:p>
            <a:r>
              <a:rPr lang="en-IE" sz="2000" i="1" dirty="0" err="1" smtClean="0">
                <a:solidFill>
                  <a:srgbClr val="990033"/>
                </a:solidFill>
              </a:rPr>
              <a:t>Adj</a:t>
            </a:r>
            <a:r>
              <a:rPr lang="en-IE" sz="2000" i="1" dirty="0" smtClean="0">
                <a:solidFill>
                  <a:srgbClr val="990033"/>
                </a:solidFill>
              </a:rPr>
              <a:t>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576" y="5149641"/>
            <a:ext cx="8064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8789610" y="620688"/>
            <a:ext cx="8167766" cy="5904656"/>
            <a:chOff x="8789610" y="620688"/>
            <a:chExt cx="8167766" cy="5904656"/>
          </a:xfrm>
        </p:grpSpPr>
        <p:sp>
          <p:nvSpPr>
            <p:cNvPr id="13" name="Rounded Rectangle 12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  <p:pic>
          <p:nvPicPr>
            <p:cNvPr id="14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80512" y="620688"/>
              <a:ext cx="7776864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8" name="Group 17"/>
          <p:cNvGrpSpPr/>
          <p:nvPr/>
        </p:nvGrpSpPr>
        <p:grpSpPr>
          <a:xfrm>
            <a:off x="8791444" y="645398"/>
            <a:ext cx="8197464" cy="5832648"/>
            <a:chOff x="8791444" y="645398"/>
            <a:chExt cx="8197464" cy="5832648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0036" y="645398"/>
              <a:ext cx="7848872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Rounded Rectangle 16"/>
            <p:cNvSpPr/>
            <p:nvPr/>
          </p:nvSpPr>
          <p:spPr>
            <a:xfrm rot="16200000">
              <a:off x="8161444" y="2885000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018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9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9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3568" y="620688"/>
            <a:ext cx="777686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b="1" dirty="0">
                <a:solidFill>
                  <a:srgbClr val="990033"/>
                </a:solidFill>
              </a:rPr>
              <a:t>Student Activities 3, 4, 5, </a:t>
            </a:r>
            <a:r>
              <a:rPr lang="nl-NL" sz="2400" b="1" dirty="0" smtClean="0">
                <a:solidFill>
                  <a:srgbClr val="990033"/>
                </a:solidFill>
              </a:rPr>
              <a:t>6, </a:t>
            </a:r>
            <a:r>
              <a:rPr lang="en-IE" sz="2400" b="1" dirty="0" smtClean="0">
                <a:solidFill>
                  <a:srgbClr val="990033"/>
                </a:solidFill>
              </a:rPr>
              <a:t>7 </a:t>
            </a:r>
            <a:r>
              <a:rPr lang="en-IE" sz="2400" b="1" dirty="0">
                <a:solidFill>
                  <a:srgbClr val="990033"/>
                </a:solidFill>
              </a:rPr>
              <a:t>and 8</a:t>
            </a:r>
            <a:r>
              <a:rPr lang="en-IE" sz="2400" dirty="0" smtClean="0">
                <a:solidFill>
                  <a:srgbClr val="990033"/>
                </a:solidFill>
              </a:rPr>
              <a:t>: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For </a:t>
            </a:r>
            <a:r>
              <a:rPr lang="en-IE" sz="2000" dirty="0">
                <a:solidFill>
                  <a:srgbClr val="990033"/>
                </a:solidFill>
              </a:rPr>
              <a:t>each </a:t>
            </a:r>
            <a:r>
              <a:rPr lang="en-IE" sz="2000" dirty="0" smtClean="0">
                <a:solidFill>
                  <a:srgbClr val="990033"/>
                </a:solidFill>
              </a:rPr>
              <a:t>triangle of </a:t>
            </a:r>
            <a:r>
              <a:rPr lang="en-IE" sz="2000" dirty="0">
                <a:solidFill>
                  <a:srgbClr val="990033"/>
                </a:solidFill>
              </a:rPr>
              <a:t>the five triangles </a:t>
            </a:r>
            <a:r>
              <a:rPr lang="en-IE" sz="2000" dirty="0" smtClean="0">
                <a:solidFill>
                  <a:srgbClr val="990033"/>
                </a:solidFill>
              </a:rPr>
              <a:t>mark the </a:t>
            </a:r>
            <a:r>
              <a:rPr lang="en-IE" sz="2000" dirty="0">
                <a:solidFill>
                  <a:srgbClr val="990033"/>
                </a:solidFill>
              </a:rPr>
              <a:t>90° angle and one </a:t>
            </a:r>
            <a:r>
              <a:rPr lang="en-IE" sz="2000" dirty="0" smtClean="0">
                <a:solidFill>
                  <a:srgbClr val="990033"/>
                </a:solidFill>
              </a:rPr>
              <a:t>other given </a:t>
            </a:r>
            <a:r>
              <a:rPr lang="en-IE" sz="2000" dirty="0">
                <a:solidFill>
                  <a:srgbClr val="990033"/>
                </a:solidFill>
              </a:rPr>
              <a:t>angle (given on </a:t>
            </a:r>
            <a:r>
              <a:rPr lang="en-IE" sz="2000" dirty="0" smtClean="0">
                <a:solidFill>
                  <a:srgbClr val="990033"/>
                </a:solidFill>
              </a:rPr>
              <a:t>the sheet</a:t>
            </a:r>
            <a:r>
              <a:rPr lang="en-IE" sz="2000" dirty="0">
                <a:solidFill>
                  <a:srgbClr val="990033"/>
                </a:solidFill>
              </a:rPr>
              <a:t>). Label the sides of </a:t>
            </a:r>
            <a:r>
              <a:rPr lang="en-IE" sz="2000" dirty="0" smtClean="0">
                <a:solidFill>
                  <a:srgbClr val="990033"/>
                </a:solidFill>
              </a:rPr>
              <a:t>the right </a:t>
            </a:r>
            <a:r>
              <a:rPr lang="en-IE" sz="2000" dirty="0">
                <a:solidFill>
                  <a:srgbClr val="990033"/>
                </a:solidFill>
              </a:rPr>
              <a:t>angled triangles as </a:t>
            </a:r>
            <a:r>
              <a:rPr lang="en-IE" sz="2000" dirty="0" err="1" smtClean="0">
                <a:solidFill>
                  <a:srgbClr val="990033"/>
                </a:solidFill>
              </a:rPr>
              <a:t>hyp</a:t>
            </a:r>
            <a:r>
              <a:rPr lang="en-IE" sz="2000" dirty="0" smtClean="0">
                <a:solidFill>
                  <a:srgbClr val="990033"/>
                </a:solidFill>
              </a:rPr>
              <a:t> (hypotenuse</a:t>
            </a:r>
            <a:r>
              <a:rPr lang="en-IE" sz="2000" dirty="0">
                <a:solidFill>
                  <a:srgbClr val="990033"/>
                </a:solidFill>
              </a:rPr>
              <a:t>), </a:t>
            </a:r>
            <a:r>
              <a:rPr lang="en-IE" sz="2000" dirty="0" err="1">
                <a:solidFill>
                  <a:srgbClr val="990033"/>
                </a:solidFill>
              </a:rPr>
              <a:t>adj</a:t>
            </a:r>
            <a:r>
              <a:rPr lang="en-IE" sz="2000" dirty="0">
                <a:solidFill>
                  <a:srgbClr val="990033"/>
                </a:solidFill>
              </a:rPr>
              <a:t> (adjacent</a:t>
            </a:r>
            <a:r>
              <a:rPr lang="en-IE" sz="2000" dirty="0" smtClean="0">
                <a:solidFill>
                  <a:srgbClr val="990033"/>
                </a:solidFill>
              </a:rPr>
              <a:t>), and </a:t>
            </a:r>
            <a:r>
              <a:rPr lang="en-IE" sz="2000" dirty="0" err="1">
                <a:solidFill>
                  <a:srgbClr val="990033"/>
                </a:solidFill>
              </a:rPr>
              <a:t>opp</a:t>
            </a:r>
            <a:r>
              <a:rPr lang="en-IE" sz="2000" dirty="0">
                <a:solidFill>
                  <a:srgbClr val="990033"/>
                </a:solidFill>
              </a:rPr>
              <a:t> (opposite). </a:t>
            </a:r>
            <a:r>
              <a:rPr lang="en-IE" sz="2000" dirty="0" smtClean="0">
                <a:solidFill>
                  <a:srgbClr val="990033"/>
                </a:solidFill>
              </a:rPr>
              <a:t>Measure each </a:t>
            </a:r>
            <a:r>
              <a:rPr lang="en-IE" sz="2000" dirty="0">
                <a:solidFill>
                  <a:srgbClr val="990033"/>
                </a:solidFill>
              </a:rPr>
              <a:t>side correct to the </a:t>
            </a:r>
            <a:r>
              <a:rPr lang="en-IE" sz="2000" dirty="0" smtClean="0">
                <a:solidFill>
                  <a:srgbClr val="990033"/>
                </a:solidFill>
              </a:rPr>
              <a:t>nearest mm </a:t>
            </a:r>
            <a:r>
              <a:rPr lang="en-IE" sz="2000" dirty="0">
                <a:solidFill>
                  <a:srgbClr val="990033"/>
                </a:solidFill>
              </a:rPr>
              <a:t>and calculate the </a:t>
            </a:r>
            <a:r>
              <a:rPr lang="en-IE" sz="2000" dirty="0" smtClean="0">
                <a:solidFill>
                  <a:srgbClr val="990033"/>
                </a:solidFill>
              </a:rPr>
              <a:t>ratios </a:t>
            </a:r>
            <a:r>
              <a:rPr lang="en-IE" sz="2000" dirty="0" err="1" smtClean="0">
                <a:solidFill>
                  <a:srgbClr val="990033"/>
                </a:solidFill>
              </a:rPr>
              <a:t>opp</a:t>
            </a:r>
            <a:r>
              <a:rPr lang="en-IE" sz="2000" dirty="0" smtClean="0">
                <a:solidFill>
                  <a:srgbClr val="990033"/>
                </a:solidFill>
              </a:rPr>
              <a:t>/</a:t>
            </a:r>
            <a:r>
              <a:rPr lang="en-IE" sz="2000" dirty="0" err="1" smtClean="0">
                <a:solidFill>
                  <a:srgbClr val="990033"/>
                </a:solidFill>
              </a:rPr>
              <a:t>hyp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adj</a:t>
            </a:r>
            <a:r>
              <a:rPr lang="en-IE" sz="2000" dirty="0">
                <a:solidFill>
                  <a:srgbClr val="990033"/>
                </a:solidFill>
              </a:rPr>
              <a:t>/</a:t>
            </a:r>
            <a:r>
              <a:rPr lang="en-IE" sz="2000" dirty="0" err="1">
                <a:solidFill>
                  <a:srgbClr val="990033"/>
                </a:solidFill>
              </a:rPr>
              <a:t>hyp</a:t>
            </a:r>
            <a:r>
              <a:rPr lang="en-IE" sz="2000" dirty="0">
                <a:solidFill>
                  <a:srgbClr val="990033"/>
                </a:solidFill>
              </a:rPr>
              <a:t>, </a:t>
            </a:r>
            <a:r>
              <a:rPr lang="en-IE" sz="2000" dirty="0" err="1">
                <a:solidFill>
                  <a:srgbClr val="990033"/>
                </a:solidFill>
              </a:rPr>
              <a:t>opp</a:t>
            </a:r>
            <a:r>
              <a:rPr lang="en-IE" sz="2000" dirty="0">
                <a:solidFill>
                  <a:srgbClr val="990033"/>
                </a:solidFill>
              </a:rPr>
              <a:t>/adj</a:t>
            </a:r>
            <a:r>
              <a:rPr lang="en-IE" sz="2000" dirty="0" smtClean="0">
                <a:solidFill>
                  <a:srgbClr val="990033"/>
                </a:solidFill>
              </a:rPr>
              <a:t>.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One </a:t>
            </a:r>
            <a:r>
              <a:rPr lang="en-IE" sz="2000" dirty="0">
                <a:solidFill>
                  <a:srgbClr val="990033"/>
                </a:solidFill>
              </a:rPr>
              <a:t>student is to measure, </a:t>
            </a:r>
            <a:r>
              <a:rPr lang="en-IE" sz="2000" dirty="0" smtClean="0">
                <a:solidFill>
                  <a:srgbClr val="990033"/>
                </a:solidFill>
              </a:rPr>
              <a:t>one to </a:t>
            </a:r>
            <a:r>
              <a:rPr lang="en-IE" sz="2000" dirty="0">
                <a:solidFill>
                  <a:srgbClr val="990033"/>
                </a:solidFill>
              </a:rPr>
              <a:t>calculate ratios and one </a:t>
            </a:r>
            <a:r>
              <a:rPr lang="en-IE" sz="2000" dirty="0" smtClean="0">
                <a:solidFill>
                  <a:srgbClr val="990033"/>
                </a:solidFill>
              </a:rPr>
              <a:t>to double </a:t>
            </a:r>
            <a:r>
              <a:rPr lang="en-IE" sz="2000" dirty="0">
                <a:solidFill>
                  <a:srgbClr val="990033"/>
                </a:solidFill>
              </a:rPr>
              <a:t>check changing roles </a:t>
            </a:r>
            <a:r>
              <a:rPr lang="en-IE" sz="2000" dirty="0" smtClean="0">
                <a:solidFill>
                  <a:srgbClr val="990033"/>
                </a:solidFill>
              </a:rPr>
              <a:t>on each </a:t>
            </a:r>
            <a:r>
              <a:rPr lang="en-IE" sz="2000" dirty="0">
                <a:solidFill>
                  <a:srgbClr val="990033"/>
                </a:solidFill>
              </a:rPr>
              <a:t>triangle.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791444" y="625340"/>
            <a:ext cx="8197464" cy="5852706"/>
            <a:chOff x="8791444" y="625340"/>
            <a:chExt cx="8197464" cy="5852706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0036" y="645398"/>
              <a:ext cx="7848872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61444" y="1255340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791444" y="676930"/>
            <a:ext cx="8237940" cy="5904656"/>
            <a:chOff x="8791444" y="676930"/>
            <a:chExt cx="8237940" cy="5904656"/>
          </a:xfrm>
        </p:grpSpPr>
        <p:pic>
          <p:nvPicPr>
            <p:cNvPr id="7170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80512" y="676930"/>
              <a:ext cx="7848872" cy="5904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 rot="16200000">
              <a:off x="8161444" y="2885000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3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000" y="764704"/>
            <a:ext cx="4680000" cy="26348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2344" y="3461336"/>
            <a:ext cx="6336000" cy="2992000"/>
          </a:xfrm>
          <a:prstGeom prst="rect">
            <a:avLst/>
          </a:prstGeom>
          <a:noFill/>
          <a:ln w="9525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83568" y="726508"/>
            <a:ext cx="7776864" cy="255454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Calculating ratios for similar right angled triangles with angles of 30°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Measure and label the 90° and the 30° angles in the following triangles. What is the measure of </a:t>
            </a:r>
            <a:r>
              <a:rPr lang="en-IE" sz="2000" dirty="0" smtClean="0">
                <a:solidFill>
                  <a:srgbClr val="990033"/>
                </a:solidFill>
              </a:rPr>
              <a:t>the third </a:t>
            </a:r>
            <a:r>
              <a:rPr lang="en-IE" sz="2000" dirty="0">
                <a:solidFill>
                  <a:srgbClr val="990033"/>
                </a:solidFill>
              </a:rPr>
              <a:t>angle</a:t>
            </a:r>
            <a:r>
              <a:rPr lang="en-IE" sz="2000" dirty="0" smtClean="0">
                <a:solidFill>
                  <a:srgbClr val="990033"/>
                </a:solidFill>
              </a:rPr>
              <a:t>?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Label the hypotenuse as “</a:t>
            </a:r>
            <a:r>
              <a:rPr lang="en-IE" sz="2000" dirty="0" err="1">
                <a:solidFill>
                  <a:srgbClr val="990033"/>
                </a:solidFill>
              </a:rPr>
              <a:t>hyp</a:t>
            </a:r>
            <a:r>
              <a:rPr lang="en-IE" sz="2000" dirty="0">
                <a:solidFill>
                  <a:srgbClr val="990033"/>
                </a:solidFill>
              </a:rPr>
              <a:t>”. With respect to the 30° angle, label the other sides as “</a:t>
            </a:r>
            <a:r>
              <a:rPr lang="en-IE" sz="2000" dirty="0" err="1">
                <a:solidFill>
                  <a:srgbClr val="990033"/>
                </a:solidFill>
              </a:rPr>
              <a:t>adj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smtClean="0">
                <a:solidFill>
                  <a:srgbClr val="990033"/>
                </a:solidFill>
              </a:rPr>
              <a:t>for adjacent </a:t>
            </a:r>
            <a:r>
              <a:rPr lang="en-IE" sz="2000" dirty="0">
                <a:solidFill>
                  <a:srgbClr val="990033"/>
                </a:solidFill>
              </a:rPr>
              <a:t>and “</a:t>
            </a:r>
            <a:r>
              <a:rPr lang="en-IE" sz="2000" dirty="0" err="1">
                <a:solidFill>
                  <a:srgbClr val="990033"/>
                </a:solidFill>
              </a:rPr>
              <a:t>opp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smtClean="0">
                <a:solidFill>
                  <a:srgbClr val="990033"/>
                </a:solidFill>
              </a:rPr>
              <a:t>for Opposite</a:t>
            </a:r>
          </a:p>
          <a:p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Complete the table below.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2980" y="316890"/>
            <a:ext cx="245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990033"/>
                </a:solidFill>
              </a:rPr>
              <a:t>Student Activity 3</a:t>
            </a:r>
          </a:p>
        </p:txBody>
      </p:sp>
    </p:spTree>
    <p:extLst>
      <p:ext uri="{BB962C8B-B14F-4D97-AF65-F5344CB8AC3E}">
        <p14:creationId xmlns:p14="http://schemas.microsoft.com/office/powerpoint/2010/main" val="154115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64794"/>
            <a:ext cx="6149709" cy="4088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39552" y="76470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Calculating ratios for similar right angled triangles with angles of 40°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Measure and label the 90° and the 40° angles in the following triangles. What is the measure of </a:t>
            </a:r>
            <a:r>
              <a:rPr lang="en-IE" sz="2000" dirty="0" smtClean="0">
                <a:solidFill>
                  <a:srgbClr val="990033"/>
                </a:solidFill>
              </a:rPr>
              <a:t>the third </a:t>
            </a:r>
            <a:r>
              <a:rPr lang="en-IE" sz="2000" dirty="0">
                <a:solidFill>
                  <a:srgbClr val="990033"/>
                </a:solidFill>
              </a:rPr>
              <a:t>angle?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Label the hypotenuse as “</a:t>
            </a:r>
            <a:r>
              <a:rPr lang="en-IE" sz="2000" dirty="0" err="1">
                <a:solidFill>
                  <a:srgbClr val="990033"/>
                </a:solidFill>
              </a:rPr>
              <a:t>hyp</a:t>
            </a:r>
            <a:r>
              <a:rPr lang="en-IE" sz="2000" dirty="0">
                <a:solidFill>
                  <a:srgbClr val="990033"/>
                </a:solidFill>
              </a:rPr>
              <a:t>”. With respect to the 40° angle, label the other sides as “</a:t>
            </a:r>
            <a:r>
              <a:rPr lang="en-IE" sz="2000" dirty="0" err="1">
                <a:solidFill>
                  <a:srgbClr val="990033"/>
                </a:solidFill>
              </a:rPr>
              <a:t>adj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smtClean="0">
                <a:solidFill>
                  <a:srgbClr val="990033"/>
                </a:solidFill>
              </a:rPr>
              <a:t>for adjacent </a:t>
            </a:r>
            <a:r>
              <a:rPr lang="en-IE" sz="2000" dirty="0">
                <a:solidFill>
                  <a:srgbClr val="990033"/>
                </a:solidFill>
              </a:rPr>
              <a:t>and “</a:t>
            </a:r>
            <a:r>
              <a:rPr lang="en-IE" sz="2000" dirty="0" err="1">
                <a:solidFill>
                  <a:srgbClr val="990033"/>
                </a:solidFill>
              </a:rPr>
              <a:t>opp</a:t>
            </a:r>
            <a:r>
              <a:rPr lang="en-IE" sz="2000" dirty="0">
                <a:solidFill>
                  <a:srgbClr val="990033"/>
                </a:solidFill>
              </a:rPr>
              <a:t>” for opposite.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Complete the table below.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0638"/>
            <a:ext cx="8496944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2980" y="316890"/>
            <a:ext cx="245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990033"/>
                </a:solidFill>
              </a:rPr>
              <a:t>Student Activity 4</a:t>
            </a:r>
          </a:p>
        </p:txBody>
      </p:sp>
    </p:spTree>
    <p:extLst>
      <p:ext uri="{BB962C8B-B14F-4D97-AF65-F5344CB8AC3E}">
        <p14:creationId xmlns:p14="http://schemas.microsoft.com/office/powerpoint/2010/main" val="187287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68914" y="202590"/>
            <a:ext cx="1006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800" b="1" dirty="0" smtClean="0">
                <a:solidFill>
                  <a:srgbClr val="990033"/>
                </a:solidFill>
              </a:rPr>
              <a:t>Index</a:t>
            </a:r>
          </a:p>
        </p:txBody>
      </p:sp>
      <p:sp>
        <p:nvSpPr>
          <p:cNvPr id="3" name="Rectangle 2"/>
          <p:cNvSpPr/>
          <p:nvPr/>
        </p:nvSpPr>
        <p:spPr>
          <a:xfrm>
            <a:off x="395536" y="578396"/>
            <a:ext cx="8748464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300"/>
              </a:spcAft>
              <a:tabLst>
                <a:tab pos="2324100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Student Activity 1:  	Me </a:t>
            </a:r>
            <a:r>
              <a:rPr lang="en-IE" sz="2000" dirty="0">
                <a:solidFill>
                  <a:srgbClr val="990033"/>
                </a:solidFill>
              </a:rPr>
              <a:t>and my </a:t>
            </a:r>
            <a:r>
              <a:rPr lang="en-IE" sz="2000" dirty="0" smtClean="0">
                <a:solidFill>
                  <a:srgbClr val="990033"/>
                </a:solidFill>
              </a:rPr>
              <a:t>shadow</a:t>
            </a:r>
            <a:endParaRPr lang="en-IE" sz="600" dirty="0" smtClean="0">
              <a:solidFill>
                <a:srgbClr val="990033"/>
              </a:solidFill>
            </a:endParaRPr>
          </a:p>
          <a:p>
            <a:pPr>
              <a:spcAft>
                <a:spcPts val="300"/>
              </a:spcAft>
              <a:tabLst>
                <a:tab pos="2324100" algn="l"/>
              </a:tabLst>
            </a:pPr>
            <a:r>
              <a:rPr lang="en-IE" sz="2000" dirty="0">
                <a:solidFill>
                  <a:srgbClr val="990033"/>
                </a:solidFill>
              </a:rPr>
              <a:t>Student Activity </a:t>
            </a:r>
            <a:r>
              <a:rPr lang="en-IE" sz="2000" dirty="0" smtClean="0">
                <a:solidFill>
                  <a:srgbClr val="990033"/>
                </a:solidFill>
              </a:rPr>
              <a:t>2:  	Labelling </a:t>
            </a:r>
            <a:r>
              <a:rPr lang="en-IE" sz="2000" dirty="0">
                <a:solidFill>
                  <a:srgbClr val="990033"/>
                </a:solidFill>
              </a:rPr>
              <a:t>Sides in Right Angled </a:t>
            </a:r>
            <a:r>
              <a:rPr lang="en-IE" sz="2000" dirty="0" smtClean="0">
                <a:solidFill>
                  <a:srgbClr val="990033"/>
                </a:solidFill>
              </a:rPr>
              <a:t>Triangles</a:t>
            </a:r>
            <a:endParaRPr lang="en-IE" sz="600" dirty="0">
              <a:solidFill>
                <a:srgbClr val="990033"/>
              </a:solidFill>
            </a:endParaRPr>
          </a:p>
          <a:p>
            <a:pPr>
              <a:spcAft>
                <a:spcPts val="300"/>
              </a:spcAft>
              <a:tabLst>
                <a:tab pos="2324100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Student Activity 3 :</a:t>
            </a:r>
            <a:r>
              <a:rPr lang="en-IE" sz="2000" dirty="0">
                <a:solidFill>
                  <a:srgbClr val="990033"/>
                </a:solidFill>
              </a:rPr>
              <a:t> </a:t>
            </a:r>
            <a:r>
              <a:rPr lang="en-IE" sz="2000" dirty="0" smtClean="0">
                <a:solidFill>
                  <a:srgbClr val="990033"/>
                </a:solidFill>
              </a:rPr>
              <a:t>	Calculating </a:t>
            </a:r>
            <a:r>
              <a:rPr lang="en-IE" sz="2000" dirty="0">
                <a:solidFill>
                  <a:srgbClr val="990033"/>
                </a:solidFill>
              </a:rPr>
              <a:t>ratios for similar right angled triangles with </a:t>
            </a:r>
            <a:r>
              <a:rPr lang="en-IE" sz="2000" dirty="0" smtClean="0">
                <a:solidFill>
                  <a:srgbClr val="990033"/>
                </a:solidFill>
              </a:rPr>
              <a:t>	angles of 30°</a:t>
            </a:r>
            <a:endParaRPr lang="en-IE" sz="300" dirty="0" smtClean="0">
              <a:solidFill>
                <a:srgbClr val="990033"/>
              </a:solidFill>
            </a:endParaRPr>
          </a:p>
          <a:p>
            <a:pPr>
              <a:spcAft>
                <a:spcPts val="300"/>
              </a:spcAft>
              <a:tabLst>
                <a:tab pos="2324100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Student Activity 4: 	Calculating ratios for similar right angled triangles with 		angles of 40°</a:t>
            </a:r>
            <a:endParaRPr lang="en-IE" sz="300" dirty="0" smtClean="0">
              <a:solidFill>
                <a:srgbClr val="990033"/>
              </a:solidFill>
            </a:endParaRPr>
          </a:p>
          <a:p>
            <a:pPr>
              <a:spcAft>
                <a:spcPts val="300"/>
              </a:spcAft>
              <a:tabLst>
                <a:tab pos="2324100" algn="l"/>
                <a:tab pos="2419350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Student </a:t>
            </a:r>
            <a:r>
              <a:rPr lang="en-IE" sz="2000" dirty="0">
                <a:solidFill>
                  <a:srgbClr val="990033"/>
                </a:solidFill>
              </a:rPr>
              <a:t>Activity </a:t>
            </a:r>
            <a:r>
              <a:rPr lang="en-IE" sz="2000" dirty="0" smtClean="0">
                <a:solidFill>
                  <a:srgbClr val="990033"/>
                </a:solidFill>
              </a:rPr>
              <a:t>5: 	Calculating </a:t>
            </a:r>
            <a:r>
              <a:rPr lang="en-IE" sz="2000" dirty="0">
                <a:solidFill>
                  <a:srgbClr val="990033"/>
                </a:solidFill>
              </a:rPr>
              <a:t>ratios for similar right angled triangles with </a:t>
            </a:r>
            <a:r>
              <a:rPr lang="en-IE" sz="2000" dirty="0" smtClean="0">
                <a:solidFill>
                  <a:srgbClr val="990033"/>
                </a:solidFill>
              </a:rPr>
              <a:t>		angles  of 45°</a:t>
            </a:r>
          </a:p>
          <a:p>
            <a:pPr>
              <a:spcAft>
                <a:spcPts val="300"/>
              </a:spcAft>
              <a:tabLst>
                <a:tab pos="2324100" algn="l"/>
              </a:tabLst>
            </a:pPr>
            <a:r>
              <a:rPr lang="en-IE" sz="2000" dirty="0">
                <a:solidFill>
                  <a:srgbClr val="990033"/>
                </a:solidFill>
              </a:rPr>
              <a:t>Student Activity </a:t>
            </a:r>
            <a:r>
              <a:rPr lang="en-IE" sz="2000" dirty="0" smtClean="0">
                <a:solidFill>
                  <a:srgbClr val="990033"/>
                </a:solidFill>
              </a:rPr>
              <a:t>6: 	Calculating </a:t>
            </a:r>
            <a:r>
              <a:rPr lang="en-IE" sz="2000" dirty="0">
                <a:solidFill>
                  <a:srgbClr val="990033"/>
                </a:solidFill>
              </a:rPr>
              <a:t>ratios for similar right angled triangles with </a:t>
            </a:r>
            <a:r>
              <a:rPr lang="en-IE" sz="2000" dirty="0" smtClean="0">
                <a:solidFill>
                  <a:srgbClr val="990033"/>
                </a:solidFill>
              </a:rPr>
              <a:t>	angles of 50°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spcAft>
                <a:spcPts val="300"/>
              </a:spcAft>
              <a:tabLst>
                <a:tab pos="2324100" algn="l"/>
              </a:tabLst>
            </a:pPr>
            <a:r>
              <a:rPr lang="en-IE" sz="2000" dirty="0">
                <a:solidFill>
                  <a:srgbClr val="990033"/>
                </a:solidFill>
              </a:rPr>
              <a:t>Student Activity </a:t>
            </a:r>
            <a:r>
              <a:rPr lang="en-IE" sz="2000" dirty="0" smtClean="0">
                <a:solidFill>
                  <a:srgbClr val="990033"/>
                </a:solidFill>
              </a:rPr>
              <a:t>7: 	Calculating </a:t>
            </a:r>
            <a:r>
              <a:rPr lang="en-IE" sz="2000" dirty="0">
                <a:solidFill>
                  <a:srgbClr val="990033"/>
                </a:solidFill>
              </a:rPr>
              <a:t>ratios for similar right angled triangles with </a:t>
            </a:r>
            <a:r>
              <a:rPr lang="en-IE" sz="2000" dirty="0" smtClean="0">
                <a:solidFill>
                  <a:srgbClr val="990033"/>
                </a:solidFill>
              </a:rPr>
              <a:t>	angles of 60°</a:t>
            </a:r>
            <a:endParaRPr lang="en-IE" sz="2000" dirty="0">
              <a:solidFill>
                <a:srgbClr val="990033"/>
              </a:solidFill>
            </a:endParaRPr>
          </a:p>
          <a:p>
            <a:pPr>
              <a:spcAft>
                <a:spcPts val="300"/>
              </a:spcAft>
              <a:tabLst>
                <a:tab pos="2324100" algn="l"/>
                <a:tab pos="2419350" algn="l"/>
              </a:tabLst>
            </a:pPr>
            <a:r>
              <a:rPr lang="en-IE" sz="2000" dirty="0">
                <a:solidFill>
                  <a:srgbClr val="990033"/>
                </a:solidFill>
              </a:rPr>
              <a:t>Student Activity </a:t>
            </a:r>
            <a:r>
              <a:rPr lang="en-IE" sz="2000" dirty="0" smtClean="0">
                <a:solidFill>
                  <a:srgbClr val="990033"/>
                </a:solidFill>
              </a:rPr>
              <a:t>8: 	Calculating </a:t>
            </a:r>
            <a:r>
              <a:rPr lang="en-IE" sz="2000" dirty="0">
                <a:solidFill>
                  <a:srgbClr val="990033"/>
                </a:solidFill>
              </a:rPr>
              <a:t>ratios for similar right angled triangles with </a:t>
            </a:r>
            <a:r>
              <a:rPr lang="en-IE" sz="2000" dirty="0" smtClean="0">
                <a:solidFill>
                  <a:srgbClr val="990033"/>
                </a:solidFill>
              </a:rPr>
              <a:t>	angles of 70</a:t>
            </a:r>
            <a:r>
              <a:rPr lang="en-IE" sz="2000" dirty="0">
                <a:solidFill>
                  <a:srgbClr val="990033"/>
                </a:solidFill>
              </a:rPr>
              <a:t>°</a:t>
            </a:r>
          </a:p>
          <a:p>
            <a:pPr>
              <a:spcAft>
                <a:spcPts val="300"/>
              </a:spcAft>
              <a:tabLst>
                <a:tab pos="2324100" algn="l"/>
              </a:tabLst>
            </a:pPr>
            <a:r>
              <a:rPr lang="en-IE" sz="2000" dirty="0">
                <a:solidFill>
                  <a:srgbClr val="990033"/>
                </a:solidFill>
              </a:rPr>
              <a:t>Student Activity </a:t>
            </a:r>
            <a:r>
              <a:rPr lang="en-IE" sz="2000" dirty="0" smtClean="0">
                <a:solidFill>
                  <a:srgbClr val="990033"/>
                </a:solidFill>
              </a:rPr>
              <a:t>9::	Master </a:t>
            </a:r>
            <a:r>
              <a:rPr lang="en-IE" sz="2000" dirty="0">
                <a:solidFill>
                  <a:srgbClr val="990033"/>
                </a:solidFill>
              </a:rPr>
              <a:t>table of class results for ratios of sides in</a:t>
            </a:r>
          </a:p>
          <a:p>
            <a:pPr>
              <a:spcAft>
                <a:spcPts val="300"/>
              </a:spcAft>
              <a:tabLst>
                <a:tab pos="2324100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	right </a:t>
            </a:r>
            <a:r>
              <a:rPr lang="en-IE" sz="2000" dirty="0">
                <a:solidFill>
                  <a:srgbClr val="990033"/>
                </a:solidFill>
              </a:rPr>
              <a:t>angled </a:t>
            </a:r>
            <a:r>
              <a:rPr lang="en-IE" sz="2000" dirty="0" smtClean="0">
                <a:solidFill>
                  <a:srgbClr val="990033"/>
                </a:solidFill>
              </a:rPr>
              <a:t>triangles</a:t>
            </a:r>
          </a:p>
          <a:p>
            <a:pPr>
              <a:spcAft>
                <a:spcPts val="300"/>
              </a:spcAft>
              <a:tabLst>
                <a:tab pos="2324100" algn="l"/>
                <a:tab pos="2419350" algn="l"/>
              </a:tabLst>
            </a:pPr>
            <a:r>
              <a:rPr lang="en-IE" sz="2000" dirty="0">
                <a:solidFill>
                  <a:srgbClr val="990033"/>
                </a:solidFill>
              </a:rPr>
              <a:t>Student Activity </a:t>
            </a:r>
            <a:r>
              <a:rPr lang="en-IE" sz="2000" dirty="0" smtClean="0">
                <a:solidFill>
                  <a:srgbClr val="990033"/>
                </a:solidFill>
              </a:rPr>
              <a:t>10: 	Using </a:t>
            </a:r>
            <a:r>
              <a:rPr lang="en-IE" sz="2000" dirty="0">
                <a:solidFill>
                  <a:srgbClr val="990033"/>
                </a:solidFill>
              </a:rPr>
              <a:t>the master table of class results answer the following </a:t>
            </a:r>
            <a:r>
              <a:rPr lang="en-IE" sz="2000" dirty="0" smtClean="0">
                <a:solidFill>
                  <a:srgbClr val="990033"/>
                </a:solidFill>
              </a:rPr>
              <a:t>	questions</a:t>
            </a:r>
            <a:endParaRPr lang="en-IE" sz="2000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96952"/>
            <a:ext cx="6723286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612046"/>
            <a:ext cx="806489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Calculating </a:t>
            </a:r>
            <a:r>
              <a:rPr lang="en-IE" sz="2000" dirty="0">
                <a:solidFill>
                  <a:srgbClr val="990033"/>
                </a:solidFill>
              </a:rPr>
              <a:t>ratios for similar right angled triangles with angles of 45°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Measure and label the 90° and the 45° angles in the following triangles. What types of right </a:t>
            </a:r>
            <a:r>
              <a:rPr lang="en-IE" sz="2000" dirty="0" smtClean="0">
                <a:solidFill>
                  <a:srgbClr val="990033"/>
                </a:solidFill>
              </a:rPr>
              <a:t>angled triangle </a:t>
            </a:r>
            <a:r>
              <a:rPr lang="en-IE" sz="2000" dirty="0">
                <a:solidFill>
                  <a:srgbClr val="990033"/>
                </a:solidFill>
              </a:rPr>
              <a:t>are these </a:t>
            </a:r>
            <a:r>
              <a:rPr lang="en-IE" sz="2000" dirty="0" smtClean="0">
                <a:solidFill>
                  <a:srgbClr val="990033"/>
                </a:solidFill>
              </a:rPr>
              <a:t>triangles?_________________________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Label the hypotenuse as “</a:t>
            </a:r>
            <a:r>
              <a:rPr lang="en-IE" sz="2000" dirty="0" err="1">
                <a:solidFill>
                  <a:srgbClr val="990033"/>
                </a:solidFill>
              </a:rPr>
              <a:t>hyp</a:t>
            </a:r>
            <a:r>
              <a:rPr lang="en-IE" sz="2000" dirty="0">
                <a:solidFill>
                  <a:srgbClr val="990033"/>
                </a:solidFill>
              </a:rPr>
              <a:t>”. With respect to the 45° angle, label the other sides as “</a:t>
            </a:r>
            <a:r>
              <a:rPr lang="en-IE" sz="2000" dirty="0" err="1">
                <a:solidFill>
                  <a:srgbClr val="990033"/>
                </a:solidFill>
              </a:rPr>
              <a:t>adj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smtClean="0">
                <a:solidFill>
                  <a:srgbClr val="990033"/>
                </a:solidFill>
              </a:rPr>
              <a:t>for adjacent </a:t>
            </a:r>
            <a:r>
              <a:rPr lang="en-IE" sz="2000" dirty="0">
                <a:solidFill>
                  <a:srgbClr val="990033"/>
                </a:solidFill>
              </a:rPr>
              <a:t>and “</a:t>
            </a:r>
            <a:r>
              <a:rPr lang="en-IE" sz="2000" dirty="0" err="1">
                <a:solidFill>
                  <a:srgbClr val="990033"/>
                </a:solidFill>
              </a:rPr>
              <a:t>opp</a:t>
            </a:r>
            <a:r>
              <a:rPr lang="en-IE" sz="2000" dirty="0">
                <a:solidFill>
                  <a:srgbClr val="990033"/>
                </a:solidFill>
              </a:rPr>
              <a:t>” for opposite.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Complete the table below.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252538"/>
            <a:ext cx="8208912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3342980" y="316890"/>
            <a:ext cx="245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990033"/>
                </a:solidFill>
              </a:rPr>
              <a:t>Student Activity 5</a:t>
            </a:r>
          </a:p>
        </p:txBody>
      </p:sp>
    </p:spTree>
    <p:extLst>
      <p:ext uri="{BB962C8B-B14F-4D97-AF65-F5344CB8AC3E}">
        <p14:creationId xmlns:p14="http://schemas.microsoft.com/office/powerpoint/2010/main" val="11796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66" y="2924944"/>
            <a:ext cx="6916068" cy="356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782702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Calculating </a:t>
            </a:r>
            <a:r>
              <a:rPr lang="en-IE" sz="2000" dirty="0">
                <a:solidFill>
                  <a:srgbClr val="990033"/>
                </a:solidFill>
              </a:rPr>
              <a:t>ratios for similar right angled triangles with angles of 50°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Label the 90° and the 50° angles in the following triangles. What is the measure of the third angle</a:t>
            </a:r>
            <a:r>
              <a:rPr lang="en-IE" sz="2000" dirty="0" smtClean="0">
                <a:solidFill>
                  <a:srgbClr val="990033"/>
                </a:solidFill>
              </a:rPr>
              <a:t>? 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Label the hypotenuse as “</a:t>
            </a:r>
            <a:r>
              <a:rPr lang="en-IE" sz="2000" dirty="0" err="1">
                <a:solidFill>
                  <a:srgbClr val="990033"/>
                </a:solidFill>
              </a:rPr>
              <a:t>hyp</a:t>
            </a:r>
            <a:r>
              <a:rPr lang="en-IE" sz="2000" dirty="0">
                <a:solidFill>
                  <a:srgbClr val="990033"/>
                </a:solidFill>
              </a:rPr>
              <a:t>”. With respect to the 50° angle, label the other sides as “</a:t>
            </a:r>
            <a:r>
              <a:rPr lang="en-IE" sz="2000" dirty="0" err="1">
                <a:solidFill>
                  <a:srgbClr val="990033"/>
                </a:solidFill>
              </a:rPr>
              <a:t>adj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smtClean="0">
                <a:solidFill>
                  <a:srgbClr val="990033"/>
                </a:solidFill>
              </a:rPr>
              <a:t>for adjacent </a:t>
            </a:r>
            <a:r>
              <a:rPr lang="en-IE" sz="2000" dirty="0">
                <a:solidFill>
                  <a:srgbClr val="990033"/>
                </a:solidFill>
              </a:rPr>
              <a:t>and “</a:t>
            </a:r>
            <a:r>
              <a:rPr lang="en-IE" sz="2000" dirty="0" err="1">
                <a:solidFill>
                  <a:srgbClr val="990033"/>
                </a:solidFill>
              </a:rPr>
              <a:t>opp</a:t>
            </a:r>
            <a:r>
              <a:rPr lang="en-IE" sz="2000" dirty="0">
                <a:solidFill>
                  <a:srgbClr val="990033"/>
                </a:solidFill>
              </a:rPr>
              <a:t>” for opposite.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Complete the table below.</a:t>
            </a:r>
          </a:p>
        </p:txBody>
      </p:sp>
      <p:sp>
        <p:nvSpPr>
          <p:cNvPr id="6" name="Rectangle 5"/>
          <p:cNvSpPr/>
          <p:nvPr/>
        </p:nvSpPr>
        <p:spPr>
          <a:xfrm>
            <a:off x="3342978" y="303039"/>
            <a:ext cx="245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400" b="1" dirty="0">
                <a:solidFill>
                  <a:srgbClr val="990033"/>
                </a:solidFill>
              </a:rPr>
              <a:t>Student Activity 6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81113"/>
            <a:ext cx="8064896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2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852936"/>
            <a:ext cx="6967885" cy="364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83568" y="836712"/>
            <a:ext cx="77048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Calculating </a:t>
            </a:r>
            <a:r>
              <a:rPr lang="en-IE" sz="2000" dirty="0">
                <a:solidFill>
                  <a:srgbClr val="990033"/>
                </a:solidFill>
              </a:rPr>
              <a:t>ratios for similar right angled triangles with angles of 60°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Measure and label the 90° and the 60° angles in the following triangles. What is the measure of </a:t>
            </a:r>
            <a:r>
              <a:rPr lang="en-IE" sz="2000" dirty="0" smtClean="0">
                <a:solidFill>
                  <a:srgbClr val="990033"/>
                </a:solidFill>
              </a:rPr>
              <a:t>the third </a:t>
            </a:r>
            <a:r>
              <a:rPr lang="en-IE" sz="2000" dirty="0">
                <a:solidFill>
                  <a:srgbClr val="990033"/>
                </a:solidFill>
              </a:rPr>
              <a:t>angle</a:t>
            </a:r>
            <a:r>
              <a:rPr lang="en-IE" sz="2000" dirty="0" smtClean="0">
                <a:solidFill>
                  <a:srgbClr val="990033"/>
                </a:solidFill>
              </a:rPr>
              <a:t>?________________________________________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Label the hypotenuse as “</a:t>
            </a:r>
            <a:r>
              <a:rPr lang="en-IE" sz="2000" dirty="0" err="1">
                <a:solidFill>
                  <a:srgbClr val="990033"/>
                </a:solidFill>
              </a:rPr>
              <a:t>hyp</a:t>
            </a:r>
            <a:r>
              <a:rPr lang="en-IE" sz="2000" dirty="0">
                <a:solidFill>
                  <a:srgbClr val="990033"/>
                </a:solidFill>
              </a:rPr>
              <a:t>”. With respect to the 60° angle, label the other sides as “</a:t>
            </a:r>
            <a:r>
              <a:rPr lang="en-IE" sz="2000" dirty="0" err="1">
                <a:solidFill>
                  <a:srgbClr val="990033"/>
                </a:solidFill>
              </a:rPr>
              <a:t>adj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smtClean="0">
                <a:solidFill>
                  <a:srgbClr val="990033"/>
                </a:solidFill>
              </a:rPr>
              <a:t>for adjacent </a:t>
            </a:r>
            <a:r>
              <a:rPr lang="en-IE" sz="2000" dirty="0">
                <a:solidFill>
                  <a:srgbClr val="990033"/>
                </a:solidFill>
              </a:rPr>
              <a:t>and “</a:t>
            </a:r>
            <a:r>
              <a:rPr lang="en-IE" sz="2000" dirty="0" err="1">
                <a:solidFill>
                  <a:srgbClr val="990033"/>
                </a:solidFill>
              </a:rPr>
              <a:t>opp</a:t>
            </a:r>
            <a:r>
              <a:rPr lang="en-IE" sz="2000" dirty="0">
                <a:solidFill>
                  <a:srgbClr val="990033"/>
                </a:solidFill>
              </a:rPr>
              <a:t>” for opposite.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Complete the table below.</a:t>
            </a:r>
          </a:p>
        </p:txBody>
      </p:sp>
      <p:sp>
        <p:nvSpPr>
          <p:cNvPr id="3" name="Rectangle 2"/>
          <p:cNvSpPr/>
          <p:nvPr/>
        </p:nvSpPr>
        <p:spPr>
          <a:xfrm>
            <a:off x="3342978" y="332656"/>
            <a:ext cx="245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400" b="1" dirty="0">
                <a:solidFill>
                  <a:srgbClr val="990033"/>
                </a:solidFill>
              </a:rPr>
              <a:t>Student Activity 7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52538"/>
            <a:ext cx="7920880" cy="435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69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762957"/>
            <a:ext cx="80648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Calculating </a:t>
            </a:r>
            <a:r>
              <a:rPr lang="en-IE" sz="2000" dirty="0">
                <a:solidFill>
                  <a:srgbClr val="990033"/>
                </a:solidFill>
              </a:rPr>
              <a:t>ratios for similar right angled triangles with angles of 70°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Measure and label the 90° and the 70° angles in the following triangles. What is the measure of </a:t>
            </a:r>
            <a:r>
              <a:rPr lang="en-IE" sz="2000" dirty="0" smtClean="0">
                <a:solidFill>
                  <a:srgbClr val="990033"/>
                </a:solidFill>
              </a:rPr>
              <a:t>the third angle? 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Label the hypotenuse as “</a:t>
            </a:r>
            <a:r>
              <a:rPr lang="en-IE" sz="2000" dirty="0" err="1">
                <a:solidFill>
                  <a:srgbClr val="990033"/>
                </a:solidFill>
              </a:rPr>
              <a:t>hyp</a:t>
            </a:r>
            <a:r>
              <a:rPr lang="en-IE" sz="2000" dirty="0">
                <a:solidFill>
                  <a:srgbClr val="990033"/>
                </a:solidFill>
              </a:rPr>
              <a:t>”. With respect to the 70° angle, label the other sides as “</a:t>
            </a:r>
            <a:r>
              <a:rPr lang="en-IE" sz="2000" dirty="0" err="1">
                <a:solidFill>
                  <a:srgbClr val="990033"/>
                </a:solidFill>
              </a:rPr>
              <a:t>adj</a:t>
            </a:r>
            <a:r>
              <a:rPr lang="en-IE" sz="2000" dirty="0">
                <a:solidFill>
                  <a:srgbClr val="990033"/>
                </a:solidFill>
              </a:rPr>
              <a:t>” </a:t>
            </a:r>
            <a:r>
              <a:rPr lang="en-IE" sz="2000" dirty="0" smtClean="0">
                <a:solidFill>
                  <a:srgbClr val="990033"/>
                </a:solidFill>
              </a:rPr>
              <a:t>for adjacent </a:t>
            </a:r>
            <a:r>
              <a:rPr lang="en-IE" sz="2000" dirty="0">
                <a:solidFill>
                  <a:srgbClr val="990033"/>
                </a:solidFill>
              </a:rPr>
              <a:t>and “</a:t>
            </a:r>
            <a:r>
              <a:rPr lang="en-IE" sz="2000" dirty="0" err="1">
                <a:solidFill>
                  <a:srgbClr val="990033"/>
                </a:solidFill>
              </a:rPr>
              <a:t>opp</a:t>
            </a:r>
            <a:r>
              <a:rPr lang="en-IE" sz="2000" dirty="0">
                <a:solidFill>
                  <a:srgbClr val="990033"/>
                </a:solidFill>
              </a:rPr>
              <a:t>” for opposite.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Complete the table below.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12" y="2780928"/>
            <a:ext cx="6781577" cy="3703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47864" y="332656"/>
            <a:ext cx="24580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400" b="1" dirty="0">
                <a:solidFill>
                  <a:srgbClr val="990033"/>
                </a:solidFill>
              </a:rPr>
              <a:t>Student Activity 8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71588"/>
            <a:ext cx="7920880" cy="431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50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5133" y="694350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Master </a:t>
            </a:r>
            <a:r>
              <a:rPr lang="en-IE" sz="2000" dirty="0">
                <a:solidFill>
                  <a:srgbClr val="990033"/>
                </a:solidFill>
              </a:rPr>
              <a:t>table of class results for ratios of sides </a:t>
            </a:r>
            <a:r>
              <a:rPr lang="en-IE" sz="2000" dirty="0" smtClean="0">
                <a:solidFill>
                  <a:srgbClr val="990033"/>
                </a:solidFill>
              </a:rPr>
              <a:t>in right </a:t>
            </a:r>
            <a:r>
              <a:rPr lang="en-IE" sz="2000" dirty="0">
                <a:solidFill>
                  <a:srgbClr val="990033"/>
                </a:solidFill>
              </a:rPr>
              <a:t>angled </a:t>
            </a:r>
            <a:r>
              <a:rPr lang="en-IE" sz="2000" dirty="0" smtClean="0">
                <a:solidFill>
                  <a:srgbClr val="990033"/>
                </a:solidFill>
              </a:rPr>
              <a:t>triangles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02903" y="260648"/>
            <a:ext cx="253819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IE" sz="2400" b="1" dirty="0">
                <a:solidFill>
                  <a:srgbClr val="990033"/>
                </a:solidFill>
              </a:rPr>
              <a:t>Student Activity </a:t>
            </a:r>
            <a:r>
              <a:rPr lang="en-IE" sz="2400" b="1" dirty="0" smtClean="0">
                <a:solidFill>
                  <a:srgbClr val="990033"/>
                </a:solidFill>
              </a:rPr>
              <a:t>9</a:t>
            </a:r>
            <a:endParaRPr lang="en-IE" sz="2400" b="1" dirty="0">
              <a:solidFill>
                <a:srgbClr val="990033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052736"/>
            <a:ext cx="6007372" cy="5345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765524" y="620689"/>
            <a:ext cx="8487330" cy="5904655"/>
            <a:chOff x="8789610" y="620689"/>
            <a:chExt cx="8487330" cy="5904655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40036" y="692696"/>
              <a:ext cx="8136904" cy="5832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015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03848" y="332656"/>
            <a:ext cx="25494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2400" dirty="0">
                <a:solidFill>
                  <a:srgbClr val="990033"/>
                </a:solidFill>
              </a:rPr>
              <a:t>Student Activity 10</a:t>
            </a:r>
          </a:p>
        </p:txBody>
      </p:sp>
      <p:sp>
        <p:nvSpPr>
          <p:cNvPr id="3" name="Rectangle 2"/>
          <p:cNvSpPr/>
          <p:nvPr/>
        </p:nvSpPr>
        <p:spPr>
          <a:xfrm>
            <a:off x="251520" y="821487"/>
            <a:ext cx="8640960" cy="580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Using the master table of class results answer the following questions</a:t>
            </a:r>
          </a:p>
          <a:p>
            <a:r>
              <a:rPr lang="en-IE" sz="2000" dirty="0">
                <a:solidFill>
                  <a:srgbClr val="990033"/>
                </a:solidFill>
              </a:rPr>
              <a:t>1. What do you notice about sin 30° and </a:t>
            </a:r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60°?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2. What do you notice about </a:t>
            </a:r>
            <a:r>
              <a:rPr lang="en-IE" sz="2000" dirty="0" err="1">
                <a:solidFill>
                  <a:srgbClr val="990033"/>
                </a:solidFill>
              </a:rPr>
              <a:t>cos</a:t>
            </a:r>
            <a:r>
              <a:rPr lang="en-IE" sz="2000" dirty="0">
                <a:solidFill>
                  <a:srgbClr val="990033"/>
                </a:solidFill>
              </a:rPr>
              <a:t> 30° and </a:t>
            </a:r>
            <a:r>
              <a:rPr lang="en-IE" sz="2000" dirty="0" smtClean="0">
                <a:solidFill>
                  <a:srgbClr val="990033"/>
                </a:solidFill>
              </a:rPr>
              <a:t>sin 60°? 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3. Can you explain what you have noticed using diagrams?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4. How would you describe angles 30° and 60°? 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5. Can you find similar examples in the master table? </a:t>
            </a:r>
            <a:r>
              <a:rPr lang="en-IE" sz="2000" dirty="0" smtClean="0">
                <a:solidFill>
                  <a:srgbClr val="990033"/>
                </a:solidFill>
              </a:rPr>
              <a:t> ____________________________________________________________________________________________________________________________________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6. For what angle in a right angled triangle is the opposite side one half of the</a:t>
            </a:r>
          </a:p>
          <a:p>
            <a:r>
              <a:rPr lang="en-IE" sz="2000" dirty="0">
                <a:solidFill>
                  <a:srgbClr val="990033"/>
                </a:solidFill>
              </a:rPr>
              <a:t>hypotenuse? </a:t>
            </a:r>
            <a:r>
              <a:rPr lang="en-IE" sz="2000" dirty="0" smtClean="0">
                <a:solidFill>
                  <a:srgbClr val="990033"/>
                </a:solidFill>
              </a:rPr>
              <a:t>     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Draw a diagram to illustrate your answer.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7. For what angle in a right angled triangle are the opposite and adjacent sides equal? </a:t>
            </a:r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89610" y="620688"/>
            <a:ext cx="8563302" cy="5544616"/>
            <a:chOff x="8789610" y="620688"/>
            <a:chExt cx="8563302" cy="5544616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44000" y="620688"/>
              <a:ext cx="8208912" cy="5544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992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9552" y="764704"/>
            <a:ext cx="7992888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 smtClean="0">
                <a:solidFill>
                  <a:srgbClr val="990033"/>
                </a:solidFill>
              </a:rPr>
              <a:t>7. For what angle in a right angled triangle are the opposite and adjacent sides equal? ____________________________________________________________________</a:t>
            </a:r>
          </a:p>
          <a:p>
            <a:endParaRPr lang="en-IE" sz="1050" dirty="0" smtClean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8. Calculate             for each angle A. Compare this to the value of Tan A. What do </a:t>
            </a:r>
          </a:p>
          <a:p>
            <a:endParaRPr lang="en-IE" dirty="0" smtClean="0">
              <a:solidFill>
                <a:srgbClr val="990033"/>
              </a:solidFill>
            </a:endParaRPr>
          </a:p>
          <a:p>
            <a:r>
              <a:rPr lang="en-IE" dirty="0" smtClean="0">
                <a:solidFill>
                  <a:srgbClr val="990033"/>
                </a:solidFill>
              </a:rPr>
              <a:t>    you notice?   Can you justify the answer? </a:t>
            </a:r>
          </a:p>
        </p:txBody>
      </p:sp>
      <p:sp>
        <p:nvSpPr>
          <p:cNvPr id="3" name="Rectangle 2"/>
          <p:cNvSpPr/>
          <p:nvPr/>
        </p:nvSpPr>
        <p:spPr>
          <a:xfrm>
            <a:off x="1707446" y="1637744"/>
            <a:ext cx="70564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u="sng" dirty="0">
                <a:solidFill>
                  <a:srgbClr val="990033"/>
                </a:solidFill>
              </a:rPr>
              <a:t>sin </a:t>
            </a:r>
            <a:r>
              <a:rPr lang="en-IE" u="sng" dirty="0" smtClean="0">
                <a:solidFill>
                  <a:srgbClr val="990033"/>
                </a:solidFill>
              </a:rPr>
              <a:t> A</a:t>
            </a:r>
          </a:p>
          <a:p>
            <a:r>
              <a:rPr lang="en-IE" dirty="0" smtClean="0">
                <a:solidFill>
                  <a:srgbClr val="990033"/>
                </a:solidFill>
              </a:rPr>
              <a:t>Cos A</a:t>
            </a:r>
            <a:endParaRPr lang="en-IE" dirty="0">
              <a:solidFill>
                <a:srgbClr val="9900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833563" y="1149548"/>
            <a:ext cx="5476875" cy="4727724"/>
            <a:chOff x="1833563" y="1049189"/>
            <a:chExt cx="5476875" cy="4727724"/>
          </a:xfrm>
        </p:grpSpPr>
        <p:pic>
          <p:nvPicPr>
            <p:cNvPr id="7171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3563" y="1081088"/>
              <a:ext cx="5476875" cy="4695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123728" y="1049189"/>
              <a:ext cx="5040560" cy="115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E">
                <a:solidFill>
                  <a:srgbClr val="C00000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925960" y="188640"/>
            <a:ext cx="53103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E" sz="2000" b="1" dirty="0">
                <a:solidFill>
                  <a:srgbClr val="990033"/>
                </a:solidFill>
              </a:rPr>
              <a:t>Making and using a clinometer to find the</a:t>
            </a:r>
          </a:p>
          <a:p>
            <a:pPr algn="ctr"/>
            <a:r>
              <a:rPr lang="en-IE" sz="2000" b="1" dirty="0">
                <a:solidFill>
                  <a:srgbClr val="990033"/>
                </a:solidFill>
              </a:rPr>
              <a:t>height of a tall structure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836712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dirty="0">
                <a:solidFill>
                  <a:srgbClr val="990033"/>
                </a:solidFill>
              </a:rPr>
              <a:t>Materials required: Protractor, </a:t>
            </a:r>
            <a:r>
              <a:rPr lang="en-IE" dirty="0" err="1">
                <a:solidFill>
                  <a:srgbClr val="990033"/>
                </a:solidFill>
              </a:rPr>
              <a:t>sellotape</a:t>
            </a:r>
            <a:r>
              <a:rPr lang="en-IE" dirty="0">
                <a:solidFill>
                  <a:srgbClr val="990033"/>
                </a:solidFill>
              </a:rPr>
              <a:t>, drinking straw, needle and thread, paper clip.</a:t>
            </a:r>
          </a:p>
        </p:txBody>
      </p:sp>
    </p:spTree>
    <p:extLst>
      <p:ext uri="{BB962C8B-B14F-4D97-AF65-F5344CB8AC3E}">
        <p14:creationId xmlns:p14="http://schemas.microsoft.com/office/powerpoint/2010/main" val="371759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26064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E" sz="2400" b="1" dirty="0">
                <a:solidFill>
                  <a:srgbClr val="990033"/>
                </a:solidFill>
              </a:rPr>
              <a:t>Finding the height of a wall/spire/ flagpole using a clinometer</a:t>
            </a:r>
          </a:p>
        </p:txBody>
      </p:sp>
      <p:sp>
        <p:nvSpPr>
          <p:cNvPr id="3" name="Rectangle 2"/>
          <p:cNvSpPr/>
          <p:nvPr/>
        </p:nvSpPr>
        <p:spPr>
          <a:xfrm>
            <a:off x="611560" y="1014983"/>
            <a:ext cx="8064896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IE" sz="2000" dirty="0">
                <a:solidFill>
                  <a:srgbClr val="990033"/>
                </a:solidFill>
              </a:rPr>
              <a:t>Work in threes – one holding the clinometer, </a:t>
            </a:r>
            <a:r>
              <a:rPr lang="en-IE" sz="2000" dirty="0" smtClean="0">
                <a:solidFill>
                  <a:srgbClr val="990033"/>
                </a:solidFill>
              </a:rPr>
              <a:t>one reading </a:t>
            </a:r>
            <a:r>
              <a:rPr lang="en-IE" sz="2000" dirty="0">
                <a:solidFill>
                  <a:srgbClr val="990033"/>
                </a:solidFill>
              </a:rPr>
              <a:t>the angle of elevation, one recording </a:t>
            </a:r>
            <a:r>
              <a:rPr lang="en-IE" sz="2000" dirty="0" smtClean="0">
                <a:solidFill>
                  <a:srgbClr val="990033"/>
                </a:solidFill>
              </a:rPr>
              <a:t>the angle </a:t>
            </a:r>
            <a:r>
              <a:rPr lang="en-IE" sz="2000" dirty="0">
                <a:solidFill>
                  <a:srgbClr val="990033"/>
                </a:solidFill>
              </a:rPr>
              <a:t>of elevation.</a:t>
            </a:r>
          </a:p>
          <a:p>
            <a:pPr>
              <a:spcAft>
                <a:spcPts val="600"/>
              </a:spcAft>
            </a:pPr>
            <a:r>
              <a:rPr lang="en-IE" sz="2000" dirty="0">
                <a:solidFill>
                  <a:srgbClr val="990033"/>
                </a:solidFill>
              </a:rPr>
              <a:t>• Measure the height of the observer from eye </a:t>
            </a:r>
            <a:r>
              <a:rPr lang="en-IE" sz="2000" dirty="0" smtClean="0">
                <a:solidFill>
                  <a:srgbClr val="990033"/>
                </a:solidFill>
              </a:rPr>
              <a:t>to ground </a:t>
            </a:r>
            <a:r>
              <a:rPr lang="en-IE" sz="2000" dirty="0">
                <a:solidFill>
                  <a:srgbClr val="990033"/>
                </a:solidFill>
              </a:rPr>
              <a:t>level.</a:t>
            </a:r>
          </a:p>
          <a:p>
            <a:pPr>
              <a:spcAft>
                <a:spcPts val="600"/>
              </a:spcAft>
              <a:tabLst>
                <a:tab pos="173038" algn="l"/>
              </a:tabLst>
            </a:pPr>
            <a:r>
              <a:rPr lang="en-IE" sz="2000" dirty="0">
                <a:solidFill>
                  <a:srgbClr val="990033"/>
                </a:solidFill>
              </a:rPr>
              <a:t>• Measure the distance from the observer to </a:t>
            </a:r>
            <a:r>
              <a:rPr lang="en-IE" sz="2000" dirty="0" smtClean="0">
                <a:solidFill>
                  <a:srgbClr val="990033"/>
                </a:solidFill>
              </a:rPr>
              <a:t>the base </a:t>
            </a:r>
            <a:r>
              <a:rPr lang="en-IE" sz="2000" dirty="0">
                <a:solidFill>
                  <a:srgbClr val="990033"/>
                </a:solidFill>
              </a:rPr>
              <a:t>of the building (under </a:t>
            </a:r>
            <a:endParaRPr lang="en-IE" sz="2000" dirty="0" smtClean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  <a:tabLst>
                <a:tab pos="173038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    the </a:t>
            </a:r>
            <a:r>
              <a:rPr lang="en-IE" sz="2000" dirty="0">
                <a:solidFill>
                  <a:srgbClr val="990033"/>
                </a:solidFill>
              </a:rPr>
              <a:t>highest </a:t>
            </a:r>
            <a:r>
              <a:rPr lang="en-IE" sz="2000" dirty="0" smtClean="0">
                <a:solidFill>
                  <a:srgbClr val="990033"/>
                </a:solidFill>
              </a:rPr>
              <a:t>point</a:t>
            </a:r>
            <a:r>
              <a:rPr lang="en-IE" sz="2000" dirty="0">
                <a:solidFill>
                  <a:srgbClr val="990033"/>
                </a:solidFill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en-IE" sz="2000" dirty="0">
                <a:solidFill>
                  <a:srgbClr val="990033"/>
                </a:solidFill>
              </a:rPr>
              <a:t>• Mark the position of the observer on </a:t>
            </a:r>
            <a:r>
              <a:rPr lang="en-IE" sz="2000" dirty="0" smtClean="0">
                <a:solidFill>
                  <a:srgbClr val="990033"/>
                </a:solidFill>
              </a:rPr>
              <a:t>the ground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IE" sz="2000" dirty="0">
                <a:solidFill>
                  <a:srgbClr val="990033"/>
                </a:solidFill>
              </a:rPr>
              <a:t>• Hold the clinometer so that the string is vertical.</a:t>
            </a:r>
          </a:p>
          <a:p>
            <a:pPr>
              <a:spcAft>
                <a:spcPts val="600"/>
              </a:spcAft>
              <a:tabLst>
                <a:tab pos="173038" algn="l"/>
              </a:tabLst>
            </a:pPr>
            <a:r>
              <a:rPr lang="en-IE" sz="2000" dirty="0">
                <a:solidFill>
                  <a:srgbClr val="990033"/>
                </a:solidFill>
              </a:rPr>
              <a:t>• Now tilt the clinometer looking through </a:t>
            </a:r>
            <a:r>
              <a:rPr lang="en-IE" sz="2000" dirty="0" smtClean="0">
                <a:solidFill>
                  <a:srgbClr val="990033"/>
                </a:solidFill>
              </a:rPr>
              <a:t>the drinking </a:t>
            </a:r>
            <a:r>
              <a:rPr lang="en-IE" sz="2000" dirty="0">
                <a:solidFill>
                  <a:srgbClr val="990033"/>
                </a:solidFill>
              </a:rPr>
              <a:t>straw so that the </a:t>
            </a:r>
            <a:endParaRPr lang="en-IE" sz="2000" dirty="0" smtClean="0">
              <a:solidFill>
                <a:srgbClr val="990033"/>
              </a:solidFill>
            </a:endParaRPr>
          </a:p>
          <a:p>
            <a:pPr>
              <a:spcAft>
                <a:spcPts val="600"/>
              </a:spcAft>
              <a:tabLst>
                <a:tab pos="173038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    highest </a:t>
            </a:r>
            <a:r>
              <a:rPr lang="en-IE" sz="2000" dirty="0">
                <a:solidFill>
                  <a:srgbClr val="990033"/>
                </a:solidFill>
              </a:rPr>
              <a:t>point on </a:t>
            </a:r>
            <a:r>
              <a:rPr lang="en-IE" sz="2000" dirty="0" smtClean="0">
                <a:solidFill>
                  <a:srgbClr val="990033"/>
                </a:solidFill>
              </a:rPr>
              <a:t>the top </a:t>
            </a:r>
            <a:r>
              <a:rPr lang="en-IE" sz="2000" dirty="0">
                <a:solidFill>
                  <a:srgbClr val="990033"/>
                </a:solidFill>
              </a:rPr>
              <a:t>of the wall/flagpole/spire is visible.</a:t>
            </a:r>
          </a:p>
          <a:p>
            <a:pPr>
              <a:spcAft>
                <a:spcPts val="600"/>
              </a:spcAft>
            </a:pPr>
            <a:r>
              <a:rPr lang="en-IE" sz="2000" dirty="0">
                <a:solidFill>
                  <a:srgbClr val="990033"/>
                </a:solidFill>
              </a:rPr>
              <a:t>• Read the angle of elevation of this </a:t>
            </a:r>
            <a:r>
              <a:rPr lang="en-IE" sz="2000" dirty="0" smtClean="0">
                <a:solidFill>
                  <a:srgbClr val="990033"/>
                </a:solidFill>
              </a:rPr>
              <a:t>highest point </a:t>
            </a:r>
            <a:r>
              <a:rPr lang="en-IE" sz="2000" dirty="0">
                <a:solidFill>
                  <a:srgbClr val="990033"/>
                </a:solidFill>
              </a:rPr>
              <a:t>to the nearest degree.</a:t>
            </a:r>
          </a:p>
          <a:p>
            <a:pPr>
              <a:spcAft>
                <a:spcPts val="600"/>
              </a:spcAft>
              <a:tabLst>
                <a:tab pos="173038" algn="l"/>
              </a:tabLst>
            </a:pPr>
            <a:r>
              <a:rPr lang="en-IE" sz="2000" dirty="0">
                <a:solidFill>
                  <a:srgbClr val="990033"/>
                </a:solidFill>
              </a:rPr>
              <a:t>• Draw a rough sketch of the situation </a:t>
            </a:r>
            <a:r>
              <a:rPr lang="en-IE" sz="2000" dirty="0" smtClean="0">
                <a:solidFill>
                  <a:srgbClr val="990033"/>
                </a:solidFill>
              </a:rPr>
              <a:t>marking in </a:t>
            </a:r>
            <a:r>
              <a:rPr lang="en-IE" sz="2000" dirty="0">
                <a:solidFill>
                  <a:srgbClr val="990033"/>
                </a:solidFill>
              </a:rPr>
              <a:t>the distances </a:t>
            </a:r>
            <a:r>
              <a:rPr lang="en-IE" sz="2000" dirty="0" smtClean="0">
                <a:solidFill>
                  <a:srgbClr val="990033"/>
                </a:solidFill>
              </a:rPr>
              <a:t>measured</a:t>
            </a:r>
          </a:p>
          <a:p>
            <a:pPr>
              <a:spcAft>
                <a:spcPts val="600"/>
              </a:spcAft>
              <a:tabLst>
                <a:tab pos="173038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   </a:t>
            </a:r>
            <a:r>
              <a:rPr lang="en-IE" sz="2000" dirty="0">
                <a:solidFill>
                  <a:srgbClr val="990033"/>
                </a:solidFill>
              </a:rPr>
              <a:t>and the angle </a:t>
            </a:r>
            <a:r>
              <a:rPr lang="en-IE" sz="2000" dirty="0" smtClean="0">
                <a:solidFill>
                  <a:srgbClr val="990033"/>
                </a:solidFill>
              </a:rPr>
              <a:t>of elevation</a:t>
            </a:r>
            <a:r>
              <a:rPr lang="en-IE" sz="2000" dirty="0">
                <a:solidFill>
                  <a:srgbClr val="990033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156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6000" y="749017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IE" sz="2400" dirty="0">
                <a:solidFill>
                  <a:srgbClr val="990033"/>
                </a:solidFill>
              </a:rPr>
              <a:t>We are going to find the</a:t>
            </a:r>
          </a:p>
          <a:p>
            <a:pPr algn="ctr"/>
            <a:r>
              <a:rPr lang="en-IE" sz="2400" dirty="0">
                <a:solidFill>
                  <a:srgbClr val="990033"/>
                </a:solidFill>
              </a:rPr>
              <a:t>angle of elevation of </a:t>
            </a:r>
            <a:r>
              <a:rPr lang="en-IE" sz="2400" dirty="0" smtClean="0">
                <a:solidFill>
                  <a:srgbClr val="990033"/>
                </a:solidFill>
              </a:rPr>
              <a:t>the sun.</a:t>
            </a:r>
          </a:p>
          <a:p>
            <a:pPr algn="ctr"/>
            <a:endParaRPr lang="en-IE" sz="1200" dirty="0">
              <a:solidFill>
                <a:srgbClr val="990033"/>
              </a:solidFill>
            </a:endParaRPr>
          </a:p>
          <a:p>
            <a:pPr algn="ctr"/>
            <a:r>
              <a:rPr lang="en-IE" sz="2400" dirty="0" smtClean="0">
                <a:solidFill>
                  <a:srgbClr val="990033"/>
                </a:solidFill>
              </a:rPr>
              <a:t>OUTSIDE </a:t>
            </a:r>
          </a:p>
          <a:p>
            <a:pPr algn="ctr"/>
            <a:endParaRPr lang="en-IE" sz="2400" dirty="0">
              <a:solidFill>
                <a:srgbClr val="990033"/>
              </a:solidFill>
            </a:endParaRPr>
          </a:p>
          <a:p>
            <a:pPr algn="ctr"/>
            <a:endParaRPr lang="en-IE" sz="2400" dirty="0" smtClean="0">
              <a:solidFill>
                <a:srgbClr val="990033"/>
              </a:solidFill>
            </a:endParaRPr>
          </a:p>
          <a:p>
            <a:pPr algn="ctr"/>
            <a:endParaRPr lang="en-IE" sz="2400" dirty="0">
              <a:solidFill>
                <a:srgbClr val="990033"/>
              </a:solidFill>
            </a:endParaRPr>
          </a:p>
          <a:p>
            <a:pPr algn="ctr"/>
            <a:endParaRPr lang="en-IE" sz="2400" dirty="0" smtClean="0">
              <a:solidFill>
                <a:srgbClr val="990033"/>
              </a:solidFill>
            </a:endParaRPr>
          </a:p>
          <a:p>
            <a:pPr algn="ctr"/>
            <a:endParaRPr lang="en-IE" sz="2400" dirty="0" smtClean="0">
              <a:solidFill>
                <a:srgbClr val="990033"/>
              </a:solidFill>
            </a:endParaRPr>
          </a:p>
          <a:p>
            <a:pPr algn="ctr"/>
            <a:endParaRPr lang="en-IE" sz="2400" dirty="0" smtClean="0">
              <a:solidFill>
                <a:srgbClr val="990033"/>
              </a:solidFill>
            </a:endParaRPr>
          </a:p>
          <a:p>
            <a:pPr algn="ctr"/>
            <a:endParaRPr lang="en-IE" sz="2400" dirty="0" smtClean="0">
              <a:solidFill>
                <a:srgbClr val="990033"/>
              </a:solidFill>
            </a:endParaRPr>
          </a:p>
          <a:p>
            <a:pPr algn="ctr"/>
            <a:endParaRPr lang="en-IE" sz="2400" dirty="0">
              <a:solidFill>
                <a:srgbClr val="990033"/>
              </a:solidFill>
            </a:endParaRPr>
          </a:p>
          <a:p>
            <a:pPr algn="ctr"/>
            <a:endParaRPr lang="en-IE" sz="2400" dirty="0" smtClean="0">
              <a:solidFill>
                <a:srgbClr val="990033"/>
              </a:solidFill>
            </a:endParaRPr>
          </a:p>
          <a:p>
            <a:pPr algn="ctr"/>
            <a:endParaRPr lang="en-IE" sz="2400" dirty="0">
              <a:solidFill>
                <a:srgbClr val="990033"/>
              </a:solidFill>
            </a:endParaRPr>
          </a:p>
          <a:p>
            <a:pPr algn="ctr"/>
            <a:r>
              <a:rPr lang="en-IE" sz="2400" dirty="0" smtClean="0">
                <a:solidFill>
                  <a:srgbClr val="990033"/>
                </a:solidFill>
              </a:rPr>
              <a:t>Fill </a:t>
            </a:r>
            <a:r>
              <a:rPr lang="en-IE" sz="2400" dirty="0">
                <a:solidFill>
                  <a:srgbClr val="990033"/>
                </a:solidFill>
              </a:rPr>
              <a:t>in </a:t>
            </a:r>
            <a:r>
              <a:rPr lang="en-IE" sz="2400" b="1" dirty="0">
                <a:solidFill>
                  <a:srgbClr val="990033"/>
                </a:solidFill>
              </a:rPr>
              <a:t>Student </a:t>
            </a:r>
            <a:r>
              <a:rPr lang="en-IE" sz="2400" b="1" dirty="0" smtClean="0">
                <a:solidFill>
                  <a:srgbClr val="990033"/>
                </a:solidFill>
              </a:rPr>
              <a:t>Activity 1A</a:t>
            </a:r>
            <a:endParaRPr lang="en-IE" sz="2400" dirty="0">
              <a:solidFill>
                <a:srgbClr val="990033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800" y="2046100"/>
            <a:ext cx="4617863" cy="3458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3342981" y="316890"/>
            <a:ext cx="24580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990033"/>
                </a:solidFill>
              </a:rPr>
              <a:t>Student Activity 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789610" y="620688"/>
            <a:ext cx="8131254" cy="5616624"/>
            <a:chOff x="8789610" y="620688"/>
            <a:chExt cx="8131254" cy="561662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1359" y="620688"/>
              <a:ext cx="7799505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ounded Rectangle 5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5636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5723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8789610" y="620688"/>
            <a:ext cx="8131254" cy="5616624"/>
            <a:chOff x="8789610" y="620688"/>
            <a:chExt cx="8131254" cy="561662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1359" y="620688"/>
              <a:ext cx="7799505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8433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56490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Student Activity 1A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• Show the angle of elevation of the sun on the above diagram. Call it A.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• Describe the angle of elevation of the sun in terms of the two arms of the angle. ____________________________________________________________________________________________________________________________________________________________________________________________________________________________________________________________________________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>
              <a:tabLst>
                <a:tab pos="176213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• Measure the height of one of the students in your group and the length of their 	shadow.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• Height of the student: __________cm. Length of the shadow ____________cm.</a:t>
            </a:r>
          </a:p>
          <a:p>
            <a:pPr>
              <a:tabLst>
                <a:tab pos="176213" algn="l"/>
              </a:tabLst>
            </a:pPr>
            <a:r>
              <a:rPr lang="en-IE" sz="2000" dirty="0" smtClean="0">
                <a:solidFill>
                  <a:srgbClr val="990033"/>
                </a:solidFill>
              </a:rPr>
              <a:t>• Draw a rough sketch of a right-angled triangle to model the situation and write   	in the measurements.</a:t>
            </a:r>
            <a:endParaRPr lang="en-IE" sz="2000" dirty="0">
              <a:solidFill>
                <a:srgbClr val="990033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88640"/>
            <a:ext cx="5492233" cy="2348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2557463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8789610" y="620688"/>
            <a:ext cx="8131254" cy="5616624"/>
            <a:chOff x="8789610" y="620688"/>
            <a:chExt cx="8131254" cy="5616624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21359" y="620688"/>
              <a:ext cx="7799505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Rounded Rectangle 6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2034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3568" y="953433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 smtClean="0">
                <a:solidFill>
                  <a:srgbClr val="990033"/>
                </a:solidFill>
              </a:rPr>
              <a:t>Measure the length of the shadow of some tall object e.g. flagpole or goalpost.</a:t>
            </a:r>
          </a:p>
          <a:p>
            <a:r>
              <a:rPr lang="en-IE" sz="2000" dirty="0" smtClean="0">
                <a:solidFill>
                  <a:srgbClr val="990033"/>
                </a:solidFill>
              </a:rPr>
              <a:t>Length of the shadow of a tall object which you cannot physically measure e.g. goalpost ______________________________cm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21954" y="316890"/>
            <a:ext cx="27000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990033"/>
                </a:solidFill>
              </a:rPr>
              <a:t>Student Activity 1 B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789610" y="620688"/>
            <a:ext cx="8131254" cy="5616624"/>
            <a:chOff x="8789610" y="620688"/>
            <a:chExt cx="8131254" cy="561662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21359" y="620688"/>
              <a:ext cx="7799505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17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425" y="695325"/>
            <a:ext cx="5391150" cy="546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692696"/>
            <a:ext cx="8046640" cy="101566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Back in class – Measuring the angle of elevation of the sun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Decide what scale to use.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Draw an accurate diagram on graph paper.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7544" y="3645024"/>
            <a:ext cx="8512710" cy="28623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IE" sz="2000" b="1" dirty="0">
                <a:solidFill>
                  <a:srgbClr val="990033"/>
                </a:solidFill>
              </a:rPr>
              <a:t>Diagram 1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Measure the angle of elevation of the sun from Diagram 1 above using a protractor.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Angle of elevation of the sun at _________ (time) on _______ (date) was </a:t>
            </a:r>
            <a:r>
              <a:rPr lang="en-IE" sz="2000" dirty="0" smtClean="0">
                <a:solidFill>
                  <a:srgbClr val="990033"/>
                </a:solidFill>
              </a:rPr>
              <a:t>_____.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>
                <a:solidFill>
                  <a:srgbClr val="990033"/>
                </a:solidFill>
              </a:rPr>
              <a:t>• Check your answer with other students in the class.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If you were to measure the angle of elevation of the sun at 10 </a:t>
            </a:r>
            <a:r>
              <a:rPr lang="en-IE" sz="2000" dirty="0" smtClean="0">
                <a:solidFill>
                  <a:srgbClr val="990033"/>
                </a:solidFill>
              </a:rPr>
              <a:t>a.m. </a:t>
            </a:r>
            <a:r>
              <a:rPr lang="en-IE" sz="2000" dirty="0">
                <a:solidFill>
                  <a:srgbClr val="990033"/>
                </a:solidFill>
              </a:rPr>
              <a:t>and another class measured </a:t>
            </a:r>
            <a:r>
              <a:rPr lang="en-IE" sz="2000" dirty="0" smtClean="0">
                <a:solidFill>
                  <a:srgbClr val="990033"/>
                </a:solidFill>
              </a:rPr>
              <a:t>the angle </a:t>
            </a:r>
            <a:r>
              <a:rPr lang="en-IE" sz="2000" dirty="0">
                <a:solidFill>
                  <a:srgbClr val="990033"/>
                </a:solidFill>
              </a:rPr>
              <a:t>at 11 a.m. what would be the difference in the measurements?_______________________________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26763" y="316890"/>
            <a:ext cx="26904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990033"/>
                </a:solidFill>
              </a:rPr>
              <a:t>Student Activity 1 C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8789610" y="620688"/>
            <a:ext cx="8131254" cy="5616624"/>
            <a:chOff x="8789610" y="620688"/>
            <a:chExt cx="8131254" cy="5616624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1359" y="620688"/>
              <a:ext cx="7799505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ounded Rectangle 9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7433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245" b="9219"/>
          <a:stretch>
            <a:fillRect/>
          </a:stretch>
        </p:blipFill>
        <p:spPr bwMode="auto">
          <a:xfrm>
            <a:off x="1876425" y="2996952"/>
            <a:ext cx="5391150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587" y="3140968"/>
            <a:ext cx="142875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23528" y="620688"/>
            <a:ext cx="8496944" cy="23529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Knowing the angle of elevation of the sun, measure the height of a tall object using the length of its shadow as previously measured.</a:t>
            </a:r>
          </a:p>
          <a:p>
            <a:pPr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• Decide what scale to use. Scale: ______________________</a:t>
            </a:r>
          </a:p>
          <a:p>
            <a:pPr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• Draw an accurate diagram on graph paper using the length of the shadow, the</a:t>
            </a:r>
          </a:p>
          <a:p>
            <a:pPr>
              <a:lnSpc>
                <a:spcPct val="150000"/>
              </a:lnSpc>
            </a:pPr>
            <a:r>
              <a:rPr lang="en-IE" sz="2000" dirty="0" smtClean="0">
                <a:solidFill>
                  <a:srgbClr val="990033"/>
                </a:solidFill>
              </a:rPr>
              <a:t>angle of elevation of the sun and forming right-angled triangle (ASA).</a:t>
            </a:r>
            <a:endParaRPr lang="en-IE" sz="2000" dirty="0">
              <a:solidFill>
                <a:srgbClr val="990033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11534" y="316890"/>
            <a:ext cx="27209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E" sz="2400" b="1" dirty="0" smtClean="0">
                <a:solidFill>
                  <a:srgbClr val="990033"/>
                </a:solidFill>
              </a:rPr>
              <a:t>Student Activity 1 D</a:t>
            </a:r>
          </a:p>
        </p:txBody>
      </p:sp>
    </p:spTree>
    <p:extLst>
      <p:ext uri="{BB962C8B-B14F-4D97-AF65-F5344CB8AC3E}">
        <p14:creationId xmlns:p14="http://schemas.microsoft.com/office/powerpoint/2010/main" val="222877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827995"/>
            <a:ext cx="84249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2000" dirty="0">
                <a:solidFill>
                  <a:srgbClr val="990033"/>
                </a:solidFill>
              </a:rPr>
              <a:t>Diagram 2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Measure the height of the goalpost from Diagram 2 above and using the scale factor convert to </a:t>
            </a:r>
            <a:r>
              <a:rPr lang="en-IE" sz="2000" dirty="0" smtClean="0">
                <a:solidFill>
                  <a:srgbClr val="990033"/>
                </a:solidFill>
              </a:rPr>
              <a:t>its actual </a:t>
            </a:r>
            <a:r>
              <a:rPr lang="en-IE" sz="2000" dirty="0">
                <a:solidFill>
                  <a:srgbClr val="990033"/>
                </a:solidFill>
              </a:rPr>
              <a:t>height.</a:t>
            </a:r>
          </a:p>
          <a:p>
            <a:r>
              <a:rPr lang="en-IE" sz="2000" dirty="0">
                <a:solidFill>
                  <a:srgbClr val="990033"/>
                </a:solidFill>
              </a:rPr>
              <a:t>• Check the answer with other students in the class.</a:t>
            </a:r>
          </a:p>
          <a:p>
            <a:endParaRPr lang="en-IE" sz="2000" b="1" dirty="0" smtClean="0">
              <a:solidFill>
                <a:srgbClr val="990033"/>
              </a:solidFill>
            </a:endParaRPr>
          </a:p>
          <a:p>
            <a:r>
              <a:rPr lang="en-IE" sz="2000" b="1" dirty="0" smtClean="0">
                <a:solidFill>
                  <a:srgbClr val="990033"/>
                </a:solidFill>
              </a:rPr>
              <a:t>Conclusion for </a:t>
            </a:r>
            <a:r>
              <a:rPr lang="en-IE" sz="2000" b="1" dirty="0">
                <a:solidFill>
                  <a:srgbClr val="990033"/>
                </a:solidFill>
              </a:rPr>
              <a:t>part 2: </a:t>
            </a:r>
            <a:endParaRPr lang="en-IE" sz="2000" b="1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The </a:t>
            </a:r>
            <a:r>
              <a:rPr lang="en-IE" sz="2000" dirty="0">
                <a:solidFill>
                  <a:srgbClr val="990033"/>
                </a:solidFill>
              </a:rPr>
              <a:t>height of the goalpost is ___________________cm approximately.</a:t>
            </a:r>
          </a:p>
          <a:p>
            <a:endParaRPr lang="en-IE" sz="2000" dirty="0" smtClean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Would </a:t>
            </a:r>
            <a:r>
              <a:rPr lang="en-IE" sz="2000" dirty="0">
                <a:solidFill>
                  <a:srgbClr val="990033"/>
                </a:solidFill>
              </a:rPr>
              <a:t>you expect the same answer if you took the measurements at different times of the day?</a:t>
            </a:r>
          </a:p>
          <a:p>
            <a:r>
              <a:rPr lang="en-IE" sz="2000" dirty="0">
                <a:solidFill>
                  <a:srgbClr val="990033"/>
                </a:solidFill>
              </a:rPr>
              <a:t>Explain your answer</a:t>
            </a:r>
            <a:r>
              <a:rPr lang="en-IE" sz="2000" dirty="0" smtClean="0">
                <a:solidFill>
                  <a:srgbClr val="990033"/>
                </a:solidFill>
              </a:rPr>
              <a:t>. 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  <a:p>
            <a:r>
              <a:rPr lang="en-IE" sz="2000" dirty="0" smtClean="0">
                <a:solidFill>
                  <a:srgbClr val="990033"/>
                </a:solidFill>
              </a:rPr>
              <a:t>________________________________________________________________________________________________________________________________</a:t>
            </a:r>
            <a:endParaRPr lang="en-IE" sz="2000" dirty="0">
              <a:solidFill>
                <a:srgbClr val="990033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89610" y="620688"/>
            <a:ext cx="8131254" cy="5616624"/>
            <a:chOff x="8789610" y="620688"/>
            <a:chExt cx="8131254" cy="5616624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121359" y="620688"/>
              <a:ext cx="7799505" cy="56166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Rounded Rectangle 4"/>
            <p:cNvSpPr/>
            <p:nvPr/>
          </p:nvSpPr>
          <p:spPr>
            <a:xfrm rot="16200000">
              <a:off x="8159610" y="1250689"/>
              <a:ext cx="1620000" cy="360000"/>
            </a:xfrm>
            <a:prstGeom prst="roundRect">
              <a:avLst/>
            </a:prstGeom>
            <a:solidFill>
              <a:srgbClr val="FFC000"/>
            </a:solidFill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IE" sz="1400" dirty="0" smtClean="0">
                  <a:solidFill>
                    <a:srgbClr val="C00000"/>
                  </a:solidFill>
                </a:rPr>
                <a:t>Lesson interaction</a:t>
              </a:r>
              <a:endParaRPr lang="en-IE" sz="14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86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7.40741E-7 L -0.93038 7.40741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5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3038 7.40741E-7 L -0.00018 0.0034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510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749</TotalTime>
  <Words>1881</Words>
  <Application>Microsoft Office PowerPoint</Application>
  <PresentationFormat>On-screen Show (4:3)</PresentationFormat>
  <Paragraphs>244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Theme1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pmdt</dc:creator>
  <cp:lastModifiedBy>pmdt</cp:lastModifiedBy>
  <cp:revision>33</cp:revision>
  <dcterms:created xsi:type="dcterms:W3CDTF">2011-12-15T09:29:48Z</dcterms:created>
  <dcterms:modified xsi:type="dcterms:W3CDTF">2012-12-14T10:29:12Z</dcterms:modified>
</cp:coreProperties>
</file>