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353" r:id="rId2"/>
    <p:sldId id="259" r:id="rId3"/>
    <p:sldId id="291" r:id="rId4"/>
    <p:sldId id="354" r:id="rId5"/>
    <p:sldId id="355" r:id="rId6"/>
    <p:sldId id="395" r:id="rId7"/>
    <p:sldId id="357" r:id="rId8"/>
    <p:sldId id="396" r:id="rId9"/>
    <p:sldId id="359" r:id="rId10"/>
    <p:sldId id="397" r:id="rId11"/>
    <p:sldId id="358" r:id="rId12"/>
    <p:sldId id="360" r:id="rId13"/>
    <p:sldId id="361" r:id="rId14"/>
    <p:sldId id="365" r:id="rId15"/>
    <p:sldId id="366" r:id="rId16"/>
    <p:sldId id="364" r:id="rId17"/>
    <p:sldId id="367" r:id="rId18"/>
    <p:sldId id="368" r:id="rId19"/>
    <p:sldId id="369" r:id="rId20"/>
    <p:sldId id="371" r:id="rId21"/>
    <p:sldId id="372" r:id="rId22"/>
    <p:sldId id="374" r:id="rId23"/>
    <p:sldId id="378" r:id="rId24"/>
    <p:sldId id="379" r:id="rId25"/>
    <p:sldId id="380" r:id="rId26"/>
    <p:sldId id="381" r:id="rId27"/>
    <p:sldId id="402" r:id="rId28"/>
    <p:sldId id="382" r:id="rId29"/>
    <p:sldId id="384" r:id="rId30"/>
    <p:sldId id="385" r:id="rId31"/>
    <p:sldId id="386" r:id="rId32"/>
    <p:sldId id="387" r:id="rId33"/>
    <p:sldId id="388" r:id="rId34"/>
    <p:sldId id="403" r:id="rId35"/>
    <p:sldId id="390" r:id="rId36"/>
    <p:sldId id="389" r:id="rId37"/>
    <p:sldId id="391" r:id="rId38"/>
    <p:sldId id="399" r:id="rId39"/>
    <p:sldId id="392" r:id="rId40"/>
    <p:sldId id="400" r:id="rId41"/>
    <p:sldId id="393" r:id="rId42"/>
    <p:sldId id="394" r:id="rId43"/>
    <p:sldId id="4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62DBDF9-A430-48C4-BBD1-A9C46EB1A2B6}">
          <p14:sldIdLst>
            <p14:sldId id="353"/>
            <p14:sldId id="259"/>
          </p14:sldIdLst>
        </p14:section>
        <p14:section name="Student Activity 1:" id="{E264E254-AAF1-4110-8565-104054378EC7}">
          <p14:sldIdLst>
            <p14:sldId id="291"/>
            <p14:sldId id="354"/>
            <p14:sldId id="355"/>
            <p14:sldId id="395"/>
          </p14:sldIdLst>
        </p14:section>
        <p14:section name="Student Activity 2:" id="{07524DE2-084A-4FA9-AC47-9FDD87A05434}">
          <p14:sldIdLst>
            <p14:sldId id="357"/>
            <p14:sldId id="396"/>
            <p14:sldId id="359"/>
            <p14:sldId id="397"/>
            <p14:sldId id="358"/>
          </p14:sldIdLst>
        </p14:section>
        <p14:section name="Student Activity 3:" id="{3C7F0DEB-9A06-4E92-AA4C-1B4F41CE6070}">
          <p14:sldIdLst>
            <p14:sldId id="360"/>
            <p14:sldId id="361"/>
            <p14:sldId id="365"/>
            <p14:sldId id="366"/>
            <p14:sldId id="364"/>
            <p14:sldId id="367"/>
            <p14:sldId id="368"/>
            <p14:sldId id="369"/>
            <p14:sldId id="371"/>
          </p14:sldIdLst>
        </p14:section>
        <p14:section name="Student Ativity 4" id="{3A33543B-F037-4E7B-A76F-63C9C522A3C2}">
          <p14:sldIdLst>
            <p14:sldId id="372"/>
            <p14:sldId id="374"/>
            <p14:sldId id="378"/>
            <p14:sldId id="379"/>
            <p14:sldId id="380"/>
            <p14:sldId id="381"/>
            <p14:sldId id="402"/>
          </p14:sldIdLst>
        </p14:section>
        <p14:section name="Student Activity 5" id="{571C5DF8-D910-4DC9-BCBC-743DB6CD844C}">
          <p14:sldIdLst>
            <p14:sldId id="382"/>
            <p14:sldId id="384"/>
            <p14:sldId id="385"/>
            <p14:sldId id="386"/>
            <p14:sldId id="387"/>
            <p14:sldId id="388"/>
            <p14:sldId id="403"/>
          </p14:sldIdLst>
        </p14:section>
        <p14:section name="Student Activity 6" id="{873DB998-0E0D-4A97-99B7-643A943AA112}">
          <p14:sldIdLst>
            <p14:sldId id="390"/>
            <p14:sldId id="389"/>
            <p14:sldId id="391"/>
            <p14:sldId id="399"/>
          </p14:sldIdLst>
        </p14:section>
        <p14:section name="Student Activity 7" id="{CC6ACEF1-7780-4093-BACD-E8CE2159F19A}">
          <p14:sldIdLst>
            <p14:sldId id="392"/>
            <p14:sldId id="400"/>
            <p14:sldId id="393"/>
          </p14:sldIdLst>
        </p14:section>
        <p14:section name="Reflection" id="{2EBEE0F2-F107-4396-BC2C-A18F34289C6C}">
          <p14:sldIdLst>
            <p14:sldId id="394"/>
            <p14:sldId id="4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00"/>
    <a:srgbClr val="FD2A33"/>
    <a:srgbClr val="FD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7" autoAdjust="0"/>
    <p:restoredTop sz="94660"/>
  </p:normalViewPr>
  <p:slideViewPr>
    <p:cSldViewPr>
      <p:cViewPr>
        <p:scale>
          <a:sx n="68" d="100"/>
          <a:sy n="68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>
      <p:cViewPr varScale="1">
        <p:scale>
          <a:sx n="53" d="100"/>
          <a:sy n="53" d="100"/>
        </p:scale>
        <p:origin x="-144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3B76-2747-42EB-988E-F025406EB7A1}" type="datetimeFigureOut">
              <a:rPr lang="en-IE" smtClean="0"/>
              <a:pPr/>
              <a:t>16/01/2013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46080-6F1B-4A99-BA58-86E49BB0CE5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21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9B0A-806C-42BA-92A5-717BEDF69291}" type="datetimeFigureOut">
              <a:rPr lang="en-IE" smtClean="0"/>
              <a:pPr/>
              <a:t>16/01/2013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2AB7-B682-4CD9-88DD-A1ED424937E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418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5.xml"/><Relationship Id="rId3" Type="http://schemas.openxmlformats.org/officeDocument/2006/relationships/slide" Target="../slides/slide12.xml"/><Relationship Id="rId7" Type="http://schemas.openxmlformats.org/officeDocument/2006/relationships/slide" Target="../slides/slide2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28.xml"/><Relationship Id="rId10" Type="http://schemas.openxmlformats.org/officeDocument/2006/relationships/slide" Target="../slides/slide42.xml"/><Relationship Id="rId4" Type="http://schemas.openxmlformats.org/officeDocument/2006/relationships/slide" Target="../slides/slide3.xml"/><Relationship Id="rId9" Type="http://schemas.openxmlformats.org/officeDocument/2006/relationships/slide" Target="../slides/slide3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5.xml"/><Relationship Id="rId3" Type="http://schemas.openxmlformats.org/officeDocument/2006/relationships/slide" Target="../slides/slide12.xml"/><Relationship Id="rId7" Type="http://schemas.openxmlformats.org/officeDocument/2006/relationships/slide" Target="../slides/slide2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28.xml"/><Relationship Id="rId10" Type="http://schemas.openxmlformats.org/officeDocument/2006/relationships/slide" Target="../slides/slide42.xml"/><Relationship Id="rId4" Type="http://schemas.openxmlformats.org/officeDocument/2006/relationships/slide" Target="../slides/slide3.xml"/><Relationship Id="rId9" Type="http://schemas.openxmlformats.org/officeDocument/2006/relationships/slide" Target="../slides/slide3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5.xml"/><Relationship Id="rId3" Type="http://schemas.openxmlformats.org/officeDocument/2006/relationships/slide" Target="../slides/slide12.xml"/><Relationship Id="rId7" Type="http://schemas.openxmlformats.org/officeDocument/2006/relationships/slide" Target="../slides/slide2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28.xml"/><Relationship Id="rId10" Type="http://schemas.openxmlformats.org/officeDocument/2006/relationships/slide" Target="../slides/slide42.xml"/><Relationship Id="rId4" Type="http://schemas.openxmlformats.org/officeDocument/2006/relationships/slide" Target="../slides/slide3.xml"/><Relationship Id="rId9" Type="http://schemas.openxmlformats.org/officeDocument/2006/relationships/slide" Target="../slides/slide3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A5A6-BE10-43B6-B6F5-73699B3BE2E6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C4CC-5B16-4B49-BD58-5A77D5CB48F1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646-E64D-4BA2-BEA2-E52D04FFB19C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99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1932-9C92-4F75-BB69-AE12B319829C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327718" y="-4515332"/>
            <a:ext cx="382998" cy="9322594"/>
            <a:chOff x="-36515" y="88450"/>
            <a:chExt cx="39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16631" y="88450"/>
              <a:ext cx="337882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>
            <a:off x="4320452" y="2038277"/>
            <a:ext cx="382999" cy="9337120"/>
            <a:chOff x="-36508" y="13447"/>
            <a:chExt cx="396000" cy="68686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0" name="Rounded Rectangle 19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21" name="Rounded Rectangle 20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22" name="Rounded Rectangle 21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23" name="Rounded Rectangle 22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24" name="Rounded Rectangle 23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25" name="Rounded Rectangle 24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26" name="Rounded Rectangle 25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27" name="Rounded Rectangle 26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28" name="Rounded Rectangle 27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Ref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7FC-4F4E-42F4-9034-4904E71CCEF6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03F1-5B1E-46D2-AF2E-B840827AE0A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7654-7B91-4C81-9DC1-7BD5C6FD6283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6" name="Group 5"/>
          <p:cNvGrpSpPr/>
          <p:nvPr userDrawn="1"/>
        </p:nvGrpSpPr>
        <p:grpSpPr>
          <a:xfrm rot="5400000">
            <a:off x="4379990" y="-4462037"/>
            <a:ext cx="382998" cy="9216001"/>
            <a:chOff x="-36515" y="89203"/>
            <a:chExt cx="396000" cy="6779587"/>
          </a:xfrm>
        </p:grpSpPr>
        <p:sp>
          <p:nvSpPr>
            <p:cNvPr id="7" name="Rectangle 6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-17748" y="89204"/>
              <a:ext cx="337882" cy="6779586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9" name="Group 8"/>
          <p:cNvGrpSpPr/>
          <p:nvPr userDrawn="1"/>
        </p:nvGrpSpPr>
        <p:grpSpPr>
          <a:xfrm rot="16200000">
            <a:off x="4363012" y="2080837"/>
            <a:ext cx="382999" cy="9252000"/>
            <a:chOff x="-36508" y="76064"/>
            <a:chExt cx="396000" cy="6806069"/>
          </a:xfrm>
        </p:grpSpPr>
        <p:sp>
          <p:nvSpPr>
            <p:cNvPr id="10" name="Rectangle 9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-23116" y="76064"/>
              <a:ext cx="337883" cy="6806069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8" name="Rounded Rectangle 27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29" name="Rounded Rectangle 28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30" name="Rounded Rectangle 29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31" name="Rounded Rectangle 30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32" name="Rounded Rectangle 31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33" name="Rounded Rectangle 32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34" name="Rounded Rectangle 33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35" name="Rounded Rectangle 34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36" name="Rounded Rectangle 35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Ref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Teaching &amp; Learning Plan: The Correlation Coefficient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 userDrawn="1"/>
        </p:nvGrpSpPr>
        <p:grpSpPr>
          <a:xfrm rot="5400000">
            <a:off x="4380501" y="-4462549"/>
            <a:ext cx="382998" cy="9217025"/>
            <a:chOff x="-36515" y="88450"/>
            <a:chExt cx="396000" cy="6780339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630" y="88450"/>
              <a:ext cx="337882" cy="6779585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 userDrawn="1"/>
        </p:nvGrpSpPr>
        <p:grpSpPr>
          <a:xfrm rot="16200000">
            <a:off x="4363012" y="2080837"/>
            <a:ext cx="382999" cy="9252000"/>
            <a:chOff x="-36508" y="76064"/>
            <a:chExt cx="396000" cy="6806069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1" y="76064"/>
              <a:ext cx="337883" cy="6806069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0" name="Rounded Rectangle 19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21" name="Rounded Rectangle 20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22" name="Rounded Rectangle 21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23" name="Rounded Rectangle 22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24" name="Rounded Rectangle 23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25" name="Rounded Rectangle 24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26" name="Rounded Rectangle 25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27" name="Rounded Rectangle 26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28" name="Rounded Rectangle 27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Ref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EBA3-04D4-46A2-A123-C722568ACE82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9A1-3FA2-4AB5-AD11-99EAB735E8AD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E6C0-A06F-44CC-B7E9-B2DB23CE3DBA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1932-9C92-4F75-BB69-AE12B319829C}" type="datetime10">
              <a:rPr lang="en-IE" smtClean="0"/>
              <a:pPr/>
              <a:t>21:39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73" y="297000"/>
            <a:ext cx="4362055" cy="6264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0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3873242"/>
            <a:ext cx="8075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Using the unit circle, how would you get </a:t>
            </a:r>
            <a:r>
              <a:rPr lang="en-IE" sz="2000" dirty="0" smtClean="0">
                <a:solidFill>
                  <a:srgbClr val="990033"/>
                </a:solidFill>
              </a:rPr>
              <a:t>the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60° and sin 60°?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Check using a calculator.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b="1" dirty="0" smtClean="0">
                <a:solidFill>
                  <a:srgbClr val="990033"/>
                </a:solidFill>
              </a:rPr>
              <a:t>Student Activity 2C</a:t>
            </a:r>
            <a:r>
              <a:rPr lang="en-IE" sz="4000" b="1" dirty="0" smtClean="0">
                <a:solidFill>
                  <a:srgbClr val="990033"/>
                </a:solidFill>
              </a:rPr>
              <a:t/>
            </a:r>
            <a:br>
              <a:rPr lang="en-IE" sz="4000" b="1" dirty="0" smtClean="0">
                <a:solidFill>
                  <a:srgbClr val="990033"/>
                </a:solidFill>
              </a:rPr>
            </a:br>
            <a:r>
              <a:rPr lang="en-IE" sz="2700" dirty="0" smtClean="0">
                <a:solidFill>
                  <a:srgbClr val="990033"/>
                </a:solidFill>
              </a:rPr>
              <a:t>Application to any angle in the first quadrant 0° &lt; θ &lt; 90°</a:t>
            </a:r>
            <a:r>
              <a:rPr lang="en-IE" dirty="0" smtClean="0">
                <a:solidFill>
                  <a:srgbClr val="990033"/>
                </a:solidFill>
              </a:rPr>
              <a:t/>
            </a:r>
            <a:br>
              <a:rPr lang="en-IE" dirty="0" smtClean="0">
                <a:solidFill>
                  <a:srgbClr val="990033"/>
                </a:solidFill>
              </a:rPr>
            </a:b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1477233"/>
                <a:ext cx="853244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IE" sz="2000" dirty="0" smtClean="0">
                    <a:solidFill>
                      <a:srgbClr val="990033"/>
                    </a:solidFill>
                  </a:rPr>
                  <a:t>What </a:t>
                </a:r>
                <a:r>
                  <a:rPr lang="en-IE" sz="2000" dirty="0">
                    <a:solidFill>
                      <a:srgbClr val="990033"/>
                    </a:solidFill>
                  </a:rPr>
                  <a:t>signs will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sin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cos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tan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have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in the first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quadrant?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IE" sz="2000" dirty="0" smtClean="0">
                    <a:solidFill>
                      <a:srgbClr val="990033"/>
                    </a:solidFill>
                  </a:rPr>
                  <a:t>Why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sin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cos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tan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>
                    <a:solidFill>
                      <a:srgbClr val="990033"/>
                    </a:solidFill>
                  </a:rPr>
                  <a:t>got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these signs </a:t>
                </a:r>
                <a:r>
                  <a:rPr lang="en-IE" sz="2000" dirty="0">
                    <a:solidFill>
                      <a:srgbClr val="990033"/>
                    </a:solidFill>
                  </a:rPr>
                  <a:t>in the first quadrant?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77233"/>
                <a:ext cx="853244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571" t="-299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789610" y="482376"/>
            <a:ext cx="8304936" cy="5898952"/>
            <a:chOff x="8789610" y="482376"/>
            <a:chExt cx="8304936" cy="589895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3666" y="580710"/>
              <a:ext cx="7920880" cy="5800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159610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89610" y="580710"/>
            <a:ext cx="8506600" cy="5800618"/>
            <a:chOff x="8789610" y="580710"/>
            <a:chExt cx="8506600" cy="5800618"/>
          </a:xfrm>
        </p:grpSpPr>
        <p:sp>
          <p:nvSpPr>
            <p:cNvPr id="11" name="Rounded Rectangle 10"/>
            <p:cNvSpPr/>
            <p:nvPr/>
          </p:nvSpPr>
          <p:spPr>
            <a:xfrm rot="16200000">
              <a:off x="8159610" y="274761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3666" y="580710"/>
              <a:ext cx="8122544" cy="5800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2654776"/>
                  </p:ext>
                </p:extLst>
              </p:nvPr>
            </p:nvGraphicFramePr>
            <p:xfrm>
              <a:off x="1524000" y="234888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Trigonometric</a:t>
                          </a:r>
                          <a:r>
                            <a:rPr lang="en-IE" b="1" baseline="0" dirty="0" smtClean="0">
                              <a:solidFill>
                                <a:srgbClr val="990033"/>
                              </a:solidFill>
                            </a:rPr>
                            <a:t> functions</a:t>
                          </a:r>
                          <a:endParaRPr lang="en-IE" b="1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Sign</a:t>
                          </a:r>
                          <a:r>
                            <a:rPr lang="en-IE" b="1" baseline="0" dirty="0" smtClean="0">
                              <a:solidFill>
                                <a:srgbClr val="990033"/>
                              </a:solidFill>
                            </a:rPr>
                            <a:t> in the first Quadrant</a:t>
                          </a:r>
                          <a:endParaRPr lang="en-IE" b="1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800" b="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tan</m:t>
                                </m:r>
                                <m:r>
                                  <a:rPr lang="en-IE" sz="1800" b="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2654776"/>
                  </p:ext>
                </p:extLst>
              </p:nvPr>
            </p:nvGraphicFramePr>
            <p:xfrm>
              <a:off x="1524000" y="234888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Trigonometric</a:t>
                          </a:r>
                          <a:r>
                            <a:rPr lang="en-IE" b="1" baseline="0" dirty="0" smtClean="0">
                              <a:solidFill>
                                <a:srgbClr val="990033"/>
                              </a:solidFill>
                            </a:rPr>
                            <a:t> functions</a:t>
                          </a:r>
                          <a:endParaRPr lang="en-IE" b="1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Sign</a:t>
                          </a:r>
                          <a:r>
                            <a:rPr lang="en-IE" b="1" baseline="0" dirty="0" smtClean="0">
                              <a:solidFill>
                                <a:srgbClr val="990033"/>
                              </a:solidFill>
                            </a:rPr>
                            <a:t> in the first Quadrant</a:t>
                          </a:r>
                          <a:endParaRPr lang="en-IE" b="1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108197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208197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308197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58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6207" y="4553833"/>
            <a:ext cx="81060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What did you notice about tan 90°?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Using the calculator, find the tan 89°, </a:t>
            </a:r>
            <a:r>
              <a:rPr lang="en-IE" sz="2000" dirty="0" smtClean="0">
                <a:solidFill>
                  <a:srgbClr val="990033"/>
                </a:solidFill>
              </a:rPr>
              <a:t>tan89.999</a:t>
            </a:r>
            <a:r>
              <a:rPr lang="en-IE" sz="2000" dirty="0">
                <a:solidFill>
                  <a:srgbClr val="990033"/>
                </a:solidFill>
              </a:rPr>
              <a:t>°, tan 89.99999°.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What do you notice?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Working in pairs </a:t>
            </a:r>
            <a:r>
              <a:rPr lang="en-IE" sz="2000" dirty="0" smtClean="0">
                <a:solidFill>
                  <a:srgbClr val="990033"/>
                </a:solidFill>
              </a:rPr>
              <a:t>write a summary </a:t>
            </a:r>
            <a:r>
              <a:rPr lang="en-IE" sz="2000" dirty="0">
                <a:solidFill>
                  <a:srgbClr val="990033"/>
                </a:solidFill>
              </a:rPr>
              <a:t>of what </a:t>
            </a:r>
            <a:r>
              <a:rPr lang="en-IE" sz="2000" dirty="0" smtClean="0">
                <a:solidFill>
                  <a:srgbClr val="990033"/>
                </a:solidFill>
              </a:rPr>
              <a:t>you have </a:t>
            </a:r>
            <a:r>
              <a:rPr lang="en-IE" sz="2000" dirty="0">
                <a:solidFill>
                  <a:srgbClr val="990033"/>
                </a:solidFill>
              </a:rPr>
              <a:t>learned.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2D</a:t>
            </a: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923928" y="944118"/>
            <a:ext cx="5220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Mark angles of 0° and 90° degrees </a:t>
            </a:r>
            <a:r>
              <a:rPr lang="en-IE" sz="2000" dirty="0" smtClean="0">
                <a:solidFill>
                  <a:srgbClr val="990033"/>
                </a:solidFill>
              </a:rPr>
              <a:t>in standard </a:t>
            </a:r>
            <a:r>
              <a:rPr lang="en-IE" sz="2000" dirty="0">
                <a:solidFill>
                  <a:srgbClr val="990033"/>
                </a:solidFill>
              </a:rPr>
              <a:t>position on the unit circle, </a:t>
            </a:r>
            <a:r>
              <a:rPr lang="en-IE" sz="2000" dirty="0" smtClean="0">
                <a:solidFill>
                  <a:srgbClr val="990033"/>
                </a:solidFill>
              </a:rPr>
              <a:t>and from </a:t>
            </a:r>
            <a:r>
              <a:rPr lang="en-IE" sz="2000" dirty="0">
                <a:solidFill>
                  <a:srgbClr val="990033"/>
                </a:solidFill>
              </a:rPr>
              <a:t>what you have just learned, </a:t>
            </a:r>
            <a:r>
              <a:rPr lang="en-IE" sz="2000" dirty="0" smtClean="0">
                <a:solidFill>
                  <a:srgbClr val="990033"/>
                </a:solidFill>
              </a:rPr>
              <a:t>without using </a:t>
            </a:r>
            <a:r>
              <a:rPr lang="en-IE" sz="2000" dirty="0">
                <a:solidFill>
                  <a:srgbClr val="990033"/>
                </a:solidFill>
              </a:rPr>
              <a:t>a calculator, write down the sin,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, and </a:t>
            </a:r>
            <a:r>
              <a:rPr lang="en-IE" sz="2000" dirty="0">
                <a:solidFill>
                  <a:srgbClr val="990033"/>
                </a:solidFill>
              </a:rPr>
              <a:t>tan of 0° and 90°.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9" y="1069653"/>
            <a:ext cx="3223443" cy="322344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789610" y="482376"/>
            <a:ext cx="8506600" cy="5898952"/>
            <a:chOff x="8789610" y="482376"/>
            <a:chExt cx="8506600" cy="589895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3666" y="580710"/>
              <a:ext cx="8122544" cy="5800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159610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3910303"/>
                  </p:ext>
                </p:extLst>
              </p:nvPr>
            </p:nvGraphicFramePr>
            <p:xfrm>
              <a:off x="4139953" y="2270216"/>
              <a:ext cx="4536503" cy="230400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8271"/>
                    <a:gridCol w="936104"/>
                    <a:gridCol w="1152128"/>
                  </a:tblGrid>
                  <a:tr h="4142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90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Coordinates</a:t>
                          </a:r>
                          <a:r>
                            <a:rPr lang="en-IE" sz="2000" baseline="0" dirty="0" smtClean="0">
                              <a:solidFill>
                                <a:srgbClr val="990033"/>
                              </a:solidFill>
                            </a:rPr>
                            <a:t> on the unit circle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θ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3910303"/>
                  </p:ext>
                </p:extLst>
              </p:nvPr>
            </p:nvGraphicFramePr>
            <p:xfrm>
              <a:off x="4139953" y="2270216"/>
              <a:ext cx="4536503" cy="230400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8271"/>
                    <a:gridCol w="936104"/>
                    <a:gridCol w="1152128"/>
                  </a:tblGrid>
                  <a:tr h="4142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r="-85323" b="-45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62745" r="-124183" b="-45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93651" r="-529" b="-457353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Coordinates</a:t>
                          </a:r>
                          <a:r>
                            <a:rPr lang="en-IE" sz="2000" baseline="0" dirty="0" smtClean="0">
                              <a:solidFill>
                                <a:srgbClr val="990033"/>
                              </a:solidFill>
                            </a:rPr>
                            <a:t> on the unit circle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281538" r="-8532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381538" r="-8532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481538" r="-8532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90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4561"/>
            <a:ext cx="5438775" cy="54387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53" y="1744680"/>
            <a:ext cx="39719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735722"/>
            <a:ext cx="684075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747639" y="3140968"/>
            <a:ext cx="33608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000" dirty="0">
              <a:solidFill>
                <a:srgbClr val="990033"/>
              </a:solidFill>
            </a:endParaRPr>
          </a:p>
          <a:p>
            <a:pPr marL="179388"/>
            <a:r>
              <a:rPr lang="en-IE" sz="2000" dirty="0">
                <a:solidFill>
                  <a:srgbClr val="990033"/>
                </a:solidFill>
              </a:rPr>
              <a:t>On the unit circle on Appendix A, mark an angle of 150° in standard position. Read the x and y coordinates of the point Q’, where the terminal ray intersects the </a:t>
            </a:r>
            <a:r>
              <a:rPr lang="en-IE" sz="2000" dirty="0" smtClean="0">
                <a:solidFill>
                  <a:srgbClr val="990033"/>
                </a:solidFill>
              </a:rPr>
              <a:t>circumference.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971600" y="2496164"/>
            <a:ext cx="2071314" cy="123778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2158" y="2448378"/>
            <a:ext cx="108000" cy="108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4700" y="2230335"/>
                <a:ext cx="465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0" y="2230335"/>
                <a:ext cx="46519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3059832" y="3725225"/>
            <a:ext cx="2071082" cy="872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457200" y="510514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3A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en-IE" sz="3200" dirty="0">
                <a:solidFill>
                  <a:srgbClr val="990033"/>
                </a:solidFill>
              </a:rPr>
              <a:t>Angles in the second quadrant 90° &lt; </a:t>
            </a:r>
            <a:r>
              <a:rPr lang="en-IE" sz="3200" dirty="0" smtClean="0">
                <a:solidFill>
                  <a:srgbClr val="990033"/>
                </a:solidFill>
              </a:rPr>
              <a:t>θ &lt; </a:t>
            </a:r>
            <a:r>
              <a:rPr lang="en-IE" sz="3200" dirty="0">
                <a:solidFill>
                  <a:srgbClr val="990033"/>
                </a:solidFill>
              </a:rPr>
              <a:t>180°</a:t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3102" y="1445505"/>
            <a:ext cx="294536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How do we define </a:t>
            </a:r>
            <a:r>
              <a:rPr lang="en-IE" sz="2000" dirty="0" smtClean="0">
                <a:solidFill>
                  <a:srgbClr val="990033"/>
                </a:solidFill>
              </a:rPr>
              <a:t>sin</a:t>
            </a:r>
            <a:r>
              <a:rPr lang="el-GR" sz="2000" dirty="0" smtClean="0">
                <a:solidFill>
                  <a:srgbClr val="990033"/>
                </a:solidFill>
              </a:rPr>
              <a:t>θ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and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l-GR" sz="2000" dirty="0" smtClean="0">
                <a:solidFill>
                  <a:srgbClr val="990033"/>
                </a:solidFill>
              </a:rPr>
              <a:t>θ</a:t>
            </a:r>
            <a:r>
              <a:rPr lang="en-IE" sz="2000" dirty="0" smtClean="0">
                <a:solidFill>
                  <a:srgbClr val="990033"/>
                </a:solidFill>
              </a:rPr>
              <a:t>    </a:t>
            </a:r>
            <a:r>
              <a:rPr lang="en-IE" sz="2000" dirty="0">
                <a:solidFill>
                  <a:srgbClr val="990033"/>
                </a:solidFill>
              </a:rPr>
              <a:t>for angles between 90° and 180° as we don’t form right angled triangles using these angles?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23527" y="1254692"/>
            <a:ext cx="5438776" cy="0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789610" y="795001"/>
            <a:ext cx="8311782" cy="5506720"/>
            <a:chOff x="8789610" y="795001"/>
            <a:chExt cx="8311782" cy="5506720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8159610" y="1425001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" t="628"/>
            <a:stretch/>
          </p:blipFill>
          <p:spPr bwMode="auto">
            <a:xfrm>
              <a:off x="9155580" y="813081"/>
              <a:ext cx="7945812" cy="548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10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3709"/>
            <a:ext cx="3223443" cy="322344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9188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3A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en-IE" sz="3200" dirty="0">
                <a:solidFill>
                  <a:srgbClr val="990033"/>
                </a:solidFill>
              </a:rPr>
              <a:t>Angles in the second quadrant 90° &lt; </a:t>
            </a:r>
            <a:r>
              <a:rPr lang="en-IE" sz="3200" dirty="0" smtClean="0">
                <a:solidFill>
                  <a:srgbClr val="990033"/>
                </a:solidFill>
              </a:rPr>
              <a:t>θ &lt; </a:t>
            </a:r>
            <a:r>
              <a:rPr lang="en-IE" sz="3200" dirty="0">
                <a:solidFill>
                  <a:srgbClr val="990033"/>
                </a:solidFill>
              </a:rPr>
              <a:t>180°</a:t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567820"/>
            <a:ext cx="51537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(</a:t>
            </a:r>
            <a:r>
              <a:rPr lang="en-IE" sz="2000" dirty="0">
                <a:solidFill>
                  <a:srgbClr val="990033"/>
                </a:solidFill>
              </a:rPr>
              <a:t>x, y) of point Q’ are 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Using </a:t>
            </a:r>
            <a:r>
              <a:rPr lang="en-IE" sz="2000" dirty="0">
                <a:solidFill>
                  <a:srgbClr val="990033"/>
                </a:solidFill>
              </a:rPr>
              <a:t>what you have learned about the coordinates of points on the circumference of</a:t>
            </a:r>
          </a:p>
          <a:p>
            <a:r>
              <a:rPr lang="en-IE" sz="2000" dirty="0">
                <a:solidFill>
                  <a:srgbClr val="990033"/>
                </a:solidFill>
              </a:rPr>
              <a:t>the unit circle, fill in the </a:t>
            </a:r>
            <a:r>
              <a:rPr lang="en-IE" sz="2000" dirty="0" smtClean="0">
                <a:solidFill>
                  <a:srgbClr val="990033"/>
                </a:solidFill>
              </a:rPr>
              <a:t>following: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150° = </a:t>
            </a:r>
            <a:r>
              <a:rPr lang="en-IE" sz="2000" dirty="0" smtClean="0">
                <a:solidFill>
                  <a:srgbClr val="990033"/>
                </a:solidFill>
              </a:rPr>
              <a:t> ___ sin </a:t>
            </a:r>
            <a:r>
              <a:rPr lang="en-IE" sz="2000" dirty="0">
                <a:solidFill>
                  <a:srgbClr val="990033"/>
                </a:solidFill>
              </a:rPr>
              <a:t>150° =  </a:t>
            </a:r>
            <a:r>
              <a:rPr lang="en-IE" sz="2000" dirty="0" smtClean="0">
                <a:solidFill>
                  <a:srgbClr val="990033"/>
                </a:solidFill>
              </a:rPr>
              <a:t> ___ tan </a:t>
            </a:r>
            <a:r>
              <a:rPr lang="en-IE" sz="2000" dirty="0">
                <a:solidFill>
                  <a:srgbClr val="990033"/>
                </a:solidFill>
              </a:rPr>
              <a:t>150° = </a:t>
            </a:r>
            <a:r>
              <a:rPr lang="en-IE" sz="2000" dirty="0" smtClean="0">
                <a:solidFill>
                  <a:srgbClr val="990033"/>
                </a:solidFill>
              </a:rPr>
              <a:t> 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Check these values using the calculator.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150° = </a:t>
            </a:r>
            <a:r>
              <a:rPr lang="en-IE" sz="2000" dirty="0" smtClean="0">
                <a:solidFill>
                  <a:srgbClr val="990033"/>
                </a:solidFill>
              </a:rPr>
              <a:t> ____ sin </a:t>
            </a:r>
            <a:r>
              <a:rPr lang="en-IE" sz="2000" dirty="0">
                <a:solidFill>
                  <a:srgbClr val="990033"/>
                </a:solidFill>
              </a:rPr>
              <a:t>150° = </a:t>
            </a:r>
            <a:r>
              <a:rPr lang="en-IE" sz="2000" dirty="0" smtClean="0">
                <a:solidFill>
                  <a:srgbClr val="990033"/>
                </a:solidFill>
              </a:rPr>
              <a:t>____ tan </a:t>
            </a:r>
            <a:r>
              <a:rPr lang="en-IE" sz="2000" dirty="0">
                <a:solidFill>
                  <a:srgbClr val="990033"/>
                </a:solidFill>
              </a:rPr>
              <a:t>150</a:t>
            </a:r>
            <a:r>
              <a:rPr lang="en-IE" sz="2000" dirty="0" smtClean="0">
                <a:solidFill>
                  <a:srgbClr val="990033"/>
                </a:solidFill>
              </a:rPr>
              <a:t>° =____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Compare </a:t>
            </a:r>
            <a:r>
              <a:rPr lang="en-IE" sz="2000" dirty="0">
                <a:solidFill>
                  <a:srgbClr val="990033"/>
                </a:solidFill>
              </a:rPr>
              <a:t>with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30° = </a:t>
            </a:r>
            <a:r>
              <a:rPr lang="en-IE" sz="2000" dirty="0" smtClean="0">
                <a:solidFill>
                  <a:srgbClr val="990033"/>
                </a:solidFill>
              </a:rPr>
              <a:t> ____  sin </a:t>
            </a:r>
            <a:r>
              <a:rPr lang="en-IE" sz="2000" dirty="0">
                <a:solidFill>
                  <a:srgbClr val="990033"/>
                </a:solidFill>
              </a:rPr>
              <a:t>30° = </a:t>
            </a:r>
            <a:r>
              <a:rPr lang="en-IE" sz="2000" dirty="0" smtClean="0">
                <a:solidFill>
                  <a:srgbClr val="990033"/>
                </a:solidFill>
              </a:rPr>
              <a:t>____  </a:t>
            </a:r>
            <a:r>
              <a:rPr lang="en-IE" sz="2000" dirty="0">
                <a:solidFill>
                  <a:srgbClr val="990033"/>
                </a:solidFill>
              </a:rPr>
              <a:t>tan 30° = </a:t>
            </a:r>
            <a:r>
              <a:rPr lang="en-IE" sz="2000" dirty="0" smtClean="0">
                <a:solidFill>
                  <a:srgbClr val="990033"/>
                </a:solidFill>
              </a:rPr>
              <a:t>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35248" y="3179793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83568" y="2470596"/>
            <a:ext cx="1251680" cy="713839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65160" y="2447450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354" y="2100436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4" y="2100436"/>
                <a:ext cx="17076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86" r="-153571" b="-13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8789610" y="795001"/>
            <a:ext cx="8311782" cy="5506720"/>
            <a:chOff x="8789610" y="795001"/>
            <a:chExt cx="8311782" cy="5506720"/>
          </a:xfrm>
        </p:grpSpPr>
        <p:sp>
          <p:nvSpPr>
            <p:cNvPr id="15" name="Rounded Rectangle 14"/>
            <p:cNvSpPr/>
            <p:nvPr/>
          </p:nvSpPr>
          <p:spPr>
            <a:xfrm rot="16200000">
              <a:off x="8159610" y="1425001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" t="628"/>
            <a:stretch/>
          </p:blipFill>
          <p:spPr bwMode="auto">
            <a:xfrm>
              <a:off x="9155580" y="813081"/>
              <a:ext cx="7945812" cy="548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98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7685"/>
            <a:ext cx="3223443" cy="322344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3" y="1718005"/>
            <a:ext cx="25260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1088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3</a:t>
            </a:r>
            <a:r>
              <a:rPr lang="en-IE" sz="4000" b="1" dirty="0">
                <a:solidFill>
                  <a:srgbClr val="990033"/>
                </a:solidFill>
              </a:rPr>
              <a:t>B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en-IE" sz="3200" dirty="0">
                <a:solidFill>
                  <a:srgbClr val="990033"/>
                </a:solidFill>
              </a:rPr>
              <a:t>Angles in the second quadrant 90° &lt; </a:t>
            </a:r>
            <a:r>
              <a:rPr lang="en-IE" sz="3200" dirty="0" smtClean="0">
                <a:solidFill>
                  <a:srgbClr val="990033"/>
                </a:solidFill>
              </a:rPr>
              <a:t>θ &lt; </a:t>
            </a:r>
            <a:r>
              <a:rPr lang="en-IE" sz="3200" dirty="0">
                <a:solidFill>
                  <a:srgbClr val="990033"/>
                </a:solidFill>
              </a:rPr>
              <a:t>180°</a:t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345992"/>
            <a:ext cx="51537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Drop a perpendicular from </a:t>
            </a:r>
            <a:r>
              <a:rPr lang="en-IE" sz="2000" dirty="0" smtClean="0">
                <a:solidFill>
                  <a:srgbClr val="990033"/>
                </a:solidFill>
              </a:rPr>
              <a:t>point Q</a:t>
            </a:r>
            <a:r>
              <a:rPr lang="en-IE" sz="2000" dirty="0">
                <a:solidFill>
                  <a:srgbClr val="990033"/>
                </a:solidFill>
              </a:rPr>
              <a:t>’, to the n</a:t>
            </a:r>
            <a:r>
              <a:rPr lang="en-IE" sz="2000" dirty="0" smtClean="0">
                <a:solidFill>
                  <a:srgbClr val="990033"/>
                </a:solidFill>
              </a:rPr>
              <a:t>egative </a:t>
            </a:r>
            <a:r>
              <a:rPr lang="en-IE" sz="2000" dirty="0">
                <a:solidFill>
                  <a:srgbClr val="990033"/>
                </a:solidFill>
              </a:rPr>
              <a:t>direction of </a:t>
            </a:r>
            <a:r>
              <a:rPr lang="en-IE" sz="2000" dirty="0" smtClean="0">
                <a:solidFill>
                  <a:srgbClr val="990033"/>
                </a:solidFill>
              </a:rPr>
              <a:t>the x- </a:t>
            </a:r>
            <a:r>
              <a:rPr lang="en-IE" sz="2000" dirty="0">
                <a:solidFill>
                  <a:srgbClr val="990033"/>
                </a:solidFill>
              </a:rPr>
              <a:t>axis, to make a right </a:t>
            </a:r>
            <a:r>
              <a:rPr lang="en-IE" sz="2000" dirty="0" smtClean="0">
                <a:solidFill>
                  <a:srgbClr val="990033"/>
                </a:solidFill>
              </a:rPr>
              <a:t>angled triangle</a:t>
            </a:r>
            <a:r>
              <a:rPr lang="en-IE" sz="2000" dirty="0">
                <a:solidFill>
                  <a:srgbClr val="990033"/>
                </a:solidFill>
              </a:rPr>
              <a:t>, with </a:t>
            </a:r>
            <a:r>
              <a:rPr lang="en-IE" sz="2000" dirty="0" smtClean="0">
                <a:solidFill>
                  <a:srgbClr val="990033"/>
                </a:solidFill>
              </a:rPr>
              <a:t>angle A at </a:t>
            </a:r>
            <a:r>
              <a:rPr lang="en-IE" sz="2000" dirty="0">
                <a:solidFill>
                  <a:srgbClr val="990033"/>
                </a:solidFill>
              </a:rPr>
              <a:t>the origin.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What is the value </a:t>
            </a:r>
            <a:r>
              <a:rPr lang="en-IE" sz="2000" dirty="0" smtClean="0">
                <a:solidFill>
                  <a:srgbClr val="990033"/>
                </a:solidFill>
              </a:rPr>
              <a:t>of A in </a:t>
            </a:r>
            <a:r>
              <a:rPr lang="en-IE" sz="2000" dirty="0">
                <a:solidFill>
                  <a:srgbClr val="990033"/>
                </a:solidFill>
              </a:rPr>
              <a:t>degrees?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9478" y="2963769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83568" y="2254572"/>
            <a:ext cx="1251680" cy="713839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354" y="1884412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4" y="1884412"/>
                <a:ext cx="17076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86" r="-153571" b="-11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687197" y="2249136"/>
            <a:ext cx="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65160" y="2231426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1299478" y="2627629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/>
          <a:stretch/>
        </p:blipFill>
        <p:spPr bwMode="auto">
          <a:xfrm>
            <a:off x="288177" y="1412776"/>
            <a:ext cx="3300448" cy="2700139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3</a:t>
            </a:r>
            <a:r>
              <a:rPr lang="en-IE" sz="4000" b="1" dirty="0">
                <a:solidFill>
                  <a:srgbClr val="990033"/>
                </a:solidFill>
              </a:rPr>
              <a:t>B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en-IE" sz="3200" dirty="0">
                <a:solidFill>
                  <a:srgbClr val="990033"/>
                </a:solidFill>
              </a:rPr>
              <a:t>Angles in the second quadrant 90° &lt; </a:t>
            </a:r>
            <a:r>
              <a:rPr lang="en-IE" sz="3200" dirty="0" smtClean="0">
                <a:solidFill>
                  <a:srgbClr val="990033"/>
                </a:solidFill>
              </a:rPr>
              <a:t>θ &lt; </a:t>
            </a:r>
            <a:r>
              <a:rPr lang="en-IE" sz="3200" dirty="0">
                <a:solidFill>
                  <a:srgbClr val="990033"/>
                </a:solidFill>
              </a:rPr>
              <a:t>180°</a:t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48807" y="2256188"/>
            <a:ext cx="5153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Using </a:t>
            </a:r>
            <a:r>
              <a:rPr lang="en-IE" sz="2000" dirty="0">
                <a:solidFill>
                  <a:srgbClr val="990033"/>
                </a:solidFill>
              </a:rPr>
              <a:t>the trigonometric ratios on triangle OB’Q’, what is </a:t>
            </a:r>
            <a:r>
              <a:rPr lang="en-IE" sz="2000" dirty="0" smtClean="0">
                <a:solidFill>
                  <a:srgbClr val="990033"/>
                </a:solidFill>
              </a:rPr>
              <a:t>		sin A = ________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		Cos A = 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05188" y="2730828"/>
            <a:ext cx="90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994652" y="2212604"/>
            <a:ext cx="912948" cy="517432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94652" y="2212604"/>
            <a:ext cx="0" cy="504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/>
        </p:nvSpPr>
        <p:spPr>
          <a:xfrm>
            <a:off x="288177" y="4077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 dirty="0" smtClean="0">
                <a:solidFill>
                  <a:srgbClr val="990033"/>
                </a:solidFill>
              </a:rPr>
              <a:t>Student Activity 3C</a:t>
            </a:r>
            <a:r>
              <a:rPr lang="en-IE" sz="3200" dirty="0" smtClean="0">
                <a:solidFill>
                  <a:srgbClr val="990033"/>
                </a:solidFill>
              </a:rPr>
              <a:t/>
            </a:r>
            <a:br>
              <a:rPr lang="en-IE" sz="3200" dirty="0" smtClean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199" y="4581128"/>
            <a:ext cx="8194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2000" dirty="0" smtClean="0">
                <a:solidFill>
                  <a:srgbClr val="990033"/>
                </a:solidFill>
              </a:rPr>
              <a:t>A is </a:t>
            </a:r>
            <a:r>
              <a:rPr lang="en-IE" sz="2000" dirty="0">
                <a:solidFill>
                  <a:srgbClr val="990033"/>
                </a:solidFill>
              </a:rPr>
              <a:t>called the reference angle. Describe the reference angle?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1334203" y="2429413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789610" y="490053"/>
            <a:ext cx="8422310" cy="5675250"/>
            <a:chOff x="8789610" y="490053"/>
            <a:chExt cx="8422310" cy="56752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82" y="516152"/>
              <a:ext cx="8062238" cy="5649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>
                <a:solidFill>
                  <a:srgbClr val="990033"/>
                </a:solidFill>
              </a:rPr>
              <a:t>Student Activity </a:t>
            </a:r>
            <a:r>
              <a:rPr lang="en-IE" sz="4000" b="1" smtClean="0">
                <a:solidFill>
                  <a:srgbClr val="990033"/>
                </a:solidFill>
              </a:rPr>
              <a:t>3D</a:t>
            </a:r>
            <a:endParaRPr lang="en-IE" sz="4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635896" y="1196752"/>
            <a:ext cx="51845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do you notice about the sin and </a:t>
            </a:r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of the reference angle and the sin 150° </a:t>
            </a:r>
            <a:r>
              <a:rPr lang="en-IE" sz="2000" dirty="0" smtClean="0">
                <a:solidFill>
                  <a:srgbClr val="990033"/>
                </a:solidFill>
              </a:rPr>
              <a:t>and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150</a:t>
            </a:r>
            <a:r>
              <a:rPr lang="en-IE" sz="2000" dirty="0">
                <a:solidFill>
                  <a:srgbClr val="990033"/>
                </a:solidFill>
              </a:rPr>
              <a:t>°?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What is the image of triangle OB’Q’ by reflection in the y- axis?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is the relationship between triangle OB’Q’ and its image in the y- axis? </a:t>
            </a:r>
            <a:r>
              <a:rPr lang="en-IE" sz="2000" dirty="0" smtClean="0">
                <a:solidFill>
                  <a:srgbClr val="990033"/>
                </a:solidFill>
              </a:rPr>
              <a:t>________________</a:t>
            </a:r>
          </a:p>
          <a:p>
            <a:r>
              <a:rPr lang="x-none" sz="2000" smtClean="0">
                <a:solidFill>
                  <a:srgbClr val="990033"/>
                </a:solidFill>
              </a:rPr>
              <a:t>_______________________________________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x-none" sz="200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Hence what is the relationship between ratio of sides in triangle OB’Q’ and the ratio </a:t>
            </a:r>
            <a:r>
              <a:rPr lang="en-IE" sz="2000" dirty="0" smtClean="0">
                <a:solidFill>
                  <a:srgbClr val="990033"/>
                </a:solidFill>
              </a:rPr>
              <a:t>of the </a:t>
            </a:r>
            <a:r>
              <a:rPr lang="en-IE" sz="2000" dirty="0">
                <a:solidFill>
                  <a:srgbClr val="990033"/>
                </a:solidFill>
              </a:rPr>
              <a:t>sides of its image in the y- axis? </a:t>
            </a:r>
            <a:r>
              <a:rPr lang="en-IE" sz="2000" dirty="0" smtClean="0">
                <a:solidFill>
                  <a:srgbClr val="990033"/>
                </a:solidFill>
              </a:rPr>
              <a:t>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/>
          <a:stretch/>
        </p:blipFill>
        <p:spPr bwMode="auto">
          <a:xfrm>
            <a:off x="288177" y="1412776"/>
            <a:ext cx="3300448" cy="2700139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789610" y="490053"/>
            <a:ext cx="8422310" cy="5675250"/>
            <a:chOff x="8789610" y="490053"/>
            <a:chExt cx="8422310" cy="56752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82" y="516152"/>
              <a:ext cx="8062238" cy="5649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>
                <a:solidFill>
                  <a:srgbClr val="990033"/>
                </a:solidFill>
              </a:rPr>
              <a:t>Student Activity </a:t>
            </a:r>
            <a:r>
              <a:rPr lang="en-IE" sz="4000" b="1" smtClean="0">
                <a:solidFill>
                  <a:srgbClr val="990033"/>
                </a:solidFill>
              </a:rPr>
              <a:t>3D</a:t>
            </a:r>
            <a:endParaRPr lang="en-IE" sz="4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5896" y="787284"/>
                <a:ext cx="5184576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Therefore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150° in the second quadrant has a reference angle of ___ in the first quadrant</a:t>
                </a:r>
              </a:p>
              <a:p>
                <a:r>
                  <a:rPr lang="es-ES" sz="2000" dirty="0">
                    <a:solidFill>
                      <a:srgbClr val="990033"/>
                    </a:solidFill>
                  </a:rPr>
                  <a:t>sin 150° </a:t>
                </a:r>
                <a:r>
                  <a:rPr lang="es-ES" sz="2000" dirty="0" smtClean="0">
                    <a:solidFill>
                      <a:srgbClr val="990033"/>
                    </a:solidFill>
                  </a:rPr>
                  <a:t>=________ 	sin </a:t>
                </a:r>
                <a:r>
                  <a:rPr lang="es-ES" sz="2000" dirty="0">
                    <a:solidFill>
                      <a:srgbClr val="990033"/>
                    </a:solidFill>
                  </a:rPr>
                  <a:t>30° =________ </a:t>
                </a:r>
                <a:endParaRPr lang="es-ES" sz="2000" dirty="0" smtClean="0">
                  <a:solidFill>
                    <a:srgbClr val="990033"/>
                  </a:solidFill>
                </a:endParaRPr>
              </a:p>
              <a:p>
                <a:r>
                  <a:rPr lang="es-ES" sz="2000" dirty="0" err="1" smtClean="0">
                    <a:solidFill>
                      <a:srgbClr val="990033"/>
                    </a:solidFill>
                  </a:rPr>
                  <a:t>cos</a:t>
                </a:r>
                <a:r>
                  <a:rPr lang="es-ES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s-ES" sz="2000" dirty="0">
                    <a:solidFill>
                      <a:srgbClr val="990033"/>
                    </a:solidFill>
                  </a:rPr>
                  <a:t>150° =________ </a:t>
                </a:r>
                <a:r>
                  <a:rPr lang="es-ES" sz="2000" dirty="0" smtClean="0">
                    <a:solidFill>
                      <a:srgbClr val="990033"/>
                    </a:solidFill>
                  </a:rPr>
                  <a:t>	</a:t>
                </a:r>
                <a:r>
                  <a:rPr lang="es-ES" sz="2000" dirty="0" err="1" smtClean="0">
                    <a:solidFill>
                      <a:srgbClr val="990033"/>
                    </a:solidFill>
                  </a:rPr>
                  <a:t>cos</a:t>
                </a:r>
                <a:r>
                  <a:rPr lang="es-ES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s-ES" sz="2000" dirty="0">
                    <a:solidFill>
                      <a:srgbClr val="990033"/>
                    </a:solidFill>
                  </a:rPr>
                  <a:t>30° =________</a:t>
                </a: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Application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to any angle in the second quadrant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Sin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θ</a:t>
                </a:r>
                <a:r>
                  <a:rPr lang="el-GR" sz="2000" dirty="0">
                    <a:solidFill>
                      <a:srgbClr val="990033"/>
                    </a:solidFill>
                  </a:rPr>
                  <a:t>=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_________</a:t>
                </a:r>
                <a:endParaRPr lang="el-GR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Cos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θ</a:t>
                </a:r>
                <a:r>
                  <a:rPr lang="el-GR" sz="2000" dirty="0">
                    <a:solidFill>
                      <a:srgbClr val="990033"/>
                    </a:solidFill>
                  </a:rPr>
                  <a:t>=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________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</a:t>
                </a:r>
                <a:endParaRPr lang="el-GR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Tan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θ</a:t>
                </a:r>
                <a:r>
                  <a:rPr lang="el-GR" sz="2000" dirty="0">
                    <a:solidFill>
                      <a:srgbClr val="990033"/>
                    </a:solidFill>
                  </a:rPr>
                  <a:t>=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_________</a:t>
                </a:r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el-GR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Sin A=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opp</a:t>
                </a:r>
                <a:r>
                  <a:rPr lang="en-IE" sz="2000" dirty="0">
                    <a:solidFill>
                      <a:srgbClr val="990033"/>
                    </a:solidFill>
                  </a:rPr>
                  <a:t>/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hyp</a:t>
                </a:r>
                <a:r>
                  <a:rPr lang="en-IE" sz="2000" dirty="0">
                    <a:solidFill>
                      <a:srgbClr val="990033"/>
                    </a:solidFill>
                  </a:rPr>
                  <a:t> = ____ (A in the 2nd quadrant)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Cos A=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adj</a:t>
                </a:r>
                <a:r>
                  <a:rPr lang="en-IE" sz="2000" dirty="0">
                    <a:solidFill>
                      <a:srgbClr val="990033"/>
                    </a:solidFill>
                  </a:rPr>
                  <a:t>/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hyp</a:t>
                </a:r>
                <a:r>
                  <a:rPr lang="en-IE" sz="2000" dirty="0">
                    <a:solidFill>
                      <a:srgbClr val="990033"/>
                    </a:solidFill>
                  </a:rPr>
                  <a:t> = ____ (A in the 2nd quadrant)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Sin A =  </a:t>
                </a:r>
                <a:r>
                  <a:rPr lang="en-IE" sz="2000" dirty="0">
                    <a:solidFill>
                      <a:srgbClr val="990033"/>
                    </a:solidFill>
                  </a:rPr>
                  <a:t>____ (A in the 1st quadrant)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Cos A = </a:t>
                </a:r>
                <a:r>
                  <a:rPr lang="en-IE" sz="2000" dirty="0">
                    <a:solidFill>
                      <a:srgbClr val="990033"/>
                    </a:solidFill>
                  </a:rPr>
                  <a:t>____ (A in the 1st quadrant)</a:t>
                </a: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Express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 in terms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θ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and </a:t>
                </a:r>
                <a:r>
                  <a:rPr lang="en-IE" sz="2000" dirty="0">
                    <a:solidFill>
                      <a:srgbClr val="990033"/>
                    </a:solidFill>
                  </a:rPr>
                  <a:t>180</a:t>
                </a:r>
                <a:r>
                  <a:rPr lang="en-IE" sz="2000" b="1" dirty="0">
                    <a:solidFill>
                      <a:srgbClr val="990033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787284"/>
                <a:ext cx="5184576" cy="5324535"/>
              </a:xfrm>
              <a:prstGeom prst="rect">
                <a:avLst/>
              </a:prstGeom>
              <a:blipFill rotWithShape="1">
                <a:blip r:embed="rId2"/>
                <a:stretch>
                  <a:fillRect l="-1175" t="-572" r="-1410" b="-103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2" y="787284"/>
            <a:ext cx="3240000" cy="280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23150" y="5328330"/>
                <a:ext cx="6714524" cy="648000"/>
              </a:xfrm>
              <a:prstGeom prst="rect">
                <a:avLst/>
              </a:prstGeom>
              <a:ln w="38100">
                <a:solidFill>
                  <a:srgbClr val="99003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E" b="1" dirty="0" smtClean="0">
                    <a:solidFill>
                      <a:srgbClr val="990033"/>
                    </a:solidFill>
                  </a:rPr>
                  <a:t>Equation (</a:t>
                </a:r>
                <a:r>
                  <a:rPr lang="en-IE" b="1" dirty="0" err="1">
                    <a:solidFill>
                      <a:srgbClr val="990033"/>
                    </a:solidFill>
                  </a:rPr>
                  <a:t>i</a:t>
                </a:r>
                <a:r>
                  <a:rPr lang="en-IE" b="1" dirty="0" smtClean="0">
                    <a:solidFill>
                      <a:srgbClr val="990033"/>
                    </a:solidFill>
                  </a:rPr>
                  <a:t>)</a:t>
                </a:r>
              </a:p>
              <a:p>
                <a:r>
                  <a:rPr lang="en-IE" b="1" dirty="0">
                    <a:solidFill>
                      <a:srgbClr val="990033"/>
                    </a:solidFill>
                  </a:rPr>
                  <a:t> </a:t>
                </a:r>
                <a:r>
                  <a:rPr lang="en-IE" b="1" dirty="0" smtClean="0">
                    <a:solidFill>
                      <a:srgbClr val="990033"/>
                    </a:solidFill>
                  </a:rPr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en-IE" b="1" i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𝟏𝟖𝟎</m:t>
                    </m:r>
                    <m:r>
                      <a:rPr lang="en-IE" b="1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 − </m:t>
                    </m:r>
                    <m:r>
                      <a:rPr lang="en-IE" b="1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150" y="5328330"/>
                <a:ext cx="6714524" cy="648000"/>
              </a:xfrm>
              <a:prstGeom prst="rect">
                <a:avLst/>
              </a:prstGeom>
              <a:blipFill rotWithShape="1">
                <a:blip r:embed="rId4"/>
                <a:stretch>
                  <a:fillRect l="-451" t="-1786"/>
                </a:stretch>
              </a:blipFill>
              <a:ln w="3810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3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3D</a:t>
            </a: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707904" y="1052736"/>
            <a:ext cx="51845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Write </a:t>
            </a:r>
            <a:r>
              <a:rPr lang="en-IE" sz="2000" dirty="0">
                <a:solidFill>
                  <a:srgbClr val="990033"/>
                </a:solidFill>
              </a:rPr>
              <a:t>down the relationship between </a:t>
            </a:r>
            <a:r>
              <a:rPr lang="en-IE" sz="2000" dirty="0" smtClean="0">
                <a:solidFill>
                  <a:srgbClr val="990033"/>
                </a:solidFill>
              </a:rPr>
              <a:t>sin θ in </a:t>
            </a:r>
            <a:r>
              <a:rPr lang="en-IE" sz="2000" dirty="0">
                <a:solidFill>
                  <a:srgbClr val="990033"/>
                </a:solidFill>
              </a:rPr>
              <a:t>the second quadrant and </a:t>
            </a:r>
            <a:r>
              <a:rPr lang="en-IE" sz="2000" dirty="0" smtClean="0">
                <a:solidFill>
                  <a:srgbClr val="990033"/>
                </a:solidFill>
              </a:rPr>
              <a:t>sin A in </a:t>
            </a:r>
            <a:r>
              <a:rPr lang="en-IE" sz="2000" dirty="0">
                <a:solidFill>
                  <a:srgbClr val="990033"/>
                </a:solidFill>
              </a:rPr>
              <a:t>the </a:t>
            </a:r>
            <a:r>
              <a:rPr lang="en-IE" sz="2000" dirty="0" smtClean="0">
                <a:solidFill>
                  <a:srgbClr val="990033"/>
                </a:solidFill>
              </a:rPr>
              <a:t>first quadrant 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Rewrite the answer using equation (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) above _______________________________________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Write </a:t>
            </a:r>
            <a:r>
              <a:rPr lang="en-IE" sz="2000" dirty="0">
                <a:solidFill>
                  <a:srgbClr val="990033"/>
                </a:solidFill>
              </a:rPr>
              <a:t>down the relationship between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θ and </a:t>
            </a:r>
            <a:r>
              <a:rPr lang="en-IE" sz="2000" dirty="0">
                <a:solidFill>
                  <a:srgbClr val="990033"/>
                </a:solidFill>
              </a:rPr>
              <a:t>the second quadrant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A in </a:t>
            </a:r>
            <a:r>
              <a:rPr lang="en-IE" sz="2000" dirty="0">
                <a:solidFill>
                  <a:srgbClr val="990033"/>
                </a:solidFill>
              </a:rPr>
              <a:t>the </a:t>
            </a:r>
            <a:r>
              <a:rPr lang="en-IE" sz="2000" dirty="0" smtClean="0">
                <a:solidFill>
                  <a:srgbClr val="990033"/>
                </a:solidFill>
              </a:rPr>
              <a:t>first quadrant 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Rewrite </a:t>
            </a:r>
            <a:r>
              <a:rPr lang="en-IE" sz="2000" dirty="0">
                <a:solidFill>
                  <a:srgbClr val="990033"/>
                </a:solidFill>
              </a:rPr>
              <a:t>the answer using equation (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) above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2" y="787284"/>
            <a:ext cx="3240000" cy="280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55976" y="787284"/>
                <a:ext cx="2547262" cy="369332"/>
              </a:xfrm>
              <a:prstGeom prst="rect">
                <a:avLst/>
              </a:prstGeom>
              <a:ln w="38100">
                <a:solidFill>
                  <a:srgbClr val="99003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E" b="1" dirty="0">
                    <a:solidFill>
                      <a:srgbClr val="990033"/>
                    </a:solidFill>
                  </a:rPr>
                  <a:t>Equation (</a:t>
                </a:r>
                <a:r>
                  <a:rPr lang="en-IE" b="1" dirty="0" err="1">
                    <a:solidFill>
                      <a:srgbClr val="990033"/>
                    </a:solidFill>
                  </a:rPr>
                  <a:t>i</a:t>
                </a:r>
                <a:r>
                  <a:rPr lang="en-IE" b="1" dirty="0" smtClean="0">
                    <a:solidFill>
                      <a:srgbClr val="990033"/>
                    </a:solidFill>
                  </a:rPr>
                  <a:t>) </a:t>
                </a:r>
                <a:r>
                  <a:rPr lang="en-IE" dirty="0" smtClean="0">
                    <a:solidFill>
                      <a:srgbClr val="990033"/>
                    </a:solidFill>
                  </a:rPr>
                  <a:t>A = 180</a:t>
                </a:r>
                <a14:m>
                  <m:oMath xmlns:m="http://schemas.openxmlformats.org/officeDocument/2006/math">
                    <m:r>
                      <a:rPr lang="en-IE" b="1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dirty="0" smtClean="0">
                    <a:solidFill>
                      <a:srgbClr val="990033"/>
                    </a:solidFill>
                  </a:rPr>
                  <a:t> - </a:t>
                </a:r>
                <a:r>
                  <a:rPr lang="el-GR" dirty="0" smtClean="0">
                    <a:solidFill>
                      <a:srgbClr val="990033"/>
                    </a:solidFill>
                  </a:rPr>
                  <a:t>θ</a:t>
                </a:r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787284"/>
                <a:ext cx="254726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18" t="-2985" b="-17910"/>
                </a:stretch>
              </a:blipFill>
              <a:ln w="3810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8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3D</a:t>
            </a: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1560" y="908720"/>
                <a:ext cx="8064896" cy="5940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>
                    <a:solidFill>
                      <a:srgbClr val="990033"/>
                    </a:solidFill>
                  </a:rPr>
                  <a:t>Fill in the signs for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and sin and tan of an angle in the second quadrant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.</a:t>
                </a: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12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Using the reference angle, how would you calculate the sin 130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,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130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,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tan 130</a:t>
                </a:r>
                <a14:m>
                  <m:oMath xmlns:m="http://schemas.openxmlformats.org/officeDocument/2006/math">
                    <m:r>
                      <a:rPr lang="en-IE" sz="2000" b="1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? _____________________________________________________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______________________________________________________________</a:t>
                </a: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Using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reference angle, how would you calculate the sin 110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,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110</a:t>
                </a:r>
                <a14:m>
                  <m:oMath xmlns:m="http://schemas.openxmlformats.org/officeDocument/2006/math">
                    <m:r>
                      <a:rPr lang="en-IE" sz="2000" b="1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,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tan 110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?</a:t>
                </a:r>
                <a:r>
                  <a:rPr lang="en-IE" sz="2000" dirty="0">
                    <a:solidFill>
                      <a:srgbClr val="990033"/>
                    </a:solidFill>
                  </a:rPr>
                  <a:t> _____________________________________________________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______________________________________________________________</a:t>
                </a: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Using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reference angle, how would you calculate the sin 170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,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170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, tan 170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?</a:t>
                </a:r>
                <a:r>
                  <a:rPr lang="en-IE" sz="2000" dirty="0">
                    <a:solidFill>
                      <a:srgbClr val="990033"/>
                    </a:solidFill>
                  </a:rPr>
                  <a:t> _____________________________________________________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______________________________________________________________</a:t>
                </a: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08720"/>
                <a:ext cx="8064896" cy="5940088"/>
              </a:xfrm>
              <a:prstGeom prst="rect">
                <a:avLst/>
              </a:prstGeom>
              <a:blipFill rotWithShape="1">
                <a:blip r:embed="rId2"/>
                <a:stretch>
                  <a:fillRect l="-756" t="-513" r="-83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918641"/>
                  </p:ext>
                </p:extLst>
              </p:nvPr>
            </p:nvGraphicFramePr>
            <p:xfrm>
              <a:off x="738000" y="1340768"/>
              <a:ext cx="7668000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Trigonometric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 functions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Sign</a:t>
                          </a:r>
                          <a:r>
                            <a:rPr lang="en-IE" sz="2000" baseline="0" dirty="0" smtClean="0">
                              <a:solidFill>
                                <a:srgbClr val="990033"/>
                              </a:solidFill>
                            </a:rPr>
                            <a:t> in the second quadrant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918641"/>
                  </p:ext>
                </p:extLst>
              </p:nvPr>
            </p:nvGraphicFramePr>
            <p:xfrm>
              <a:off x="738000" y="1340768"/>
              <a:ext cx="7668000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Trigonometric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 functions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Sign</a:t>
                          </a:r>
                          <a:r>
                            <a:rPr lang="en-IE" sz="2000" baseline="0" dirty="0" smtClean="0">
                              <a:solidFill>
                                <a:srgbClr val="990033"/>
                              </a:solidFill>
                            </a:rPr>
                            <a:t> in the second quadrant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7692" r="-911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207692" r="-911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07692" r="-91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394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-41032"/>
            <a:ext cx="8229600" cy="1143000"/>
          </a:xfrm>
        </p:spPr>
        <p:txBody>
          <a:bodyPr/>
          <a:lstStyle/>
          <a:p>
            <a:r>
              <a:rPr lang="en-IE" b="1" dirty="0" smtClean="0"/>
              <a:t>INDEX</a:t>
            </a:r>
            <a:endParaRPr lang="en-IE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5AAB-8F3F-4EAD-B55E-D713576C34DE}" type="datetime10">
              <a:rPr lang="en-IE" smtClean="0"/>
              <a:pPr/>
              <a:t>21:39</a:t>
            </a:fld>
            <a:endParaRPr lang="en-I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91535"/>
              </p:ext>
            </p:extLst>
          </p:nvPr>
        </p:nvGraphicFramePr>
        <p:xfrm>
          <a:off x="720080" y="1052736"/>
          <a:ext cx="8676456" cy="46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752"/>
                <a:gridCol w="6336704"/>
              </a:tblGrid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1: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2: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Angles in the first quadrant 0° &lt; θ &lt; 90°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3: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Angles in the second quadrant 90° &lt; θ &lt; 180°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4: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Angles in the third quadrant 180° &lt; θ &lt; 270°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5: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Angles in the fourth</a:t>
                      </a:r>
                      <a:r>
                        <a:rPr lang="en-IE" sz="2400" baseline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quadrant 270° &lt; θ &lt; 360°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6: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Summary on finding trig functions of all angles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7: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Solving trig equations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Reflection &amp; Appendix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3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3D</a:t>
            </a: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1560" y="709712"/>
                <a:ext cx="806489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Mark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an angle of 180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 degrees in standard position on the unit circle, and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using coordinates</a:t>
                </a:r>
                <a:r>
                  <a:rPr lang="en-IE" sz="2000" dirty="0">
                    <a:solidFill>
                      <a:srgbClr val="990033"/>
                    </a:solidFill>
                  </a:rPr>
                  <a:t>, not a calculator, write down the sin,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>
                    <a:solidFill>
                      <a:srgbClr val="990033"/>
                    </a:solidFill>
                  </a:rPr>
                  <a:t>, and tan of 180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. Check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the answers </a:t>
                </a:r>
                <a:r>
                  <a:rPr lang="en-IE" sz="2000" dirty="0">
                    <a:solidFill>
                      <a:srgbClr val="990033"/>
                    </a:solidFill>
                  </a:rPr>
                  <a:t>using a calculator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.</a:t>
                </a:r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09712"/>
                <a:ext cx="8064896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756" t="-2994" r="-529" b="-958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60" y="3733949"/>
            <a:ext cx="2791395" cy="279139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014267"/>
                  </p:ext>
                </p:extLst>
              </p:nvPr>
            </p:nvGraphicFramePr>
            <p:xfrm>
              <a:off x="827584" y="1717824"/>
              <a:ext cx="7668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180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</a:rPr>
                            <a:t>Coordinates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</a:rPr>
                            <a:t> on the unit circle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θ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014267"/>
                  </p:ext>
                </p:extLst>
              </p:nvPr>
            </p:nvGraphicFramePr>
            <p:xfrm>
              <a:off x="827584" y="1717824"/>
              <a:ext cx="7668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1538" r="-911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9833" t="-1538" b="-4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</a:rPr>
                            <a:t>Coordinates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</a:rPr>
                            <a:t> on the unit circle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201538" r="-911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301538" r="-911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401538" r="-91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41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3709"/>
            <a:ext cx="3223443" cy="322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2" y="1556792"/>
            <a:ext cx="3283872" cy="3276000"/>
          </a:xfrm>
          <a:prstGeom prst="rect">
            <a:avLst/>
          </a:prstGeom>
          <a:noFill/>
          <a:ln>
            <a:solidFill>
              <a:srgbClr val="990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b="1" dirty="0"/>
              <a:t>Student Activity </a:t>
            </a:r>
            <a:r>
              <a:rPr lang="en-IE" sz="4400" b="1" dirty="0" smtClean="0"/>
              <a:t>4</a:t>
            </a:r>
            <a:br>
              <a:rPr lang="en-IE" sz="4400" b="1" dirty="0" smtClean="0"/>
            </a:br>
            <a:r>
              <a:rPr lang="en-IE" sz="3600" dirty="0"/>
              <a:t>Angles in the third quadrant 180° &lt; </a:t>
            </a:r>
            <a:r>
              <a:rPr lang="en-IE" sz="3600" dirty="0" smtClean="0"/>
              <a:t>θ &lt; </a:t>
            </a:r>
            <a:r>
              <a:rPr lang="en-IE" sz="3600" dirty="0"/>
              <a:t>270°</a:t>
            </a:r>
            <a:r>
              <a:rPr lang="en-IE" dirty="0"/>
              <a:t/>
            </a:r>
            <a:br>
              <a:rPr lang="en-IE" dirty="0"/>
            </a:br>
            <a:endParaRPr lang="en-IE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On the unit circle on Appendix A, mark an angle of </a:t>
            </a:r>
            <a:r>
              <a:rPr lang="en-IE" sz="2000" dirty="0" smtClean="0">
                <a:solidFill>
                  <a:srgbClr val="990033"/>
                </a:solidFill>
              </a:rPr>
              <a:t>210</a:t>
            </a:r>
            <a:r>
              <a:rPr lang="en-IE" sz="2000" dirty="0">
                <a:solidFill>
                  <a:srgbClr val="990033"/>
                </a:solidFill>
              </a:rPr>
              <a:t>° in standard position. Read </a:t>
            </a:r>
            <a:r>
              <a:rPr lang="en-IE" sz="2000" dirty="0" smtClean="0">
                <a:solidFill>
                  <a:srgbClr val="990033"/>
                </a:solidFill>
              </a:rPr>
              <a:t>the x and y coordinates </a:t>
            </a:r>
            <a:r>
              <a:rPr lang="en-IE" sz="2000" dirty="0">
                <a:solidFill>
                  <a:srgbClr val="990033"/>
                </a:solidFill>
              </a:rPr>
              <a:t>of the point Q</a:t>
            </a:r>
            <a:r>
              <a:rPr lang="en-IE" sz="2000" dirty="0" smtClean="0">
                <a:solidFill>
                  <a:srgbClr val="990033"/>
                </a:solidFill>
              </a:rPr>
              <a:t>’’, </a:t>
            </a:r>
            <a:r>
              <a:rPr lang="en-IE" sz="2000" dirty="0">
                <a:solidFill>
                  <a:srgbClr val="990033"/>
                </a:solidFill>
              </a:rPr>
              <a:t>where the terminal </a:t>
            </a:r>
            <a:r>
              <a:rPr lang="en-IE" sz="2000" dirty="0" smtClean="0">
                <a:solidFill>
                  <a:srgbClr val="990033"/>
                </a:solidFill>
              </a:rPr>
              <a:t>ray </a:t>
            </a:r>
            <a:r>
              <a:rPr lang="en-IE" sz="2000" dirty="0">
                <a:solidFill>
                  <a:srgbClr val="990033"/>
                </a:solidFill>
              </a:rPr>
              <a:t>intersects the circumference.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(x, y) of point </a:t>
            </a:r>
            <a:r>
              <a:rPr lang="en-IE" sz="2000" dirty="0" smtClean="0">
                <a:solidFill>
                  <a:srgbClr val="990033"/>
                </a:solidFill>
              </a:rPr>
              <a:t>Q’’ </a:t>
            </a:r>
            <a:r>
              <a:rPr lang="en-IE" sz="2000" dirty="0">
                <a:solidFill>
                  <a:srgbClr val="990033"/>
                </a:solidFill>
              </a:rPr>
              <a:t>are 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Using </a:t>
            </a:r>
            <a:r>
              <a:rPr lang="en-IE" sz="2000" dirty="0">
                <a:solidFill>
                  <a:srgbClr val="990033"/>
                </a:solidFill>
              </a:rPr>
              <a:t>what you have learned about the coordinates of points on the circumference of</a:t>
            </a:r>
          </a:p>
          <a:p>
            <a:r>
              <a:rPr lang="en-IE" sz="2000" dirty="0">
                <a:solidFill>
                  <a:srgbClr val="990033"/>
                </a:solidFill>
              </a:rPr>
              <a:t>the unit circle, fill in the following</a:t>
            </a:r>
            <a:r>
              <a:rPr lang="en-IE" sz="2000" dirty="0" smtClean="0">
                <a:solidFill>
                  <a:srgbClr val="990033"/>
                </a:solidFill>
              </a:rPr>
              <a:t>: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210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___  sin 210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 ___   tan 210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Check these values using the calculator.</a:t>
            </a:r>
          </a:p>
          <a:p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210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 ____ sin 210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____ tan 210° =____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Compare with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30° = </a:t>
            </a:r>
            <a:r>
              <a:rPr lang="en-IE" sz="2000" dirty="0" smtClean="0">
                <a:solidFill>
                  <a:srgbClr val="990033"/>
                </a:solidFill>
              </a:rPr>
              <a:t> ____  sin </a:t>
            </a:r>
            <a:r>
              <a:rPr lang="en-IE" sz="2000" dirty="0">
                <a:solidFill>
                  <a:srgbClr val="990033"/>
                </a:solidFill>
              </a:rPr>
              <a:t>30° = </a:t>
            </a:r>
            <a:r>
              <a:rPr lang="en-IE" sz="2000" dirty="0" smtClean="0">
                <a:solidFill>
                  <a:srgbClr val="990033"/>
                </a:solidFill>
              </a:rPr>
              <a:t>____  </a:t>
            </a:r>
            <a:r>
              <a:rPr lang="en-IE" sz="2000" dirty="0">
                <a:solidFill>
                  <a:srgbClr val="990033"/>
                </a:solidFill>
              </a:rPr>
              <a:t>tan 30° = </a:t>
            </a:r>
            <a:r>
              <a:rPr lang="en-IE" sz="2000" dirty="0" smtClean="0">
                <a:solidFill>
                  <a:srgbClr val="990033"/>
                </a:solidFill>
              </a:rPr>
              <a:t>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35248" y="3185430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3568" y="3184436"/>
            <a:ext cx="1251680" cy="74862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65160" y="3879056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3528" y="3933056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33056"/>
                <a:ext cx="17076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86" r="-178571" b="-11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789610" y="476672"/>
            <a:ext cx="8440981" cy="5879678"/>
            <a:chOff x="8789610" y="476672"/>
            <a:chExt cx="8440981" cy="587967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858" y="476672"/>
              <a:ext cx="8090733" cy="5879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 rot="16200000">
              <a:off x="8159610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7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7685"/>
            <a:ext cx="3223443" cy="322344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6" y="1559641"/>
            <a:ext cx="2850834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1088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b="1" dirty="0">
                <a:solidFill>
                  <a:srgbClr val="990033"/>
                </a:solidFill>
              </a:rPr>
              <a:t>4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en-IE" sz="3200" dirty="0">
                <a:solidFill>
                  <a:srgbClr val="990033"/>
                </a:solidFill>
              </a:rPr>
              <a:t>Angles in the third</a:t>
            </a:r>
            <a:r>
              <a:rPr lang="en-IE" sz="3200" dirty="0" smtClean="0">
                <a:solidFill>
                  <a:srgbClr val="990033"/>
                </a:solidFill>
              </a:rPr>
              <a:t> </a:t>
            </a:r>
            <a:r>
              <a:rPr lang="en-IE" sz="3200" dirty="0">
                <a:solidFill>
                  <a:srgbClr val="990033"/>
                </a:solidFill>
              </a:rPr>
              <a:t>quadrant </a:t>
            </a:r>
            <a:r>
              <a:rPr lang="en-IE" sz="3200" dirty="0" smtClean="0">
                <a:solidFill>
                  <a:srgbClr val="990033"/>
                </a:solidFill>
              </a:rPr>
              <a:t>180° </a:t>
            </a:r>
            <a:r>
              <a:rPr lang="en-IE" sz="3200" dirty="0">
                <a:solidFill>
                  <a:srgbClr val="990033"/>
                </a:solidFill>
              </a:rPr>
              <a:t>&lt; </a:t>
            </a:r>
            <a:r>
              <a:rPr lang="en-IE" sz="3200" dirty="0" smtClean="0">
                <a:solidFill>
                  <a:srgbClr val="990033"/>
                </a:solidFill>
              </a:rPr>
              <a:t>θ &lt; 270°</a:t>
            </a:r>
            <a:r>
              <a:rPr lang="en-IE" sz="3200" dirty="0">
                <a:solidFill>
                  <a:srgbClr val="990033"/>
                </a:solidFill>
              </a:rPr>
              <a:t/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Drop a perpendicular from point Q’’, to the </a:t>
            </a:r>
            <a:r>
              <a:rPr lang="en-IE" sz="2000" dirty="0" smtClean="0">
                <a:solidFill>
                  <a:srgbClr val="990033"/>
                </a:solidFill>
              </a:rPr>
              <a:t>negative direction </a:t>
            </a:r>
            <a:r>
              <a:rPr lang="en-IE" sz="2000" dirty="0">
                <a:solidFill>
                  <a:srgbClr val="990033"/>
                </a:solidFill>
              </a:rPr>
              <a:t>of the x- axis, to make a right </a:t>
            </a:r>
            <a:r>
              <a:rPr lang="en-IE" sz="2000" dirty="0" smtClean="0">
                <a:solidFill>
                  <a:srgbClr val="990033"/>
                </a:solidFill>
              </a:rPr>
              <a:t>angled triangle </a:t>
            </a:r>
            <a:r>
              <a:rPr lang="en-IE" sz="2000" dirty="0">
                <a:solidFill>
                  <a:srgbClr val="990033"/>
                </a:solidFill>
              </a:rPr>
              <a:t>OB’Q’’. What is the value of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A in </a:t>
            </a:r>
            <a:r>
              <a:rPr lang="en-IE" sz="2000" dirty="0">
                <a:solidFill>
                  <a:srgbClr val="990033"/>
                </a:solidFill>
              </a:rPr>
              <a:t>degrees? </a:t>
            </a:r>
            <a:r>
              <a:rPr lang="en-IE" sz="2000" dirty="0" smtClean="0">
                <a:solidFill>
                  <a:srgbClr val="990033"/>
                </a:solidFill>
              </a:rPr>
              <a:t>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Using the trigonometric ratios on triangle OB’Q</a:t>
            </a:r>
            <a:r>
              <a:rPr lang="en-IE" sz="2000" dirty="0" smtClean="0">
                <a:solidFill>
                  <a:srgbClr val="990033"/>
                </a:solidFill>
              </a:rPr>
              <a:t>’’, what </a:t>
            </a:r>
            <a:r>
              <a:rPr lang="en-IE" sz="2000" dirty="0">
                <a:solidFill>
                  <a:srgbClr val="990033"/>
                </a:solidFill>
              </a:rPr>
              <a:t>is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Sin A =_____ , 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A =_____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 is </a:t>
            </a:r>
            <a:r>
              <a:rPr lang="en-IE" sz="2000" dirty="0">
                <a:solidFill>
                  <a:srgbClr val="990033"/>
                </a:solidFill>
              </a:rPr>
              <a:t>called the Reference angle. Describe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reference angle</a:t>
            </a:r>
            <a:r>
              <a:rPr lang="en-IE" sz="2000" dirty="0" smtClean="0">
                <a:solidFill>
                  <a:srgbClr val="990033"/>
                </a:solidFill>
              </a:rPr>
              <a:t>?________________________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do you notice about the sin and </a:t>
            </a:r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of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reference angle and sin </a:t>
            </a:r>
            <a:r>
              <a:rPr lang="en-IE" sz="2000" dirty="0" smtClean="0">
                <a:solidFill>
                  <a:srgbClr val="990033"/>
                </a:solidFill>
              </a:rPr>
              <a:t>210</a:t>
            </a:r>
            <a:r>
              <a:rPr lang="en-IE" sz="2000" dirty="0">
                <a:solidFill>
                  <a:srgbClr val="990033"/>
                </a:solidFill>
              </a:rPr>
              <a:t>°</a:t>
            </a:r>
            <a:r>
              <a:rPr lang="en-IE" sz="2000" dirty="0" smtClean="0">
                <a:solidFill>
                  <a:srgbClr val="990033"/>
                </a:solidFill>
              </a:rPr>
              <a:t> and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210°? 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9478" y="2963769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5"/>
          </p:cNvCxnSpPr>
          <p:nvPr/>
        </p:nvCxnSpPr>
        <p:spPr>
          <a:xfrm flipH="1">
            <a:off x="701313" y="2968412"/>
            <a:ext cx="1233935" cy="72248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528" y="3652649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52649"/>
                <a:ext cx="17076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86" r="-189286" b="-11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687197" y="2941861"/>
            <a:ext cx="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55221" y="3644800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1299478" y="290275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0" y="1554131"/>
            <a:ext cx="3107652" cy="2309578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1088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b="1" dirty="0">
                <a:solidFill>
                  <a:srgbClr val="990033"/>
                </a:solidFill>
              </a:rPr>
              <a:t>4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en-IE" sz="3200" dirty="0">
                <a:solidFill>
                  <a:srgbClr val="990033"/>
                </a:solidFill>
              </a:rPr>
              <a:t>Angles in the third</a:t>
            </a:r>
            <a:r>
              <a:rPr lang="en-IE" sz="3200" dirty="0" smtClean="0">
                <a:solidFill>
                  <a:srgbClr val="990033"/>
                </a:solidFill>
              </a:rPr>
              <a:t> </a:t>
            </a:r>
            <a:r>
              <a:rPr lang="en-IE" sz="3200" dirty="0">
                <a:solidFill>
                  <a:srgbClr val="990033"/>
                </a:solidFill>
              </a:rPr>
              <a:t>quadrant </a:t>
            </a:r>
            <a:r>
              <a:rPr lang="en-IE" sz="3200" dirty="0" smtClean="0">
                <a:solidFill>
                  <a:srgbClr val="990033"/>
                </a:solidFill>
              </a:rPr>
              <a:t>180° </a:t>
            </a:r>
            <a:r>
              <a:rPr lang="en-IE" sz="3200" dirty="0">
                <a:solidFill>
                  <a:srgbClr val="990033"/>
                </a:solidFill>
              </a:rPr>
              <a:t>&lt; </a:t>
            </a:r>
            <a:r>
              <a:rPr lang="en-IE" sz="3200" dirty="0" smtClean="0">
                <a:solidFill>
                  <a:srgbClr val="990033"/>
                </a:solidFill>
              </a:rPr>
              <a:t>θ &lt; 270°</a:t>
            </a:r>
            <a:r>
              <a:rPr lang="en-IE" sz="3200" dirty="0">
                <a:solidFill>
                  <a:srgbClr val="990033"/>
                </a:solidFill>
              </a:rPr>
              <a:t/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is the image of triangle OB’Q’’ by </a:t>
            </a:r>
            <a:r>
              <a:rPr lang="en-IE" sz="2000" dirty="0" smtClean="0">
                <a:solidFill>
                  <a:srgbClr val="990033"/>
                </a:solidFill>
              </a:rPr>
              <a:t>S</a:t>
            </a:r>
            <a:r>
              <a:rPr lang="en-IE" sz="2000" baseline="-25000" dirty="0" smtClean="0">
                <a:solidFill>
                  <a:srgbClr val="990033"/>
                </a:solidFill>
              </a:rPr>
              <a:t>0</a:t>
            </a:r>
            <a:r>
              <a:rPr lang="en-IE" sz="2000" dirty="0" smtClean="0">
                <a:solidFill>
                  <a:srgbClr val="990033"/>
                </a:solidFill>
              </a:rPr>
              <a:t> ? 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is the relationship between triangle OB’Q’’ and its image by </a:t>
            </a:r>
            <a:r>
              <a:rPr lang="en-IE" sz="2000" dirty="0" smtClean="0">
                <a:solidFill>
                  <a:srgbClr val="990033"/>
                </a:solidFill>
              </a:rPr>
              <a:t>S</a:t>
            </a:r>
            <a:r>
              <a:rPr lang="en-IE" sz="2000" baseline="-25000" dirty="0" smtClean="0">
                <a:solidFill>
                  <a:srgbClr val="990033"/>
                </a:solidFill>
              </a:rPr>
              <a:t>0</a:t>
            </a:r>
            <a:r>
              <a:rPr lang="en-IE" sz="2000" dirty="0" smtClean="0">
                <a:solidFill>
                  <a:srgbClr val="990033"/>
                </a:solidFill>
              </a:rPr>
              <a:t>?_______________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Hence </a:t>
            </a:r>
            <a:r>
              <a:rPr lang="en-IE" sz="2000" dirty="0">
                <a:solidFill>
                  <a:srgbClr val="990033"/>
                </a:solidFill>
              </a:rPr>
              <a:t>what is the relationship between ratio of sides in triangle OB’Q’’ and the ratio </a:t>
            </a:r>
            <a:r>
              <a:rPr lang="en-IE" sz="2000" dirty="0" smtClean="0">
                <a:solidFill>
                  <a:srgbClr val="990033"/>
                </a:solidFill>
              </a:rPr>
              <a:t>of the </a:t>
            </a:r>
            <a:r>
              <a:rPr lang="en-IE" sz="2000" dirty="0">
                <a:solidFill>
                  <a:srgbClr val="990033"/>
                </a:solidFill>
              </a:rPr>
              <a:t>sides of its image by </a:t>
            </a:r>
            <a:r>
              <a:rPr lang="en-IE" sz="2000" dirty="0" smtClean="0">
                <a:solidFill>
                  <a:srgbClr val="990033"/>
                </a:solidFill>
              </a:rPr>
              <a:t>S</a:t>
            </a:r>
            <a:r>
              <a:rPr lang="en-IE" sz="2000" baseline="-25000" dirty="0" smtClean="0">
                <a:solidFill>
                  <a:srgbClr val="990033"/>
                </a:solidFill>
              </a:rPr>
              <a:t>0</a:t>
            </a:r>
            <a:r>
              <a:rPr lang="x-none" sz="2000" smtClean="0">
                <a:solidFill>
                  <a:srgbClr val="990033"/>
                </a:solidFill>
              </a:rPr>
              <a:t>?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x-none" sz="2000" smtClean="0">
                <a:solidFill>
                  <a:srgbClr val="990033"/>
                </a:solidFill>
              </a:rPr>
              <a:t>___________________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x-none" sz="2000" smtClean="0">
                <a:solidFill>
                  <a:srgbClr val="990033"/>
                </a:solidFill>
              </a:rPr>
              <a:t>____________________</a:t>
            </a:r>
            <a:r>
              <a:rPr lang="en-IE" sz="2000" dirty="0" smtClean="0">
                <a:solidFill>
                  <a:srgbClr val="990033"/>
                </a:solidFill>
              </a:rPr>
              <a:t>_____</a:t>
            </a:r>
            <a:r>
              <a:rPr lang="x-none" sz="2000" smtClean="0">
                <a:solidFill>
                  <a:srgbClr val="990033"/>
                </a:solidFill>
              </a:rPr>
              <a:t>______________</a:t>
            </a:r>
            <a:endParaRPr lang="x-none" sz="200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Therefore 210° </a:t>
            </a:r>
            <a:r>
              <a:rPr lang="en-IE" sz="2000" dirty="0">
                <a:solidFill>
                  <a:srgbClr val="990033"/>
                </a:solidFill>
              </a:rPr>
              <a:t>in the third quadrant has a reference angle </a:t>
            </a:r>
            <a:r>
              <a:rPr lang="en-IE" sz="2000" dirty="0" smtClean="0">
                <a:solidFill>
                  <a:srgbClr val="990033"/>
                </a:solidFill>
              </a:rPr>
              <a:t>of _____ in </a:t>
            </a:r>
            <a:r>
              <a:rPr lang="en-IE" sz="2000" dirty="0">
                <a:solidFill>
                  <a:srgbClr val="990033"/>
                </a:solidFill>
              </a:rPr>
              <a:t>the first quadrant.</a:t>
            </a:r>
          </a:p>
          <a:p>
            <a:r>
              <a:rPr lang="es-ES" sz="2000" dirty="0">
                <a:solidFill>
                  <a:srgbClr val="990033"/>
                </a:solidFill>
              </a:rPr>
              <a:t>sin </a:t>
            </a:r>
            <a:r>
              <a:rPr lang="es-ES" sz="2000" dirty="0" smtClean="0">
                <a:solidFill>
                  <a:srgbClr val="990033"/>
                </a:solidFill>
              </a:rPr>
              <a:t>210</a:t>
            </a:r>
            <a:r>
              <a:rPr lang="en-IE" sz="2000" dirty="0" smtClean="0">
                <a:solidFill>
                  <a:srgbClr val="990033"/>
                </a:solidFill>
              </a:rPr>
              <a:t>°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= _______ sin </a:t>
            </a:r>
            <a:r>
              <a:rPr lang="es-ES" sz="2000" dirty="0" smtClean="0">
                <a:solidFill>
                  <a:srgbClr val="990033"/>
                </a:solidFill>
              </a:rPr>
              <a:t>30</a:t>
            </a:r>
            <a:r>
              <a:rPr lang="en-IE" sz="2000" dirty="0" smtClean="0">
                <a:solidFill>
                  <a:srgbClr val="990033"/>
                </a:solidFill>
              </a:rPr>
              <a:t>° </a:t>
            </a:r>
            <a:r>
              <a:rPr lang="es-ES" sz="2000" dirty="0" smtClean="0">
                <a:solidFill>
                  <a:srgbClr val="990033"/>
                </a:solidFill>
              </a:rPr>
              <a:t>= </a:t>
            </a:r>
            <a:r>
              <a:rPr lang="es-ES" sz="2000" dirty="0">
                <a:solidFill>
                  <a:srgbClr val="990033"/>
                </a:solidFill>
              </a:rPr>
              <a:t>_______, </a:t>
            </a:r>
            <a:endParaRPr lang="es-ES" sz="2000" dirty="0" smtClean="0">
              <a:solidFill>
                <a:srgbClr val="990033"/>
              </a:solidFill>
            </a:endParaRPr>
          </a:p>
          <a:p>
            <a:r>
              <a:rPr lang="es-ES" sz="2000" dirty="0" err="1" smtClean="0">
                <a:solidFill>
                  <a:srgbClr val="990033"/>
                </a:solidFill>
              </a:rPr>
              <a:t>cos</a:t>
            </a:r>
            <a:r>
              <a:rPr lang="es-ES" sz="2000" dirty="0" smtClean="0">
                <a:solidFill>
                  <a:srgbClr val="990033"/>
                </a:solidFill>
              </a:rPr>
              <a:t> 210</a:t>
            </a:r>
            <a:r>
              <a:rPr lang="en-IE" sz="2000" dirty="0" smtClean="0">
                <a:solidFill>
                  <a:srgbClr val="990033"/>
                </a:solidFill>
              </a:rPr>
              <a:t>°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= _______ </a:t>
            </a:r>
            <a:r>
              <a:rPr lang="es-ES" sz="2000" dirty="0" err="1">
                <a:solidFill>
                  <a:srgbClr val="990033"/>
                </a:solidFill>
              </a:rPr>
              <a:t>cos</a:t>
            </a:r>
            <a:r>
              <a:rPr lang="es-ES" sz="2000" dirty="0">
                <a:solidFill>
                  <a:srgbClr val="990033"/>
                </a:solidFill>
              </a:rPr>
              <a:t> 30°= _______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81577" y="2730828"/>
            <a:ext cx="756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87625" y="2730828"/>
            <a:ext cx="747624" cy="446092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7624" y="2708920"/>
            <a:ext cx="0" cy="468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43563" y="314096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1347766" y="2657437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4" y="1578828"/>
            <a:ext cx="2599644" cy="2304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1088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b="1" dirty="0">
                <a:solidFill>
                  <a:srgbClr val="990033"/>
                </a:solidFill>
              </a:rPr>
              <a:t>4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en-IE" sz="3200" dirty="0">
                <a:solidFill>
                  <a:srgbClr val="990033"/>
                </a:solidFill>
              </a:rPr>
              <a:t>Angles in the third</a:t>
            </a:r>
            <a:r>
              <a:rPr lang="en-IE" sz="3200" dirty="0" smtClean="0">
                <a:solidFill>
                  <a:srgbClr val="990033"/>
                </a:solidFill>
              </a:rPr>
              <a:t> </a:t>
            </a:r>
            <a:r>
              <a:rPr lang="en-IE" sz="3200" dirty="0">
                <a:solidFill>
                  <a:srgbClr val="990033"/>
                </a:solidFill>
              </a:rPr>
              <a:t>quadrant </a:t>
            </a:r>
            <a:r>
              <a:rPr lang="en-IE" sz="3200" dirty="0" smtClean="0">
                <a:solidFill>
                  <a:srgbClr val="990033"/>
                </a:solidFill>
              </a:rPr>
              <a:t>180° </a:t>
            </a:r>
            <a:r>
              <a:rPr lang="en-IE" sz="3200" dirty="0">
                <a:solidFill>
                  <a:srgbClr val="990033"/>
                </a:solidFill>
              </a:rPr>
              <a:t>&lt; </a:t>
            </a:r>
            <a:r>
              <a:rPr lang="en-IE" sz="3200" dirty="0" smtClean="0">
                <a:solidFill>
                  <a:srgbClr val="990033"/>
                </a:solidFill>
              </a:rPr>
              <a:t>θ &lt; 270°</a:t>
            </a:r>
            <a:r>
              <a:rPr lang="en-IE" sz="3200" dirty="0">
                <a:solidFill>
                  <a:srgbClr val="990033"/>
                </a:solidFill>
              </a:rPr>
              <a:t/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378511"/>
            <a:ext cx="51537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Application to any angle in the third quadrant.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Sin θ  =  </a:t>
            </a:r>
            <a:r>
              <a:rPr lang="en-IE" sz="2000" dirty="0">
                <a:solidFill>
                  <a:srgbClr val="990033"/>
                </a:solidFill>
              </a:rPr>
              <a:t>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Cos θ =  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Tan θ =  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Sin A  =  </a:t>
            </a:r>
            <a:r>
              <a:rPr lang="en-IE" sz="2000" dirty="0" err="1" smtClean="0">
                <a:solidFill>
                  <a:srgbClr val="990033"/>
                </a:solidFill>
              </a:rPr>
              <a:t>opp</a:t>
            </a:r>
            <a:r>
              <a:rPr lang="en-IE" sz="2000" dirty="0" smtClean="0">
                <a:solidFill>
                  <a:srgbClr val="990033"/>
                </a:solidFill>
              </a:rPr>
              <a:t>/</a:t>
            </a:r>
            <a:r>
              <a:rPr lang="en-IE" sz="2000" dirty="0" err="1" smtClean="0">
                <a:solidFill>
                  <a:srgbClr val="990033"/>
                </a:solidFill>
              </a:rPr>
              <a:t>hyp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= ____ (A in the 3rd quadrant)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Cos A =  </a:t>
            </a:r>
            <a:r>
              <a:rPr lang="en-IE" sz="2000" dirty="0" err="1" smtClean="0">
                <a:solidFill>
                  <a:srgbClr val="990033"/>
                </a:solidFill>
              </a:rPr>
              <a:t>adj</a:t>
            </a:r>
            <a:r>
              <a:rPr lang="en-IE" sz="2000" dirty="0" smtClean="0">
                <a:solidFill>
                  <a:srgbClr val="990033"/>
                </a:solidFill>
              </a:rPr>
              <a:t>/</a:t>
            </a:r>
            <a:r>
              <a:rPr lang="en-IE" sz="2000" dirty="0" err="1" smtClean="0">
                <a:solidFill>
                  <a:srgbClr val="990033"/>
                </a:solidFill>
              </a:rPr>
              <a:t>hyp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= ____ (A in the 3rd quadrant</a:t>
            </a:r>
            <a:r>
              <a:rPr lang="en-IE" sz="2000" dirty="0" smtClean="0">
                <a:solidFill>
                  <a:srgbClr val="990033"/>
                </a:solidFill>
              </a:rPr>
              <a:t>)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Sin A  =  ____ </a:t>
            </a:r>
            <a:r>
              <a:rPr lang="en-IE" sz="2000" dirty="0">
                <a:solidFill>
                  <a:srgbClr val="990033"/>
                </a:solidFill>
              </a:rPr>
              <a:t>(A in the 1st quadrant)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Cos A =  ____ </a:t>
            </a:r>
            <a:r>
              <a:rPr lang="en-IE" sz="2000" dirty="0">
                <a:solidFill>
                  <a:srgbClr val="990033"/>
                </a:solidFill>
              </a:rPr>
              <a:t>(A in the 1st quadrant)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81577" y="2730828"/>
            <a:ext cx="756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87625" y="2730828"/>
            <a:ext cx="747624" cy="446092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7624" y="2708920"/>
            <a:ext cx="0" cy="468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43563" y="314096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1347766" y="2657437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5556" y="818693"/>
                <a:ext cx="7992888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		Express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 in terms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θ and </a:t>
                </a:r>
                <a:r>
                  <a:rPr lang="en-IE" sz="2000" dirty="0">
                    <a:solidFill>
                      <a:srgbClr val="990033"/>
                    </a:solidFill>
                  </a:rPr>
                  <a:t>180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.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                          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                             ____________________________</a:t>
                </a: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Write down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relationship between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sin θ and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sin A in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third quadrant and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then rewrite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answer using equation (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i</a:t>
                </a:r>
                <a:r>
                  <a:rPr lang="en-IE" sz="2000" dirty="0">
                    <a:solidFill>
                      <a:srgbClr val="990033"/>
                    </a:solidFill>
                  </a:rPr>
                  <a:t>) above.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Write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down the relationship between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θ and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A in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third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quadrant and then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rewrite the answer using equation (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i</a:t>
                </a:r>
                <a:r>
                  <a:rPr lang="en-IE" sz="2000" dirty="0">
                    <a:solidFill>
                      <a:srgbClr val="990033"/>
                    </a:solidFill>
                  </a:rPr>
                  <a:t>) above.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__________________________________________________________________________________________________________________________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Write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down the relationship between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tan θ and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tan A in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third quadrant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and then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rewrite the answer using equation (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i</a:t>
                </a:r>
                <a:r>
                  <a:rPr lang="en-IE" sz="2000" dirty="0">
                    <a:solidFill>
                      <a:srgbClr val="990033"/>
                    </a:solidFill>
                  </a:rPr>
                  <a:t>) above.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__________________________________________________________________________________________________________________________Fill in the signs for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and sin and tan of an angle in the third quadrant</a:t>
                </a:r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818693"/>
                <a:ext cx="7992888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762" t="-608" r="-229" b="-12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4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7619" y="6217037"/>
            <a:ext cx="63531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8169" y="804625"/>
            <a:ext cx="6714524" cy="646331"/>
          </a:xfrm>
          <a:prstGeom prst="rect">
            <a:avLst/>
          </a:prstGeom>
          <a:ln w="38100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Equation (</a:t>
            </a:r>
            <a:r>
              <a:rPr lang="en-IE" b="1" dirty="0" err="1">
                <a:solidFill>
                  <a:srgbClr val="990033"/>
                </a:solidFill>
              </a:rPr>
              <a:t>i</a:t>
            </a:r>
            <a:r>
              <a:rPr lang="en-IE" b="1" dirty="0" smtClean="0">
                <a:solidFill>
                  <a:srgbClr val="990033"/>
                </a:solidFill>
              </a:rPr>
              <a:t>) </a:t>
            </a:r>
          </a:p>
          <a:p>
            <a:r>
              <a:rPr lang="en-IE" b="1" dirty="0">
                <a:solidFill>
                  <a:srgbClr val="990033"/>
                </a:solidFill>
              </a:rPr>
              <a:t>	</a:t>
            </a:r>
            <a:r>
              <a:rPr lang="en-IE" b="1" dirty="0" smtClean="0">
                <a:solidFill>
                  <a:srgbClr val="990033"/>
                </a:solidFill>
              </a:rPr>
              <a:t>		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smtClean="0">
                <a:solidFill>
                  <a:srgbClr val="990033"/>
                </a:solidFill>
              </a:rPr>
              <a:t>180° + θ</a:t>
            </a:r>
            <a:endParaRPr lang="en-IE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5556" y="1228690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Fill in the signs for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and sin and tan of an angle in the third quadrant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Using the reference angle, calculate the sin, </a:t>
            </a:r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and tan of 220°.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4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1656" y="787284"/>
                <a:ext cx="3094239" cy="400110"/>
              </a:xfrm>
              <a:prstGeom prst="rect">
                <a:avLst/>
              </a:prstGeom>
              <a:ln w="38100">
                <a:solidFill>
                  <a:srgbClr val="99003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E" sz="2000" b="1" dirty="0">
                    <a:solidFill>
                      <a:srgbClr val="990033"/>
                    </a:solidFill>
                  </a:rPr>
                  <a:t>Equation (</a:t>
                </a:r>
                <a:r>
                  <a:rPr lang="en-IE" sz="2000" b="1" dirty="0" err="1">
                    <a:solidFill>
                      <a:srgbClr val="990033"/>
                    </a:solidFill>
                  </a:rPr>
                  <a:t>i</a:t>
                </a:r>
                <a:r>
                  <a:rPr lang="en-IE" sz="2000" b="1" dirty="0" smtClean="0">
                    <a:solidFill>
                      <a:srgbClr val="990033"/>
                    </a:solidFill>
                  </a:rPr>
                  <a:t>)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A = 180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+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θ</a:t>
                </a:r>
                <a:endParaRPr lang="en-IE" sz="2000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56" y="787284"/>
                <a:ext cx="3094239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559" t="-2778" b="-19444"/>
                </a:stretch>
              </a:blipFill>
              <a:ln w="3810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667335"/>
                  </p:ext>
                </p:extLst>
              </p:nvPr>
            </p:nvGraphicFramePr>
            <p:xfrm>
              <a:off x="738000" y="1656152"/>
              <a:ext cx="7668000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Trigonometric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 functions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Sign</a:t>
                          </a:r>
                          <a:r>
                            <a:rPr lang="en-IE" sz="2000" baseline="0" dirty="0" smtClean="0">
                              <a:solidFill>
                                <a:srgbClr val="990033"/>
                              </a:solidFill>
                            </a:rPr>
                            <a:t> in the third quadrant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667335"/>
                  </p:ext>
                </p:extLst>
              </p:nvPr>
            </p:nvGraphicFramePr>
            <p:xfrm>
              <a:off x="738000" y="1656152"/>
              <a:ext cx="7668000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Trigonometric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 functions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Sign</a:t>
                          </a:r>
                          <a:r>
                            <a:rPr lang="en-IE" sz="2000" baseline="0" dirty="0" smtClean="0">
                              <a:solidFill>
                                <a:srgbClr val="990033"/>
                              </a:solidFill>
                            </a:rPr>
                            <a:t> in the third quadrant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107692" r="-911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207692" r="-911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307692" r="-91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3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5556" y="83671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Mark </a:t>
            </a:r>
            <a:r>
              <a:rPr lang="en-IE" sz="2000" dirty="0">
                <a:solidFill>
                  <a:srgbClr val="990033"/>
                </a:solidFill>
              </a:rPr>
              <a:t>an angle of 270° degrees in standard position on the unit circle, and </a:t>
            </a:r>
            <a:r>
              <a:rPr lang="en-IE" sz="2000" dirty="0" smtClean="0">
                <a:solidFill>
                  <a:srgbClr val="990033"/>
                </a:solidFill>
              </a:rPr>
              <a:t>using coordinates</a:t>
            </a:r>
            <a:r>
              <a:rPr lang="en-IE" sz="2000" dirty="0">
                <a:solidFill>
                  <a:srgbClr val="990033"/>
                </a:solidFill>
              </a:rPr>
              <a:t>, not a calculator, write down the sin, </a:t>
            </a:r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, and tan of 270°. Check </a:t>
            </a:r>
            <a:r>
              <a:rPr lang="en-IE" sz="2000" dirty="0" smtClean="0">
                <a:solidFill>
                  <a:srgbClr val="990033"/>
                </a:solidFill>
              </a:rPr>
              <a:t>the answers </a:t>
            </a:r>
            <a:r>
              <a:rPr lang="en-IE" sz="2000" dirty="0">
                <a:solidFill>
                  <a:srgbClr val="990033"/>
                </a:solidFill>
              </a:rPr>
              <a:t>using a calculator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                 Student </a:t>
            </a:r>
            <a:r>
              <a:rPr lang="en-IE" b="1" dirty="0">
                <a:solidFill>
                  <a:srgbClr val="990033"/>
                </a:solidFill>
              </a:rPr>
              <a:t>Activity </a:t>
            </a:r>
            <a:r>
              <a:rPr lang="en-IE" b="1" dirty="0" smtClean="0">
                <a:solidFill>
                  <a:srgbClr val="990033"/>
                </a:solidFill>
              </a:rPr>
              <a:t>4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3528" y="387174"/>
                <a:ext cx="3094239" cy="400110"/>
              </a:xfrm>
              <a:prstGeom prst="rect">
                <a:avLst/>
              </a:prstGeom>
              <a:ln w="38100">
                <a:solidFill>
                  <a:srgbClr val="99003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E" sz="2000" b="1" dirty="0">
                    <a:solidFill>
                      <a:srgbClr val="990033"/>
                    </a:solidFill>
                  </a:rPr>
                  <a:t>Equation (</a:t>
                </a:r>
                <a:r>
                  <a:rPr lang="en-IE" sz="2000" b="1" dirty="0" err="1">
                    <a:solidFill>
                      <a:srgbClr val="990033"/>
                    </a:solidFill>
                  </a:rPr>
                  <a:t>i</a:t>
                </a:r>
                <a:r>
                  <a:rPr lang="en-IE" sz="2000" b="1" dirty="0" smtClean="0">
                    <a:solidFill>
                      <a:srgbClr val="990033"/>
                    </a:solidFill>
                  </a:rPr>
                  <a:t>)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A = 180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+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θ</a:t>
                </a:r>
                <a:endParaRPr lang="en-IE" sz="2000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7174"/>
                <a:ext cx="309423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362" t="-2817" b="-21127"/>
                </a:stretch>
              </a:blipFill>
              <a:ln w="3810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3905216"/>
            <a:ext cx="2664000" cy="2664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9084942"/>
                  </p:ext>
                </p:extLst>
              </p:nvPr>
            </p:nvGraphicFramePr>
            <p:xfrm>
              <a:off x="827584" y="1807840"/>
              <a:ext cx="7668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270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</a:rPr>
                            <a:t>Coordinates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</a:rPr>
                            <a:t> on the unit circle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θ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9084942"/>
                  </p:ext>
                </p:extLst>
              </p:nvPr>
            </p:nvGraphicFramePr>
            <p:xfrm>
              <a:off x="827584" y="1807840"/>
              <a:ext cx="7668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1538" r="-911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9833" t="-1538" b="-4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</a:rPr>
                            <a:t>Coordinates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</a:rPr>
                            <a:t> on the unit circle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201538" r="-911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301538" r="-911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401538" r="-91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1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b="1" dirty="0"/>
              <a:t>Student Activity 5</a:t>
            </a:r>
            <a:r>
              <a:rPr lang="en-IE" sz="4400" b="1" dirty="0" smtClean="0"/>
              <a:t/>
            </a:r>
            <a:br>
              <a:rPr lang="en-IE" sz="4400" b="1" dirty="0" smtClean="0"/>
            </a:br>
            <a:r>
              <a:rPr lang="en-IE" sz="3600" dirty="0"/>
              <a:t>Angles in the fourth</a:t>
            </a:r>
            <a:r>
              <a:rPr lang="en-IE" sz="3600" dirty="0" smtClean="0"/>
              <a:t> </a:t>
            </a:r>
            <a:r>
              <a:rPr lang="en-IE" sz="3600" dirty="0"/>
              <a:t>quadrant </a:t>
            </a:r>
            <a:r>
              <a:rPr lang="en-IE" sz="3600" dirty="0" smtClean="0"/>
              <a:t>270° </a:t>
            </a:r>
            <a:r>
              <a:rPr lang="en-IE" sz="3600" dirty="0"/>
              <a:t>&lt; </a:t>
            </a:r>
            <a:r>
              <a:rPr lang="en-IE" sz="3600" dirty="0" smtClean="0"/>
              <a:t>θ &lt; 360°</a:t>
            </a:r>
            <a:r>
              <a:rPr lang="en-IE" dirty="0"/>
              <a:t/>
            </a:r>
            <a:br>
              <a:rPr lang="en-IE" dirty="0"/>
            </a:br>
            <a:endParaRPr lang="en-IE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3709"/>
            <a:ext cx="3223443" cy="322344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On the unit circle on Appendix A, mark an angle of </a:t>
            </a:r>
            <a:r>
              <a:rPr lang="en-IE" sz="2000" dirty="0" smtClean="0">
                <a:solidFill>
                  <a:srgbClr val="990033"/>
                </a:solidFill>
              </a:rPr>
              <a:t>330</a:t>
            </a:r>
            <a:r>
              <a:rPr lang="en-IE" sz="2000" dirty="0">
                <a:solidFill>
                  <a:srgbClr val="990033"/>
                </a:solidFill>
              </a:rPr>
              <a:t>° in standard position. Read </a:t>
            </a:r>
            <a:r>
              <a:rPr lang="en-IE" sz="2000" dirty="0" smtClean="0">
                <a:solidFill>
                  <a:srgbClr val="990033"/>
                </a:solidFill>
              </a:rPr>
              <a:t>the x and y coordinates </a:t>
            </a:r>
            <a:r>
              <a:rPr lang="en-IE" sz="2000" dirty="0">
                <a:solidFill>
                  <a:srgbClr val="990033"/>
                </a:solidFill>
              </a:rPr>
              <a:t>of the point Q</a:t>
            </a:r>
            <a:r>
              <a:rPr lang="en-IE" sz="2000" dirty="0" smtClean="0">
                <a:solidFill>
                  <a:srgbClr val="990033"/>
                </a:solidFill>
              </a:rPr>
              <a:t>’’’, </a:t>
            </a:r>
            <a:r>
              <a:rPr lang="en-IE" sz="2000" dirty="0">
                <a:solidFill>
                  <a:srgbClr val="990033"/>
                </a:solidFill>
              </a:rPr>
              <a:t>where the terminal </a:t>
            </a:r>
            <a:r>
              <a:rPr lang="en-IE" sz="2000" dirty="0" smtClean="0">
                <a:solidFill>
                  <a:srgbClr val="990033"/>
                </a:solidFill>
              </a:rPr>
              <a:t>ray </a:t>
            </a:r>
            <a:r>
              <a:rPr lang="en-IE" sz="2000" dirty="0">
                <a:solidFill>
                  <a:srgbClr val="990033"/>
                </a:solidFill>
              </a:rPr>
              <a:t>intersects the circumference.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(x, y) of point </a:t>
            </a:r>
            <a:r>
              <a:rPr lang="en-IE" sz="2000" dirty="0" smtClean="0">
                <a:solidFill>
                  <a:srgbClr val="990033"/>
                </a:solidFill>
              </a:rPr>
              <a:t>Q’’’ </a:t>
            </a:r>
            <a:r>
              <a:rPr lang="en-IE" sz="2000" dirty="0">
                <a:solidFill>
                  <a:srgbClr val="990033"/>
                </a:solidFill>
              </a:rPr>
              <a:t>are 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Using </a:t>
            </a:r>
            <a:r>
              <a:rPr lang="en-IE" sz="2000" dirty="0">
                <a:solidFill>
                  <a:srgbClr val="990033"/>
                </a:solidFill>
              </a:rPr>
              <a:t>what you have learned about the coordinates of points on the circumference of</a:t>
            </a:r>
          </a:p>
          <a:p>
            <a:r>
              <a:rPr lang="en-IE" sz="2000" dirty="0">
                <a:solidFill>
                  <a:srgbClr val="990033"/>
                </a:solidFill>
              </a:rPr>
              <a:t>the unit circle, fill in the following</a:t>
            </a:r>
            <a:r>
              <a:rPr lang="en-IE" sz="2000" dirty="0" smtClean="0">
                <a:solidFill>
                  <a:srgbClr val="990033"/>
                </a:solidFill>
              </a:rPr>
              <a:t>: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330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___   sin 330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___   tan 330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Check these values using the calculator.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330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 ____ sin 330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____ tan 330° =____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Compare with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30° = </a:t>
            </a:r>
            <a:r>
              <a:rPr lang="en-IE" sz="2000" dirty="0" smtClean="0">
                <a:solidFill>
                  <a:srgbClr val="990033"/>
                </a:solidFill>
              </a:rPr>
              <a:t> ____  sin </a:t>
            </a:r>
            <a:r>
              <a:rPr lang="en-IE" sz="2000" dirty="0">
                <a:solidFill>
                  <a:srgbClr val="990033"/>
                </a:solidFill>
              </a:rPr>
              <a:t>30° = </a:t>
            </a:r>
            <a:r>
              <a:rPr lang="en-IE" sz="2000" dirty="0" smtClean="0">
                <a:solidFill>
                  <a:srgbClr val="990033"/>
                </a:solidFill>
              </a:rPr>
              <a:t>____  </a:t>
            </a:r>
            <a:r>
              <a:rPr lang="en-IE" sz="2000" dirty="0">
                <a:solidFill>
                  <a:srgbClr val="990033"/>
                </a:solidFill>
              </a:rPr>
              <a:t>tan 30° = </a:t>
            </a:r>
            <a:r>
              <a:rPr lang="en-IE" sz="2000" dirty="0" smtClean="0">
                <a:solidFill>
                  <a:srgbClr val="990033"/>
                </a:solidFill>
              </a:rPr>
              <a:t>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35248" y="3185430"/>
            <a:ext cx="1484624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2" idx="1"/>
          </p:cNvCxnSpPr>
          <p:nvPr/>
        </p:nvCxnSpPr>
        <p:spPr>
          <a:xfrm>
            <a:off x="1935248" y="3184436"/>
            <a:ext cx="1240908" cy="700613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68248" y="3877141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05372" y="3859380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′′′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372" y="3859380"/>
                <a:ext cx="17076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286" r="-221429" b="-11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8" y="1802620"/>
            <a:ext cx="2778662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9693"/>
            <a:ext cx="3223443" cy="322344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6" y="1617581"/>
            <a:ext cx="2850835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1088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5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en-IE" sz="3200" dirty="0">
                <a:solidFill>
                  <a:srgbClr val="990033"/>
                </a:solidFill>
              </a:rPr>
              <a:t>Angles in the fourth quadrant </a:t>
            </a:r>
            <a:r>
              <a:rPr lang="en-IE" sz="3200" dirty="0" smtClean="0">
                <a:solidFill>
                  <a:srgbClr val="990033"/>
                </a:solidFill>
              </a:rPr>
              <a:t>270° </a:t>
            </a:r>
            <a:r>
              <a:rPr lang="en-IE" sz="3200" dirty="0">
                <a:solidFill>
                  <a:srgbClr val="990033"/>
                </a:solidFill>
              </a:rPr>
              <a:t>&lt; </a:t>
            </a:r>
            <a:r>
              <a:rPr lang="en-IE" sz="3200" dirty="0" smtClean="0">
                <a:solidFill>
                  <a:srgbClr val="990033"/>
                </a:solidFill>
              </a:rPr>
              <a:t>θ &lt; 360°</a:t>
            </a:r>
            <a:r>
              <a:rPr lang="en-IE" sz="3200" dirty="0">
                <a:solidFill>
                  <a:srgbClr val="990033"/>
                </a:solidFill>
              </a:rPr>
              <a:t/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Drop a perpendicular from point Q</a:t>
            </a:r>
            <a:r>
              <a:rPr lang="en-IE" sz="2000" dirty="0" smtClean="0">
                <a:solidFill>
                  <a:srgbClr val="990033"/>
                </a:solidFill>
              </a:rPr>
              <a:t>’’’, </a:t>
            </a:r>
            <a:r>
              <a:rPr lang="en-IE" sz="2000" dirty="0">
                <a:solidFill>
                  <a:srgbClr val="990033"/>
                </a:solidFill>
              </a:rPr>
              <a:t>to the </a:t>
            </a:r>
            <a:r>
              <a:rPr lang="en-IE" sz="2000" dirty="0" smtClean="0">
                <a:solidFill>
                  <a:srgbClr val="990033"/>
                </a:solidFill>
              </a:rPr>
              <a:t>positive direction </a:t>
            </a:r>
            <a:r>
              <a:rPr lang="en-IE" sz="2000" dirty="0">
                <a:solidFill>
                  <a:srgbClr val="990033"/>
                </a:solidFill>
              </a:rPr>
              <a:t>of the x- axis, to make a right </a:t>
            </a:r>
            <a:r>
              <a:rPr lang="en-IE" sz="2000" dirty="0" smtClean="0">
                <a:solidFill>
                  <a:srgbClr val="990033"/>
                </a:solidFill>
              </a:rPr>
              <a:t>angled triangle OBQ’’’. </a:t>
            </a:r>
            <a:r>
              <a:rPr lang="en-IE" sz="2000" dirty="0">
                <a:solidFill>
                  <a:srgbClr val="990033"/>
                </a:solidFill>
              </a:rPr>
              <a:t>What is the value of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A in </a:t>
            </a:r>
            <a:r>
              <a:rPr lang="en-IE" sz="2000" dirty="0">
                <a:solidFill>
                  <a:srgbClr val="990033"/>
                </a:solidFill>
              </a:rPr>
              <a:t>degrees? </a:t>
            </a:r>
            <a:r>
              <a:rPr lang="en-IE" sz="2000" dirty="0" smtClean="0">
                <a:solidFill>
                  <a:srgbClr val="990033"/>
                </a:solidFill>
              </a:rPr>
              <a:t>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Using the trigonometric ratios on triangle </a:t>
            </a:r>
            <a:r>
              <a:rPr lang="en-IE" sz="2000" dirty="0" smtClean="0">
                <a:solidFill>
                  <a:srgbClr val="990033"/>
                </a:solidFill>
              </a:rPr>
              <a:t>OBQ’’’, what </a:t>
            </a:r>
            <a:r>
              <a:rPr lang="en-IE" sz="2000" dirty="0">
                <a:solidFill>
                  <a:srgbClr val="990033"/>
                </a:solidFill>
              </a:rPr>
              <a:t>is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Sin A =_____ , 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A =_____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 is </a:t>
            </a:r>
            <a:r>
              <a:rPr lang="en-IE" sz="2000" dirty="0">
                <a:solidFill>
                  <a:srgbClr val="990033"/>
                </a:solidFill>
              </a:rPr>
              <a:t>called the Reference angle. Describe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reference angle</a:t>
            </a:r>
            <a:r>
              <a:rPr lang="en-IE" sz="2000" dirty="0" smtClean="0">
                <a:solidFill>
                  <a:srgbClr val="990033"/>
                </a:solidFill>
              </a:rPr>
              <a:t>?________________________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do you notice about the sin and </a:t>
            </a:r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of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reference angle and sin </a:t>
            </a:r>
            <a:r>
              <a:rPr lang="en-IE" sz="2000" dirty="0" smtClean="0">
                <a:solidFill>
                  <a:srgbClr val="990033"/>
                </a:solidFill>
              </a:rPr>
              <a:t>330</a:t>
            </a:r>
            <a:r>
              <a:rPr lang="en-IE" sz="2000" dirty="0">
                <a:solidFill>
                  <a:srgbClr val="990033"/>
                </a:solidFill>
              </a:rPr>
              <a:t>°</a:t>
            </a:r>
            <a:r>
              <a:rPr lang="en-IE" sz="2000" dirty="0" smtClean="0">
                <a:solidFill>
                  <a:srgbClr val="990033"/>
                </a:solidFill>
              </a:rPr>
              <a:t> and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330</a:t>
            </a:r>
            <a:r>
              <a:rPr lang="en-IE" sz="2000" dirty="0">
                <a:solidFill>
                  <a:srgbClr val="990033"/>
                </a:solidFill>
              </a:rPr>
              <a:t>°? 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0747" y="3035777"/>
            <a:ext cx="1224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35249" y="3040420"/>
            <a:ext cx="1268599" cy="730388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0827" y="3724657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′′′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827" y="3724657"/>
                <a:ext cx="17076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7857" r="-217857" b="-11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3194883" y="3022834"/>
            <a:ext cx="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49848" y="371680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173800" y="296069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1: Introduction</a:t>
            </a:r>
            <a:endParaRPr lang="en-IE" b="1" dirty="0"/>
          </a:p>
        </p:txBody>
      </p:sp>
      <p:sp>
        <p:nvSpPr>
          <p:cNvPr id="4" name="Rectangle 3"/>
          <p:cNvSpPr/>
          <p:nvPr/>
        </p:nvSpPr>
        <p:spPr>
          <a:xfrm>
            <a:off x="5580111" y="760625"/>
            <a:ext cx="3305347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What 2 items of </a:t>
            </a:r>
            <a:r>
              <a:rPr lang="en-IE" sz="2000" dirty="0" smtClean="0">
                <a:solidFill>
                  <a:srgbClr val="990033"/>
                </a:solidFill>
              </a:rPr>
              <a:t> information </a:t>
            </a:r>
            <a:r>
              <a:rPr lang="en-IE" sz="2000" dirty="0">
                <a:solidFill>
                  <a:srgbClr val="990033"/>
                </a:solidFill>
              </a:rPr>
              <a:t>do we need </a:t>
            </a:r>
            <a:r>
              <a:rPr lang="en-IE" sz="2000" dirty="0" smtClean="0">
                <a:solidFill>
                  <a:srgbClr val="990033"/>
                </a:solidFill>
              </a:rPr>
              <a:t>to define </a:t>
            </a:r>
            <a:r>
              <a:rPr lang="en-IE" sz="2000" dirty="0">
                <a:solidFill>
                  <a:srgbClr val="990033"/>
                </a:solidFill>
              </a:rPr>
              <a:t>a circle?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Given a unit circle, </a:t>
            </a:r>
            <a:r>
              <a:rPr lang="en-IE" sz="2000" dirty="0" smtClean="0">
                <a:solidFill>
                  <a:srgbClr val="990033"/>
                </a:solidFill>
              </a:rPr>
              <a:t>what distinguishes </a:t>
            </a:r>
            <a:r>
              <a:rPr lang="en-IE" sz="2000" dirty="0">
                <a:solidFill>
                  <a:srgbClr val="990033"/>
                </a:solidFill>
              </a:rPr>
              <a:t>the unit </a:t>
            </a:r>
            <a:r>
              <a:rPr lang="en-IE" sz="2000" dirty="0" smtClean="0">
                <a:solidFill>
                  <a:srgbClr val="990033"/>
                </a:solidFill>
              </a:rPr>
              <a:t>circle from </a:t>
            </a:r>
            <a:r>
              <a:rPr lang="en-IE" sz="2000" dirty="0">
                <a:solidFill>
                  <a:srgbClr val="990033"/>
                </a:solidFill>
              </a:rPr>
              <a:t>all other circles?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Identify </a:t>
            </a:r>
            <a:r>
              <a:rPr lang="en-IE" sz="2000" dirty="0">
                <a:solidFill>
                  <a:srgbClr val="990033"/>
                </a:solidFill>
              </a:rPr>
              <a:t>the 4 quadrants. </a:t>
            </a:r>
            <a:r>
              <a:rPr lang="en-IE" sz="2000" dirty="0" smtClean="0">
                <a:solidFill>
                  <a:srgbClr val="990033"/>
                </a:solidFill>
              </a:rPr>
              <a:t> What </a:t>
            </a:r>
            <a:r>
              <a:rPr lang="en-IE" sz="2000" dirty="0">
                <a:solidFill>
                  <a:srgbClr val="990033"/>
                </a:solidFill>
              </a:rPr>
              <a:t>direction do </a:t>
            </a:r>
            <a:r>
              <a:rPr lang="en-IE" sz="2000" dirty="0" smtClean="0">
                <a:solidFill>
                  <a:srgbClr val="990033"/>
                </a:solidFill>
              </a:rPr>
              <a:t>we move </a:t>
            </a:r>
            <a:r>
              <a:rPr lang="en-IE" sz="2000" dirty="0">
                <a:solidFill>
                  <a:srgbClr val="990033"/>
                </a:solidFill>
              </a:rPr>
              <a:t>in going </a:t>
            </a:r>
            <a:r>
              <a:rPr lang="en-IE" sz="2000" dirty="0" smtClean="0">
                <a:solidFill>
                  <a:srgbClr val="990033"/>
                </a:solidFill>
              </a:rPr>
              <a:t>from the </a:t>
            </a:r>
            <a:r>
              <a:rPr lang="en-IE" sz="2000" dirty="0">
                <a:solidFill>
                  <a:srgbClr val="990033"/>
                </a:solidFill>
              </a:rPr>
              <a:t>first to the </a:t>
            </a:r>
            <a:r>
              <a:rPr lang="en-IE" sz="2000" dirty="0" smtClean="0">
                <a:solidFill>
                  <a:srgbClr val="990033"/>
                </a:solidFill>
              </a:rPr>
              <a:t>fourth quadrant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How would you </a:t>
            </a:r>
            <a:r>
              <a:rPr lang="en-IE" sz="2000" dirty="0" smtClean="0">
                <a:solidFill>
                  <a:srgbClr val="990033"/>
                </a:solidFill>
              </a:rPr>
              <a:t>describe </a:t>
            </a:r>
            <a:r>
              <a:rPr lang="en-IE" sz="2000" dirty="0">
                <a:solidFill>
                  <a:srgbClr val="990033"/>
                </a:solidFill>
              </a:rPr>
              <a:t>points on </a:t>
            </a:r>
            <a:r>
              <a:rPr lang="en-IE" sz="2000" dirty="0" smtClean="0">
                <a:solidFill>
                  <a:srgbClr val="990033"/>
                </a:solidFill>
              </a:rPr>
              <a:t>the circumference </a:t>
            </a:r>
            <a:r>
              <a:rPr lang="en-IE" sz="2000" dirty="0">
                <a:solidFill>
                  <a:srgbClr val="990033"/>
                </a:solidFill>
              </a:rPr>
              <a:t>of the circle?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Read the Cartesian </a:t>
            </a:r>
            <a:r>
              <a:rPr lang="en-IE" sz="2000" dirty="0" smtClean="0">
                <a:solidFill>
                  <a:srgbClr val="990033"/>
                </a:solidFill>
              </a:rPr>
              <a:t>coordinates </a:t>
            </a:r>
            <a:r>
              <a:rPr lang="en-IE" sz="2000" dirty="0">
                <a:solidFill>
                  <a:srgbClr val="990033"/>
                </a:solidFill>
              </a:rPr>
              <a:t>of points </a:t>
            </a:r>
            <a:r>
              <a:rPr lang="en-IE" sz="2000" dirty="0" smtClean="0">
                <a:solidFill>
                  <a:srgbClr val="990033"/>
                </a:solidFill>
              </a:rPr>
              <a:t>in each </a:t>
            </a:r>
            <a:r>
              <a:rPr lang="en-IE" sz="2000" dirty="0">
                <a:solidFill>
                  <a:srgbClr val="990033"/>
                </a:solidFill>
              </a:rPr>
              <a:t>quadrant.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4" y="837312"/>
            <a:ext cx="5400000" cy="5400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789610" y="490053"/>
            <a:ext cx="8269982" cy="5637049"/>
            <a:chOff x="8789610" y="490053"/>
            <a:chExt cx="8269982" cy="5637049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" b="-1"/>
            <a:stretch/>
          </p:blipFill>
          <p:spPr bwMode="auto">
            <a:xfrm>
              <a:off x="9138712" y="490053"/>
              <a:ext cx="7920880" cy="563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12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/>
          <a:stretch/>
        </p:blipFill>
        <p:spPr bwMode="auto">
          <a:xfrm>
            <a:off x="410988" y="1545248"/>
            <a:ext cx="3078501" cy="23112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1088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5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en-IE" sz="3200" dirty="0">
                <a:solidFill>
                  <a:srgbClr val="990033"/>
                </a:solidFill>
              </a:rPr>
              <a:t>Angles in the fourth quadrant </a:t>
            </a:r>
            <a:r>
              <a:rPr lang="en-IE" sz="3200" dirty="0" smtClean="0">
                <a:solidFill>
                  <a:srgbClr val="990033"/>
                </a:solidFill>
              </a:rPr>
              <a:t>270° </a:t>
            </a:r>
            <a:r>
              <a:rPr lang="en-IE" sz="3200" dirty="0">
                <a:solidFill>
                  <a:srgbClr val="990033"/>
                </a:solidFill>
              </a:rPr>
              <a:t>&lt; </a:t>
            </a:r>
            <a:r>
              <a:rPr lang="en-IE" sz="3200" dirty="0" smtClean="0">
                <a:solidFill>
                  <a:srgbClr val="990033"/>
                </a:solidFill>
              </a:rPr>
              <a:t>θ &lt; 360°</a:t>
            </a:r>
            <a:r>
              <a:rPr lang="en-IE" sz="3200" dirty="0">
                <a:solidFill>
                  <a:srgbClr val="990033"/>
                </a:solidFill>
              </a:rPr>
              <a:t/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is the image of triangle </a:t>
            </a:r>
            <a:r>
              <a:rPr lang="en-IE" sz="2000" dirty="0" smtClean="0">
                <a:solidFill>
                  <a:srgbClr val="990033"/>
                </a:solidFill>
              </a:rPr>
              <a:t>OBQ’’’ </a:t>
            </a:r>
            <a:r>
              <a:rPr lang="en-IE" sz="2000" dirty="0">
                <a:solidFill>
                  <a:srgbClr val="990033"/>
                </a:solidFill>
              </a:rPr>
              <a:t>by </a:t>
            </a:r>
            <a:r>
              <a:rPr lang="en-IE" sz="2000" dirty="0" err="1" smtClean="0">
                <a:solidFill>
                  <a:srgbClr val="990033"/>
                </a:solidFill>
              </a:rPr>
              <a:t>S</a:t>
            </a:r>
            <a:r>
              <a:rPr lang="en-IE" sz="2000" baseline="-25000" dirty="0" err="1" smtClean="0">
                <a:solidFill>
                  <a:srgbClr val="990033"/>
                </a:solidFill>
              </a:rPr>
              <a:t>x</a:t>
            </a:r>
            <a:r>
              <a:rPr lang="en-IE" sz="2000" dirty="0" smtClean="0">
                <a:solidFill>
                  <a:srgbClr val="990033"/>
                </a:solidFill>
              </a:rPr>
              <a:t> ? 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is the relationship between triangle </a:t>
            </a:r>
            <a:r>
              <a:rPr lang="en-IE" sz="2000" dirty="0" smtClean="0">
                <a:solidFill>
                  <a:srgbClr val="990033"/>
                </a:solidFill>
              </a:rPr>
              <a:t>OBQ’’’ </a:t>
            </a:r>
            <a:r>
              <a:rPr lang="en-IE" sz="2000" dirty="0">
                <a:solidFill>
                  <a:srgbClr val="990033"/>
                </a:solidFill>
              </a:rPr>
              <a:t>and its image by </a:t>
            </a:r>
            <a:r>
              <a:rPr lang="en-IE" sz="2000" dirty="0" err="1" smtClean="0">
                <a:solidFill>
                  <a:srgbClr val="990033"/>
                </a:solidFill>
              </a:rPr>
              <a:t>S</a:t>
            </a:r>
            <a:r>
              <a:rPr lang="en-IE" sz="2000" baseline="-25000" dirty="0" err="1" smtClean="0">
                <a:solidFill>
                  <a:srgbClr val="990033"/>
                </a:solidFill>
              </a:rPr>
              <a:t>x</a:t>
            </a:r>
            <a:r>
              <a:rPr lang="en-IE" sz="2000" dirty="0" smtClean="0">
                <a:solidFill>
                  <a:srgbClr val="990033"/>
                </a:solidFill>
              </a:rPr>
              <a:t>?_______________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Hence </a:t>
            </a:r>
            <a:r>
              <a:rPr lang="en-IE" sz="2000" dirty="0">
                <a:solidFill>
                  <a:srgbClr val="990033"/>
                </a:solidFill>
              </a:rPr>
              <a:t>what is the relationship between ratio of sides in triangle </a:t>
            </a:r>
            <a:r>
              <a:rPr lang="en-IE" sz="2000" dirty="0" smtClean="0">
                <a:solidFill>
                  <a:srgbClr val="990033"/>
                </a:solidFill>
              </a:rPr>
              <a:t>OBQ’’’ </a:t>
            </a:r>
            <a:r>
              <a:rPr lang="en-IE" sz="2000" dirty="0">
                <a:solidFill>
                  <a:srgbClr val="990033"/>
                </a:solidFill>
              </a:rPr>
              <a:t>and the ratio </a:t>
            </a:r>
            <a:r>
              <a:rPr lang="en-IE" sz="2000" dirty="0" smtClean="0">
                <a:solidFill>
                  <a:srgbClr val="990033"/>
                </a:solidFill>
              </a:rPr>
              <a:t>of the </a:t>
            </a:r>
            <a:r>
              <a:rPr lang="en-IE" sz="2000" dirty="0">
                <a:solidFill>
                  <a:srgbClr val="990033"/>
                </a:solidFill>
              </a:rPr>
              <a:t>sides of its image by </a:t>
            </a:r>
            <a:r>
              <a:rPr lang="en-IE" sz="2000" dirty="0" err="1" smtClean="0">
                <a:solidFill>
                  <a:srgbClr val="990033"/>
                </a:solidFill>
              </a:rPr>
              <a:t>S</a:t>
            </a:r>
            <a:r>
              <a:rPr lang="en-IE" sz="2000" baseline="-25000" dirty="0" err="1" smtClean="0">
                <a:solidFill>
                  <a:srgbClr val="990033"/>
                </a:solidFill>
              </a:rPr>
              <a:t>x</a:t>
            </a:r>
            <a:r>
              <a:rPr lang="x-none" sz="2000" smtClean="0">
                <a:solidFill>
                  <a:srgbClr val="990033"/>
                </a:solidFill>
              </a:rPr>
              <a:t>?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x-none" sz="2000" smtClean="0">
                <a:solidFill>
                  <a:srgbClr val="990033"/>
                </a:solidFill>
              </a:rPr>
              <a:t>___________________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x-none" sz="2000" smtClean="0">
                <a:solidFill>
                  <a:srgbClr val="990033"/>
                </a:solidFill>
              </a:rPr>
              <a:t>____________________</a:t>
            </a:r>
            <a:r>
              <a:rPr lang="en-IE" sz="2000" dirty="0" smtClean="0">
                <a:solidFill>
                  <a:srgbClr val="990033"/>
                </a:solidFill>
              </a:rPr>
              <a:t>_____</a:t>
            </a:r>
            <a:r>
              <a:rPr lang="x-none" sz="2000" smtClean="0">
                <a:solidFill>
                  <a:srgbClr val="990033"/>
                </a:solidFill>
              </a:rPr>
              <a:t>______________</a:t>
            </a:r>
            <a:endParaRPr lang="x-none" sz="200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Therefore 330° </a:t>
            </a:r>
            <a:r>
              <a:rPr lang="en-IE" sz="2000" dirty="0">
                <a:solidFill>
                  <a:srgbClr val="990033"/>
                </a:solidFill>
              </a:rPr>
              <a:t>in the </a:t>
            </a:r>
            <a:r>
              <a:rPr lang="en-IE" sz="2000" dirty="0" smtClean="0">
                <a:solidFill>
                  <a:srgbClr val="990033"/>
                </a:solidFill>
              </a:rPr>
              <a:t>fourth </a:t>
            </a:r>
            <a:r>
              <a:rPr lang="en-IE" sz="2000" dirty="0">
                <a:solidFill>
                  <a:srgbClr val="990033"/>
                </a:solidFill>
              </a:rPr>
              <a:t>quadrant has a reference angle </a:t>
            </a:r>
            <a:r>
              <a:rPr lang="en-IE" sz="2000" dirty="0" smtClean="0">
                <a:solidFill>
                  <a:srgbClr val="990033"/>
                </a:solidFill>
              </a:rPr>
              <a:t>of _____ in </a:t>
            </a:r>
            <a:r>
              <a:rPr lang="en-IE" sz="2000" dirty="0">
                <a:solidFill>
                  <a:srgbClr val="990033"/>
                </a:solidFill>
              </a:rPr>
              <a:t>the first quadrant.</a:t>
            </a:r>
          </a:p>
          <a:p>
            <a:r>
              <a:rPr lang="es-ES" sz="2000" dirty="0">
                <a:solidFill>
                  <a:srgbClr val="990033"/>
                </a:solidFill>
              </a:rPr>
              <a:t>sin </a:t>
            </a:r>
            <a:r>
              <a:rPr lang="es-ES" sz="2000" dirty="0" smtClean="0">
                <a:solidFill>
                  <a:srgbClr val="990033"/>
                </a:solidFill>
              </a:rPr>
              <a:t>330</a:t>
            </a:r>
            <a:r>
              <a:rPr lang="en-IE" sz="2000" dirty="0" smtClean="0">
                <a:solidFill>
                  <a:srgbClr val="990033"/>
                </a:solidFill>
              </a:rPr>
              <a:t>°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= _______ sin </a:t>
            </a:r>
            <a:r>
              <a:rPr lang="es-ES" sz="2000" dirty="0" smtClean="0">
                <a:solidFill>
                  <a:srgbClr val="990033"/>
                </a:solidFill>
              </a:rPr>
              <a:t>30</a:t>
            </a:r>
            <a:r>
              <a:rPr lang="en-IE" sz="2000" dirty="0" smtClean="0">
                <a:solidFill>
                  <a:srgbClr val="990033"/>
                </a:solidFill>
              </a:rPr>
              <a:t>° </a:t>
            </a:r>
            <a:r>
              <a:rPr lang="es-ES" sz="2000" dirty="0" smtClean="0">
                <a:solidFill>
                  <a:srgbClr val="990033"/>
                </a:solidFill>
              </a:rPr>
              <a:t>= </a:t>
            </a:r>
            <a:r>
              <a:rPr lang="es-ES" sz="2000" dirty="0">
                <a:solidFill>
                  <a:srgbClr val="990033"/>
                </a:solidFill>
              </a:rPr>
              <a:t>_______, </a:t>
            </a:r>
            <a:endParaRPr lang="es-ES" sz="2000" dirty="0" smtClean="0">
              <a:solidFill>
                <a:srgbClr val="990033"/>
              </a:solidFill>
            </a:endParaRPr>
          </a:p>
          <a:p>
            <a:r>
              <a:rPr lang="es-ES" sz="2000" dirty="0" err="1" smtClean="0">
                <a:solidFill>
                  <a:srgbClr val="990033"/>
                </a:solidFill>
              </a:rPr>
              <a:t>cos</a:t>
            </a:r>
            <a:r>
              <a:rPr lang="es-ES" sz="2000" dirty="0" smtClean="0">
                <a:solidFill>
                  <a:srgbClr val="990033"/>
                </a:solidFill>
              </a:rPr>
              <a:t> 330</a:t>
            </a:r>
            <a:r>
              <a:rPr lang="en-IE" sz="2000" dirty="0" smtClean="0">
                <a:solidFill>
                  <a:srgbClr val="990033"/>
                </a:solidFill>
              </a:rPr>
              <a:t>°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= _______ </a:t>
            </a:r>
            <a:r>
              <a:rPr lang="es-ES" sz="2000" dirty="0" err="1">
                <a:solidFill>
                  <a:srgbClr val="990033"/>
                </a:solidFill>
              </a:rPr>
              <a:t>cos</a:t>
            </a:r>
            <a:r>
              <a:rPr lang="es-ES" sz="2000" dirty="0">
                <a:solidFill>
                  <a:srgbClr val="990033"/>
                </a:solidFill>
              </a:rPr>
              <a:t> 30°= _______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42376" y="2715838"/>
            <a:ext cx="756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1"/>
          </p:cNvCxnSpPr>
          <p:nvPr/>
        </p:nvCxnSpPr>
        <p:spPr>
          <a:xfrm flipH="1" flipV="1">
            <a:off x="1950239" y="2715838"/>
            <a:ext cx="736463" cy="433038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99792" y="2708920"/>
            <a:ext cx="0" cy="468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78794" y="314096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144742" y="263691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1088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990033"/>
                </a:solidFill>
              </a:rPr>
              <a:t>Student Activity </a:t>
            </a:r>
            <a:r>
              <a:rPr lang="en-IE" sz="4000" b="1" dirty="0" smtClean="0">
                <a:solidFill>
                  <a:srgbClr val="990033"/>
                </a:solidFill>
              </a:rPr>
              <a:t>5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en-IE" sz="3200" dirty="0">
                <a:solidFill>
                  <a:srgbClr val="990033"/>
                </a:solidFill>
              </a:rPr>
              <a:t>Angles in the fourth quadrant </a:t>
            </a:r>
            <a:r>
              <a:rPr lang="en-IE" sz="3200" dirty="0" smtClean="0">
                <a:solidFill>
                  <a:srgbClr val="990033"/>
                </a:solidFill>
              </a:rPr>
              <a:t>270° </a:t>
            </a:r>
            <a:r>
              <a:rPr lang="en-IE" sz="3200" dirty="0">
                <a:solidFill>
                  <a:srgbClr val="990033"/>
                </a:solidFill>
              </a:rPr>
              <a:t>&lt; </a:t>
            </a:r>
            <a:r>
              <a:rPr lang="en-IE" sz="3200" dirty="0" smtClean="0">
                <a:solidFill>
                  <a:srgbClr val="990033"/>
                </a:solidFill>
              </a:rPr>
              <a:t>θ &lt; 360°</a:t>
            </a:r>
            <a:r>
              <a:rPr lang="en-IE" sz="3200" dirty="0">
                <a:solidFill>
                  <a:srgbClr val="990033"/>
                </a:solidFill>
              </a:rPr>
              <a:t/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378511"/>
            <a:ext cx="51537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Application to any angle in the fourth quadrant.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Sin θ  =  </a:t>
            </a:r>
            <a:r>
              <a:rPr lang="en-IE" sz="2000" dirty="0">
                <a:solidFill>
                  <a:srgbClr val="990033"/>
                </a:solidFill>
              </a:rPr>
              <a:t>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Cos θ =  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Tan θ =  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Sin A  =  </a:t>
            </a:r>
            <a:r>
              <a:rPr lang="en-IE" sz="2000" dirty="0" err="1" smtClean="0">
                <a:solidFill>
                  <a:srgbClr val="990033"/>
                </a:solidFill>
              </a:rPr>
              <a:t>opp</a:t>
            </a:r>
            <a:r>
              <a:rPr lang="en-IE" sz="2000" dirty="0" smtClean="0">
                <a:solidFill>
                  <a:srgbClr val="990033"/>
                </a:solidFill>
              </a:rPr>
              <a:t>/</a:t>
            </a:r>
            <a:r>
              <a:rPr lang="en-IE" sz="2000" dirty="0" err="1" smtClean="0">
                <a:solidFill>
                  <a:srgbClr val="990033"/>
                </a:solidFill>
              </a:rPr>
              <a:t>hyp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= ____ (A in the </a:t>
            </a:r>
            <a:r>
              <a:rPr lang="en-IE" sz="2000" dirty="0" smtClean="0">
                <a:solidFill>
                  <a:srgbClr val="990033"/>
                </a:solidFill>
              </a:rPr>
              <a:t>4</a:t>
            </a:r>
            <a:r>
              <a:rPr lang="en-IE" sz="2000" baseline="30000" dirty="0" smtClean="0">
                <a:solidFill>
                  <a:srgbClr val="990033"/>
                </a:solidFill>
              </a:rPr>
              <a:t>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quadrant)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Cos A =  </a:t>
            </a:r>
            <a:r>
              <a:rPr lang="en-IE" sz="2000" dirty="0" err="1" smtClean="0">
                <a:solidFill>
                  <a:srgbClr val="990033"/>
                </a:solidFill>
              </a:rPr>
              <a:t>adj</a:t>
            </a:r>
            <a:r>
              <a:rPr lang="en-IE" sz="2000" dirty="0" smtClean="0">
                <a:solidFill>
                  <a:srgbClr val="990033"/>
                </a:solidFill>
              </a:rPr>
              <a:t>/</a:t>
            </a:r>
            <a:r>
              <a:rPr lang="en-IE" sz="2000" dirty="0" err="1" smtClean="0">
                <a:solidFill>
                  <a:srgbClr val="990033"/>
                </a:solidFill>
              </a:rPr>
              <a:t>hyp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= ____ (A in the </a:t>
            </a:r>
            <a:r>
              <a:rPr lang="en-IE" sz="2000" dirty="0" smtClean="0">
                <a:solidFill>
                  <a:srgbClr val="990033"/>
                </a:solidFill>
              </a:rPr>
              <a:t>4</a:t>
            </a:r>
            <a:r>
              <a:rPr lang="en-IE" sz="2000" baseline="30000" dirty="0" smtClean="0">
                <a:solidFill>
                  <a:srgbClr val="990033"/>
                </a:solidFill>
              </a:rPr>
              <a:t>th</a:t>
            </a:r>
            <a:r>
              <a:rPr lang="en-IE" sz="2000" dirty="0" smtClean="0">
                <a:solidFill>
                  <a:srgbClr val="990033"/>
                </a:solidFill>
              </a:rPr>
              <a:t> quadrant)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Sin A  =  ____ </a:t>
            </a:r>
            <a:r>
              <a:rPr lang="en-IE" sz="2000" dirty="0">
                <a:solidFill>
                  <a:srgbClr val="990033"/>
                </a:solidFill>
              </a:rPr>
              <a:t>(A in the 1st quadrant)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Cos A =  ____ </a:t>
            </a:r>
            <a:r>
              <a:rPr lang="en-IE" sz="2000" dirty="0">
                <a:solidFill>
                  <a:srgbClr val="990033"/>
                </a:solidFill>
              </a:rPr>
              <a:t>(A in the 1st quadrant)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/>
          <a:stretch/>
        </p:blipFill>
        <p:spPr bwMode="auto">
          <a:xfrm>
            <a:off x="413379" y="1545248"/>
            <a:ext cx="3078501" cy="23112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942376" y="2715838"/>
            <a:ext cx="756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9" idx="1"/>
          </p:cNvCxnSpPr>
          <p:nvPr/>
        </p:nvCxnSpPr>
        <p:spPr>
          <a:xfrm flipH="1" flipV="1">
            <a:off x="1950239" y="2715838"/>
            <a:ext cx="736463" cy="433038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9792" y="2708920"/>
            <a:ext cx="0" cy="468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78794" y="314096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2144742" y="263691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5556" y="818693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		Express </a:t>
            </a:r>
            <a:r>
              <a:rPr lang="en-IE" sz="2000" dirty="0">
                <a:solidFill>
                  <a:srgbClr val="990033"/>
                </a:solidFill>
              </a:rPr>
              <a:t>A in terms </a:t>
            </a:r>
            <a:r>
              <a:rPr lang="en-IE" sz="2000" dirty="0" smtClean="0">
                <a:solidFill>
                  <a:srgbClr val="990033"/>
                </a:solidFill>
              </a:rPr>
              <a:t>of θ and 360°. 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Write </a:t>
            </a:r>
            <a:r>
              <a:rPr lang="en-IE" sz="2000" dirty="0">
                <a:solidFill>
                  <a:srgbClr val="990033"/>
                </a:solidFill>
              </a:rPr>
              <a:t>down the relationship between </a:t>
            </a:r>
            <a:r>
              <a:rPr lang="en-IE" sz="2000" dirty="0" smtClean="0">
                <a:solidFill>
                  <a:srgbClr val="990033"/>
                </a:solidFill>
              </a:rPr>
              <a:t>sin θ and </a:t>
            </a:r>
            <a:r>
              <a:rPr lang="en-IE" sz="2000" dirty="0">
                <a:solidFill>
                  <a:srgbClr val="990033"/>
                </a:solidFill>
              </a:rPr>
              <a:t>the </a:t>
            </a:r>
            <a:r>
              <a:rPr lang="en-IE" sz="2000" dirty="0" smtClean="0">
                <a:solidFill>
                  <a:srgbClr val="990033"/>
                </a:solidFill>
              </a:rPr>
              <a:t>sin A in </a:t>
            </a:r>
            <a:r>
              <a:rPr lang="en-IE" sz="2000" dirty="0">
                <a:solidFill>
                  <a:srgbClr val="990033"/>
                </a:solidFill>
              </a:rPr>
              <a:t>the fourth quadrant and </a:t>
            </a:r>
            <a:r>
              <a:rPr lang="en-IE" sz="2000" dirty="0" smtClean="0">
                <a:solidFill>
                  <a:srgbClr val="990033"/>
                </a:solidFill>
              </a:rPr>
              <a:t>then rewrite </a:t>
            </a:r>
            <a:r>
              <a:rPr lang="en-IE" sz="2000" dirty="0">
                <a:solidFill>
                  <a:srgbClr val="990033"/>
                </a:solidFill>
              </a:rPr>
              <a:t>the answer using equation (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) above.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Write </a:t>
            </a:r>
            <a:r>
              <a:rPr lang="en-IE" sz="2000" dirty="0">
                <a:solidFill>
                  <a:srgbClr val="990033"/>
                </a:solidFill>
              </a:rPr>
              <a:t>down the relationship between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θ and </a:t>
            </a:r>
            <a:r>
              <a:rPr lang="en-IE" sz="2000" dirty="0">
                <a:solidFill>
                  <a:srgbClr val="990033"/>
                </a:solidFill>
              </a:rPr>
              <a:t>the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A in </a:t>
            </a:r>
            <a:r>
              <a:rPr lang="en-IE" sz="2000" dirty="0">
                <a:solidFill>
                  <a:srgbClr val="990033"/>
                </a:solidFill>
              </a:rPr>
              <a:t>the fourth </a:t>
            </a:r>
            <a:r>
              <a:rPr lang="en-IE" sz="2000" dirty="0" smtClean="0">
                <a:solidFill>
                  <a:srgbClr val="990033"/>
                </a:solidFill>
              </a:rPr>
              <a:t>quadrant and then </a:t>
            </a:r>
            <a:r>
              <a:rPr lang="en-IE" sz="2000" dirty="0">
                <a:solidFill>
                  <a:srgbClr val="990033"/>
                </a:solidFill>
              </a:rPr>
              <a:t>rewrite the answer using equation (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) above.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Write </a:t>
            </a:r>
            <a:r>
              <a:rPr lang="en-IE" sz="2000" dirty="0">
                <a:solidFill>
                  <a:srgbClr val="990033"/>
                </a:solidFill>
              </a:rPr>
              <a:t>down the relationship between </a:t>
            </a:r>
            <a:r>
              <a:rPr lang="en-IE" sz="2000" dirty="0" smtClean="0">
                <a:solidFill>
                  <a:srgbClr val="990033"/>
                </a:solidFill>
              </a:rPr>
              <a:t>tan θ and </a:t>
            </a:r>
            <a:r>
              <a:rPr lang="en-IE" sz="2000" dirty="0">
                <a:solidFill>
                  <a:srgbClr val="990033"/>
                </a:solidFill>
              </a:rPr>
              <a:t>the </a:t>
            </a:r>
            <a:r>
              <a:rPr lang="en-IE" sz="2000" dirty="0" smtClean="0">
                <a:solidFill>
                  <a:srgbClr val="990033"/>
                </a:solidFill>
              </a:rPr>
              <a:t>tan A in </a:t>
            </a:r>
            <a:r>
              <a:rPr lang="en-IE" sz="2000" dirty="0">
                <a:solidFill>
                  <a:srgbClr val="990033"/>
                </a:solidFill>
              </a:rPr>
              <a:t>the fourth quadrant </a:t>
            </a:r>
            <a:r>
              <a:rPr lang="en-IE" sz="2000" dirty="0" smtClean="0">
                <a:solidFill>
                  <a:srgbClr val="990033"/>
                </a:solidFill>
              </a:rPr>
              <a:t>and then </a:t>
            </a:r>
            <a:r>
              <a:rPr lang="en-IE" sz="2000" dirty="0">
                <a:solidFill>
                  <a:srgbClr val="990033"/>
                </a:solidFill>
              </a:rPr>
              <a:t>rewrite the answer using equation (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) above.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5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578169" y="796115"/>
            <a:ext cx="6714524" cy="646331"/>
          </a:xfrm>
          <a:prstGeom prst="rect">
            <a:avLst/>
          </a:prstGeom>
          <a:ln w="38100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Equation (</a:t>
            </a:r>
            <a:r>
              <a:rPr lang="en-IE" b="1" dirty="0" err="1">
                <a:solidFill>
                  <a:srgbClr val="990033"/>
                </a:solidFill>
              </a:rPr>
              <a:t>i</a:t>
            </a:r>
            <a:r>
              <a:rPr lang="en-IE" b="1" dirty="0" smtClean="0">
                <a:solidFill>
                  <a:srgbClr val="990033"/>
                </a:solidFill>
              </a:rPr>
              <a:t>) </a:t>
            </a:r>
          </a:p>
          <a:p>
            <a:r>
              <a:rPr lang="en-IE" b="1" dirty="0">
                <a:solidFill>
                  <a:srgbClr val="990033"/>
                </a:solidFill>
              </a:rPr>
              <a:t>	</a:t>
            </a:r>
            <a:r>
              <a:rPr lang="en-IE" b="1" dirty="0" smtClean="0">
                <a:solidFill>
                  <a:srgbClr val="990033"/>
                </a:solidFill>
              </a:rPr>
              <a:t>		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smtClean="0">
                <a:solidFill>
                  <a:srgbClr val="990033"/>
                </a:solidFill>
              </a:rPr>
              <a:t>360° </a:t>
            </a:r>
            <a:r>
              <a:rPr lang="en-IE" b="1" dirty="0">
                <a:solidFill>
                  <a:srgbClr val="990033"/>
                </a:solidFill>
              </a:rPr>
              <a:t>-</a:t>
            </a:r>
            <a:r>
              <a:rPr lang="en-IE" b="1" dirty="0" smtClean="0">
                <a:solidFill>
                  <a:srgbClr val="990033"/>
                </a:solidFill>
              </a:rPr>
              <a:t> θ</a:t>
            </a:r>
            <a:endParaRPr lang="en-IE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5556" y="1228690"/>
                <a:ext cx="7992888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Fill in the signs for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and sin and tan of an angle in the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fourth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quadrant</a:t>
                </a: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Using the reference angle, calculate the sin,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and tan of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315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.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__________________________________________________________________________________________________________________________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1228690"/>
                <a:ext cx="7992888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762" t="-962" r="-229" b="-25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5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541656" y="787284"/>
            <a:ext cx="3094239" cy="400110"/>
          </a:xfrm>
          <a:prstGeom prst="rect">
            <a:avLst/>
          </a:prstGeom>
          <a:ln w="38100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rgbClr val="990033"/>
                </a:solidFill>
              </a:rPr>
              <a:t>Equation (</a:t>
            </a:r>
            <a:r>
              <a:rPr lang="en-IE" sz="2000" b="1" dirty="0" err="1">
                <a:solidFill>
                  <a:srgbClr val="990033"/>
                </a:solidFill>
              </a:rPr>
              <a:t>i</a:t>
            </a:r>
            <a:r>
              <a:rPr lang="en-IE" sz="2000" b="1" dirty="0" smtClean="0">
                <a:solidFill>
                  <a:srgbClr val="990033"/>
                </a:solidFill>
              </a:rPr>
              <a:t>) </a:t>
            </a:r>
            <a:r>
              <a:rPr lang="en-IE" sz="2000" dirty="0" smtClean="0">
                <a:solidFill>
                  <a:srgbClr val="990033"/>
                </a:solidFill>
              </a:rPr>
              <a:t>A = 360 - </a:t>
            </a:r>
            <a:r>
              <a:rPr lang="el-GR" sz="2000" dirty="0" smtClean="0">
                <a:solidFill>
                  <a:srgbClr val="990033"/>
                </a:solidFill>
              </a:rPr>
              <a:t>θ</a:t>
            </a:r>
            <a:endParaRPr lang="en-IE" sz="2000" b="1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57481"/>
                  </p:ext>
                </p:extLst>
              </p:nvPr>
            </p:nvGraphicFramePr>
            <p:xfrm>
              <a:off x="738000" y="1700024"/>
              <a:ext cx="7668000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Trigonometric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 functions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Sign</a:t>
                          </a:r>
                          <a:r>
                            <a:rPr lang="en-IE" sz="2000" baseline="0" dirty="0" smtClean="0">
                              <a:solidFill>
                                <a:srgbClr val="990033"/>
                              </a:solidFill>
                            </a:rPr>
                            <a:t> in the fourth quadrant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57481"/>
                  </p:ext>
                </p:extLst>
              </p:nvPr>
            </p:nvGraphicFramePr>
            <p:xfrm>
              <a:off x="738000" y="1700024"/>
              <a:ext cx="7668000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Trigonometric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 functions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Sign</a:t>
                          </a:r>
                          <a:r>
                            <a:rPr lang="en-IE" sz="2000" baseline="0" dirty="0" smtClean="0">
                              <a:solidFill>
                                <a:srgbClr val="990033"/>
                              </a:solidFill>
                            </a:rPr>
                            <a:t> in the fourth quadrant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7692" r="-911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207692" r="-911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07692" r="-91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22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5556" y="792992"/>
                <a:ext cx="799288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Mark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an angle of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360</a:t>
                </a:r>
                <a14:m>
                  <m:oMath xmlns:m="http://schemas.openxmlformats.org/officeDocument/2006/math">
                    <m:r>
                      <a:rPr lang="en-IE" sz="2000" b="1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>
                    <a:solidFill>
                      <a:srgbClr val="990033"/>
                    </a:solidFill>
                  </a:rPr>
                  <a:t>degrees in standard position on the unit circle, and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using coordinates</a:t>
                </a:r>
                <a:r>
                  <a:rPr lang="en-IE" sz="2000" dirty="0">
                    <a:solidFill>
                      <a:srgbClr val="990033"/>
                    </a:solidFill>
                  </a:rPr>
                  <a:t>, not a calculator, write down the sin,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>
                    <a:solidFill>
                      <a:srgbClr val="990033"/>
                    </a:solidFill>
                  </a:rPr>
                  <a:t>, and tan of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360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. Check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the answers </a:t>
                </a:r>
                <a:r>
                  <a:rPr lang="en-IE" sz="2000" dirty="0">
                    <a:solidFill>
                      <a:srgbClr val="990033"/>
                    </a:solidFill>
                  </a:rPr>
                  <a:t>using a calculator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792992"/>
                <a:ext cx="7992888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762" t="-2994" r="-1372" b="-958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                Student </a:t>
            </a:r>
            <a:r>
              <a:rPr lang="en-IE" b="1" dirty="0">
                <a:solidFill>
                  <a:srgbClr val="990033"/>
                </a:solidFill>
              </a:rPr>
              <a:t>Activity 5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323528" y="392882"/>
            <a:ext cx="3094239" cy="400110"/>
          </a:xfrm>
          <a:prstGeom prst="rect">
            <a:avLst/>
          </a:prstGeom>
          <a:ln w="38100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rgbClr val="990033"/>
                </a:solidFill>
              </a:rPr>
              <a:t>Equation (</a:t>
            </a:r>
            <a:r>
              <a:rPr lang="en-IE" sz="2000" b="1" dirty="0" err="1">
                <a:solidFill>
                  <a:srgbClr val="990033"/>
                </a:solidFill>
              </a:rPr>
              <a:t>i</a:t>
            </a:r>
            <a:r>
              <a:rPr lang="en-IE" sz="2000" b="1" dirty="0" smtClean="0">
                <a:solidFill>
                  <a:srgbClr val="990033"/>
                </a:solidFill>
              </a:rPr>
              <a:t>) </a:t>
            </a:r>
            <a:r>
              <a:rPr lang="en-IE" sz="2000" dirty="0" smtClean="0">
                <a:solidFill>
                  <a:srgbClr val="990033"/>
                </a:solidFill>
              </a:rPr>
              <a:t>A = 360 - </a:t>
            </a:r>
            <a:r>
              <a:rPr lang="el-GR" sz="2000" dirty="0" smtClean="0">
                <a:solidFill>
                  <a:srgbClr val="990033"/>
                </a:solidFill>
              </a:rPr>
              <a:t>θ</a:t>
            </a:r>
            <a:endParaRPr lang="en-IE" sz="2000" b="1" dirty="0">
              <a:solidFill>
                <a:srgbClr val="990033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00" y="3753344"/>
            <a:ext cx="2772000" cy="2772000"/>
          </a:xfrm>
          <a:prstGeom prst="rect">
            <a:avLst/>
          </a:prstGeom>
          <a:noFill/>
          <a:ln w="1270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9487559"/>
                  </p:ext>
                </p:extLst>
              </p:nvPr>
            </p:nvGraphicFramePr>
            <p:xfrm>
              <a:off x="827584" y="1717824"/>
              <a:ext cx="7668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360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</a:rPr>
                            <a:t>Coordinates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</a:rPr>
                            <a:t> on the unit circle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θ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9487559"/>
                  </p:ext>
                </p:extLst>
              </p:nvPr>
            </p:nvGraphicFramePr>
            <p:xfrm>
              <a:off x="827584" y="1717824"/>
              <a:ext cx="7668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1538" r="-911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9833" t="-1538" b="-4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>
                              <a:solidFill>
                                <a:srgbClr val="990033"/>
                              </a:solidFill>
                            </a:rPr>
                            <a:t>Coordinates</a:t>
                          </a:r>
                          <a:r>
                            <a:rPr lang="en-IE" sz="1800" baseline="0" dirty="0" smtClean="0">
                              <a:solidFill>
                                <a:srgbClr val="990033"/>
                              </a:solidFill>
                            </a:rPr>
                            <a:t> on the unit circle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201538" r="-911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301538" r="-911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2" t="-401538" r="-91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516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b="1" dirty="0">
                <a:solidFill>
                  <a:srgbClr val="990033"/>
                </a:solidFill>
              </a:rPr>
              <a:t>Student Activity 6A</a:t>
            </a:r>
            <a:r>
              <a:rPr lang="en-IE" dirty="0">
                <a:solidFill>
                  <a:srgbClr val="990033"/>
                </a:solidFill>
              </a:rPr>
              <a:t/>
            </a:r>
            <a:br>
              <a:rPr lang="en-IE" dirty="0">
                <a:solidFill>
                  <a:srgbClr val="990033"/>
                </a:solidFill>
              </a:rPr>
            </a:br>
            <a:r>
              <a:rPr lang="en-IE" sz="3600" dirty="0">
                <a:solidFill>
                  <a:srgbClr val="990033"/>
                </a:solidFill>
              </a:rPr>
              <a:t>Summary on finding trig functions of all angles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95536" y="1340768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Fill in on the unit circle, in each quadrant, the first letter of the trigonometric </a:t>
            </a:r>
            <a:r>
              <a:rPr lang="en-IE" sz="2000" dirty="0" smtClean="0">
                <a:solidFill>
                  <a:srgbClr val="990033"/>
                </a:solidFill>
              </a:rPr>
              <a:t>function which </a:t>
            </a:r>
            <a:r>
              <a:rPr lang="en-IE" sz="2000" dirty="0">
                <a:solidFill>
                  <a:srgbClr val="990033"/>
                </a:solidFill>
              </a:rPr>
              <a:t>is positive in each </a:t>
            </a:r>
            <a:r>
              <a:rPr lang="en-IE" sz="2000" dirty="0" smtClean="0">
                <a:solidFill>
                  <a:srgbClr val="990033"/>
                </a:solidFill>
              </a:rPr>
              <a:t>quadrant.  Mark </a:t>
            </a:r>
            <a:r>
              <a:rPr lang="en-IE" sz="2000" dirty="0">
                <a:solidFill>
                  <a:srgbClr val="990033"/>
                </a:solidFill>
              </a:rPr>
              <a:t>in an </a:t>
            </a:r>
            <a:r>
              <a:rPr lang="en-IE" sz="2000" dirty="0" smtClean="0">
                <a:solidFill>
                  <a:srgbClr val="990033"/>
                </a:solidFill>
              </a:rPr>
              <a:t>angle θ and </a:t>
            </a:r>
            <a:r>
              <a:rPr lang="en-IE" sz="2000" dirty="0">
                <a:solidFill>
                  <a:srgbClr val="990033"/>
                </a:solidFill>
              </a:rPr>
              <a:t>its </a:t>
            </a:r>
            <a:r>
              <a:rPr lang="en-IE" sz="2000" dirty="0" smtClean="0">
                <a:solidFill>
                  <a:srgbClr val="990033"/>
                </a:solidFill>
              </a:rPr>
              <a:t>reference angle A for each quadrant</a:t>
            </a:r>
            <a:r>
              <a:rPr lang="en-IE" sz="2000" dirty="0">
                <a:solidFill>
                  <a:srgbClr val="990033"/>
                </a:solidFill>
              </a:rPr>
              <a:t>. Use a different unit circle for each </a:t>
            </a:r>
            <a:r>
              <a:rPr lang="en-IE" sz="2000" dirty="0" smtClean="0">
                <a:solidFill>
                  <a:srgbClr val="990033"/>
                </a:solidFill>
              </a:rPr>
              <a:t>situation. Fill </a:t>
            </a:r>
            <a:r>
              <a:rPr lang="en-IE" sz="2000" dirty="0">
                <a:solidFill>
                  <a:srgbClr val="990033"/>
                </a:solidFill>
              </a:rPr>
              <a:t>in also in each quadrant, the formula for the </a:t>
            </a:r>
            <a:r>
              <a:rPr lang="en-IE" sz="2000" dirty="0" smtClean="0">
                <a:solidFill>
                  <a:srgbClr val="990033"/>
                </a:solidFill>
              </a:rPr>
              <a:t>reference angle </a:t>
            </a:r>
            <a:r>
              <a:rPr lang="en-IE" sz="2000" dirty="0">
                <a:solidFill>
                  <a:srgbClr val="990033"/>
                </a:solidFill>
              </a:rPr>
              <a:t>given an </a:t>
            </a:r>
            <a:r>
              <a:rPr lang="en-IE" sz="2000" dirty="0" smtClean="0">
                <a:solidFill>
                  <a:srgbClr val="990033"/>
                </a:solidFill>
              </a:rPr>
              <a:t>angle θ in </a:t>
            </a:r>
            <a:r>
              <a:rPr lang="en-IE" sz="2000" dirty="0">
                <a:solidFill>
                  <a:srgbClr val="990033"/>
                </a:solidFill>
              </a:rPr>
              <a:t>that quadrant.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9" y="3140968"/>
            <a:ext cx="2024181" cy="17281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38" y="3140968"/>
            <a:ext cx="2024181" cy="17281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70" y="3140968"/>
            <a:ext cx="2024181" cy="17281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93" y="3140968"/>
            <a:ext cx="2024181" cy="17281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1835696" y="3068960"/>
            <a:ext cx="31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solidFill>
                  <a:srgbClr val="990033"/>
                </a:solidFill>
              </a:rPr>
              <a:t>A</a:t>
            </a:r>
            <a:endParaRPr lang="en-IE" sz="4000" b="1" dirty="0">
              <a:solidFill>
                <a:srgbClr val="990033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77090" y="3573016"/>
            <a:ext cx="540000" cy="40947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94009" y="3973763"/>
            <a:ext cx="684000" cy="8723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1580191" y="3690180"/>
            <a:ext cx="31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1"/>
                </a:solidFill>
              </a:rPr>
              <a:t>A</a:t>
            </a:r>
            <a:endParaRPr lang="en-IE" sz="20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21782" y="4874674"/>
            <a:ext cx="1723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990033"/>
                </a:solidFill>
              </a:rPr>
              <a:t>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&lt; θ &lt; 90</a:t>
            </a:r>
            <a:r>
              <a:rPr lang="en-IE" sz="2000" baseline="30000" dirty="0" smtClean="0">
                <a:solidFill>
                  <a:srgbClr val="990033"/>
                </a:solidFill>
              </a:rPr>
              <a:t>o </a:t>
            </a:r>
            <a:r>
              <a:rPr lang="en-IE" sz="2000" dirty="0" smtClean="0">
                <a:solidFill>
                  <a:srgbClr val="990033"/>
                </a:solidFill>
              </a:rPr>
              <a:t>Ref angle = θ</a:t>
            </a:r>
          </a:p>
          <a:p>
            <a:pPr algn="ctr"/>
            <a:r>
              <a:rPr lang="el-GR" sz="2000" dirty="0" smtClean="0">
                <a:solidFill>
                  <a:srgbClr val="990033"/>
                </a:solidFill>
              </a:rPr>
              <a:t>θ </a:t>
            </a:r>
            <a:r>
              <a:rPr lang="en-IE" sz="2000" dirty="0" smtClean="0">
                <a:solidFill>
                  <a:srgbClr val="990033"/>
                </a:solidFill>
              </a:rPr>
              <a:t> =  A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590206" y="3068960"/>
            <a:ext cx="31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solidFill>
                  <a:srgbClr val="990033"/>
                </a:solidFill>
              </a:rPr>
              <a:t>S</a:t>
            </a:r>
            <a:endParaRPr lang="en-IE" sz="4000" b="1" dirty="0">
              <a:solidFill>
                <a:srgbClr val="990033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120551" y="3573016"/>
            <a:ext cx="500076" cy="40947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04527" y="3973763"/>
            <a:ext cx="684000" cy="8723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3120551" y="3690180"/>
            <a:ext cx="31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1"/>
                </a:solidFill>
              </a:rPr>
              <a:t>A</a:t>
            </a:r>
            <a:endParaRPr lang="en-IE" sz="2000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483768" y="4874674"/>
            <a:ext cx="2227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990033"/>
                </a:solidFill>
              </a:rPr>
              <a:t>90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&lt; θ &lt; 180</a:t>
            </a:r>
            <a:r>
              <a:rPr lang="en-IE" sz="2000" baseline="30000" dirty="0" smtClean="0">
                <a:solidFill>
                  <a:srgbClr val="990033"/>
                </a:solidFill>
              </a:rPr>
              <a:t>o      </a:t>
            </a:r>
          </a:p>
          <a:p>
            <a:pPr algn="ctr"/>
            <a:r>
              <a:rPr lang="en-IE" sz="2000" dirty="0" smtClean="0">
                <a:solidFill>
                  <a:srgbClr val="990033"/>
                </a:solidFill>
              </a:rPr>
              <a:t>Ref angle </a:t>
            </a:r>
          </a:p>
          <a:p>
            <a:pPr algn="ctr"/>
            <a:r>
              <a:rPr lang="el-GR" sz="2000" dirty="0" smtClean="0">
                <a:solidFill>
                  <a:srgbClr val="990033"/>
                </a:solidFill>
              </a:rPr>
              <a:t>θ</a:t>
            </a:r>
            <a:r>
              <a:rPr lang="en-IE" sz="2000" dirty="0" smtClean="0">
                <a:solidFill>
                  <a:srgbClr val="990033"/>
                </a:solidFill>
              </a:rPr>
              <a:t> = 180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- A</a:t>
            </a:r>
            <a:endParaRPr lang="en-IE" sz="2000" b="1" dirty="0">
              <a:solidFill>
                <a:srgbClr val="99003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888502" y="4278174"/>
            <a:ext cx="31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solidFill>
                  <a:srgbClr val="990033"/>
                </a:solidFill>
              </a:rPr>
              <a:t>T</a:t>
            </a:r>
            <a:endParaRPr lang="en-IE" sz="4000" b="1" dirty="0">
              <a:solidFill>
                <a:srgbClr val="990033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324775" y="4005064"/>
            <a:ext cx="540000" cy="40947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180759" y="3973763"/>
            <a:ext cx="684000" cy="8723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5408072" y="3906204"/>
            <a:ext cx="31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1"/>
                </a:solidFill>
              </a:rPr>
              <a:t>A</a:t>
            </a:r>
            <a:endParaRPr lang="en-IE" sz="2000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4769081" y="4874674"/>
            <a:ext cx="2227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990033"/>
                </a:solidFill>
              </a:rPr>
              <a:t>180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&lt; θ &lt; 270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endParaRPr lang="en-IE" sz="2000" b="1" dirty="0">
              <a:solidFill>
                <a:srgbClr val="990033"/>
              </a:solidFill>
            </a:endParaRPr>
          </a:p>
          <a:p>
            <a:pPr algn="ctr"/>
            <a:r>
              <a:rPr lang="en-IE" sz="2000" dirty="0">
                <a:solidFill>
                  <a:srgbClr val="990033"/>
                </a:solidFill>
              </a:rPr>
              <a:t>Ref angle </a:t>
            </a:r>
          </a:p>
          <a:p>
            <a:pPr algn="ctr"/>
            <a:r>
              <a:rPr lang="el-GR" sz="2000" dirty="0">
                <a:solidFill>
                  <a:srgbClr val="990033"/>
                </a:solidFill>
              </a:rPr>
              <a:t>θ</a:t>
            </a:r>
            <a:r>
              <a:rPr lang="en-IE" sz="2000" dirty="0">
                <a:solidFill>
                  <a:srgbClr val="990033"/>
                </a:solidFill>
              </a:rPr>
              <a:t> = 180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+ </a:t>
            </a:r>
            <a:r>
              <a:rPr lang="en-IE" sz="2000" dirty="0">
                <a:solidFill>
                  <a:srgbClr val="990033"/>
                </a:solidFill>
              </a:rPr>
              <a:t>A</a:t>
            </a:r>
            <a:endParaRPr lang="en-IE" sz="2000" b="1" dirty="0">
              <a:solidFill>
                <a:srgbClr val="99003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8627026" y="4233282"/>
            <a:ext cx="31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solidFill>
                  <a:srgbClr val="990033"/>
                </a:solidFill>
              </a:rPr>
              <a:t>C</a:t>
            </a:r>
            <a:endParaRPr lang="en-IE" sz="4000" b="1" dirty="0">
              <a:solidFill>
                <a:srgbClr val="990033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046982" y="3982486"/>
            <a:ext cx="458606" cy="432048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063901" y="3973763"/>
            <a:ext cx="684000" cy="8723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flipH="1">
            <a:off x="8227505" y="3953705"/>
            <a:ext cx="31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1"/>
                </a:solidFill>
              </a:rPr>
              <a:t>A</a:t>
            </a:r>
            <a:endParaRPr lang="en-IE" sz="20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6876256" y="4874674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990033"/>
                </a:solidFill>
              </a:rPr>
              <a:t>270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&lt; θ &lt; 360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endParaRPr lang="en-IE" sz="2000" b="1" dirty="0">
              <a:solidFill>
                <a:srgbClr val="990033"/>
              </a:solidFill>
            </a:endParaRPr>
          </a:p>
          <a:p>
            <a:pPr algn="ctr"/>
            <a:r>
              <a:rPr lang="en-IE" sz="2000" dirty="0">
                <a:solidFill>
                  <a:srgbClr val="990033"/>
                </a:solidFill>
              </a:rPr>
              <a:t>Ref angle </a:t>
            </a:r>
          </a:p>
          <a:p>
            <a:pPr algn="ctr"/>
            <a:r>
              <a:rPr lang="el-GR" sz="2000" dirty="0">
                <a:solidFill>
                  <a:srgbClr val="990033"/>
                </a:solidFill>
              </a:rPr>
              <a:t>θ</a:t>
            </a:r>
            <a:r>
              <a:rPr lang="en-IE" sz="2000" dirty="0">
                <a:solidFill>
                  <a:srgbClr val="990033"/>
                </a:solidFill>
              </a:rPr>
              <a:t> = </a:t>
            </a:r>
            <a:r>
              <a:rPr lang="en-IE" sz="2000" dirty="0" smtClean="0">
                <a:solidFill>
                  <a:srgbClr val="990033"/>
                </a:solidFill>
              </a:rPr>
              <a:t>360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- A</a:t>
            </a:r>
            <a:endParaRPr lang="en-IE" sz="2000" b="1" dirty="0">
              <a:solidFill>
                <a:srgbClr val="99003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5536" y="3140968"/>
            <a:ext cx="2016224" cy="2772000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Rectangle 36"/>
          <p:cNvSpPr/>
          <p:nvPr/>
        </p:nvSpPr>
        <p:spPr>
          <a:xfrm>
            <a:off x="2604620" y="3140968"/>
            <a:ext cx="2016224" cy="2772000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/>
          <p:cNvSpPr/>
          <p:nvPr/>
        </p:nvSpPr>
        <p:spPr>
          <a:xfrm>
            <a:off x="4870005" y="3140968"/>
            <a:ext cx="2016224" cy="2772000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7032039" y="3140968"/>
            <a:ext cx="2016224" cy="2772000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41" name="Group 40"/>
          <p:cNvGrpSpPr/>
          <p:nvPr/>
        </p:nvGrpSpPr>
        <p:grpSpPr>
          <a:xfrm>
            <a:off x="8789610" y="476672"/>
            <a:ext cx="8440981" cy="5879678"/>
            <a:chOff x="8789610" y="476672"/>
            <a:chExt cx="8440981" cy="5879678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858" y="476672"/>
              <a:ext cx="8090733" cy="5879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ounded Rectangle 42"/>
            <p:cNvSpPr/>
            <p:nvPr/>
          </p:nvSpPr>
          <p:spPr>
            <a:xfrm rot="16200000">
              <a:off x="8159610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89610" y="482376"/>
            <a:ext cx="8366002" cy="5643295"/>
            <a:chOff x="8789610" y="482376"/>
            <a:chExt cx="8366002" cy="5643295"/>
          </a:xfrm>
        </p:grpSpPr>
        <p:sp>
          <p:nvSpPr>
            <p:cNvPr id="36" name="Rounded Rectangle 35"/>
            <p:cNvSpPr/>
            <p:nvPr/>
          </p:nvSpPr>
          <p:spPr>
            <a:xfrm rot="16200000">
              <a:off x="8159610" y="274380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482376"/>
              <a:ext cx="8011612" cy="5643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2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  <p:bldP spid="21" grpId="0"/>
      <p:bldP spid="22" grpId="0"/>
      <p:bldP spid="24" grpId="0"/>
      <p:bldP spid="27" grpId="0"/>
      <p:bldP spid="28" grpId="0"/>
      <p:bldP spid="30" grpId="0"/>
      <p:bldP spid="33" grpId="0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33" y="2990185"/>
            <a:ext cx="3832735" cy="3272288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b="1" dirty="0">
                <a:solidFill>
                  <a:srgbClr val="990033"/>
                </a:solidFill>
              </a:rPr>
              <a:t>Student Activity 6A</a:t>
            </a:r>
            <a:r>
              <a:rPr lang="en-IE" dirty="0">
                <a:solidFill>
                  <a:srgbClr val="990033"/>
                </a:solidFill>
              </a:rPr>
              <a:t/>
            </a:r>
            <a:br>
              <a:rPr lang="en-IE" dirty="0">
                <a:solidFill>
                  <a:srgbClr val="990033"/>
                </a:solidFill>
              </a:rPr>
            </a:br>
            <a:r>
              <a:rPr lang="en-IE" sz="3600" dirty="0">
                <a:solidFill>
                  <a:srgbClr val="990033"/>
                </a:solidFill>
              </a:rPr>
              <a:t>Summary on finding trig functions of all angles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95536" y="1340768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Fill in on the unit circle, in each quadrant, the first letter of the trigonometric </a:t>
            </a:r>
            <a:r>
              <a:rPr lang="en-IE" sz="2000" dirty="0" smtClean="0">
                <a:solidFill>
                  <a:srgbClr val="990033"/>
                </a:solidFill>
              </a:rPr>
              <a:t>function which </a:t>
            </a:r>
            <a:r>
              <a:rPr lang="en-IE" sz="2000" dirty="0">
                <a:solidFill>
                  <a:srgbClr val="990033"/>
                </a:solidFill>
              </a:rPr>
              <a:t>is positive in each </a:t>
            </a:r>
            <a:r>
              <a:rPr lang="en-IE" sz="2000" dirty="0" smtClean="0">
                <a:solidFill>
                  <a:srgbClr val="990033"/>
                </a:solidFill>
              </a:rPr>
              <a:t>quadrant.  Mark </a:t>
            </a:r>
            <a:r>
              <a:rPr lang="en-IE" sz="2000" dirty="0">
                <a:solidFill>
                  <a:srgbClr val="990033"/>
                </a:solidFill>
              </a:rPr>
              <a:t>in an </a:t>
            </a:r>
            <a:r>
              <a:rPr lang="en-IE" sz="2000" dirty="0" smtClean="0">
                <a:solidFill>
                  <a:srgbClr val="990033"/>
                </a:solidFill>
              </a:rPr>
              <a:t>angle θ and </a:t>
            </a:r>
            <a:r>
              <a:rPr lang="en-IE" sz="2000" dirty="0">
                <a:solidFill>
                  <a:srgbClr val="990033"/>
                </a:solidFill>
              </a:rPr>
              <a:t>its </a:t>
            </a:r>
            <a:r>
              <a:rPr lang="en-IE" sz="2000" dirty="0" smtClean="0">
                <a:solidFill>
                  <a:srgbClr val="990033"/>
                </a:solidFill>
              </a:rPr>
              <a:t>reference angle A for each quadrant</a:t>
            </a:r>
            <a:r>
              <a:rPr lang="en-IE" sz="2000" dirty="0">
                <a:solidFill>
                  <a:srgbClr val="990033"/>
                </a:solidFill>
              </a:rPr>
              <a:t>. Use a different unit circle for each </a:t>
            </a:r>
            <a:r>
              <a:rPr lang="en-IE" sz="2000" dirty="0" smtClean="0">
                <a:solidFill>
                  <a:srgbClr val="990033"/>
                </a:solidFill>
              </a:rPr>
              <a:t>situation. Fill </a:t>
            </a:r>
            <a:r>
              <a:rPr lang="en-IE" sz="2000" dirty="0">
                <a:solidFill>
                  <a:srgbClr val="990033"/>
                </a:solidFill>
              </a:rPr>
              <a:t>in also in each quadrant, the formula for the </a:t>
            </a:r>
            <a:r>
              <a:rPr lang="en-IE" sz="2000" dirty="0" smtClean="0">
                <a:solidFill>
                  <a:srgbClr val="990033"/>
                </a:solidFill>
              </a:rPr>
              <a:t>reference angle </a:t>
            </a:r>
            <a:r>
              <a:rPr lang="en-IE" sz="2000" dirty="0">
                <a:solidFill>
                  <a:srgbClr val="990033"/>
                </a:solidFill>
              </a:rPr>
              <a:t>given an </a:t>
            </a:r>
            <a:r>
              <a:rPr lang="en-IE" sz="2000" dirty="0" smtClean="0">
                <a:solidFill>
                  <a:srgbClr val="990033"/>
                </a:solidFill>
              </a:rPr>
              <a:t>angle θ in </a:t>
            </a:r>
            <a:r>
              <a:rPr lang="en-IE" sz="2000" dirty="0">
                <a:solidFill>
                  <a:srgbClr val="990033"/>
                </a:solidFill>
              </a:rPr>
              <a:t>that quadrant.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635895" y="3573016"/>
            <a:ext cx="2952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>
                <a:solidFill>
                  <a:srgbClr val="990033"/>
                </a:solidFill>
              </a:rPr>
              <a:t>S         A</a:t>
            </a:r>
          </a:p>
          <a:p>
            <a:endParaRPr lang="en-IE" sz="4000" b="1" dirty="0">
              <a:solidFill>
                <a:srgbClr val="990033"/>
              </a:solidFill>
            </a:endParaRPr>
          </a:p>
          <a:p>
            <a:r>
              <a:rPr lang="en-IE" sz="4400" b="1" dirty="0" smtClean="0">
                <a:solidFill>
                  <a:srgbClr val="990033"/>
                </a:solidFill>
              </a:rPr>
              <a:t>T         C</a:t>
            </a:r>
            <a:endParaRPr lang="en-IE" sz="4400" b="1" dirty="0">
              <a:solidFill>
                <a:srgbClr val="990033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789610" y="476672"/>
            <a:ext cx="8440981" cy="5879678"/>
            <a:chOff x="8789610" y="476672"/>
            <a:chExt cx="8440981" cy="5879678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858" y="476672"/>
              <a:ext cx="8090733" cy="5879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ounded Rectangle 46"/>
            <p:cNvSpPr/>
            <p:nvPr/>
          </p:nvSpPr>
          <p:spPr>
            <a:xfrm rot="16200000">
              <a:off x="8159610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789610" y="482376"/>
            <a:ext cx="8366002" cy="5643295"/>
            <a:chOff x="8789610" y="482376"/>
            <a:chExt cx="8366002" cy="5643295"/>
          </a:xfrm>
        </p:grpSpPr>
        <p:sp>
          <p:nvSpPr>
            <p:cNvPr id="49" name="Rounded Rectangle 48"/>
            <p:cNvSpPr/>
            <p:nvPr/>
          </p:nvSpPr>
          <p:spPr>
            <a:xfrm rot="16200000">
              <a:off x="8159610" y="274380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482376"/>
              <a:ext cx="8011612" cy="5643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37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652120" y="3608442"/>
            <a:ext cx="3373761" cy="2517229"/>
            <a:chOff x="2681315" y="3620170"/>
            <a:chExt cx="3827714" cy="259575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315" y="3620170"/>
              <a:ext cx="3523071" cy="2595759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 flipH="1">
              <a:off x="3556700" y="3915682"/>
              <a:ext cx="2952329" cy="1936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800" b="1" dirty="0" smtClean="0">
                  <a:solidFill>
                    <a:srgbClr val="990033"/>
                  </a:solidFill>
                </a:rPr>
                <a:t>S     A</a:t>
              </a:r>
            </a:p>
            <a:p>
              <a:endParaRPr lang="en-IE" sz="2000" b="1" dirty="0">
                <a:solidFill>
                  <a:srgbClr val="990033"/>
                </a:solidFill>
              </a:endParaRPr>
            </a:p>
            <a:p>
              <a:r>
                <a:rPr lang="en-IE" sz="4800" b="1" dirty="0" smtClean="0">
                  <a:solidFill>
                    <a:srgbClr val="990033"/>
                  </a:solidFill>
                </a:rPr>
                <a:t>T     C</a:t>
              </a:r>
              <a:endParaRPr lang="en-IE" sz="4800" b="1" dirty="0">
                <a:solidFill>
                  <a:srgbClr val="990033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b="1" dirty="0">
                <a:solidFill>
                  <a:srgbClr val="990033"/>
                </a:solidFill>
              </a:rPr>
              <a:t>Student Activity 6B</a:t>
            </a:r>
            <a:r>
              <a:rPr lang="en-IE" dirty="0">
                <a:solidFill>
                  <a:srgbClr val="990033"/>
                </a:solidFill>
              </a:rPr>
              <a:t/>
            </a:r>
            <a:br>
              <a:rPr lang="en-IE" dirty="0">
                <a:solidFill>
                  <a:srgbClr val="990033"/>
                </a:solidFill>
              </a:rPr>
            </a:br>
            <a:r>
              <a:rPr lang="en-IE" dirty="0">
                <a:solidFill>
                  <a:srgbClr val="990033"/>
                </a:solidFill>
              </a:rPr>
              <a:t>Negative angles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Find the sin ( –210°). </a:t>
            </a:r>
            <a:r>
              <a:rPr lang="en-IE" sz="2000" dirty="0" smtClean="0">
                <a:solidFill>
                  <a:srgbClr val="990033"/>
                </a:solidFill>
              </a:rPr>
              <a:t>We only </a:t>
            </a:r>
            <a:r>
              <a:rPr lang="en-IE" sz="2000" dirty="0">
                <a:solidFill>
                  <a:srgbClr val="990033"/>
                </a:solidFill>
              </a:rPr>
              <a:t>dealt with </a:t>
            </a:r>
            <a:r>
              <a:rPr lang="en-IE" sz="2000" dirty="0" smtClean="0">
                <a:solidFill>
                  <a:srgbClr val="990033"/>
                </a:solidFill>
              </a:rPr>
              <a:t>positive values </a:t>
            </a:r>
            <a:r>
              <a:rPr lang="en-IE" sz="2000" dirty="0">
                <a:solidFill>
                  <a:srgbClr val="990033"/>
                </a:solidFill>
              </a:rPr>
              <a:t>for angles before.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What is the </a:t>
            </a:r>
            <a:r>
              <a:rPr lang="en-IE" sz="2000" dirty="0" smtClean="0">
                <a:solidFill>
                  <a:srgbClr val="990033"/>
                </a:solidFill>
              </a:rPr>
              <a:t>difference between </a:t>
            </a:r>
            <a:r>
              <a:rPr lang="en-IE" sz="2000" dirty="0">
                <a:solidFill>
                  <a:srgbClr val="990033"/>
                </a:solidFill>
              </a:rPr>
              <a:t>positive </a:t>
            </a:r>
            <a:r>
              <a:rPr lang="en-IE" sz="2000" dirty="0" smtClean="0">
                <a:solidFill>
                  <a:srgbClr val="990033"/>
                </a:solidFill>
              </a:rPr>
              <a:t>and negative </a:t>
            </a:r>
            <a:r>
              <a:rPr lang="en-IE" sz="2000" dirty="0">
                <a:solidFill>
                  <a:srgbClr val="990033"/>
                </a:solidFill>
              </a:rPr>
              <a:t>angles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Can you suggest a strategy for dealing with evaluating the </a:t>
            </a:r>
            <a:r>
              <a:rPr lang="en-IE" sz="2000" dirty="0" smtClean="0">
                <a:solidFill>
                  <a:srgbClr val="990033"/>
                </a:solidFill>
              </a:rPr>
              <a:t>trig functions </a:t>
            </a:r>
            <a:r>
              <a:rPr lang="en-IE" sz="2000" dirty="0">
                <a:solidFill>
                  <a:srgbClr val="990033"/>
                </a:solidFill>
              </a:rPr>
              <a:t>for negative angles?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In which quadrant is – 210°?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What is the sign of sin in the second quadrant?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What positive angle is equal to – 210°?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What is the reference angle for – 150°?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What is the sin ( – 210°) equal to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789610" y="482376"/>
            <a:ext cx="8366002" cy="5643295"/>
            <a:chOff x="8789610" y="482376"/>
            <a:chExt cx="8366002" cy="564329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482376"/>
              <a:ext cx="8011612" cy="5643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 rot="16200000">
              <a:off x="8159610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92502" y="660321"/>
            <a:ext cx="8396100" cy="5432975"/>
            <a:chOff x="8792502" y="660321"/>
            <a:chExt cx="8396100" cy="5432975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899" y="660321"/>
              <a:ext cx="7996703" cy="543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 rot="16200000">
              <a:off x="8162502" y="274380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b="1" dirty="0">
                <a:solidFill>
                  <a:srgbClr val="990033"/>
                </a:solidFill>
              </a:rPr>
              <a:t>Student Activity 6B</a:t>
            </a:r>
            <a:r>
              <a:rPr lang="en-IE" dirty="0">
                <a:solidFill>
                  <a:srgbClr val="990033"/>
                </a:solidFill>
              </a:rPr>
              <a:t/>
            </a:r>
            <a:br>
              <a:rPr lang="en-IE" dirty="0">
                <a:solidFill>
                  <a:srgbClr val="990033"/>
                </a:solidFill>
              </a:rPr>
            </a:br>
            <a:r>
              <a:rPr lang="en-IE" dirty="0">
                <a:solidFill>
                  <a:srgbClr val="990033"/>
                </a:solidFill>
              </a:rPr>
              <a:t>Negative angles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Find</a:t>
            </a:r>
            <a:r>
              <a:rPr lang="en-IE" sz="2000" dirty="0">
                <a:solidFill>
                  <a:srgbClr val="990033"/>
                </a:solidFill>
              </a:rPr>
              <a:t>, without using the calculator. Show steps.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sin (–</a:t>
            </a:r>
            <a:r>
              <a:rPr lang="en-IE" sz="2000" dirty="0" smtClean="0">
                <a:solidFill>
                  <a:srgbClr val="990033"/>
                </a:solidFill>
              </a:rPr>
              <a:t>120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)  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(–</a:t>
            </a:r>
            <a:r>
              <a:rPr lang="en-IE" sz="2000" dirty="0" smtClean="0">
                <a:solidFill>
                  <a:srgbClr val="990033"/>
                </a:solidFill>
              </a:rPr>
              <a:t>120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) 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tan (–</a:t>
            </a:r>
            <a:r>
              <a:rPr lang="en-IE" sz="2000" dirty="0" smtClean="0">
                <a:solidFill>
                  <a:srgbClr val="990033"/>
                </a:solidFill>
              </a:rPr>
              <a:t>120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) 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Find</a:t>
            </a:r>
            <a:r>
              <a:rPr lang="en-IE" sz="2000" dirty="0">
                <a:solidFill>
                  <a:srgbClr val="990033"/>
                </a:solidFill>
              </a:rPr>
              <a:t>, without using the calculator. Show steps.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sin </a:t>
            </a:r>
            <a:r>
              <a:rPr lang="en-IE" sz="2000" dirty="0" smtClean="0">
                <a:solidFill>
                  <a:srgbClr val="990033"/>
                </a:solidFill>
              </a:rPr>
              <a:t>450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__________________		sin 1250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  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450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__________________		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1250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____________________ tan 450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__________________ 		tan 1250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58270" y="2808223"/>
            <a:ext cx="824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400" b="1" dirty="0">
                <a:solidFill>
                  <a:srgbClr val="990033"/>
                </a:solidFill>
              </a:rPr>
              <a:t>Student Activity 6C</a:t>
            </a:r>
          </a:p>
          <a:p>
            <a:r>
              <a:rPr lang="en-IE" sz="3600" dirty="0">
                <a:solidFill>
                  <a:srgbClr val="990033"/>
                </a:solidFill>
              </a:rPr>
              <a:t>Angles greater than </a:t>
            </a:r>
            <a:r>
              <a:rPr lang="en-IE" sz="3600" dirty="0" smtClean="0">
                <a:solidFill>
                  <a:srgbClr val="990033"/>
                </a:solidFill>
              </a:rPr>
              <a:t>360</a:t>
            </a:r>
            <a:r>
              <a:rPr lang="en-IE" sz="3600" baseline="30000" dirty="0">
                <a:solidFill>
                  <a:srgbClr val="990033"/>
                </a:solidFill>
              </a:rPr>
              <a:t>o</a:t>
            </a:r>
            <a:endParaRPr lang="en-IE" sz="3600" dirty="0">
              <a:solidFill>
                <a:srgbClr val="990033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789610" y="482376"/>
            <a:ext cx="8366002" cy="5643295"/>
            <a:chOff x="8789610" y="482376"/>
            <a:chExt cx="8366002" cy="564329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482376"/>
              <a:ext cx="8011612" cy="5643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 rot="16200000">
              <a:off x="8159610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92502" y="660321"/>
            <a:ext cx="8396100" cy="5432975"/>
            <a:chOff x="8792502" y="660321"/>
            <a:chExt cx="8396100" cy="5432975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899" y="660321"/>
              <a:ext cx="7996703" cy="543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 rot="16200000">
              <a:off x="8162502" y="274380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5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611560" y="925552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In which quadrants can </a:t>
            </a:r>
            <a:r>
              <a:rPr lang="en-IE" sz="2000" dirty="0" smtClean="0">
                <a:solidFill>
                  <a:srgbClr val="990033"/>
                </a:solidFill>
              </a:rPr>
              <a:t>sin θ be </a:t>
            </a:r>
            <a:r>
              <a:rPr lang="en-IE" sz="2000" dirty="0">
                <a:solidFill>
                  <a:srgbClr val="990033"/>
                </a:solidFill>
              </a:rPr>
              <a:t>positive?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In which quadrants can </a:t>
            </a:r>
            <a:r>
              <a:rPr lang="en-IE" sz="2000" dirty="0" smtClean="0">
                <a:solidFill>
                  <a:srgbClr val="990033"/>
                </a:solidFill>
              </a:rPr>
              <a:t>sin θ be </a:t>
            </a:r>
            <a:r>
              <a:rPr lang="en-IE" sz="2000" dirty="0">
                <a:solidFill>
                  <a:srgbClr val="990033"/>
                </a:solidFill>
              </a:rPr>
              <a:t>negative?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In which quadrants can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θ be </a:t>
            </a:r>
            <a:r>
              <a:rPr lang="en-IE" sz="2000" dirty="0">
                <a:solidFill>
                  <a:srgbClr val="990033"/>
                </a:solidFill>
              </a:rPr>
              <a:t>positive?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In which quadrants can </a:t>
            </a:r>
            <a:r>
              <a:rPr lang="en-IE" sz="2000" dirty="0" err="1" smtClean="0">
                <a:solidFill>
                  <a:srgbClr val="990033"/>
                </a:solidFill>
              </a:rPr>
              <a:t>cos</a:t>
            </a:r>
            <a:r>
              <a:rPr lang="en-IE" sz="2000" dirty="0" smtClean="0">
                <a:solidFill>
                  <a:srgbClr val="990033"/>
                </a:solidFill>
              </a:rPr>
              <a:t> θ be </a:t>
            </a:r>
            <a:r>
              <a:rPr lang="en-IE" sz="2000" dirty="0">
                <a:solidFill>
                  <a:srgbClr val="990033"/>
                </a:solidFill>
              </a:rPr>
              <a:t>negative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The previous activities concentrated on </a:t>
            </a:r>
            <a:r>
              <a:rPr lang="en-IE" sz="2000" dirty="0" smtClean="0">
                <a:solidFill>
                  <a:srgbClr val="990033"/>
                </a:solidFill>
              </a:rPr>
              <a:t>finding the </a:t>
            </a:r>
            <a:r>
              <a:rPr lang="en-IE" sz="2000" dirty="0">
                <a:solidFill>
                  <a:srgbClr val="990033"/>
                </a:solidFill>
              </a:rPr>
              <a:t>reference angle A, </a:t>
            </a:r>
            <a:r>
              <a:rPr lang="en-IE" sz="2000" dirty="0" smtClean="0">
                <a:solidFill>
                  <a:srgbClr val="990033"/>
                </a:solidFill>
              </a:rPr>
              <a:t>for a </a:t>
            </a:r>
            <a:r>
              <a:rPr lang="en-IE" sz="2000" dirty="0">
                <a:solidFill>
                  <a:srgbClr val="990033"/>
                </a:solidFill>
              </a:rPr>
              <a:t>given </a:t>
            </a:r>
            <a:r>
              <a:rPr lang="en-IE" sz="2000" dirty="0" smtClean="0">
                <a:solidFill>
                  <a:srgbClr val="990033"/>
                </a:solidFill>
              </a:rPr>
              <a:t>angle θ in </a:t>
            </a:r>
            <a:r>
              <a:rPr lang="en-IE" sz="2000" dirty="0">
                <a:solidFill>
                  <a:srgbClr val="990033"/>
                </a:solidFill>
              </a:rPr>
              <a:t>each </a:t>
            </a:r>
            <a:r>
              <a:rPr lang="en-IE" sz="2000" dirty="0" smtClean="0">
                <a:solidFill>
                  <a:srgbClr val="990033"/>
                </a:solidFill>
              </a:rPr>
              <a:t>of the </a:t>
            </a:r>
            <a:r>
              <a:rPr lang="en-IE" sz="2000" dirty="0">
                <a:solidFill>
                  <a:srgbClr val="990033"/>
                </a:solidFill>
              </a:rPr>
              <a:t>4 quadrants. </a:t>
            </a: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We will now </a:t>
            </a:r>
            <a:r>
              <a:rPr lang="en-IE" sz="2000" dirty="0">
                <a:solidFill>
                  <a:srgbClr val="990033"/>
                </a:solidFill>
              </a:rPr>
              <a:t>try to </a:t>
            </a:r>
            <a:r>
              <a:rPr lang="en-IE" sz="2000" dirty="0" smtClean="0">
                <a:solidFill>
                  <a:srgbClr val="990033"/>
                </a:solidFill>
              </a:rPr>
              <a:t>find θ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smtClean="0">
                <a:solidFill>
                  <a:srgbClr val="990033"/>
                </a:solidFill>
              </a:rPr>
              <a:t>knowing the </a:t>
            </a:r>
            <a:r>
              <a:rPr lang="en-IE" sz="2000" dirty="0">
                <a:solidFill>
                  <a:srgbClr val="990033"/>
                </a:solidFill>
              </a:rPr>
              <a:t>value of A.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Given a reference angle A, how many values </a:t>
            </a:r>
            <a:r>
              <a:rPr lang="en-IE" sz="2000" dirty="0" smtClean="0">
                <a:solidFill>
                  <a:srgbClr val="990033"/>
                </a:solidFill>
              </a:rPr>
              <a:t>of θ could </a:t>
            </a:r>
            <a:r>
              <a:rPr lang="en-IE" sz="2000" dirty="0">
                <a:solidFill>
                  <a:srgbClr val="990033"/>
                </a:solidFill>
              </a:rPr>
              <a:t>this reference </a:t>
            </a:r>
            <a:r>
              <a:rPr lang="en-IE" sz="2000" dirty="0" smtClean="0">
                <a:solidFill>
                  <a:srgbClr val="990033"/>
                </a:solidFill>
              </a:rPr>
              <a:t>angle have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789610" y="482376"/>
            <a:ext cx="8376890" cy="5400600"/>
            <a:chOff x="8789610" y="482376"/>
            <a:chExt cx="8376890" cy="5400600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8159610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482376"/>
              <a:ext cx="8016890" cy="54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2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1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762303" y="1074510"/>
            <a:ext cx="31231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The unit circle – A circle whose centre is at (0,0) and whose radius is 1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Any </a:t>
            </a:r>
            <a:r>
              <a:rPr lang="en-IE" sz="2000" dirty="0">
                <a:solidFill>
                  <a:srgbClr val="990033"/>
                </a:solidFill>
              </a:rPr>
              <a:t>point on the circumference of the circle can be described by an ordered pair (</a:t>
            </a:r>
            <a:r>
              <a:rPr lang="en-IE" sz="2000" dirty="0" err="1">
                <a:solidFill>
                  <a:srgbClr val="990033"/>
                </a:solidFill>
              </a:rPr>
              <a:t>x,y</a:t>
            </a:r>
            <a:r>
              <a:rPr lang="en-IE" sz="2000" dirty="0">
                <a:solidFill>
                  <a:srgbClr val="990033"/>
                </a:solidFill>
              </a:rPr>
              <a:t>).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The </a:t>
            </a:r>
            <a:r>
              <a:rPr lang="en-IE" sz="2000" dirty="0">
                <a:solidFill>
                  <a:srgbClr val="990033"/>
                </a:solidFill>
              </a:rPr>
              <a:t>coordinates of B are (0.6, 0.8)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are the coordinates of C, D, and E?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 </a:t>
            </a:r>
            <a:r>
              <a:rPr lang="en-IE" sz="2000" dirty="0" smtClean="0">
                <a:solidFill>
                  <a:srgbClr val="990033"/>
                </a:solidFill>
              </a:rPr>
              <a:t>= ___ , </a:t>
            </a:r>
            <a:r>
              <a:rPr lang="en-IE" sz="2000" dirty="0">
                <a:solidFill>
                  <a:srgbClr val="990033"/>
                </a:solidFill>
              </a:rPr>
              <a:t>D </a:t>
            </a:r>
            <a:r>
              <a:rPr lang="en-IE" sz="2000" dirty="0" smtClean="0">
                <a:solidFill>
                  <a:srgbClr val="990033"/>
                </a:solidFill>
              </a:rPr>
              <a:t>=___ , </a:t>
            </a:r>
            <a:r>
              <a:rPr lang="en-IE" sz="2000" dirty="0">
                <a:solidFill>
                  <a:srgbClr val="990033"/>
                </a:solidFill>
              </a:rPr>
              <a:t>E </a:t>
            </a:r>
            <a:r>
              <a:rPr lang="en-IE" sz="2000" dirty="0" smtClean="0">
                <a:solidFill>
                  <a:srgbClr val="990033"/>
                </a:solidFill>
              </a:rPr>
              <a:t>=____.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4" y="837312"/>
            <a:ext cx="5400000" cy="5400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7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>
            <a:off x="443542" y="908720"/>
            <a:ext cx="8256916" cy="5040560"/>
            <a:chOff x="443542" y="908720"/>
            <a:chExt cx="8256916" cy="50405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39"/>
            <a:stretch/>
          </p:blipFill>
          <p:spPr bwMode="auto">
            <a:xfrm>
              <a:off x="443542" y="908720"/>
              <a:ext cx="8256916" cy="504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 rot="21600000">
              <a:off x="3347864" y="990608"/>
              <a:ext cx="2376264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89610" y="482376"/>
            <a:ext cx="8376890" cy="5400600"/>
            <a:chOff x="8789610" y="482376"/>
            <a:chExt cx="8376890" cy="5400600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8159610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482376"/>
              <a:ext cx="8016890" cy="54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75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0215" y="14990"/>
            <a:ext cx="2001916" cy="1522373"/>
            <a:chOff x="2681315" y="3620170"/>
            <a:chExt cx="3767152" cy="259575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315" y="3620170"/>
              <a:ext cx="3523071" cy="2595759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flipH="1">
              <a:off x="3496138" y="3915682"/>
              <a:ext cx="2952329" cy="1941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800" b="1" dirty="0" smtClean="0">
                  <a:solidFill>
                    <a:srgbClr val="990033"/>
                  </a:solidFill>
                </a:rPr>
                <a:t>S     A</a:t>
              </a:r>
            </a:p>
            <a:p>
              <a:endParaRPr lang="en-IE" sz="1100" b="1" dirty="0">
                <a:solidFill>
                  <a:srgbClr val="990033"/>
                </a:solidFill>
              </a:endParaRPr>
            </a:p>
            <a:p>
              <a:r>
                <a:rPr lang="en-IE" sz="2800" b="1" dirty="0" smtClean="0">
                  <a:solidFill>
                    <a:srgbClr val="990033"/>
                  </a:solidFill>
                </a:rPr>
                <a:t>T     C</a:t>
              </a:r>
              <a:endParaRPr lang="en-IE" sz="2800" b="1" dirty="0">
                <a:solidFill>
                  <a:srgbClr val="99003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b="1" dirty="0">
                <a:solidFill>
                  <a:srgbClr val="990033"/>
                </a:solidFill>
              </a:rPr>
              <a:t>Student Activity </a:t>
            </a:r>
            <a:r>
              <a:rPr lang="en-IE" sz="4400" b="1" dirty="0" smtClean="0">
                <a:solidFill>
                  <a:srgbClr val="990033"/>
                </a:solidFill>
              </a:rPr>
              <a:t>7B</a:t>
            </a:r>
            <a:br>
              <a:rPr lang="en-IE" sz="4400" b="1" dirty="0" smtClean="0">
                <a:solidFill>
                  <a:srgbClr val="990033"/>
                </a:solidFill>
              </a:rPr>
            </a:br>
            <a:r>
              <a:rPr lang="en-IE" dirty="0" smtClean="0">
                <a:solidFill>
                  <a:srgbClr val="990033"/>
                </a:solidFill>
              </a:rPr>
              <a:t>Solving trig equations</a:t>
            </a:r>
            <a:r>
              <a:rPr lang="en-IE" dirty="0">
                <a:solidFill>
                  <a:srgbClr val="990033"/>
                </a:solidFill>
              </a:rPr>
              <a:t/>
            </a:r>
            <a:br>
              <a:rPr lang="en-IE" dirty="0">
                <a:solidFill>
                  <a:srgbClr val="990033"/>
                </a:solidFill>
              </a:rPr>
            </a:b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528" y="1395085"/>
                <a:ext cx="8496944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600"/>
                  </a:lnSpc>
                  <a:buFont typeface="Arial" pitchFamily="34" charset="0"/>
                  <a:buChar char="•"/>
                </a:pPr>
                <a:r>
                  <a:rPr lang="en-IE" sz="2000" dirty="0" smtClean="0">
                    <a:solidFill>
                      <a:srgbClr val="990033"/>
                    </a:solidFill>
                  </a:rPr>
                  <a:t>Solve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equation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θ=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E" sz="2000" i="1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sz="2000" b="0" i="1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>
                    <a:solidFill>
                      <a:srgbClr val="990033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</a:rPr>
                      <m:t>0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°&lt;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&lt;360°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(</a:t>
                </a:r>
                <a:r>
                  <a:rPr lang="en-IE" sz="2000" dirty="0">
                    <a:solidFill>
                      <a:srgbClr val="990033"/>
                    </a:solidFill>
                  </a:rPr>
                  <a:t>use Tables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)</a:t>
                </a:r>
              </a:p>
              <a:p>
                <a:pPr marL="342900" indent="-342900">
                  <a:lnSpc>
                    <a:spcPts val="3600"/>
                  </a:lnSpc>
                  <a:buFont typeface="Arial" pitchFamily="34" charset="0"/>
                  <a:buChar char="•"/>
                </a:pPr>
                <a:r>
                  <a:rPr lang="en-IE" sz="2000" dirty="0" smtClean="0">
                    <a:solidFill>
                      <a:srgbClr val="990033"/>
                    </a:solidFill>
                  </a:rPr>
                  <a:t>What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are we trying to find?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pPr marL="342900" indent="-342900">
                  <a:lnSpc>
                    <a:spcPts val="3600"/>
                  </a:lnSpc>
                  <a:buFont typeface="Arial" pitchFamily="34" charset="0"/>
                  <a:buChar char="•"/>
                </a:pPr>
                <a:r>
                  <a:rPr lang="en-IE" sz="2000" dirty="0" smtClean="0">
                    <a:solidFill>
                      <a:srgbClr val="990033"/>
                    </a:solidFill>
                  </a:rPr>
                  <a:t>In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what quadrants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could θ be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located and why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? 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IE" sz="2000" dirty="0" smtClean="0">
                    <a:solidFill>
                      <a:srgbClr val="990033"/>
                    </a:solidFill>
                  </a:rPr>
                  <a:t>      ______________________________________________________________</a:t>
                </a:r>
              </a:p>
              <a:p>
                <a:pPr marL="342900" indent="-342900">
                  <a:lnSpc>
                    <a:spcPts val="3600"/>
                  </a:lnSpc>
                  <a:buFont typeface="Arial" pitchFamily="34" charset="0"/>
                  <a:buChar char="•"/>
                </a:pPr>
                <a:r>
                  <a:rPr lang="en-IE" sz="2000" dirty="0" smtClean="0">
                    <a:solidFill>
                      <a:srgbClr val="990033"/>
                    </a:solidFill>
                  </a:rPr>
                  <a:t>As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reference angle is acute what sign will the trig functions of reference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angles  have? ___________________________________________________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pPr marL="342900" indent="-342900">
                  <a:lnSpc>
                    <a:spcPts val="3600"/>
                  </a:lnSpc>
                  <a:buFont typeface="Arial" pitchFamily="34" charset="0"/>
                  <a:buChar char="•"/>
                </a:pPr>
                <a:r>
                  <a:rPr lang="en-IE" sz="2000" dirty="0">
                    <a:solidFill>
                      <a:srgbClr val="990033"/>
                    </a:solidFill>
                  </a:rPr>
                  <a:t>What is the value of the reference angle (the acute angle with this value of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)? _________________________________________________________</a:t>
                </a:r>
              </a:p>
              <a:p>
                <a:pPr marL="342900" indent="-342900">
                  <a:lnSpc>
                    <a:spcPts val="3600"/>
                  </a:lnSpc>
                  <a:buFont typeface="Arial" pitchFamily="34" charset="0"/>
                  <a:buChar char="•"/>
                </a:pPr>
                <a:r>
                  <a:rPr lang="en-IE" sz="2000" dirty="0" smtClean="0">
                    <a:solidFill>
                      <a:srgbClr val="990033"/>
                    </a:solidFill>
                  </a:rPr>
                  <a:t>Knowing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reference angle, what are the possible values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θ? ______________________________________________________________</a:t>
                </a:r>
              </a:p>
              <a:p>
                <a:pPr marL="342900" indent="-342900">
                  <a:lnSpc>
                    <a:spcPts val="3600"/>
                  </a:lnSpc>
                  <a:buFont typeface="Arial" pitchFamily="34" charset="0"/>
                  <a:buChar char="•"/>
                </a:pPr>
                <a:r>
                  <a:rPr lang="en-IE" sz="2000" dirty="0" smtClean="0">
                    <a:solidFill>
                      <a:srgbClr val="990033"/>
                    </a:solidFill>
                  </a:rPr>
                  <a:t>Solve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2000" i="0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=</m:t>
                    </m:r>
                    <m:r>
                      <a:rPr lang="en-IE" sz="2000" b="0" i="1" dirty="0" smtClean="0">
                        <a:solidFill>
                          <a:srgbClr val="990033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E" sz="2000" b="0" i="1" dirty="0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sz="2000" b="0" i="1" dirty="0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95085"/>
                <a:ext cx="8496944" cy="5170646"/>
              </a:xfrm>
              <a:prstGeom prst="rect">
                <a:avLst/>
              </a:prstGeom>
              <a:blipFill rotWithShape="1">
                <a:blip r:embed="rId3"/>
                <a:stretch>
                  <a:fillRect l="-574" r="-789" b="-1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776822" y="426168"/>
            <a:ext cx="8260630" cy="5826944"/>
            <a:chOff x="8776822" y="426168"/>
            <a:chExt cx="8260630" cy="5826944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8146822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"/>
            <a:stretch/>
          </p:blipFill>
          <p:spPr bwMode="auto">
            <a:xfrm>
              <a:off x="9148544" y="426168"/>
              <a:ext cx="7888908" cy="582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783960" y="1551012"/>
            <a:ext cx="7392000" cy="4686300"/>
            <a:chOff x="8783960" y="1119906"/>
            <a:chExt cx="7392000" cy="4686300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691092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smtClean="0"/>
                <a:t>Page 13</a:t>
              </a:r>
              <a:endParaRPr lang="en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1948" y="1119906"/>
              <a:ext cx="6954012" cy="4686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836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rgbClr val="990033"/>
                </a:solidFill>
              </a:rPr>
              <a:t>Reflection</a:t>
            </a:r>
            <a:endParaRPr lang="en-IE" sz="4400" b="1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625424" y="132740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E" sz="2800" dirty="0">
                <a:solidFill>
                  <a:srgbClr val="990033"/>
                </a:solidFill>
              </a:rPr>
              <a:t>Write down 3 things </a:t>
            </a:r>
            <a:r>
              <a:rPr lang="en-IE" sz="2800" dirty="0" smtClean="0">
                <a:solidFill>
                  <a:srgbClr val="990033"/>
                </a:solidFill>
              </a:rPr>
              <a:t>you learned about trigonometry today.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2800" dirty="0">
              <a:solidFill>
                <a:srgbClr val="990033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E" sz="2800" dirty="0">
                <a:solidFill>
                  <a:srgbClr val="990033"/>
                </a:solidFill>
              </a:rPr>
              <a:t>Write down anything </a:t>
            </a:r>
            <a:r>
              <a:rPr lang="en-IE" sz="2800" dirty="0" smtClean="0">
                <a:solidFill>
                  <a:srgbClr val="990033"/>
                </a:solidFill>
              </a:rPr>
              <a:t>you found </a:t>
            </a:r>
            <a:r>
              <a:rPr lang="en-IE" sz="2800" dirty="0">
                <a:solidFill>
                  <a:srgbClr val="990033"/>
                </a:solidFill>
              </a:rPr>
              <a:t>difficult</a:t>
            </a:r>
            <a:r>
              <a:rPr lang="en-IE" sz="2800" dirty="0" smtClean="0">
                <a:solidFill>
                  <a:srgbClr val="990033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2800" dirty="0">
              <a:solidFill>
                <a:srgbClr val="990033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E" sz="2800" dirty="0">
                <a:solidFill>
                  <a:srgbClr val="990033"/>
                </a:solidFill>
              </a:rPr>
              <a:t>Write down any questions </a:t>
            </a:r>
            <a:r>
              <a:rPr lang="en-IE" sz="2800" dirty="0" smtClean="0">
                <a:solidFill>
                  <a:srgbClr val="990033"/>
                </a:solidFill>
              </a:rPr>
              <a:t>you may </a:t>
            </a:r>
            <a:r>
              <a:rPr lang="en-IE" sz="2800" dirty="0">
                <a:solidFill>
                  <a:srgbClr val="990033"/>
                </a:solidFill>
              </a:rPr>
              <a:t>have.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789610" y="476672"/>
            <a:ext cx="8167766" cy="5578453"/>
            <a:chOff x="8789610" y="476672"/>
            <a:chExt cx="8167766" cy="5578453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" t="679"/>
            <a:stretch/>
          </p:blipFill>
          <p:spPr bwMode="auto">
            <a:xfrm>
              <a:off x="9156794" y="476672"/>
              <a:ext cx="7800582" cy="5578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9610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9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-459432"/>
            <a:ext cx="7772400" cy="1470025"/>
          </a:xfrm>
        </p:spPr>
        <p:txBody>
          <a:bodyPr/>
          <a:lstStyle/>
          <a:p>
            <a:r>
              <a:rPr lang="en-IE" dirty="0">
                <a:solidFill>
                  <a:srgbClr val="990033"/>
                </a:solidFill>
              </a:rPr>
              <a:t>Appendix 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51" y="549392"/>
            <a:ext cx="6206699" cy="6228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5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16507" y="3249062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In </a:t>
            </a:r>
            <a:r>
              <a:rPr lang="en-IE" sz="2000" dirty="0">
                <a:solidFill>
                  <a:srgbClr val="990033"/>
                </a:solidFill>
              </a:rPr>
              <a:t>which quadrant are </a:t>
            </a:r>
            <a:r>
              <a:rPr lang="en-IE" sz="2000" dirty="0" smtClean="0">
                <a:solidFill>
                  <a:srgbClr val="990033"/>
                </a:solidFill>
              </a:rPr>
              <a:t>both x and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y positive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In which quadrant </a:t>
            </a:r>
            <a:r>
              <a:rPr lang="en-IE" sz="2000" dirty="0" smtClean="0">
                <a:solidFill>
                  <a:srgbClr val="990033"/>
                </a:solidFill>
              </a:rPr>
              <a:t>is x negative and y positive? 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In which quadrant </a:t>
            </a:r>
            <a:r>
              <a:rPr lang="en-IE" sz="2000" dirty="0" smtClean="0">
                <a:solidFill>
                  <a:srgbClr val="990033"/>
                </a:solidFill>
              </a:rPr>
              <a:t>is x positive and y negative? 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In which quadrant </a:t>
            </a:r>
            <a:r>
              <a:rPr lang="en-IE" sz="2000" dirty="0" smtClean="0">
                <a:solidFill>
                  <a:srgbClr val="990033"/>
                </a:solidFill>
              </a:rPr>
              <a:t>is x negative and y negative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i="1" dirty="0">
                <a:solidFill>
                  <a:srgbClr val="990033"/>
                </a:solidFill>
              </a:rPr>
              <a:t>Angles in standard position - the vertex is at the origin, with the initial ray as </a:t>
            </a:r>
            <a:r>
              <a:rPr lang="en-IE" sz="2000" i="1" dirty="0" smtClean="0">
                <a:solidFill>
                  <a:srgbClr val="990033"/>
                </a:solidFill>
              </a:rPr>
              <a:t>the positive </a:t>
            </a:r>
            <a:r>
              <a:rPr lang="en-IE" sz="2000" i="1" dirty="0">
                <a:solidFill>
                  <a:srgbClr val="990033"/>
                </a:solidFill>
              </a:rPr>
              <a:t>direction of the x-axis, and the other ray forming the angle is the terminal ray.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00" y="220053"/>
            <a:ext cx="3168000" cy="316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14988" y="1804053"/>
            <a:ext cx="13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203848" y="1795116"/>
            <a:ext cx="2783455" cy="0"/>
            <a:chOff x="3192545" y="1786884"/>
            <a:chExt cx="2783455" cy="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92545" y="1786884"/>
              <a:ext cx="136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72000" y="1786884"/>
              <a:ext cx="140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3204000" y="1800264"/>
            <a:ext cx="136800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470668" y="171405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65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4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1554"/>
            <a:ext cx="5438775" cy="54387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17" y="1902764"/>
            <a:ext cx="39719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23527" y="872862"/>
            <a:ext cx="79560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5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800" b="1" dirty="0">
                <a:solidFill>
                  <a:srgbClr val="990033"/>
                </a:solidFill>
              </a:rPr>
              <a:t>Student Activity </a:t>
            </a:r>
            <a:r>
              <a:rPr lang="en-IE" sz="4800" b="1" dirty="0" smtClean="0">
                <a:solidFill>
                  <a:srgbClr val="990033"/>
                </a:solidFill>
              </a:rPr>
              <a:t>1B</a:t>
            </a:r>
            <a:r>
              <a:rPr lang="en-IE" sz="4800" dirty="0">
                <a:solidFill>
                  <a:srgbClr val="990033"/>
                </a:solidFill>
              </a:rPr>
              <a:t/>
            </a:r>
            <a:br>
              <a:rPr lang="en-IE" sz="4800" dirty="0">
                <a:solidFill>
                  <a:srgbClr val="990033"/>
                </a:solidFill>
              </a:rPr>
            </a:br>
            <a:r>
              <a:rPr lang="en-IE" dirty="0">
                <a:solidFill>
                  <a:srgbClr val="990033"/>
                </a:solidFill>
              </a:rPr>
              <a:t>Angles in the </a:t>
            </a:r>
            <a:r>
              <a:rPr lang="en-IE" dirty="0" smtClean="0">
                <a:solidFill>
                  <a:srgbClr val="990033"/>
                </a:solidFill>
              </a:rPr>
              <a:t>first quadrant 0</a:t>
            </a:r>
            <a:r>
              <a:rPr lang="en-IE" dirty="0">
                <a:solidFill>
                  <a:srgbClr val="990033"/>
                </a:solidFill>
              </a:rPr>
              <a:t>° &lt; </a:t>
            </a:r>
            <a:r>
              <a:rPr lang="en-IE" dirty="0" smtClean="0">
                <a:solidFill>
                  <a:srgbClr val="990033"/>
                </a:solidFill>
              </a:rPr>
              <a:t>θ &lt; 90°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808291"/>
            <a:ext cx="2133600" cy="365125"/>
          </a:xfrm>
        </p:spPr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762303" y="1556792"/>
            <a:ext cx="3123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Draw </a:t>
            </a:r>
            <a:r>
              <a:rPr lang="en-IE" sz="2000" dirty="0">
                <a:solidFill>
                  <a:srgbClr val="990033"/>
                </a:solidFill>
              </a:rPr>
              <a:t>an angle of 30° in standard position on the unit circle on Student Activity </a:t>
            </a:r>
            <a:r>
              <a:rPr lang="en-IE" sz="2000" dirty="0" smtClean="0">
                <a:solidFill>
                  <a:srgbClr val="990033"/>
                </a:solidFill>
              </a:rPr>
              <a:t>Sheet 1A</a:t>
            </a:r>
            <a:r>
              <a:rPr lang="en-IE" sz="2000" dirty="0">
                <a:solidFill>
                  <a:srgbClr val="990033"/>
                </a:solidFill>
              </a:rPr>
              <a:t>. Mark the initial ray and the terminal ray. Label the point where the terminal </a:t>
            </a:r>
            <a:r>
              <a:rPr lang="en-IE" sz="2000" dirty="0" smtClean="0">
                <a:solidFill>
                  <a:srgbClr val="990033"/>
                </a:solidFill>
              </a:rPr>
              <a:t>ray meets </a:t>
            </a:r>
            <a:r>
              <a:rPr lang="en-IE" sz="2000" dirty="0">
                <a:solidFill>
                  <a:srgbClr val="990033"/>
                </a:solidFill>
              </a:rPr>
              <a:t>the circumference </a:t>
            </a:r>
            <a:r>
              <a:rPr lang="en-IE" sz="2000" dirty="0" smtClean="0">
                <a:solidFill>
                  <a:srgbClr val="990033"/>
                </a:solidFill>
              </a:rPr>
              <a:t>as Q.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The coordinates </a:t>
            </a:r>
            <a:r>
              <a:rPr lang="en-IE" sz="2000" dirty="0" smtClean="0">
                <a:solidFill>
                  <a:srgbClr val="990033"/>
                </a:solidFill>
              </a:rPr>
              <a:t>of Q are 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42914" y="2656805"/>
            <a:ext cx="2088000" cy="122413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076914" y="2602805"/>
            <a:ext cx="108000" cy="108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42759" y="2377328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</a:rPr>
                        <m:t>𝑸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59" y="2377328"/>
                <a:ext cx="40588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3059832" y="3872218"/>
            <a:ext cx="2071082" cy="872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830605" y="5130713"/>
            <a:ext cx="2951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How would you draw an angle of -30°?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7" y="1376918"/>
            <a:ext cx="5438776" cy="0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789610" y="490053"/>
            <a:ext cx="8203262" cy="5599707"/>
            <a:chOff x="8789610" y="490053"/>
            <a:chExt cx="8203262" cy="559970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490053"/>
              <a:ext cx="7848872" cy="5599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4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35897" y="764704"/>
            <a:ext cx="51537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Drop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smtClean="0">
                <a:solidFill>
                  <a:srgbClr val="990033"/>
                </a:solidFill>
              </a:rPr>
              <a:t>perpendicular from </a:t>
            </a:r>
            <a:r>
              <a:rPr lang="en-IE" sz="2000" dirty="0">
                <a:solidFill>
                  <a:srgbClr val="990033"/>
                </a:solidFill>
              </a:rPr>
              <a:t>Q to the x-axis to construct a right angled </a:t>
            </a:r>
            <a:r>
              <a:rPr lang="en-IE" sz="2000" dirty="0" smtClean="0">
                <a:solidFill>
                  <a:srgbClr val="990033"/>
                </a:solidFill>
              </a:rPr>
              <a:t>triangle with one vertex at </a:t>
            </a:r>
            <a:r>
              <a:rPr lang="en-IE" sz="2000" dirty="0" smtClean="0">
                <a:solidFill>
                  <a:srgbClr val="990033"/>
                </a:solidFill>
              </a:rPr>
              <a:t>(</a:t>
            </a:r>
            <a:r>
              <a:rPr lang="en-IE" sz="2000" dirty="0">
                <a:solidFill>
                  <a:srgbClr val="990033"/>
                </a:solidFill>
              </a:rPr>
              <a:t>0, 0</a:t>
            </a:r>
            <a:r>
              <a:rPr lang="en-IE" sz="2000" dirty="0" smtClean="0">
                <a:solidFill>
                  <a:srgbClr val="990033"/>
                </a:solidFill>
              </a:rPr>
              <a:t>), as shown in the diagram.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What is the length of the hypotenuse? </a:t>
            </a:r>
            <a:r>
              <a:rPr lang="en-IE" sz="2000" dirty="0" smtClean="0">
                <a:solidFill>
                  <a:srgbClr val="990033"/>
                </a:solidFill>
              </a:rPr>
              <a:t>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What is the length of the opposite</a:t>
            </a:r>
            <a:r>
              <a:rPr lang="en-IE" sz="2000" dirty="0" smtClean="0">
                <a:solidFill>
                  <a:srgbClr val="990033"/>
                </a:solidFill>
              </a:rPr>
              <a:t>? 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What is the length of the adjacent? </a:t>
            </a:r>
            <a:r>
              <a:rPr lang="en-IE" sz="2000" dirty="0" smtClean="0">
                <a:solidFill>
                  <a:srgbClr val="990033"/>
                </a:solidFill>
              </a:rPr>
              <a:t>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Using </a:t>
            </a:r>
            <a:r>
              <a:rPr lang="en-IE" sz="2000" dirty="0">
                <a:solidFill>
                  <a:srgbClr val="990033"/>
                </a:solidFill>
              </a:rPr>
              <a:t>trigonometric ratios, (not a calculator), calculate the sin 30°, </a:t>
            </a:r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30°and the tan 30°.</a:t>
            </a:r>
          </a:p>
          <a:p>
            <a:pPr algn="ctr"/>
            <a:r>
              <a:rPr lang="es-ES" sz="2000" dirty="0">
                <a:solidFill>
                  <a:srgbClr val="990033"/>
                </a:solidFill>
              </a:rPr>
              <a:t>sin 30° =________ </a:t>
            </a:r>
            <a:endParaRPr lang="es-ES" sz="2000" dirty="0" smtClean="0">
              <a:solidFill>
                <a:srgbClr val="990033"/>
              </a:solidFill>
            </a:endParaRPr>
          </a:p>
          <a:p>
            <a:pPr algn="ctr"/>
            <a:r>
              <a:rPr lang="es-ES" sz="2000" dirty="0" err="1" smtClean="0">
                <a:solidFill>
                  <a:srgbClr val="990033"/>
                </a:solidFill>
              </a:rPr>
              <a:t>cos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30° =________ </a:t>
            </a:r>
            <a:endParaRPr lang="es-ES" sz="2000" dirty="0" smtClean="0">
              <a:solidFill>
                <a:srgbClr val="990033"/>
              </a:solidFill>
            </a:endParaRPr>
          </a:p>
          <a:p>
            <a:pPr algn="ctr"/>
            <a:r>
              <a:rPr lang="es-ES" sz="2000" dirty="0" smtClean="0">
                <a:solidFill>
                  <a:srgbClr val="990033"/>
                </a:solidFill>
              </a:rPr>
              <a:t>tan </a:t>
            </a:r>
            <a:r>
              <a:rPr lang="es-ES" sz="2000" dirty="0">
                <a:solidFill>
                  <a:srgbClr val="990033"/>
                </a:solidFill>
              </a:rPr>
              <a:t>30° =________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Compare these with the values of </a:t>
            </a:r>
            <a:r>
              <a:rPr lang="en-IE" sz="2000" dirty="0" smtClean="0">
                <a:solidFill>
                  <a:srgbClr val="990033"/>
                </a:solidFill>
              </a:rPr>
              <a:t>the x and y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coordinates of Q. What do you notice about the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x and y coordinates </a:t>
            </a:r>
            <a:r>
              <a:rPr lang="en-IE" sz="2000" dirty="0">
                <a:solidFill>
                  <a:srgbClr val="990033"/>
                </a:solidFill>
              </a:rPr>
              <a:t>of Q and the trigonometric functions sin 30°,cos 30° and tan 30°?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Check the answers using a calculator.</a:t>
            </a:r>
          </a:p>
          <a:p>
            <a:r>
              <a:rPr lang="es-ES" sz="2000" dirty="0">
                <a:solidFill>
                  <a:srgbClr val="990033"/>
                </a:solidFill>
              </a:rPr>
              <a:t>sin 30° </a:t>
            </a:r>
            <a:r>
              <a:rPr lang="es-ES" sz="2000" dirty="0" smtClean="0">
                <a:solidFill>
                  <a:srgbClr val="990033"/>
                </a:solidFill>
              </a:rPr>
              <a:t>=____ </a:t>
            </a:r>
            <a:r>
              <a:rPr lang="es-ES" sz="2000" dirty="0" err="1">
                <a:solidFill>
                  <a:srgbClr val="990033"/>
                </a:solidFill>
              </a:rPr>
              <a:t>cos</a:t>
            </a:r>
            <a:r>
              <a:rPr lang="es-ES" sz="2000" dirty="0">
                <a:solidFill>
                  <a:srgbClr val="990033"/>
                </a:solidFill>
              </a:rPr>
              <a:t> 30° </a:t>
            </a:r>
            <a:r>
              <a:rPr lang="es-ES" sz="2000" dirty="0" smtClean="0">
                <a:solidFill>
                  <a:srgbClr val="990033"/>
                </a:solidFill>
              </a:rPr>
              <a:t>=____ </a:t>
            </a:r>
            <a:r>
              <a:rPr lang="es-ES" sz="2000" dirty="0">
                <a:solidFill>
                  <a:srgbClr val="990033"/>
                </a:solidFill>
              </a:rPr>
              <a:t>tan 30° </a:t>
            </a:r>
            <a:r>
              <a:rPr lang="es-ES" sz="2000" dirty="0" smtClean="0">
                <a:solidFill>
                  <a:srgbClr val="990033"/>
                </a:solidFill>
              </a:rPr>
              <a:t>=_____</a:t>
            </a:r>
            <a:endParaRPr lang="es-ES" sz="2000" dirty="0">
              <a:solidFill>
                <a:srgbClr val="990033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9613"/>
            <a:ext cx="3223443" cy="322344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1032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2A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>
            <a:off x="1935248" y="2315697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35248" y="1600339"/>
            <a:ext cx="126000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186008" y="1606500"/>
            <a:ext cx="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60173" y="159255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31840" y="1340768"/>
                <a:ext cx="1707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</a:rPr>
                        <m:t>𝑸</m:t>
                      </m:r>
                    </m:oMath>
                  </m:oMathPara>
                </a14:m>
                <a:endParaRPr lang="en-IE" b="1" dirty="0" smtClean="0">
                  <a:solidFill>
                    <a:srgbClr val="990033"/>
                  </a:solidFill>
                </a:endParaRPr>
              </a:p>
              <a:p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340768"/>
                <a:ext cx="17076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714" r="-1107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787379" y="493015"/>
            <a:ext cx="8293099" cy="5816305"/>
            <a:chOff x="1547664" y="1844823"/>
            <a:chExt cx="8293099" cy="5816305"/>
          </a:xfrm>
        </p:grpSpPr>
        <p:sp>
          <p:nvSpPr>
            <p:cNvPr id="15" name="Rounded Rectangle 14"/>
            <p:cNvSpPr/>
            <p:nvPr/>
          </p:nvSpPr>
          <p:spPr>
            <a:xfrm rot="16200000">
              <a:off x="917664" y="247482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164" y="1844823"/>
              <a:ext cx="7929599" cy="5816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789610" y="580710"/>
            <a:ext cx="8304936" cy="5368570"/>
            <a:chOff x="8789610" y="580710"/>
            <a:chExt cx="8304936" cy="536857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3666" y="580710"/>
              <a:ext cx="7920880" cy="5368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 rot="16200000">
              <a:off x="8159610" y="274761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6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9613"/>
            <a:ext cx="3223443" cy="322344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1032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2A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21:39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764704"/>
            <a:ext cx="5153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What have you discovered </a:t>
            </a:r>
            <a:r>
              <a:rPr lang="en-IE" sz="2000" dirty="0" smtClean="0">
                <a:solidFill>
                  <a:srgbClr val="990033"/>
                </a:solidFill>
              </a:rPr>
              <a:t>about the x and y coordinates </a:t>
            </a:r>
            <a:r>
              <a:rPr lang="en-IE" sz="2000" dirty="0">
                <a:solidFill>
                  <a:srgbClr val="990033"/>
                </a:solidFill>
              </a:rPr>
              <a:t>for an angle </a:t>
            </a:r>
            <a:r>
              <a:rPr lang="en-IE" sz="2000" dirty="0" smtClean="0">
                <a:solidFill>
                  <a:srgbClr val="990033"/>
                </a:solidFill>
              </a:rPr>
              <a:t>of 30</a:t>
            </a:r>
            <a:r>
              <a:rPr lang="en-IE" sz="2000" dirty="0">
                <a:solidFill>
                  <a:srgbClr val="990033"/>
                </a:solidFill>
              </a:rPr>
              <a:t>° on the unit </a:t>
            </a:r>
            <a:r>
              <a:rPr lang="en-IE" sz="2000" dirty="0" smtClean="0">
                <a:solidFill>
                  <a:srgbClr val="990033"/>
                </a:solidFill>
              </a:rPr>
              <a:t>circle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is the significance </a:t>
            </a:r>
            <a:r>
              <a:rPr lang="en-IE" sz="2000" dirty="0" smtClean="0">
                <a:solidFill>
                  <a:srgbClr val="990033"/>
                </a:solidFill>
              </a:rPr>
              <a:t>now </a:t>
            </a:r>
            <a:r>
              <a:rPr lang="en-IE" sz="2000" dirty="0">
                <a:solidFill>
                  <a:srgbClr val="990033"/>
                </a:solidFill>
              </a:rPr>
              <a:t>of the radius of </a:t>
            </a:r>
            <a:r>
              <a:rPr lang="en-IE" sz="2000" dirty="0" smtClean="0">
                <a:solidFill>
                  <a:srgbClr val="990033"/>
                </a:solidFill>
              </a:rPr>
              <a:t>the circle </a:t>
            </a:r>
            <a:r>
              <a:rPr lang="en-IE" sz="2000" dirty="0">
                <a:solidFill>
                  <a:srgbClr val="990033"/>
                </a:solidFill>
              </a:rPr>
              <a:t>being 1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Can you generalise this for </a:t>
            </a:r>
            <a:r>
              <a:rPr lang="en-IE" sz="2000" dirty="0" smtClean="0">
                <a:solidFill>
                  <a:srgbClr val="990033"/>
                </a:solidFill>
              </a:rPr>
              <a:t>any angle θ&lt;90</a:t>
            </a:r>
            <a:r>
              <a:rPr lang="en-IE" sz="2000" dirty="0">
                <a:solidFill>
                  <a:srgbClr val="990033"/>
                </a:solidFill>
              </a:rPr>
              <a:t>°?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35248" y="2315697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35248" y="1600339"/>
            <a:ext cx="126000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186008" y="1606500"/>
            <a:ext cx="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60173" y="159255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1536" y="1340768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36" y="1340768"/>
                <a:ext cx="17076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143" r="-114286" b="-819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787379" y="493015"/>
            <a:ext cx="8293099" cy="5816305"/>
            <a:chOff x="1547664" y="1844823"/>
            <a:chExt cx="8293099" cy="5816305"/>
          </a:xfrm>
        </p:grpSpPr>
        <p:sp>
          <p:nvSpPr>
            <p:cNvPr id="19" name="Rounded Rectangle 18"/>
            <p:cNvSpPr/>
            <p:nvPr/>
          </p:nvSpPr>
          <p:spPr>
            <a:xfrm rot="16200000">
              <a:off x="917664" y="247482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164" y="1844823"/>
              <a:ext cx="7929599" cy="5816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789610" y="580710"/>
            <a:ext cx="8304936" cy="5368570"/>
            <a:chOff x="8789610" y="580710"/>
            <a:chExt cx="8304936" cy="536857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3666" y="580710"/>
              <a:ext cx="7920880" cy="5368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 rot="16200000">
              <a:off x="8159610" y="274761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9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3968" y="1230877"/>
            <a:ext cx="2286000" cy="14296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sin θ =________ </a:t>
            </a:r>
          </a:p>
          <a:p>
            <a:pPr lvl="0">
              <a:lnSpc>
                <a:spcPct val="150000"/>
              </a:lnSpc>
            </a:pPr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θ =________</a:t>
            </a:r>
          </a:p>
          <a:p>
            <a:pPr lvl="0"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tan θ =________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b="1" dirty="0" smtClean="0">
                <a:solidFill>
                  <a:srgbClr val="990033"/>
                </a:solidFill>
              </a:rPr>
              <a:t>Student Activity 2B</a:t>
            </a:r>
            <a:r>
              <a:rPr lang="en-IE" sz="4000" b="1" dirty="0" smtClean="0">
                <a:solidFill>
                  <a:srgbClr val="990033"/>
                </a:solidFill>
              </a:rPr>
              <a:t/>
            </a:r>
            <a:br>
              <a:rPr lang="en-IE" sz="4000" b="1" dirty="0" smtClean="0">
                <a:solidFill>
                  <a:srgbClr val="990033"/>
                </a:solidFill>
              </a:rPr>
            </a:br>
            <a:r>
              <a:rPr lang="en-IE" sz="2700" dirty="0" smtClean="0">
                <a:solidFill>
                  <a:srgbClr val="990033"/>
                </a:solidFill>
              </a:rPr>
              <a:t>Application to any angle in the first quadrant 0° &lt; θ &lt; 90°</a:t>
            </a:r>
            <a:r>
              <a:rPr lang="en-IE" dirty="0" smtClean="0">
                <a:solidFill>
                  <a:srgbClr val="990033"/>
                </a:solidFill>
              </a:rPr>
              <a:t/>
            </a:r>
            <a:br>
              <a:rPr lang="en-IE" dirty="0" smtClean="0">
                <a:solidFill>
                  <a:srgbClr val="990033"/>
                </a:solidFill>
              </a:rPr>
            </a:b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21:39</a:t>
            </a:fld>
            <a:endParaRPr lang="en-IE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22646"/>
            <a:ext cx="2685544" cy="2340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3669992"/>
            <a:ext cx="7488832" cy="2062103"/>
          </a:xfrm>
          <a:prstGeom prst="rect">
            <a:avLst/>
          </a:prstGeom>
          <a:ln w="19050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sz="3200" dirty="0">
                <a:solidFill>
                  <a:srgbClr val="990033"/>
                </a:solidFill>
              </a:rPr>
              <a:t>The coordinates of any point on the unit </a:t>
            </a:r>
            <a:r>
              <a:rPr lang="en-IE" sz="3200" dirty="0" smtClean="0">
                <a:solidFill>
                  <a:srgbClr val="990033"/>
                </a:solidFill>
              </a:rPr>
              <a:t>circle may </a:t>
            </a:r>
            <a:r>
              <a:rPr lang="en-IE" sz="3200" dirty="0">
                <a:solidFill>
                  <a:srgbClr val="990033"/>
                </a:solidFill>
              </a:rPr>
              <a:t>be written as </a:t>
            </a:r>
            <a:endParaRPr lang="en-IE" sz="3200" dirty="0" smtClean="0">
              <a:solidFill>
                <a:srgbClr val="990033"/>
              </a:solidFill>
            </a:endParaRPr>
          </a:p>
          <a:p>
            <a:pPr algn="ctr"/>
            <a:r>
              <a:rPr lang="en-IE" sz="3200" dirty="0" smtClean="0">
                <a:solidFill>
                  <a:srgbClr val="990033"/>
                </a:solidFill>
              </a:rPr>
              <a:t>(</a:t>
            </a:r>
            <a:r>
              <a:rPr lang="en-IE" sz="3200" dirty="0">
                <a:solidFill>
                  <a:srgbClr val="990033"/>
                </a:solidFill>
              </a:rPr>
              <a:t>x, y) </a:t>
            </a:r>
            <a:r>
              <a:rPr lang="en-IE" sz="3200" dirty="0" smtClean="0">
                <a:solidFill>
                  <a:srgbClr val="990033"/>
                </a:solidFill>
              </a:rPr>
              <a:t>the Cartesian </a:t>
            </a:r>
            <a:r>
              <a:rPr lang="en-IE" sz="3200" dirty="0">
                <a:solidFill>
                  <a:srgbClr val="990033"/>
                </a:solidFill>
              </a:rPr>
              <a:t>coordinates</a:t>
            </a:r>
            <a:r>
              <a:rPr lang="en-IE" sz="3200" dirty="0" smtClean="0">
                <a:solidFill>
                  <a:srgbClr val="990033"/>
                </a:solidFill>
              </a:rPr>
              <a:t>,</a:t>
            </a:r>
          </a:p>
          <a:p>
            <a:pPr algn="ctr"/>
            <a:r>
              <a:rPr lang="en-IE" sz="3200" dirty="0" smtClean="0">
                <a:solidFill>
                  <a:srgbClr val="990033"/>
                </a:solidFill>
              </a:rPr>
              <a:t> </a:t>
            </a:r>
            <a:r>
              <a:rPr lang="en-IE" sz="3200" dirty="0">
                <a:solidFill>
                  <a:srgbClr val="990033"/>
                </a:solidFill>
              </a:rPr>
              <a:t>or </a:t>
            </a:r>
            <a:r>
              <a:rPr lang="en-IE" sz="3200" dirty="0" smtClean="0">
                <a:solidFill>
                  <a:srgbClr val="990033"/>
                </a:solidFill>
              </a:rPr>
              <a:t>as (</a:t>
            </a:r>
            <a:r>
              <a:rPr lang="en-IE" sz="3200" dirty="0" err="1" smtClean="0">
                <a:solidFill>
                  <a:srgbClr val="990033"/>
                </a:solidFill>
              </a:rPr>
              <a:t>cos</a:t>
            </a:r>
            <a:r>
              <a:rPr lang="en-IE" sz="3200" dirty="0" smtClean="0">
                <a:solidFill>
                  <a:srgbClr val="990033"/>
                </a:solidFill>
              </a:rPr>
              <a:t> θ</a:t>
            </a:r>
            <a:r>
              <a:rPr lang="en-IE" sz="3200" dirty="0">
                <a:solidFill>
                  <a:srgbClr val="990033"/>
                </a:solidFill>
              </a:rPr>
              <a:t>, </a:t>
            </a:r>
            <a:r>
              <a:rPr lang="en-IE" sz="3200" dirty="0" smtClean="0">
                <a:solidFill>
                  <a:srgbClr val="990033"/>
                </a:solidFill>
              </a:rPr>
              <a:t>sin θ</a:t>
            </a:r>
            <a:r>
              <a:rPr lang="en-IE" sz="3200" dirty="0">
                <a:solidFill>
                  <a:srgbClr val="990033"/>
                </a:solidFill>
              </a:rPr>
              <a:t>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89610" y="482376"/>
            <a:ext cx="8304936" cy="5898952"/>
            <a:chOff x="8789610" y="482376"/>
            <a:chExt cx="8304936" cy="589895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3666" y="580710"/>
              <a:ext cx="7920880" cy="5800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159610" y="111237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89610" y="580710"/>
            <a:ext cx="8506600" cy="5800618"/>
            <a:chOff x="8789610" y="580710"/>
            <a:chExt cx="8506600" cy="5800618"/>
          </a:xfrm>
        </p:grpSpPr>
        <p:sp>
          <p:nvSpPr>
            <p:cNvPr id="11" name="Rounded Rectangle 10"/>
            <p:cNvSpPr/>
            <p:nvPr/>
          </p:nvSpPr>
          <p:spPr>
            <a:xfrm rot="16200000">
              <a:off x="8159610" y="274761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3666" y="580710"/>
              <a:ext cx="8122544" cy="5800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71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3113</Words>
  <Application>Microsoft Office PowerPoint</Application>
  <PresentationFormat>On-screen Show (4:3)</PresentationFormat>
  <Paragraphs>518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INDEX</vt:lpstr>
      <vt:lpstr>Student Activity 1: Introduction</vt:lpstr>
      <vt:lpstr>Student Activity 1</vt:lpstr>
      <vt:lpstr>PowerPoint Presentation</vt:lpstr>
      <vt:lpstr>Student Activity 1B Angles in the first quadrant 0° &lt; θ &lt; 90°</vt:lpstr>
      <vt:lpstr>Student Activity 2A</vt:lpstr>
      <vt:lpstr>Student Activity 2A</vt:lpstr>
      <vt:lpstr>Student Activity 2B Application to any angle in the first quadrant 0° &lt; θ &lt; 90° </vt:lpstr>
      <vt:lpstr>Student Activity 2C Application to any angle in the first quadrant 0° &lt; θ &lt; 90° </vt:lpstr>
      <vt:lpstr>Student Activity 2D</vt:lpstr>
      <vt:lpstr>Student Activity 3A Angles in the second quadrant 90° &lt; θ &lt; 180° </vt:lpstr>
      <vt:lpstr>Student Activity 3A Angles in the second quadrant 90° &lt; θ &lt; 180° </vt:lpstr>
      <vt:lpstr>Student Activity 3B Angles in the second quadrant 90° &lt; θ &lt; 180° </vt:lpstr>
      <vt:lpstr>Student Activity 3B Angles in the second quadrant 90° &lt; θ &lt; 180° </vt:lpstr>
      <vt:lpstr>Student Activity 3D</vt:lpstr>
      <vt:lpstr>Student Activity 3D</vt:lpstr>
      <vt:lpstr>Student Activity 3D</vt:lpstr>
      <vt:lpstr>Student Activity 3D</vt:lpstr>
      <vt:lpstr>Student Activity 3D</vt:lpstr>
      <vt:lpstr>Student Activity 4 Angles in the third quadrant 180° &lt; θ &lt; 270° </vt:lpstr>
      <vt:lpstr>Student Activity 4 Angles in the third quadrant 180° &lt; θ &lt; 270° </vt:lpstr>
      <vt:lpstr>Student Activity 4 Angles in the third quadrant 180° &lt; θ &lt; 270° </vt:lpstr>
      <vt:lpstr>Student Activity 4 Angles in the third quadrant 180° &lt; θ &lt; 270° </vt:lpstr>
      <vt:lpstr>Student Activity 4</vt:lpstr>
      <vt:lpstr>Student Activity 4</vt:lpstr>
      <vt:lpstr>                 Student Activity 4</vt:lpstr>
      <vt:lpstr>Student Activity 5 Angles in the fourth quadrant 270° &lt; θ &lt; 360° </vt:lpstr>
      <vt:lpstr>Student Activity 5 Angles in the fourth quadrant 270° &lt; θ &lt; 360° </vt:lpstr>
      <vt:lpstr>Student Activity 5 Angles in the fourth quadrant 270° &lt; θ &lt; 360° </vt:lpstr>
      <vt:lpstr>Student Activity 5 Angles in the fourth quadrant 270° &lt; θ &lt; 360° </vt:lpstr>
      <vt:lpstr>Student Activity 5</vt:lpstr>
      <vt:lpstr>Student Activity 5</vt:lpstr>
      <vt:lpstr>                Student Activity 5</vt:lpstr>
      <vt:lpstr>Student Activity 6A Summary on finding trig functions of all angles</vt:lpstr>
      <vt:lpstr>Student Activity 6A Summary on finding trig functions of all angles</vt:lpstr>
      <vt:lpstr>Student Activity 6B Negative angles</vt:lpstr>
      <vt:lpstr>Student Activity 6B Negative angles</vt:lpstr>
      <vt:lpstr>Student Activity 7</vt:lpstr>
      <vt:lpstr>Student Activity 7</vt:lpstr>
      <vt:lpstr>Student Activity 7B Solving trig equations </vt:lpstr>
      <vt:lpstr>Reflection</vt:lpstr>
      <vt:lpstr>Appendix 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128</cp:revision>
  <dcterms:created xsi:type="dcterms:W3CDTF">2011-12-07T10:25:47Z</dcterms:created>
  <dcterms:modified xsi:type="dcterms:W3CDTF">2013-01-16T21:44:34Z</dcterms:modified>
</cp:coreProperties>
</file>