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32F61-40E4-4B5F-B4EF-6853C4653E37}" type="datetimeFigureOut">
              <a:rPr lang="en-IE" smtClean="0"/>
              <a:t>27/02/2014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AD905-7522-40A7-9366-7585F9B91C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9628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Adapt this to include whatever numbers you wish.</a:t>
            </a:r>
          </a:p>
          <a:p>
            <a:endParaRPr lang="en-I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FC816-F476-44D6-8F95-6C038E5ABBF9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1536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b="1" baseline="0" dirty="0" smtClean="0"/>
          </a:p>
          <a:p>
            <a:r>
              <a:rPr lang="en-IE" baseline="0" dirty="0" smtClean="0"/>
              <a:t>70/11=6.36363….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FC816-F476-44D6-8F95-6C038E5ABBF9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1536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52B5-3E30-406E-8E1C-B07CDFBE2D7D}" type="datetimeFigureOut">
              <a:rPr lang="en-IE" smtClean="0"/>
              <a:t>27/02/2014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79EE-2983-4757-AF6F-E6FA5075A5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740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52B5-3E30-406E-8E1C-B07CDFBE2D7D}" type="datetimeFigureOut">
              <a:rPr lang="en-IE" smtClean="0"/>
              <a:t>27/02/2014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79EE-2983-4757-AF6F-E6FA5075A5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611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52B5-3E30-406E-8E1C-B07CDFBE2D7D}" type="datetimeFigureOut">
              <a:rPr lang="en-IE" smtClean="0"/>
              <a:t>27/02/2014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79EE-2983-4757-AF6F-E6FA5075A5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7648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5316D2-A59E-4CB7-A2BC-1028B51005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74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52B5-3E30-406E-8E1C-B07CDFBE2D7D}" type="datetimeFigureOut">
              <a:rPr lang="en-IE" smtClean="0"/>
              <a:t>27/02/2014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79EE-2983-4757-AF6F-E6FA5075A5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434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52B5-3E30-406E-8E1C-B07CDFBE2D7D}" type="datetimeFigureOut">
              <a:rPr lang="en-IE" smtClean="0"/>
              <a:t>27/02/2014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79EE-2983-4757-AF6F-E6FA5075A5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875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52B5-3E30-406E-8E1C-B07CDFBE2D7D}" type="datetimeFigureOut">
              <a:rPr lang="en-IE" smtClean="0"/>
              <a:t>27/02/2014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79EE-2983-4757-AF6F-E6FA5075A5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580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52B5-3E30-406E-8E1C-B07CDFBE2D7D}" type="datetimeFigureOut">
              <a:rPr lang="en-IE" smtClean="0"/>
              <a:t>27/02/2014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79EE-2983-4757-AF6F-E6FA5075A5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109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52B5-3E30-406E-8E1C-B07CDFBE2D7D}" type="datetimeFigureOut">
              <a:rPr lang="en-IE" smtClean="0"/>
              <a:t>27/02/2014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79EE-2983-4757-AF6F-E6FA5075A5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758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52B5-3E30-406E-8E1C-B07CDFBE2D7D}" type="datetimeFigureOut">
              <a:rPr lang="en-IE" smtClean="0"/>
              <a:t>27/02/2014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79EE-2983-4757-AF6F-E6FA5075A5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495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52B5-3E30-406E-8E1C-B07CDFBE2D7D}" type="datetimeFigureOut">
              <a:rPr lang="en-IE" smtClean="0"/>
              <a:t>27/02/2014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79EE-2983-4757-AF6F-E6FA5075A5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572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52B5-3E30-406E-8E1C-B07CDFBE2D7D}" type="datetimeFigureOut">
              <a:rPr lang="en-IE" smtClean="0"/>
              <a:t>27/02/2014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79EE-2983-4757-AF6F-E6FA5075A5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83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252B5-3E30-406E-8E1C-B07CDFBE2D7D}" type="datetimeFigureOut">
              <a:rPr lang="en-IE" smtClean="0"/>
              <a:t>27/02/2014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D79EE-2983-4757-AF6F-E6FA5075A5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511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1.png"/><Relationship Id="rId3" Type="http://schemas.openxmlformats.org/officeDocument/2006/relationships/image" Target="../media/image460.png"/><Relationship Id="rId7" Type="http://schemas.openxmlformats.org/officeDocument/2006/relationships/image" Target="../media/image7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70.png"/><Relationship Id="rId5" Type="http://schemas.openxmlformats.org/officeDocument/2006/relationships/image" Target="../media/image690.png"/><Relationship Id="rId4" Type="http://schemas.openxmlformats.org/officeDocument/2006/relationships/image" Target="../media/image681.png"/><Relationship Id="rId9" Type="http://schemas.openxmlformats.org/officeDocument/2006/relationships/image" Target="../media/image7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 sz="quarter"/>
              </p:nvPr>
            </p:nvSpPr>
            <p:spPr>
              <a:xfrm>
                <a:off x="22264" y="15766"/>
                <a:ext cx="9143999" cy="6842234"/>
              </a:xfrm>
              <a:solidFill>
                <a:srgbClr val="EAEAEA"/>
              </a:solidFill>
              <a:ln w="66675">
                <a:solidFill>
                  <a:schemeClr val="accent1"/>
                </a:solidFill>
              </a:ln>
            </p:spPr>
            <p:txBody>
              <a:bodyPr anchor="t"/>
              <a:lstStyle/>
              <a:p>
                <a:pPr marL="914400" indent="-457200">
                  <a:lnSpc>
                    <a:spcPct val="80000"/>
                  </a:lnSpc>
                </a:pPr>
                <a:r>
                  <a:rPr lang="en-IE" sz="2400" dirty="0" smtClean="0">
                    <a:solidFill>
                      <a:srgbClr val="0070C0"/>
                    </a:solidFill>
                  </a:rPr>
                  <a:t/>
                </a:r>
                <a:br>
                  <a:rPr lang="en-IE" sz="2400" dirty="0" smtClean="0">
                    <a:solidFill>
                      <a:srgbClr val="0070C0"/>
                    </a:solidFill>
                  </a:rPr>
                </a:br>
                <a:r>
                  <a:rPr lang="en-IE" sz="2300" b="0" dirty="0" smtClean="0">
                    <a:solidFill>
                      <a:srgbClr val="0070C0"/>
                    </a:solidFill>
                  </a:rPr>
                  <a:t>The diagram represents the sets: Natural </a:t>
                </a:r>
                <a:r>
                  <a:rPr lang="en-IE" sz="2300" b="0" dirty="0">
                    <a:solidFill>
                      <a:srgbClr val="0070C0"/>
                    </a:solidFill>
                  </a:rPr>
                  <a:t>Numbers </a:t>
                </a:r>
                <a14:m>
                  <m:oMath xmlns:m="http://schemas.openxmlformats.org/officeDocument/2006/math">
                    <m:r>
                      <a:rPr lang="en-IE" sz="2300" b="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ℕ</m:t>
                    </m:r>
                    <m:r>
                      <a:rPr lang="en-IE" sz="2300" b="0" i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r>
                  <a:rPr lang="en-IE" sz="2300" b="0" dirty="0" smtClean="0">
                    <a:solidFill>
                      <a:srgbClr val="0070C0"/>
                    </a:solidFill>
                  </a:rPr>
                  <a:t/>
                </a:r>
                <a:br>
                  <a:rPr lang="en-IE" sz="2300" b="0" dirty="0" smtClean="0">
                    <a:solidFill>
                      <a:srgbClr val="0070C0"/>
                    </a:solidFill>
                  </a:rPr>
                </a:br>
                <a:r>
                  <a:rPr lang="en-IE" sz="2300" b="0" dirty="0" smtClean="0">
                    <a:solidFill>
                      <a:srgbClr val="0070C0"/>
                    </a:solidFill>
                  </a:rPr>
                  <a:t>Integers </a:t>
                </a:r>
                <a14:m>
                  <m:oMath xmlns:m="http://schemas.openxmlformats.org/officeDocument/2006/math">
                    <m:r>
                      <a:rPr lang="en-IE" sz="2300" b="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ℤ</m:t>
                    </m:r>
                    <m:r>
                      <a:rPr lang="en-IE" sz="2300" b="0" i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r>
                  <a:rPr lang="en-IE" sz="2300" b="0" dirty="0">
                    <a:solidFill>
                      <a:srgbClr val="0070C0"/>
                    </a:solidFill>
                  </a:rPr>
                  <a:t>Rational</a:t>
                </a:r>
                <a:r>
                  <a:rPr lang="en-IE" sz="2300" b="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IE" sz="2300" b="0" dirty="0">
                    <a:solidFill>
                      <a:srgbClr val="0070C0"/>
                    </a:solidFill>
                  </a:rPr>
                  <a:t>Numbers</a:t>
                </a:r>
                <a14:m>
                  <m:oMath xmlns:m="http://schemas.openxmlformats.org/officeDocument/2006/math">
                    <m:r>
                      <a:rPr lang="en-IE" sz="2300" b="0" i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IE" sz="2300" b="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ℚ</m:t>
                    </m:r>
                    <m:r>
                      <a:rPr lang="en-IE" sz="2300" b="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IE" sz="23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IE" sz="23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IE" sz="2300" b="0" dirty="0" smtClean="0">
                    <a:solidFill>
                      <a:srgbClr val="0070C0"/>
                    </a:solidFill>
                  </a:rPr>
                  <a:t>Real Numbers </a:t>
                </a:r>
                <a:r>
                  <a:rPr lang="en-IE" sz="2300" b="0" dirty="0">
                    <a:solidFill>
                      <a:srgbClr val="0070C0"/>
                    </a:solidFill>
                    <a:ea typeface="Cambria Math"/>
                  </a:rPr>
                  <a:t>ℝ</a:t>
                </a:r>
                <a:r>
                  <a:rPr lang="en-IE" sz="2300" b="0" dirty="0" smtClean="0">
                    <a:solidFill>
                      <a:srgbClr val="0070C0"/>
                    </a:solidFill>
                  </a:rPr>
                  <a:t>. </a:t>
                </a:r>
                <a:br>
                  <a:rPr lang="en-IE" sz="2300" b="0" dirty="0" smtClean="0">
                    <a:solidFill>
                      <a:srgbClr val="0070C0"/>
                    </a:solidFill>
                  </a:rPr>
                </a:br>
                <a:r>
                  <a:rPr lang="en-IE" sz="2300" b="0" dirty="0">
                    <a:solidFill>
                      <a:srgbClr val="0070C0"/>
                    </a:solidFill>
                  </a:rPr>
                  <a:t/>
                </a:r>
                <a:br>
                  <a:rPr lang="en-IE" sz="2300" b="0" dirty="0">
                    <a:solidFill>
                      <a:srgbClr val="0070C0"/>
                    </a:solidFill>
                  </a:rPr>
                </a:br>
                <a:r>
                  <a:rPr lang="en-IE" sz="2300" b="0" dirty="0" smtClean="0">
                    <a:solidFill>
                      <a:srgbClr val="0070C0"/>
                    </a:solidFill>
                  </a:rPr>
                  <a:t>Insert </a:t>
                </a:r>
                <a:r>
                  <a:rPr lang="en-IE" sz="2300" b="0" dirty="0">
                    <a:solidFill>
                      <a:srgbClr val="0070C0"/>
                    </a:solidFill>
                  </a:rPr>
                  <a:t>each of the following numbers in </a:t>
                </a:r>
                <a:r>
                  <a:rPr lang="en-IE" sz="2300" b="0" dirty="0" smtClean="0">
                    <a:solidFill>
                      <a:srgbClr val="0070C0"/>
                    </a:solidFill>
                  </a:rPr>
                  <a:t>the </a:t>
                </a:r>
                <a:r>
                  <a:rPr lang="en-IE" sz="2300" b="0" dirty="0">
                    <a:solidFill>
                      <a:srgbClr val="0070C0"/>
                    </a:solidFill>
                  </a:rPr>
                  <a:t>correct place on the diagram</a:t>
                </a:r>
                <a:r>
                  <a:rPr lang="en-IE" sz="2300" b="0" dirty="0" smtClean="0">
                    <a:solidFill>
                      <a:srgbClr val="0070C0"/>
                    </a:solidFill>
                  </a:rPr>
                  <a:t>:</a:t>
                </a:r>
                <a:br>
                  <a:rPr lang="en-IE" sz="2300" b="0" dirty="0" smtClean="0">
                    <a:solidFill>
                      <a:srgbClr val="0070C0"/>
                    </a:solidFill>
                  </a:rPr>
                </a:br>
                <a:r>
                  <a:rPr lang="en-IE" sz="2300" b="0" dirty="0">
                    <a:solidFill>
                      <a:srgbClr val="00B0F0"/>
                    </a:solidFill>
                  </a:rPr>
                  <a:t/>
                </a:r>
                <a:br>
                  <a:rPr lang="en-IE" sz="2300" b="0" dirty="0">
                    <a:solidFill>
                      <a:srgbClr val="00B0F0"/>
                    </a:solidFill>
                  </a:rPr>
                </a:br>
                <a:r>
                  <a:rPr lang="en-IE" sz="2400" b="0" dirty="0" smtClean="0">
                    <a:solidFill>
                      <a:schemeClr val="tx1"/>
                    </a:solidFill>
                  </a:rPr>
                  <a:t>5</a:t>
                </a:r>
                <a14:m>
                  <m:oMath xmlns:m="http://schemas.openxmlformats.org/officeDocument/2006/math">
                    <m:r>
                      <a:rPr lang="en-IE" sz="2400" b="0" i="1" dirty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IE" sz="2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1+</m:t>
                    </m:r>
                    <m:rad>
                      <m:radPr>
                        <m:degHide m:val="on"/>
                        <m:ctrlPr>
                          <a:rPr lang="en-IE" sz="2400" b="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IE" sz="2400" b="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IE" sz="2400" b="0" i="1" dirty="0">
                        <a:solidFill>
                          <a:schemeClr val="tx1"/>
                        </a:solidFill>
                        <a:latin typeface="Cambria Math"/>
                      </a:rPr>
                      <m:t>,  </m:t>
                    </m:r>
                    <m:r>
                      <a:rPr lang="en-IE" sz="2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 −9.6403915..…, −</m:t>
                    </m:r>
                  </m:oMath>
                </a14:m>
                <a:r>
                  <a:rPr lang="en-US" altLang="en-US" sz="2400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charset="0"/>
                          </a:rPr>
                        </m:ctrlPr>
                      </m:fPr>
                      <m:num>
                        <m:r>
                          <a:rPr lang="en-IE" alt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charset="0"/>
                          </a:rPr>
                          <m:t>1</m:t>
                        </m:r>
                      </m:num>
                      <m:den>
                        <m:r>
                          <a:rPr lang="en-IE" alt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charset="0"/>
                          </a:rPr>
                          <m:t>2</m:t>
                        </m:r>
                      </m:den>
                    </m:f>
                    <m:r>
                      <a:rPr lang="en-US" altLang="en-US" sz="2400" b="0" i="1" smtClean="0">
                        <a:solidFill>
                          <a:schemeClr val="tx1"/>
                        </a:solidFill>
                        <a:latin typeface="Cambria Math"/>
                        <a:cs typeface="Arial" charset="0"/>
                      </a:rPr>
                      <m:t> </m:t>
                    </m:r>
                  </m:oMath>
                </a14:m>
                <a:r>
                  <a:rPr lang="en-US" altLang="en-US" sz="2400" b="0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altLang="en-US" sz="2400" b="0" dirty="0">
                    <a:solidFill>
                      <a:schemeClr val="tx1"/>
                    </a:solidFill>
                  </a:rPr>
                  <a:t>6.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altLang="en-US" sz="24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IE" altLang="en-US" sz="24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altLang="en-US" sz="2400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IE" altLang="en-US" sz="24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e>
                    </m:acc>
                  </m:oMath>
                </a14:m>
                <a:r>
                  <a:rPr lang="en-US" altLang="en-US" sz="2400" b="0" dirty="0" smtClean="0">
                    <a:solidFill>
                      <a:schemeClr val="tx1"/>
                    </a:solidFill>
                  </a:rPr>
                  <a:t> , 2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altLang="en-US" sz="2400" b="0" dirty="0" smtClean="0">
                    <a:solidFill>
                      <a:schemeClr val="tx1"/>
                    </a:solidFill>
                    <a:latin typeface="Century Schoolbook"/>
                  </a:rPr>
                  <a:t>,</a:t>
                </a:r>
                <a:r>
                  <a:rPr lang="en-US" altLang="en-US" sz="2400" b="0" dirty="0" smtClean="0">
                    <a:solidFill>
                      <a:schemeClr val="tx1"/>
                    </a:solidFill>
                  </a:rPr>
                  <a:t> -3,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IE" alt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IE" alt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e>
                    </m:rad>
                  </m:oMath>
                </a14:m>
                <a:r>
                  <a:rPr lang="en-US" altLang="en-US" sz="2400" b="0" dirty="0" smtClean="0">
                    <a:solidFill>
                      <a:schemeClr val="tx1"/>
                    </a:solidFill>
                  </a:rPr>
                  <a:t>, 0 and 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IE" alt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IE" alt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</m:oMath>
                </a14:m>
                <a:r>
                  <a:rPr lang="en-US" altLang="en-US" sz="2400" b="0" dirty="0" smtClean="0">
                    <a:solidFill>
                      <a:srgbClr val="00B0F0"/>
                    </a:solidFill>
                  </a:rPr>
                  <a:t>	 	</a:t>
                </a:r>
                <a:r>
                  <a:rPr lang="en-US" altLang="en-US" sz="2400" dirty="0">
                    <a:solidFill>
                      <a:srgbClr val="00B0F0"/>
                    </a:solidFill>
                  </a:rPr>
                  <a:t>	</a:t>
                </a:r>
                <a:r>
                  <a:rPr lang="en-US" altLang="en-US" sz="2400" dirty="0" smtClean="0">
                    <a:solidFill>
                      <a:srgbClr val="00B0F0"/>
                    </a:solidFill>
                  </a:rPr>
                  <a:t/>
                </a:r>
                <a:br>
                  <a:rPr lang="en-US" altLang="en-US" sz="2400" dirty="0" smtClean="0">
                    <a:solidFill>
                      <a:srgbClr val="00B0F0"/>
                    </a:solidFill>
                  </a:rPr>
                </a:br>
                <a:r>
                  <a:rPr lang="en-US" altLang="en-US" sz="2400" b="0" dirty="0" smtClean="0">
                    <a:solidFill>
                      <a:srgbClr val="00B0F0"/>
                    </a:solidFill>
                  </a:rPr>
                  <a:t/>
                </a:r>
                <a:br>
                  <a:rPr lang="en-US" altLang="en-US" sz="2400" b="0" dirty="0" smtClean="0">
                    <a:solidFill>
                      <a:srgbClr val="00B0F0"/>
                    </a:solidFill>
                  </a:rPr>
                </a:br>
                <a:r>
                  <a:rPr lang="en-US" altLang="en-US" sz="2400" dirty="0">
                    <a:solidFill>
                      <a:srgbClr val="00B0F0"/>
                    </a:solidFill>
                    <a:cs typeface="Arial" charset="0"/>
                  </a:rPr>
                  <a:t/>
                </a:r>
                <a:br>
                  <a:rPr lang="en-US" altLang="en-US" sz="2400" dirty="0">
                    <a:solidFill>
                      <a:srgbClr val="00B0F0"/>
                    </a:solidFill>
                    <a:cs typeface="Arial" charset="0"/>
                  </a:rPr>
                </a:br>
                <a:r>
                  <a:rPr lang="en-IE" sz="2400" i="1" dirty="0">
                    <a:latin typeface="Cambria Math"/>
                  </a:rPr>
                  <a:t/>
                </a:r>
                <a:br>
                  <a:rPr lang="en-IE" sz="2400" i="1" dirty="0">
                    <a:latin typeface="Cambria Math"/>
                  </a:rPr>
                </a:br>
                <a:endParaRPr lang="en-IE" sz="2400"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sz="quarter"/>
              </p:nvPr>
            </p:nvSpPr>
            <p:spPr>
              <a:xfrm>
                <a:off x="22264" y="15766"/>
                <a:ext cx="9143999" cy="6842234"/>
              </a:xfrm>
              <a:blipFill rotWithShape="1">
                <a:blip r:embed="rId3"/>
                <a:stretch>
                  <a:fillRect/>
                </a:stretch>
              </a:blipFill>
              <a:ln w="666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594872" y="4484912"/>
            <a:ext cx="5757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26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IE" sz="2600" dirty="0">
                <a:solidFill>
                  <a:schemeClr val="bg1"/>
                </a:solidFill>
                <a:latin typeface="Cambria Math"/>
                <a:ea typeface="Cambria Math"/>
              </a:rPr>
              <a:t>ℕ</a:t>
            </a:r>
            <a:r>
              <a:rPr lang="en-IE" sz="26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536519" y="4168374"/>
            <a:ext cx="445212" cy="5697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/>
            <a:r>
              <a:rPr lang="en-IE" sz="2400" dirty="0" smtClean="0">
                <a:latin typeface="Calibri" panose="020F0502020204030204" pitchFamily="34" charset="0"/>
                <a:ea typeface="Cambria Math"/>
              </a:rPr>
              <a:t>ℚ</a:t>
            </a:r>
            <a:endParaRPr lang="en-IE" sz="2400" dirty="0">
              <a:latin typeface="Calibri" panose="020F050202020403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87982" y="3003172"/>
            <a:ext cx="8614400" cy="3657600"/>
            <a:chOff x="389973" y="1752469"/>
            <a:chExt cx="8694218" cy="4608512"/>
          </a:xfrm>
          <a:solidFill>
            <a:schemeClr val="bg1"/>
          </a:solidFill>
        </p:grpSpPr>
        <p:sp>
          <p:nvSpPr>
            <p:cNvPr id="23" name="Oval 22"/>
            <p:cNvSpPr/>
            <p:nvPr/>
          </p:nvSpPr>
          <p:spPr>
            <a:xfrm>
              <a:off x="443231" y="1752469"/>
              <a:ext cx="8640960" cy="46085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2400" dirty="0">
                <a:latin typeface="Calibri" panose="020F0502020204030204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2539255" y="2748138"/>
              <a:ext cx="6065196" cy="215381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2400" dirty="0">
                <a:latin typeface="Calibri" panose="020F0502020204030204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89973" y="2476779"/>
              <a:ext cx="543591" cy="7748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IE" sz="2600" dirty="0" smtClean="0">
                  <a:latin typeface="Calibri" panose="020F0502020204030204" pitchFamily="34" charset="0"/>
                </a:rPr>
                <a:t> </a:t>
              </a:r>
              <a:r>
                <a:rPr lang="en-IE" sz="2600" dirty="0">
                  <a:latin typeface="Calibri" panose="020F0502020204030204" pitchFamily="34" charset="0"/>
                  <a:ea typeface="Cambria Math"/>
                </a:rPr>
                <a:t>ℝ</a:t>
              </a:r>
              <a:endParaRPr lang="en-IE" sz="2600" dirty="0">
                <a:latin typeface="Calibri" panose="020F0502020204030204" pitchFamily="34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023430" y="2993740"/>
              <a:ext cx="3528391" cy="166260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2400" dirty="0">
                <a:latin typeface="Calibri" panose="020F0502020204030204" pitchFamily="34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6584953" y="3245768"/>
              <a:ext cx="1880592" cy="115855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2400" dirty="0" smtClean="0">
                  <a:latin typeface="Calibri" panose="020F0502020204030204" pitchFamily="34" charset="0"/>
                </a:rPr>
                <a:t> 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442029" y="2705154"/>
              <a:ext cx="449337" cy="7264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IE" sz="2400" dirty="0" smtClean="0">
                  <a:latin typeface="Calibri" panose="020F0502020204030204" pitchFamily="34" charset="0"/>
                  <a:ea typeface="Cambria Math"/>
                </a:rPr>
                <a:t>ℚ</a:t>
              </a:r>
              <a:endParaRPr lang="en-IE" sz="2400" dirty="0">
                <a:latin typeface="Calibri" panose="020F0502020204030204" pitchFamily="34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5876417" y="4268424"/>
            <a:ext cx="5757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2600" dirty="0">
                <a:latin typeface="Calibri" panose="020F0502020204030204" pitchFamily="34" charset="0"/>
              </a:rPr>
              <a:t> </a:t>
            </a:r>
            <a:r>
              <a:rPr lang="en-IE" sz="2600" dirty="0">
                <a:latin typeface="Cambria Math"/>
                <a:ea typeface="Cambria Math"/>
              </a:rPr>
              <a:t>ℕ</a:t>
            </a:r>
            <a:r>
              <a:rPr lang="en-IE" sz="2600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478911" y="4126530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IE" sz="2400" dirty="0">
                <a:latin typeface="Cambria Math"/>
                <a:ea typeface="Cambria Math"/>
              </a:rPr>
              <a:t>ℤ</a:t>
            </a:r>
            <a:endParaRPr lang="en-IE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2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itle 1"/>
              <p:cNvSpPr>
                <a:spLocks noGrp="1"/>
              </p:cNvSpPr>
              <p:nvPr>
                <p:ph type="title" sz="quarter"/>
              </p:nvPr>
            </p:nvSpPr>
            <p:spPr>
              <a:xfrm>
                <a:off x="22264" y="15766"/>
                <a:ext cx="9143999" cy="6842234"/>
              </a:xfrm>
              <a:solidFill>
                <a:schemeClr val="bg1">
                  <a:lumMod val="95000"/>
                </a:schemeClr>
              </a:solidFill>
              <a:ln w="66675">
                <a:solidFill>
                  <a:schemeClr val="accent1"/>
                </a:solidFill>
              </a:ln>
            </p:spPr>
            <p:txBody>
              <a:bodyPr anchor="t"/>
              <a:lstStyle/>
              <a:p>
                <a:pPr marL="914400" indent="-457200">
                  <a:lnSpc>
                    <a:spcPct val="80000"/>
                  </a:lnSpc>
                </a:pPr>
                <a:r>
                  <a:rPr lang="en-IE" sz="2300" dirty="0" smtClean="0"/>
                  <a:t>        </a:t>
                </a:r>
                <a:br>
                  <a:rPr lang="en-IE" sz="2300" dirty="0" smtClean="0"/>
                </a:br>
                <a:r>
                  <a:rPr lang="en-IE" sz="2200" b="0" dirty="0" smtClean="0">
                    <a:solidFill>
                      <a:srgbClr val="0070C0"/>
                    </a:solidFill>
                  </a:rPr>
                  <a:t>The diagram represents the sets: Natural </a:t>
                </a:r>
                <a:r>
                  <a:rPr lang="en-IE" sz="2200" b="0" dirty="0">
                    <a:solidFill>
                      <a:srgbClr val="0070C0"/>
                    </a:solidFill>
                  </a:rPr>
                  <a:t>Numbers </a:t>
                </a:r>
                <a14:m>
                  <m:oMath xmlns:m="http://schemas.openxmlformats.org/officeDocument/2006/math">
                    <m:r>
                      <a:rPr lang="en-IE" sz="2200" b="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ℕ</m:t>
                    </m:r>
                    <m:r>
                      <a:rPr lang="en-IE" sz="2200" b="0" i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r>
                  <a:rPr lang="en-IE" sz="2200" b="0" dirty="0" smtClean="0">
                    <a:solidFill>
                      <a:srgbClr val="0070C0"/>
                    </a:solidFill>
                  </a:rPr>
                  <a:t/>
                </a:r>
                <a:br>
                  <a:rPr lang="en-IE" sz="2200" b="0" dirty="0" smtClean="0">
                    <a:solidFill>
                      <a:srgbClr val="0070C0"/>
                    </a:solidFill>
                  </a:rPr>
                </a:br>
                <a:r>
                  <a:rPr lang="en-IE" sz="2200" b="0" dirty="0" smtClean="0">
                    <a:solidFill>
                      <a:srgbClr val="0070C0"/>
                    </a:solidFill>
                  </a:rPr>
                  <a:t>Integers </a:t>
                </a:r>
                <a14:m>
                  <m:oMath xmlns:m="http://schemas.openxmlformats.org/officeDocument/2006/math">
                    <m:r>
                      <a:rPr lang="en-IE" sz="2200" b="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ℤ</m:t>
                    </m:r>
                    <m:r>
                      <a:rPr lang="en-IE" sz="2200" b="0" i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r>
                  <a:rPr lang="en-IE" sz="2200" b="0" dirty="0">
                    <a:solidFill>
                      <a:srgbClr val="0070C0"/>
                    </a:solidFill>
                  </a:rPr>
                  <a:t>Rational</a:t>
                </a:r>
                <a:r>
                  <a:rPr lang="en-IE" sz="2200" b="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IE" sz="2200" b="0" dirty="0">
                    <a:solidFill>
                      <a:srgbClr val="0070C0"/>
                    </a:solidFill>
                  </a:rPr>
                  <a:t>Numbers</a:t>
                </a:r>
                <a14:m>
                  <m:oMath xmlns:m="http://schemas.openxmlformats.org/officeDocument/2006/math">
                    <m:r>
                      <a:rPr lang="en-IE" sz="2200" b="0" i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IE" sz="2200" b="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ℚ</m:t>
                    </m:r>
                    <m:r>
                      <a:rPr lang="en-IE" sz="2200" b="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IE" sz="22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IE" sz="22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IE" sz="2200" b="0" dirty="0" smtClean="0">
                    <a:solidFill>
                      <a:srgbClr val="0070C0"/>
                    </a:solidFill>
                  </a:rPr>
                  <a:t>Real Numbers </a:t>
                </a:r>
                <a:r>
                  <a:rPr lang="en-IE" sz="2200" b="0" dirty="0">
                    <a:solidFill>
                      <a:srgbClr val="0070C0"/>
                    </a:solidFill>
                    <a:ea typeface="Cambria Math"/>
                  </a:rPr>
                  <a:t>ℝ</a:t>
                </a:r>
                <a:r>
                  <a:rPr lang="en-IE" sz="2200" b="0" dirty="0" smtClean="0">
                    <a:solidFill>
                      <a:srgbClr val="0070C0"/>
                    </a:solidFill>
                  </a:rPr>
                  <a:t>. </a:t>
                </a:r>
                <a:br>
                  <a:rPr lang="en-IE" sz="2200" b="0" dirty="0" smtClean="0">
                    <a:solidFill>
                      <a:srgbClr val="0070C0"/>
                    </a:solidFill>
                  </a:rPr>
                </a:br>
                <a:r>
                  <a:rPr lang="en-IE" sz="2200" b="0" dirty="0" smtClean="0">
                    <a:solidFill>
                      <a:srgbClr val="0070C0"/>
                    </a:solidFill>
                  </a:rPr>
                  <a:t/>
                </a:r>
                <a:br>
                  <a:rPr lang="en-IE" sz="2200" b="0" dirty="0" smtClean="0">
                    <a:solidFill>
                      <a:srgbClr val="0070C0"/>
                    </a:solidFill>
                  </a:rPr>
                </a:br>
                <a:r>
                  <a:rPr lang="en-IE" sz="2200" b="0" dirty="0" smtClean="0">
                    <a:solidFill>
                      <a:srgbClr val="0070C0"/>
                    </a:solidFill>
                  </a:rPr>
                  <a:t>Insert </a:t>
                </a:r>
                <a:r>
                  <a:rPr lang="en-IE" sz="2200" b="0" dirty="0">
                    <a:solidFill>
                      <a:srgbClr val="0070C0"/>
                    </a:solidFill>
                  </a:rPr>
                  <a:t>each of the following numbers in </a:t>
                </a:r>
                <a:r>
                  <a:rPr lang="en-IE" sz="2200" b="0" dirty="0" smtClean="0">
                    <a:solidFill>
                      <a:srgbClr val="0070C0"/>
                    </a:solidFill>
                  </a:rPr>
                  <a:t>the </a:t>
                </a:r>
                <a:r>
                  <a:rPr lang="en-IE" sz="2200" b="0" dirty="0">
                    <a:solidFill>
                      <a:srgbClr val="0070C0"/>
                    </a:solidFill>
                  </a:rPr>
                  <a:t>correct place on the diagram</a:t>
                </a:r>
                <a:r>
                  <a:rPr lang="en-IE" sz="2200" b="0" dirty="0" smtClean="0">
                    <a:solidFill>
                      <a:srgbClr val="0070C0"/>
                    </a:solidFill>
                  </a:rPr>
                  <a:t>:</a:t>
                </a:r>
                <a:br>
                  <a:rPr lang="en-IE" sz="2200" b="0" dirty="0" smtClean="0">
                    <a:solidFill>
                      <a:srgbClr val="0070C0"/>
                    </a:solidFill>
                  </a:rPr>
                </a:br>
                <a:r>
                  <a:rPr lang="en-IE" sz="2300" b="0" dirty="0">
                    <a:solidFill>
                      <a:srgbClr val="0070C0"/>
                    </a:solidFill>
                  </a:rPr>
                  <a:t/>
                </a:r>
                <a:br>
                  <a:rPr lang="en-IE" sz="2300" b="0" dirty="0">
                    <a:solidFill>
                      <a:srgbClr val="0070C0"/>
                    </a:solidFill>
                  </a:rPr>
                </a:br>
                <a:r>
                  <a:rPr lang="en-IE" sz="2300" dirty="0" smtClean="0">
                    <a:solidFill>
                      <a:schemeClr val="tx1"/>
                    </a:solidFill>
                  </a:rPr>
                  <a:t>5</a:t>
                </a:r>
                <a14:m>
                  <m:oMath xmlns:m="http://schemas.openxmlformats.org/officeDocument/2006/math">
                    <m:r>
                      <a:rPr lang="en-IE" sz="2300" b="1" i="1" dirty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IE" sz="2300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en-IE" sz="2300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IE" sz="23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IE" sz="2300" b="1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  <m:r>
                      <a:rPr lang="en-IE" sz="2300" b="1" i="1" dirty="0">
                        <a:solidFill>
                          <a:schemeClr val="tx1"/>
                        </a:solidFill>
                        <a:latin typeface="Cambria Math"/>
                      </a:rPr>
                      <m:t>,  </m:t>
                    </m:r>
                    <m:r>
                      <a:rPr lang="en-IE" sz="2300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IE" sz="2300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𝟗</m:t>
                    </m:r>
                    <m:r>
                      <a:rPr lang="en-IE" sz="2300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r>
                      <a:rPr lang="en-IE" sz="2300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𝟔𝟒𝟎𝟑𝟗𝟏𝟓</m:t>
                    </m:r>
                    <m:r>
                      <a:rPr lang="en-IE" sz="2300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..…, −</m:t>
                    </m:r>
                  </m:oMath>
                </a14:m>
                <a:r>
                  <a:rPr lang="en-US" altLang="en-US" sz="23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300" i="1" smtClean="0">
                            <a:solidFill>
                              <a:schemeClr val="tx1"/>
                            </a:solidFill>
                            <a:latin typeface="Cambria Math"/>
                            <a:cs typeface="Arial" charset="0"/>
                          </a:rPr>
                        </m:ctrlPr>
                      </m:fPr>
                      <m:num>
                        <m:r>
                          <a:rPr lang="en-IE" altLang="en-US" sz="23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charset="0"/>
                          </a:rPr>
                          <m:t>𝟏</m:t>
                        </m:r>
                      </m:num>
                      <m:den>
                        <m:r>
                          <a:rPr lang="en-IE" altLang="en-US" sz="23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charset="0"/>
                          </a:rPr>
                          <m:t>𝟐</m:t>
                        </m:r>
                      </m:den>
                    </m:f>
                    <m:r>
                      <a:rPr lang="en-US" altLang="en-US" sz="2300" b="1" i="1" smtClean="0">
                        <a:solidFill>
                          <a:schemeClr val="tx1"/>
                        </a:solidFill>
                        <a:latin typeface="Cambria Math"/>
                        <a:cs typeface="Arial" charset="0"/>
                      </a:rPr>
                      <m:t> </m:t>
                    </m:r>
                  </m:oMath>
                </a14:m>
                <a:r>
                  <a:rPr lang="en-US" altLang="en-US" sz="2300" dirty="0">
                    <a:solidFill>
                      <a:schemeClr val="tx1"/>
                    </a:solidFill>
                  </a:rPr>
                  <a:t>, </a:t>
                </a:r>
                <a:r>
                  <a:rPr lang="en-US" altLang="en-US" sz="2300" dirty="0" smtClean="0">
                    <a:solidFill>
                      <a:schemeClr val="tx1"/>
                    </a:solidFill>
                  </a:rPr>
                  <a:t>6.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altLang="en-US" sz="23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IE" altLang="en-US" sz="23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altLang="en-US" sz="23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IE" altLang="en-US" sz="23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e>
                    </m:acc>
                  </m:oMath>
                </a14:m>
                <a:r>
                  <a:rPr lang="en-US" altLang="en-US" sz="2300" dirty="0" smtClean="0">
                    <a:solidFill>
                      <a:schemeClr val="tx1"/>
                    </a:solidFill>
                  </a:rPr>
                  <a:t>, 2</a:t>
                </a:r>
                <a14:m>
                  <m:oMath xmlns:m="http://schemas.openxmlformats.org/officeDocument/2006/math">
                    <m:r>
                      <a:rPr lang="en-US" altLang="en-US" sz="23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altLang="en-US" sz="2300" dirty="0" smtClean="0">
                    <a:solidFill>
                      <a:schemeClr val="tx1"/>
                    </a:solidFill>
                  </a:rPr>
                  <a:t> , -3,</a:t>
                </a:r>
                <a:r>
                  <a:rPr lang="en-US" altLang="en-US" sz="23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en-US" sz="23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altLang="en-US" sz="23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IE" altLang="en-US" sz="23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g>
                      <m:e>
                        <m:r>
                          <a:rPr lang="en-IE" altLang="en-US" sz="23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e>
                    </m:rad>
                  </m:oMath>
                </a14:m>
                <a:r>
                  <a:rPr lang="en-US" altLang="en-US" sz="2300" dirty="0" smtClean="0">
                    <a:solidFill>
                      <a:schemeClr val="tx1"/>
                    </a:solidFill>
                  </a:rPr>
                  <a:t> , 0 and 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sz="23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IE" altLang="en-US" sz="23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en-IE" altLang="en-US" sz="2300" b="1" i="1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</m:oMath>
                </a14:m>
                <a:r>
                  <a:rPr lang="en-US" altLang="en-US" sz="2300" b="0" dirty="0" smtClean="0">
                    <a:solidFill>
                      <a:srgbClr val="00B0F0"/>
                    </a:solidFill>
                  </a:rPr>
                  <a:t>	</a:t>
                </a:r>
                <a:r>
                  <a:rPr lang="en-US" altLang="en-US" sz="2400" b="0" dirty="0" smtClean="0">
                    <a:solidFill>
                      <a:srgbClr val="00B0F0"/>
                    </a:solidFill>
                  </a:rPr>
                  <a:t> 	</a:t>
                </a:r>
                <a:r>
                  <a:rPr lang="en-US" altLang="en-US" sz="2400" b="0" dirty="0">
                    <a:solidFill>
                      <a:srgbClr val="00B0F0"/>
                    </a:solidFill>
                  </a:rPr>
                  <a:t>	</a:t>
                </a:r>
                <a:r>
                  <a:rPr lang="en-US" altLang="en-US" sz="2400" b="0" dirty="0" smtClean="0">
                    <a:solidFill>
                      <a:srgbClr val="00B0F0"/>
                    </a:solidFill>
                  </a:rPr>
                  <a:t/>
                </a:r>
                <a:br>
                  <a:rPr lang="en-US" altLang="en-US" sz="2400" b="0" dirty="0" smtClean="0">
                    <a:solidFill>
                      <a:srgbClr val="00B0F0"/>
                    </a:solidFill>
                  </a:rPr>
                </a:br>
                <a:r>
                  <a:rPr lang="en-US" altLang="en-US" sz="2400" b="0" dirty="0" smtClean="0">
                    <a:solidFill>
                      <a:srgbClr val="00B0F0"/>
                    </a:solidFill>
                  </a:rPr>
                  <a:t/>
                </a:r>
                <a:br>
                  <a:rPr lang="en-US" altLang="en-US" sz="2400" b="0" dirty="0" smtClean="0">
                    <a:solidFill>
                      <a:srgbClr val="00B0F0"/>
                    </a:solidFill>
                  </a:rPr>
                </a:br>
                <a:r>
                  <a:rPr lang="en-US" altLang="en-US" sz="2400" dirty="0">
                    <a:solidFill>
                      <a:srgbClr val="00B0F0"/>
                    </a:solidFill>
                    <a:cs typeface="Arial" charset="0"/>
                  </a:rPr>
                  <a:t/>
                </a:r>
                <a:br>
                  <a:rPr lang="en-US" altLang="en-US" sz="2400" dirty="0">
                    <a:solidFill>
                      <a:srgbClr val="00B0F0"/>
                    </a:solidFill>
                    <a:cs typeface="Arial" charset="0"/>
                  </a:rPr>
                </a:br>
                <a:r>
                  <a:rPr lang="en-IE" sz="2400" i="1" dirty="0">
                    <a:latin typeface="Cambria Math"/>
                  </a:rPr>
                  <a:t/>
                </a:r>
                <a:br>
                  <a:rPr lang="en-IE" sz="2400" i="1" dirty="0">
                    <a:latin typeface="Cambria Math"/>
                  </a:rPr>
                </a:br>
                <a:endParaRPr lang="en-IE" sz="2400"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25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sz="quarter"/>
              </p:nvPr>
            </p:nvSpPr>
            <p:spPr>
              <a:xfrm>
                <a:off x="22264" y="15766"/>
                <a:ext cx="9143999" cy="6842234"/>
              </a:xfrm>
              <a:blipFill rotWithShape="1">
                <a:blip r:embed="rId3"/>
                <a:stretch>
                  <a:fillRect/>
                </a:stretch>
              </a:blipFill>
              <a:ln w="666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187982" y="2822031"/>
            <a:ext cx="8614400" cy="3614670"/>
            <a:chOff x="389973" y="1752469"/>
            <a:chExt cx="8694218" cy="4608512"/>
          </a:xfrm>
          <a:solidFill>
            <a:schemeClr val="bg1"/>
          </a:solidFill>
        </p:grpSpPr>
        <p:sp>
          <p:nvSpPr>
            <p:cNvPr id="8" name="Oval 7"/>
            <p:cNvSpPr/>
            <p:nvPr/>
          </p:nvSpPr>
          <p:spPr>
            <a:xfrm>
              <a:off x="443231" y="1752469"/>
              <a:ext cx="8640960" cy="460851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2400" dirty="0">
                <a:latin typeface="Calibri" panose="020F0502020204030204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539255" y="2748138"/>
              <a:ext cx="6065196" cy="215381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2400" dirty="0">
                <a:latin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9973" y="2258265"/>
              <a:ext cx="543591" cy="7748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IE" sz="2600" dirty="0" smtClean="0">
                  <a:latin typeface="Calibri" panose="020F0502020204030204" pitchFamily="34" charset="0"/>
                </a:rPr>
                <a:t> </a:t>
              </a:r>
              <a:r>
                <a:rPr lang="en-IE" sz="2600" dirty="0">
                  <a:latin typeface="Calibri" panose="020F0502020204030204" pitchFamily="34" charset="0"/>
                  <a:ea typeface="Cambria Math"/>
                </a:rPr>
                <a:t>ℝ</a:t>
              </a:r>
              <a:endParaRPr lang="en-IE" sz="2600" dirty="0">
                <a:latin typeface="Calibri" panose="020F0502020204030204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023430" y="2993740"/>
              <a:ext cx="3528391" cy="166260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2400" dirty="0">
                <a:latin typeface="Calibri" panose="020F0502020204030204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6584953" y="3245768"/>
              <a:ext cx="1880592" cy="115855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2400" dirty="0" smtClean="0">
                  <a:latin typeface="Calibri" panose="020F0502020204030204" pitchFamily="34" charset="0"/>
                </a:rPr>
                <a:t> 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442029" y="2705154"/>
              <a:ext cx="449337" cy="7264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en-IE" sz="2400" dirty="0" smtClean="0">
                  <a:latin typeface="Calibri" panose="020F0502020204030204" pitchFamily="34" charset="0"/>
                  <a:ea typeface="Cambria Math"/>
                </a:rPr>
                <a:t>ℚ</a:t>
              </a:r>
              <a:endParaRPr lang="en-IE" sz="2400" dirty="0">
                <a:latin typeface="Calibri" panose="020F050202020403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5975124" y="3794010"/>
            <a:ext cx="5757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2600" dirty="0">
                <a:latin typeface="Calibri" panose="020F0502020204030204" pitchFamily="34" charset="0"/>
              </a:rPr>
              <a:t> </a:t>
            </a:r>
            <a:r>
              <a:rPr lang="en-IE" sz="2600" dirty="0">
                <a:latin typeface="Cambria Math"/>
                <a:ea typeface="Cambria Math"/>
              </a:rPr>
              <a:t>ℕ</a:t>
            </a:r>
            <a:r>
              <a:rPr lang="en-IE" sz="2600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59791" y="4040178"/>
            <a:ext cx="7282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600" b="1" dirty="0" smtClean="0">
                <a:latin typeface="Cambria" panose="02040503050406030204" pitchFamily="18" charset="0"/>
              </a:rPr>
              <a:t>-3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6583" y="4550015"/>
                <a:ext cx="648348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2600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IE" sz="26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IE" sz="2600" b="1" dirty="0" smtClean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83" y="4550015"/>
                <a:ext cx="648348" cy="49244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42896" y="4290741"/>
                <a:ext cx="678670" cy="844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sz="26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IE" sz="2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E" sz="26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IE" sz="2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IE" sz="2600" b="1" dirty="0" smtClean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896" y="4290741"/>
                <a:ext cx="678670" cy="8440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93102" y="3673590"/>
                <a:ext cx="1333639" cy="531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E" sz="2600" b="1" dirty="0" smtClean="0"/>
                  <a:t>1+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E" sz="26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IE" sz="2600" b="1" i="1" smtClean="0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endParaRPr lang="en-IE" sz="2600" b="1" dirty="0" smtClean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102" y="3673590"/>
                <a:ext cx="1333639" cy="531428"/>
              </a:xfrm>
              <a:prstGeom prst="rect">
                <a:avLst/>
              </a:prstGeom>
              <a:blipFill rotWithShape="1">
                <a:blip r:embed="rId6"/>
                <a:stretch>
                  <a:fillRect l="-8257" t="-3448" b="-27586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971539" y="3958499"/>
                <a:ext cx="1210692" cy="475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E" sz="2400" b="1" dirty="0" smtClean="0">
                    <a:latin typeface="Cambria" panose="02040503050406030204" pitchFamily="18" charset="0"/>
                  </a:rPr>
                  <a:t>6.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IE" sz="24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IE" sz="2400" b="1" i="1" smtClean="0">
                            <a:latin typeface="Cambria Math"/>
                          </a:rPr>
                          <m:t>𝟑𝟔</m:t>
                        </m:r>
                      </m:e>
                    </m:acc>
                  </m:oMath>
                </a14:m>
                <a:endParaRPr lang="en-IE" sz="2400" b="1" dirty="0" smtClean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539" y="3958499"/>
                <a:ext cx="1210692" cy="475643"/>
              </a:xfrm>
              <a:prstGeom prst="rect">
                <a:avLst/>
              </a:prstGeom>
              <a:blipFill rotWithShape="1">
                <a:blip r:embed="rId7"/>
                <a:stretch>
                  <a:fillRect l="-7538" t="-7692" b="-28205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5685406" y="4434142"/>
            <a:ext cx="5794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600" b="1" dirty="0" smtClean="0">
                <a:latin typeface="Cambria" panose="02040503050406030204" pitchFamily="18" charset="0"/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47468" y="4187920"/>
            <a:ext cx="5794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600" b="1" dirty="0">
                <a:latin typeface="Cambria" panose="02040503050406030204" pitchFamily="18" charset="0"/>
              </a:rPr>
              <a:t>5</a:t>
            </a:r>
            <a:endParaRPr lang="en-IE" sz="2600" b="1" dirty="0" smtClean="0">
              <a:latin typeface="Cambria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41189" y="5548947"/>
            <a:ext cx="38884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600" b="1" dirty="0" smtClean="0">
                <a:latin typeface="Cambria" panose="02040503050406030204" pitchFamily="18" charset="0"/>
              </a:rPr>
              <a:t>-9.6403915…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716387" y="5305760"/>
                <a:ext cx="1020708" cy="53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E" sz="2600" b="1" dirty="0" smtClean="0"/>
                  <a:t>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E" sz="26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IE" sz="2600" b="1" i="1" smtClean="0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endParaRPr lang="en-IE" sz="2600" b="1" dirty="0" smtClean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387" y="5305760"/>
                <a:ext cx="1020708" cy="530082"/>
              </a:xfrm>
              <a:prstGeom prst="rect">
                <a:avLst/>
              </a:prstGeom>
              <a:blipFill rotWithShape="1">
                <a:blip r:embed="rId8"/>
                <a:stretch>
                  <a:fillRect l="-10778" t="-3448" b="-27586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660322" y="3679128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IE" sz="2400" dirty="0">
                <a:latin typeface="Cambria Math"/>
                <a:ea typeface="Cambria Math"/>
              </a:rPr>
              <a:t>ℤ</a:t>
            </a:r>
            <a:endParaRPr lang="en-IE" sz="24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504531" y="4040178"/>
                <a:ext cx="753220" cy="576568"/>
              </a:xfrm>
              <a:prstGeom prst="rect">
                <a:avLst/>
              </a:prstGeom>
              <a:noFill/>
              <a:ln w="4762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IE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IE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</m:deg>
                        <m:e>
                          <m:r>
                            <a:rPr lang="en-IE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𝟖</m:t>
                          </m:r>
                        </m:e>
                      </m:rad>
                    </m:oMath>
                  </m:oMathPara>
                </a14:m>
                <a:endParaRPr lang="en-IE" sz="2800" b="1" dirty="0" smtClean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531" y="4040178"/>
                <a:ext cx="753220" cy="57656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47625">
                <a:noFill/>
              </a:ln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91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</Words>
  <Application>Microsoft Office PowerPoint</Application>
  <PresentationFormat>On-screen Show (4:3)</PresentationFormat>
  <Paragraphs>29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The diagram represents the sets: Natural Numbers N,  Integers Z, Rational Numbers Q and Real Numbers ℝ.   Insert each of the following numbers in the correct place on the diagram:  5, 1+√2,   -9.6403915..…, - 1/2  , 6.3 ̇6 ̇ , 2π, -3, ∛8, 0 and -√3.        </vt:lpstr>
      <vt:lpstr>         The diagram represents the sets: Natural Numbers N,  Integers Z, Rational Numbers Q and Real Numbers ℝ.   Insert each of the following numbers in the correct place on the diagram:  5, 1+√2,  -9.6403915..…, - 1/2  , 6.3 ̇6 ̇, 2π , -3,  √(3&amp;8) , 0 and -√3.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diagram represents the sets: Natural Numbers N,  Integers Z, Rational Numbers Q and Real Numbers ℝ.   Insert each of the following numbers in the correct place on the diagram:  5, 1+√2,   -9.6403915..…, - 1/2  , 6.3 ̇6 ̇ , 2π, -3, ∛8, 0 and -√3.        </dc:title>
  <dc:creator>User</dc:creator>
  <cp:lastModifiedBy>User</cp:lastModifiedBy>
  <cp:revision>1</cp:revision>
  <dcterms:created xsi:type="dcterms:W3CDTF">2014-02-27T10:29:39Z</dcterms:created>
  <dcterms:modified xsi:type="dcterms:W3CDTF">2014-02-27T10:33:02Z</dcterms:modified>
</cp:coreProperties>
</file>