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2" r:id="rId3"/>
    <p:sldId id="283" r:id="rId4"/>
    <p:sldId id="257" r:id="rId5"/>
    <p:sldId id="271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8" r:id="rId14"/>
    <p:sldId id="299" r:id="rId15"/>
    <p:sldId id="306" r:id="rId16"/>
    <p:sldId id="307" r:id="rId17"/>
    <p:sldId id="266" r:id="rId18"/>
    <p:sldId id="272" r:id="rId19"/>
    <p:sldId id="270" r:id="rId20"/>
    <p:sldId id="301" r:id="rId21"/>
    <p:sldId id="304" r:id="rId22"/>
    <p:sldId id="305" r:id="rId23"/>
    <p:sldId id="30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3250" autoAdjust="0"/>
  </p:normalViewPr>
  <p:slideViewPr>
    <p:cSldViewPr>
      <p:cViewPr varScale="1">
        <p:scale>
          <a:sx n="102" d="100"/>
          <a:sy n="102" d="100"/>
        </p:scale>
        <p:origin x="6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69443-7EED-4432-B58D-C8710C01B4F7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099F-B6D3-4B12-A8EF-F20BB47375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459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049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5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5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5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5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87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3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80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295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208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37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930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490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562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86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11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19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9ECF-9DC4-453A-8ACD-F58F0B5C692E}" type="datetimeFigureOut">
              <a:rPr lang="en-IE" smtClean="0"/>
              <a:t>29/09/2015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>
            <a:hlinkClick r:id="rId13" action="ppaction://hlinksldjump"/>
          </p:cNvPr>
          <p:cNvSpPr/>
          <p:nvPr userDrawn="1"/>
        </p:nvSpPr>
        <p:spPr>
          <a:xfrm>
            <a:off x="8100392" y="0"/>
            <a:ext cx="1043608" cy="54868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608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4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6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8.png"/><Relationship Id="rId3" Type="http://schemas.openxmlformats.org/officeDocument/2006/relationships/image" Target="../media/image40.png"/><Relationship Id="rId7" Type="http://schemas.openxmlformats.org/officeDocument/2006/relationships/image" Target="../media/image400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2.png"/><Relationship Id="rId4" Type="http://schemas.openxmlformats.org/officeDocument/2006/relationships/image" Target="../media/image52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101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4.png"/><Relationship Id="rId3" Type="http://schemas.openxmlformats.org/officeDocument/2006/relationships/image" Target="../media/image101.png"/><Relationship Id="rId7" Type="http://schemas.openxmlformats.org/officeDocument/2006/relationships/image" Target="../media/image74.png"/><Relationship Id="rId12" Type="http://schemas.openxmlformats.org/officeDocument/2006/relationships/image" Target="../media/image8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8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5" Type="http://schemas.openxmlformats.org/officeDocument/2006/relationships/hyperlink" Target="Completing%20the%20Square.pptx" TargetMode="External"/><Relationship Id="rId4" Type="http://schemas.openxmlformats.org/officeDocument/2006/relationships/image" Target="../media/image10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7.png"/><Relationship Id="rId7" Type="http://schemas.openxmlformats.org/officeDocument/2006/relationships/image" Target="../media/image96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100.pn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8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80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0.png"/><Relationship Id="rId7" Type="http://schemas.openxmlformats.org/officeDocument/2006/relationships/image" Target="../media/image27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8.png"/><Relationship Id="rId5" Type="http://schemas.openxmlformats.org/officeDocument/2006/relationships/image" Target="../media/image290.png"/><Relationship Id="rId10" Type="http://schemas.openxmlformats.org/officeDocument/2006/relationships/image" Target="../media/image35.png"/><Relationship Id="rId4" Type="http://schemas.openxmlformats.org/officeDocument/2006/relationships/image" Target="../media/image340.png"/><Relationship Id="rId9" Type="http://schemas.openxmlformats.org/officeDocument/2006/relationships/image" Target="../media/image3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738000" y="1642492"/>
            <a:ext cx="7668000" cy="3573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7200" b="1" dirty="0" smtClean="0">
                <a:latin typeface="Century Gothic" pitchFamily="34" charset="0"/>
              </a:rPr>
              <a:t>Shifting </a:t>
            </a:r>
          </a:p>
          <a:p>
            <a:pPr algn="ctr"/>
            <a:r>
              <a:rPr lang="en-IE" sz="7200" b="1" dirty="0" smtClean="0">
                <a:latin typeface="Century Gothic" pitchFamily="34" charset="0"/>
              </a:rPr>
              <a:t>&amp;</a:t>
            </a:r>
          </a:p>
          <a:p>
            <a:pPr algn="ctr"/>
            <a:r>
              <a:rPr lang="en-IE" sz="7200" b="1" dirty="0" smtClean="0">
                <a:latin typeface="Century Gothic" pitchFamily="34" charset="0"/>
              </a:rPr>
              <a:t> Scaling</a:t>
            </a:r>
            <a:endParaRPr lang="en-IE" sz="7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584028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584028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5584725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(-1.0)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5584725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(-1.0)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957564"/>
                  </p:ext>
                </p:extLst>
              </p:nvPr>
            </p:nvGraphicFramePr>
            <p:xfrm>
              <a:off x="2267744" y="1352550"/>
              <a:ext cx="2443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+0.5)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957564"/>
                  </p:ext>
                </p:extLst>
              </p:nvPr>
            </p:nvGraphicFramePr>
            <p:xfrm>
              <a:off x="2267744" y="1352550"/>
              <a:ext cx="2443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472857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816" t="-2326" r="-5990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23387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472857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816" t="-795349" r="-5990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23387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8894284"/>
                  </p:ext>
                </p:extLst>
              </p:nvPr>
            </p:nvGraphicFramePr>
            <p:xfrm>
              <a:off x="2267744" y="1352550"/>
              <a:ext cx="2443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(-6,9)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(-5,4)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+0.5)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(-3,6.25)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8894284"/>
                  </p:ext>
                </p:extLst>
              </p:nvPr>
            </p:nvGraphicFramePr>
            <p:xfrm>
              <a:off x="2267744" y="1352550"/>
              <a:ext cx="2443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472857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816" t="-2326" r="-5990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23387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(-6,9)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(-5,4)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472857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816" t="-795349" r="-5990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23387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(-3,6.25)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IE" sz="4000" dirty="0" smtClean="0">
                    <a:solidFill>
                      <a:schemeClr val="bg1"/>
                    </a:solidFill>
                  </a:rPr>
                  <a:t>Transformation of  the Quadratic</a:t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smtClean="0">
                    <a:solidFill>
                      <a:schemeClr val="bg1"/>
                    </a:solidFill>
                  </a:rPr>
                  <a:t>Activity 1E 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7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64429" y="5589240"/>
                <a:ext cx="661514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b="1" dirty="0" smtClean="0">
                    <a:latin typeface="Century Gothic" pitchFamily="34" charset="0"/>
                  </a:rPr>
                  <a:t>What effect does ʺaʺ have on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I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b="1" i="1" dirty="0" smtClean="0">
                        <a:latin typeface="Cambria Math"/>
                      </a:rPr>
                      <m:t>=</m:t>
                    </m:r>
                    <m:r>
                      <a:rPr lang="en-IE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1" i="1" dirty="0" err="1">
                            <a:latin typeface="Cambria Math"/>
                          </a:rPr>
                          <m:t>𝒙</m:t>
                        </m:r>
                        <m:r>
                          <a:rPr lang="en-IE" b="1" i="1" dirty="0" err="1">
                            <a:latin typeface="Cambria Math"/>
                          </a:rPr>
                          <m:t>+</m:t>
                        </m:r>
                        <m:r>
                          <a:rPr lang="en-IE" b="1" i="1" dirty="0" err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IE" b="1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b="1" i="1" dirty="0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IE" b="1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IE" b="1" i="1" dirty="0" smtClean="0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IE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E" b="1" dirty="0" smtClean="0">
                    <a:latin typeface="Century Gothic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29" y="5589240"/>
                <a:ext cx="6615144" cy="375552"/>
              </a:xfrm>
              <a:prstGeom prst="rect">
                <a:avLst/>
              </a:prstGeom>
              <a:blipFill rotWithShape="1">
                <a:blip r:embed="rId8"/>
                <a:stretch>
                  <a:fillRect l="-276" t="-6557" r="-184" b="-278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33</a:t>
            </a:r>
            <a:endParaRPr lang="en-IE" b="1" dirty="0">
              <a:latin typeface="+mj-lt"/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4" y="1485009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4" y="1485009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4" y="1485009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9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2831595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2831595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711654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711654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</a:t>
                          </a: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</a:t>
                          </a: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2,4)</a:t>
                          </a: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</a:t>
                          </a: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1,1)</a:t>
                          </a: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</a:t>
                          </a: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0,0)</a:t>
                          </a: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</a:t>
                          </a: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1,1)</a:t>
                          </a: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</a:t>
                          </a: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2,4)</a:t>
                          </a: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</a:t>
                          </a: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3,9)</a:t>
                          </a: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445847"/>
                  </p:ext>
                </p:extLst>
              </p:nvPr>
            </p:nvGraphicFramePr>
            <p:xfrm>
              <a:off x="2267744" y="1352550"/>
              <a:ext cx="2515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828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−3)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−0.5)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445847"/>
                  </p:ext>
                </p:extLst>
              </p:nvPr>
            </p:nvGraphicFramePr>
            <p:xfrm>
              <a:off x="2267744" y="1352550"/>
              <a:ext cx="2515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828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49000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816" t="-2326" r="-6570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03676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49000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816" t="-795349" r="-6570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03676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758546"/>
                  </p:ext>
                </p:extLst>
              </p:nvPr>
            </p:nvGraphicFramePr>
            <p:xfrm>
              <a:off x="2267744" y="1352550"/>
              <a:ext cx="2515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828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−3)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(4,1)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(5,4)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(6,9)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−0.5)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(-3,12.25)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758546"/>
                  </p:ext>
                </p:extLst>
              </p:nvPr>
            </p:nvGraphicFramePr>
            <p:xfrm>
              <a:off x="2267744" y="1352550"/>
              <a:ext cx="2515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828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49000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816" t="-2326" r="-6570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3676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(4,1)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(5,4)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(6,9)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49000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816" t="-795349" r="-6570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3676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(-3,12.25)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IE" sz="4000" dirty="0" smtClean="0">
                    <a:solidFill>
                      <a:schemeClr val="bg1"/>
                    </a:solidFill>
                  </a:rPr>
                  <a:t>Transformation of  the Quadratic</a:t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smtClean="0">
                    <a:solidFill>
                      <a:schemeClr val="bg1"/>
                    </a:solidFill>
                  </a:rPr>
                  <a:t>Activity 1F 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7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33</a:t>
            </a:r>
            <a:endParaRPr lang="en-IE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92481" y="5589240"/>
                <a:ext cx="6559040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b="1" dirty="0" smtClean="0">
                    <a:latin typeface="Century Gothic" pitchFamily="34" charset="0"/>
                  </a:rPr>
                  <a:t>What effect does ʺaʺ have on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I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b="1" i="1" dirty="0" smtClean="0">
                        <a:latin typeface="Cambria Math"/>
                      </a:rPr>
                      <m:t>=</m:t>
                    </m:r>
                    <m:r>
                      <a:rPr lang="en-IE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1" i="1" dirty="0" err="1">
                            <a:latin typeface="Cambria Math"/>
                          </a:rPr>
                          <m:t>𝒙</m:t>
                        </m:r>
                        <m:r>
                          <a:rPr lang="en-IE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IE" b="1" i="1" dirty="0" err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IE" b="1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E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b="1" i="1" dirty="0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IE" b="1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IE" b="1" i="1" dirty="0" smtClean="0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IE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E" b="1" dirty="0" smtClean="0">
                    <a:latin typeface="Century Gothic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81" y="5589240"/>
                <a:ext cx="6559040" cy="375552"/>
              </a:xfrm>
              <a:prstGeom prst="rect">
                <a:avLst/>
              </a:prstGeom>
              <a:blipFill rotWithShape="1">
                <a:blip r:embed="rId8"/>
                <a:stretch>
                  <a:fillRect l="-186" t="-6557" r="-279" b="-278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692328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692328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485455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485455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617777"/>
                  </p:ext>
                </p:extLst>
              </p:nvPr>
            </p:nvGraphicFramePr>
            <p:xfrm>
              <a:off x="2267744" y="1352550"/>
              <a:ext cx="2587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617777"/>
                  </p:ext>
                </p:extLst>
              </p:nvPr>
            </p:nvGraphicFramePr>
            <p:xfrm>
              <a:off x="2267744" y="1352550"/>
              <a:ext cx="2587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50714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0303" t="-2326" r="-536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2742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50714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0303" t="-795349" r="-536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2742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307472"/>
                  </p:ext>
                </p:extLst>
              </p:nvPr>
            </p:nvGraphicFramePr>
            <p:xfrm>
              <a:off x="2267744" y="1352550"/>
              <a:ext cx="2587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(-4,11)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307472"/>
                  </p:ext>
                </p:extLst>
              </p:nvPr>
            </p:nvGraphicFramePr>
            <p:xfrm>
              <a:off x="2267744" y="1352550"/>
              <a:ext cx="2587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50714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0303" t="-2326" r="-536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42742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(-4,11)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50714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0303" t="-795349" r="-536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42742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92000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IE" sz="4000" dirty="0" smtClean="0">
                    <a:solidFill>
                      <a:schemeClr val="bg1"/>
                    </a:solidFill>
                  </a:rPr>
                  <a:t>Transformation of  the Quadratic</a:t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smtClean="0">
                    <a:solidFill>
                      <a:schemeClr val="bg1"/>
                    </a:solidFill>
                  </a:rPr>
                  <a:t>Activity 1G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IE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IE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2000" y="-27384"/>
                <a:ext cx="7560000" cy="1231032"/>
              </a:xfrm>
              <a:blipFill rotWithShape="1">
                <a:blip r:embed="rId7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54273" y="5589240"/>
                <a:ext cx="4235455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b="1" dirty="0">
                    <a:latin typeface="Century Gothic" pitchFamily="34" charset="0"/>
                  </a:rPr>
                  <a:t>W</a:t>
                </a:r>
                <a:r>
                  <a:rPr lang="en-IE" b="1" dirty="0" smtClean="0">
                    <a:latin typeface="Century Gothic" pitchFamily="34" charset="0"/>
                  </a:rPr>
                  <a:t>hat effect do ʺaʺ and ʺcʺ have on </a:t>
                </a:r>
                <a:endParaRPr lang="en-IE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E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𝒈</m:t>
                    </m:r>
                    <m:r>
                      <a:rPr lang="en-IE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IE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IE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IE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1" i="1" smtClean="0">
                            <a:latin typeface="Cambria Math"/>
                          </a:rPr>
                          <m:t>𝒙</m:t>
                        </m:r>
                        <m:r>
                          <a:rPr lang="en-IE" b="1" i="1" smtClean="0">
                            <a:latin typeface="Cambria Math"/>
                          </a:rPr>
                          <m:t>+</m:t>
                        </m:r>
                        <m:r>
                          <a:rPr lang="en-IE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IE" b="1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IE" b="1" i="1">
                        <a:latin typeface="Cambria Math"/>
                        <a:ea typeface="Cambria Math"/>
                      </a:rPr>
                      <m:t>𝒄</m:t>
                    </m:r>
                    <m:r>
                      <a:rPr lang="en-IE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IE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I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IE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</m:t>
                    </m:r>
                  </m:oMath>
                </a14:m>
                <a:r>
                  <a:rPr lang="en-IE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?</a:t>
                </a:r>
                <a:endParaRPr lang="en-IE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273" y="5589240"/>
                <a:ext cx="4235455" cy="652551"/>
              </a:xfrm>
              <a:prstGeom prst="rect">
                <a:avLst/>
              </a:prstGeom>
              <a:blipFill rotWithShape="1">
                <a:blip r:embed="rId8"/>
                <a:stretch>
                  <a:fillRect l="-865" t="-4673" r="-720" b="-1401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34</a:t>
            </a:r>
            <a:endParaRPr lang="en-IE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1846"/>
                  </p:ext>
                </p:extLst>
              </p:nvPr>
            </p:nvGraphicFramePr>
            <p:xfrm>
              <a:off x="2267744" y="1352550"/>
              <a:ext cx="2587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(-4,11)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1846"/>
                  </p:ext>
                </p:extLst>
              </p:nvPr>
            </p:nvGraphicFramePr>
            <p:xfrm>
              <a:off x="2267744" y="1352550"/>
              <a:ext cx="2587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2326" r="-50714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0303" t="-2326" r="-536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42742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(-4,11)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795349" r="-50714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0303" t="-795349" r="-536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42742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146" name="Picture 2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6" y="1629120"/>
            <a:ext cx="4140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6" y="1629120"/>
            <a:ext cx="4140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6" y="1629120"/>
            <a:ext cx="4140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6" y="1629120"/>
            <a:ext cx="4140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368605"/>
                  </p:ext>
                </p:extLst>
              </p:nvPr>
            </p:nvGraphicFramePr>
            <p:xfrm>
              <a:off x="35496" y="1412776"/>
              <a:ext cx="3888000" cy="422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368605"/>
                  </p:ext>
                </p:extLst>
              </p:nvPr>
            </p:nvGraphicFramePr>
            <p:xfrm>
              <a:off x="35496" y="1412776"/>
              <a:ext cx="3888000" cy="422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126" t="-140984" r="-109449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2512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2512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251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251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2512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251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326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326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326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326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7961"/>
                  </p:ext>
                </p:extLst>
              </p:nvPr>
            </p:nvGraphicFramePr>
            <p:xfrm>
              <a:off x="35496" y="1412776"/>
              <a:ext cx="3888000" cy="422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0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0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(0,3)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(-1,0)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−3)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(3,0)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(-1,2)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7961"/>
                  </p:ext>
                </p:extLst>
              </p:nvPr>
            </p:nvGraphicFramePr>
            <p:xfrm>
              <a:off x="35496" y="1412776"/>
              <a:ext cx="3888000" cy="422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140984" r="-109449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240984" r="-109449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346667" r="-109449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max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439344" r="-109449" b="-6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539344" r="-109449" b="-5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639344" r="-109449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739344" r="-109449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(0,3)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853333" r="-10944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(-1,0)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937705" r="-109449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(3,0)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42126" t="-1037705" r="-109449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(-1,2)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Snip and Round Single Corner Rectangle 23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62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014410"/>
                  </p:ext>
                </p:extLst>
              </p:nvPr>
            </p:nvGraphicFramePr>
            <p:xfrm>
              <a:off x="35496" y="1412776"/>
              <a:ext cx="3888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014410"/>
                  </p:ext>
                </p:extLst>
              </p:nvPr>
            </p:nvGraphicFramePr>
            <p:xfrm>
              <a:off x="35496" y="1412776"/>
              <a:ext cx="3888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2126" t="-140984" r="-109449" b="-9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025745"/>
                  </p:ext>
                </p:extLst>
              </p:nvPr>
            </p:nvGraphicFramePr>
            <p:xfrm>
              <a:off x="35496" y="1412776"/>
              <a:ext cx="3888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(2,0)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0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(-3,-2)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(2,3)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IE" sz="1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=sin(x)+5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025745"/>
                  </p:ext>
                </p:extLst>
              </p:nvPr>
            </p:nvGraphicFramePr>
            <p:xfrm>
              <a:off x="35496" y="1412776"/>
              <a:ext cx="3888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140984" r="-109449" b="-9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240984" r="-109449" b="-8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346667" r="-109449" b="-8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439344" r="-109449" b="-6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(2,0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539344" r="-109449" b="-5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639344" r="-109449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739344" r="-109449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(-3,-2)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839344" r="-109449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(2,3)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955000" r="-109449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1037705" r="-109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42126" t="-1137705" r="-109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0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207677"/>
                  </p:ext>
                </p:extLst>
              </p:nvPr>
            </p:nvGraphicFramePr>
            <p:xfrm>
              <a:off x="35496" y="1412776"/>
              <a:ext cx="3888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014410"/>
                  </p:ext>
                </p:extLst>
              </p:nvPr>
            </p:nvGraphicFramePr>
            <p:xfrm>
              <a:off x="35496" y="1412776"/>
              <a:ext cx="3888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2126" t="-140984" r="-109449" b="-9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562288"/>
                  </p:ext>
                </p:extLst>
              </p:nvPr>
            </p:nvGraphicFramePr>
            <p:xfrm>
              <a:off x="35496" y="1415402"/>
              <a:ext cx="3888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(2,0)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(0,2)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0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(-3,-2)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(2,3)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IE" sz="1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E" sz="1200" b="0" i="1" smtClean="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I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sz="12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IE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IE" sz="1200" b="0" i="1" smtClean="0">
                                      <a:latin typeface="Cambria Math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I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E" sz="1200" dirty="0" smtClean="0">
                              <a:effectLst/>
                            </a:rPr>
                            <a:t>+2</a:t>
                          </a:r>
                          <a:endParaRPr lang="en-IE" sz="1200" dirty="0"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(1,2)</a:t>
                          </a:r>
                          <a:endParaRPr lang="en-IE" sz="1200" dirty="0" smtClean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IE" sz="1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IE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E" sz="12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E" sz="12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E" sz="12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lang="en-IE" sz="12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E" sz="12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E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+4</m:t>
                              </m:r>
                            </m:oMath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(-3,4)</a:t>
                          </a:r>
                          <a:endParaRPr lang="en-IE" sz="1200" dirty="0" smtClean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562288"/>
                  </p:ext>
                </p:extLst>
              </p:nvPr>
            </p:nvGraphicFramePr>
            <p:xfrm>
              <a:off x="35496" y="1415402"/>
              <a:ext cx="3888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140984" r="-109449" b="-9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240984" r="-109449" b="-8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346667" r="-109449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439344" r="-109449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(2,0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539344" r="-10944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639344" r="-10944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0,2)</a:t>
                          </a:r>
                          <a:endParaRPr lang="en-IE" sz="1200" dirty="0" smtClean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739344" r="-10944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min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(-3,-2)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839344" r="-10944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min (2,3)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955000" r="-109449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1037705" r="-109449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(1,2)</a:t>
                          </a:r>
                          <a:endParaRPr lang="en-IE" sz="1200" dirty="0" smtClean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42126" t="-1137705" r="-10944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max (-3,4)</a:t>
                          </a:r>
                          <a:endParaRPr lang="en-IE" sz="1200" dirty="0" smtClean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3996496" y="1412777"/>
            <a:ext cx="5076000" cy="332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412776"/>
            <a:ext cx="5076000" cy="332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68674"/>
              </p:ext>
            </p:extLst>
          </p:nvPr>
        </p:nvGraphicFramePr>
        <p:xfrm>
          <a:off x="35496" y="1412776"/>
          <a:ext cx="3888000" cy="217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1548000"/>
                <a:gridCol w="16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>
                          <a:solidFill>
                            <a:schemeClr val="bg1"/>
                          </a:solidFill>
                        </a:rPr>
                        <a:t>Graph</a:t>
                      </a:r>
                      <a:endParaRPr lang="en-IE" sz="1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en-IE" sz="1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>
                          <a:solidFill>
                            <a:schemeClr val="bg1"/>
                          </a:solidFill>
                        </a:rPr>
                        <a:t>Local </a:t>
                      </a:r>
                    </a:p>
                    <a:p>
                      <a:pPr algn="ctr"/>
                      <a:r>
                        <a:rPr lang="en-IE" sz="1400" dirty="0" smtClean="0">
                          <a:solidFill>
                            <a:schemeClr val="bg1"/>
                          </a:solidFill>
                        </a:rPr>
                        <a:t>Maximum/Minimum</a:t>
                      </a:r>
                      <a:endParaRPr lang="en-IE" sz="1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smtClean="0">
                          <a:latin typeface="Century Gothic" pitchFamily="34" charset="0"/>
                        </a:rPr>
                        <a:t>21</a:t>
                      </a:r>
                      <a:endParaRPr lang="en-IE" sz="12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smtClean="0">
                          <a:latin typeface="Century Gothic" pitchFamily="34" charset="0"/>
                        </a:rPr>
                        <a:t>22</a:t>
                      </a:r>
                      <a:endParaRPr lang="en-IE" sz="12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smtClean="0">
                          <a:latin typeface="Century Gothic" pitchFamily="34" charset="0"/>
                        </a:rPr>
                        <a:t>23</a:t>
                      </a:r>
                      <a:endParaRPr lang="en-IE" sz="12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smtClean="0">
                          <a:latin typeface="Century Gothic" pitchFamily="34" charset="0"/>
                        </a:rPr>
                        <a:t>24</a:t>
                      </a:r>
                      <a:endParaRPr lang="en-IE" sz="12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436218"/>
                  </p:ext>
                </p:extLst>
              </p:nvPr>
            </p:nvGraphicFramePr>
            <p:xfrm>
              <a:off x="35496" y="1412776"/>
              <a:ext cx="3888000" cy="2170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IE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E" sz="12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IE" sz="1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="0" i="0" dirty="0" smtClean="0">
                              <a:latin typeface="+mj-lt"/>
                            </a:rPr>
                            <a:t>f(x)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=sin(x)+5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436218"/>
                  </p:ext>
                </p:extLst>
              </p:nvPr>
            </p:nvGraphicFramePr>
            <p:xfrm>
              <a:off x="35496" y="1412776"/>
              <a:ext cx="3888000" cy="2170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548000"/>
                    <a:gridCol w="169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126" t="-140984" r="-109449" b="-345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126" t="-240984" r="-109449" b="-245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126" t="-236364" r="-109449" b="-7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="0" i="0" dirty="0" smtClean="0">
                              <a:latin typeface="+mj-lt"/>
                            </a:rPr>
                            <a:t>f(x)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=sin(x)+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32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32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32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076000" cy="332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8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9931" y="1338700"/>
                <a:ext cx="433009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800" b="1" i="1" smtClean="0">
                        <a:latin typeface="Cambria Math"/>
                      </a:rPr>
                      <m:t>𝑨</m:t>
                    </m:r>
                    <m:r>
                      <a:rPr lang="en-IE" sz="2800" b="1" i="1" smtClean="0">
                        <a:latin typeface="Cambria Math"/>
                      </a:rPr>
                      <m:t>:       </m:t>
                    </m:r>
                    <m:r>
                      <a:rPr lang="en-IE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28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2800" b="1" i="1" smtClean="0">
                        <a:latin typeface="Cambria Math"/>
                      </a:rPr>
                      <m:t>−</m:t>
                    </m:r>
                    <m:r>
                      <a:rPr lang="en-IE" sz="2800" b="1" i="1" smtClean="0">
                        <a:latin typeface="Cambria Math"/>
                      </a:rPr>
                      <m:t>𝟒</m:t>
                    </m:r>
                    <m:r>
                      <a:rPr lang="en-IE" sz="2800" b="1" i="1" smtClean="0">
                        <a:latin typeface="Cambria Math"/>
                      </a:rPr>
                      <m:t>𝒙</m:t>
                    </m:r>
                    <m:r>
                      <a:rPr lang="en-IE" sz="2800" b="1" i="1" smtClean="0">
                        <a:latin typeface="Cambria Math"/>
                      </a:rPr>
                      <m:t>−</m:t>
                    </m:r>
                    <m:r>
                      <a:rPr lang="en-IE" sz="2800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IE" sz="2800" b="1" dirty="0" smtClean="0"/>
                  <a:t> </a:t>
                </a:r>
                <a:endParaRPr lang="en-IE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1" y="1338700"/>
                <a:ext cx="4330096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678" y="1938898"/>
                <a:ext cx="4776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𝑩</m:t>
                      </m:r>
                      <m:r>
                        <a:rPr lang="en-IE" sz="2800" b="1" i="1" smtClean="0">
                          <a:latin typeface="Cambria Math"/>
                        </a:rPr>
                        <m:t>:       </m:t>
                      </m:r>
                      <m:r>
                        <a:rPr lang="en-IE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E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E" sz="2800" b="1" i="1" smtClean="0">
                          <a:latin typeface="Cambria Math"/>
                        </a:rPr>
                        <m:t>=(</m:t>
                      </m:r>
                      <m:r>
                        <a:rPr lang="en-IE" sz="2800" b="1" i="1" smtClean="0">
                          <a:latin typeface="Cambria Math"/>
                        </a:rPr>
                        <m:t>𝒙</m:t>
                      </m:r>
                      <m:r>
                        <a:rPr lang="en-IE" sz="2800" b="1" i="1" smtClean="0">
                          <a:latin typeface="Cambria Math"/>
                        </a:rPr>
                        <m:t>−</m:t>
                      </m:r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)(</m:t>
                      </m:r>
                      <m:r>
                        <a:rPr lang="en-IE" sz="2800" b="1" i="1" smtClean="0">
                          <a:latin typeface="Cambria Math"/>
                        </a:rPr>
                        <m:t>𝒙</m:t>
                      </m:r>
                      <m:r>
                        <a:rPr lang="en-IE" sz="2800" b="1" i="1" smtClean="0">
                          <a:latin typeface="Cambria Math"/>
                        </a:rPr>
                        <m:t>+</m:t>
                      </m:r>
                      <m:r>
                        <a:rPr lang="en-IE" sz="2800" b="1" i="1" smtClean="0">
                          <a:latin typeface="Cambria Math"/>
                        </a:rPr>
                        <m:t>𝟏</m:t>
                      </m:r>
                      <m:r>
                        <a:rPr lang="en-IE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IE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78" y="1938898"/>
                <a:ext cx="477688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943" y="2555612"/>
                <a:ext cx="433169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𝑪</m:t>
                      </m:r>
                      <m:r>
                        <a:rPr lang="en-IE" sz="2800" b="1" i="1" smtClean="0">
                          <a:latin typeface="Cambria Math"/>
                        </a:rPr>
                        <m:t>:       </m:t>
                      </m:r>
                      <m:r>
                        <a:rPr lang="en-IE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E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E" sz="2800" b="1" i="1" smtClean="0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IE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IE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IE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IE" sz="28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IE" sz="2800" b="1" i="1" smtClean="0">
                          <a:latin typeface="Cambria Math"/>
                        </a:rPr>
                        <m:t>−</m:t>
                      </m:r>
                      <m:r>
                        <a:rPr lang="en-IE" sz="28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IE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43" y="2555612"/>
                <a:ext cx="4331699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5988" y="3414018"/>
            <a:ext cx="3384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Century Gothic" pitchFamily="34" charset="0"/>
              </a:rPr>
              <a:t>Which is the best format? </a:t>
            </a:r>
            <a:endParaRPr lang="en-IE" sz="2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988" y="3969108"/>
            <a:ext cx="8188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Century Gothic" pitchFamily="34" charset="0"/>
              </a:rPr>
              <a:t>Can we change from one format to the other and back again? </a:t>
            </a:r>
            <a:endParaRPr lang="en-IE" sz="2000" b="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000" y="0"/>
            <a:ext cx="7596000" cy="82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3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10" name="Snip and Round Single Corner Rectangle 9">
            <a:hlinkClick r:id="rId5" action="ppaction://hlinkpres?slideindex=1&amp;slidetitle="/>
          </p:cNvPr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36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7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0"/>
            <a:ext cx="7596000" cy="82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3</a:t>
            </a:r>
            <a:endParaRPr lang="en-IE" sz="5400" b="1" dirty="0"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252148"/>
                  </p:ext>
                </p:extLst>
              </p:nvPr>
            </p:nvGraphicFramePr>
            <p:xfrm>
              <a:off x="539720" y="980728"/>
              <a:ext cx="2592120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252148"/>
                  </p:ext>
                </p:extLst>
              </p:nvPr>
            </p:nvGraphicFramePr>
            <p:xfrm>
              <a:off x="539720" y="980728"/>
              <a:ext cx="2592120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8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05" t="-2174" r="-41204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3871" t="-2174" r="-3790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3191" t="-2174" b="-90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472576"/>
                  </p:ext>
                </p:extLst>
              </p:nvPr>
            </p:nvGraphicFramePr>
            <p:xfrm>
              <a:off x="3275940" y="980728"/>
              <a:ext cx="2592120" cy="2743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=(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−5)(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472576"/>
                  </p:ext>
                </p:extLst>
              </p:nvPr>
            </p:nvGraphicFramePr>
            <p:xfrm>
              <a:off x="3275940" y="980728"/>
              <a:ext cx="2592120" cy="2743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222" r="-413253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468" t="-2222" r="-38306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8421" t="-2222" b="-92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705388"/>
                  </p:ext>
                </p:extLst>
              </p:nvPr>
            </p:nvGraphicFramePr>
            <p:xfrm>
              <a:off x="6012160" y="980728"/>
              <a:ext cx="2592120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705388"/>
                  </p:ext>
                </p:extLst>
              </p:nvPr>
            </p:nvGraphicFramePr>
            <p:xfrm>
              <a:off x="6012160" y="980728"/>
              <a:ext cx="2592120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8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174" r="-41325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3468" t="-2174" r="-38306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52128" t="-2174" r="-1064" b="-90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048002"/>
                  </p:ext>
                </p:extLst>
              </p:nvPr>
            </p:nvGraphicFramePr>
            <p:xfrm>
              <a:off x="539552" y="980728"/>
              <a:ext cx="2592056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048002"/>
                  </p:ext>
                </p:extLst>
              </p:nvPr>
            </p:nvGraphicFramePr>
            <p:xfrm>
              <a:off x="539552" y="980728"/>
              <a:ext cx="2592056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00"/>
                  </a:tblGrid>
                  <a:tr h="278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205" t="-2174" r="-41204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871" t="-2174" r="-3790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53191" t="-2174" b="-90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9357257"/>
                  </p:ext>
                </p:extLst>
              </p:nvPr>
            </p:nvGraphicFramePr>
            <p:xfrm>
              <a:off x="3275772" y="980728"/>
              <a:ext cx="2592120" cy="2743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=(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−5)(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9357257"/>
                  </p:ext>
                </p:extLst>
              </p:nvPr>
            </p:nvGraphicFramePr>
            <p:xfrm>
              <a:off x="3275772" y="980728"/>
              <a:ext cx="2592120" cy="2743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222" r="-413253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468" t="-2222" r="-38306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48421" t="-2222" b="-92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4729792"/>
                  </p:ext>
                </p:extLst>
              </p:nvPr>
            </p:nvGraphicFramePr>
            <p:xfrm>
              <a:off x="6011992" y="980728"/>
              <a:ext cx="2592120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4729792"/>
                  </p:ext>
                </p:extLst>
              </p:nvPr>
            </p:nvGraphicFramePr>
            <p:xfrm>
              <a:off x="6011992" y="980728"/>
              <a:ext cx="2592120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8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2174" r="-41325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3468" t="-2174" r="-38306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52128" t="-2174" r="-1064" b="-90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2" y="3792008"/>
            <a:ext cx="4500000" cy="2949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20072" y="3818657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en-IE" sz="2000" b="1" dirty="0"/>
              <a:t>4. </a:t>
            </a:r>
            <a:r>
              <a:rPr lang="en-IE" sz="2000" dirty="0" smtClean="0"/>
              <a:t>What </a:t>
            </a:r>
            <a:r>
              <a:rPr lang="en-IE" sz="2000" dirty="0"/>
              <a:t>items of information </a:t>
            </a:r>
            <a:r>
              <a:rPr lang="en-IE" sz="2000" dirty="0" smtClean="0"/>
              <a:t>from </a:t>
            </a:r>
            <a:r>
              <a:rPr lang="en-IE" sz="2000" dirty="0"/>
              <a:t>each of </a:t>
            </a:r>
            <a:r>
              <a:rPr lang="en-IE" sz="2000" dirty="0" smtClean="0"/>
              <a:t>the functions </a:t>
            </a:r>
            <a:r>
              <a:rPr lang="en-IE" sz="2000" dirty="0"/>
              <a:t>can help us if sketching the graph </a:t>
            </a:r>
            <a:r>
              <a:rPr lang="en-IE" sz="2000" dirty="0" smtClean="0"/>
              <a:t>of a </a:t>
            </a:r>
            <a:r>
              <a:rPr lang="en-IE" sz="2000" dirty="0"/>
              <a:t>function?</a:t>
            </a:r>
          </a:p>
        </p:txBody>
      </p:sp>
      <p:sp>
        <p:nvSpPr>
          <p:cNvPr id="16" name="Snip and Round Single Corner Rectangle 15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36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97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9499" y="44624"/>
            <a:ext cx="7668000" cy="242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4</a:t>
            </a:r>
          </a:p>
          <a:p>
            <a:pPr algn="ctr"/>
            <a:r>
              <a:rPr lang="en-IE" sz="5400" b="1" dirty="0" smtClean="0">
                <a:latin typeface="Century Gothic" pitchFamily="34" charset="0"/>
              </a:rPr>
              <a:t>Graph </a:t>
            </a:r>
          </a:p>
          <a:p>
            <a:pPr algn="ctr"/>
            <a:r>
              <a:rPr lang="en-IE" sz="5400" b="1" dirty="0" smtClean="0">
                <a:latin typeface="Century Gothic" pitchFamily="34" charset="0"/>
              </a:rPr>
              <a:t>Matching</a:t>
            </a:r>
            <a:endParaRPr lang="en-IE" sz="5400" b="1" dirty="0">
              <a:latin typeface="Century Gothic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23727" y="2473847"/>
            <a:ext cx="5400601" cy="4365103"/>
            <a:chOff x="1471799" y="2375076"/>
            <a:chExt cx="4670241" cy="41036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799" y="2375076"/>
              <a:ext cx="3097993" cy="400122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958" y="2426874"/>
              <a:ext cx="3157082" cy="40518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95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0"/>
            <a:ext cx="7200000" cy="47189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172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5478955"/>
                  </p:ext>
                </p:extLst>
              </p:nvPr>
            </p:nvGraphicFramePr>
            <p:xfrm>
              <a:off x="59560" y="569835"/>
              <a:ext cx="8973126" cy="6156145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584000"/>
                    <a:gridCol w="1620000"/>
                    <a:gridCol w="1548000"/>
                    <a:gridCol w="972000"/>
                    <a:gridCol w="792000"/>
                    <a:gridCol w="945126"/>
                    <a:gridCol w="1512000"/>
                  </a:tblGrid>
                  <a:tr h="3241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 smtClean="0">
                              <a:effectLst/>
                            </a:rPr>
                            <a:t>F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S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>
                              <a:effectLst/>
                            </a:rPr>
                            <a:t>CS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TP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I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R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G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(4,4)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 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IE" sz="1400">
                                  <a:effectLst/>
                                  <a:latin typeface="Cambria Math"/>
                                </a:rPr>
                                <m:t>𝒐𝒓</m:t>
                              </m:r>
                            </m:oMath>
                          </a14:m>
                          <a:r>
                            <a:rPr lang="en-IE" sz="14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E" sz="14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E" sz="1400">
                                  <a:effectLst/>
                                  <a:latin typeface="Cambria Math"/>
                                </a:rPr>
                                <m:t>𝟔</m:t>
                              </m:r>
                            </m:oMath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</a:t>
                          </a:r>
                          <a:r>
                            <a:rPr lang="en-IE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>
                              <a:effectLst/>
                            </a:rPr>
                            <a:t>(5,-1)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(-3,-1)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(1,-9)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(3,0)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(1,4)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5478955"/>
                  </p:ext>
                </p:extLst>
              </p:nvPr>
            </p:nvGraphicFramePr>
            <p:xfrm>
              <a:off x="59560" y="569835"/>
              <a:ext cx="8973126" cy="6156145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584000"/>
                    <a:gridCol w="1620000"/>
                    <a:gridCol w="1548000"/>
                    <a:gridCol w="972000"/>
                    <a:gridCol w="792000"/>
                    <a:gridCol w="945126"/>
                    <a:gridCol w="1512000"/>
                  </a:tblGrid>
                  <a:tr h="3241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 smtClean="0">
                              <a:effectLst/>
                            </a:rPr>
                            <a:t>F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S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>
                              <a:effectLst/>
                            </a:rPr>
                            <a:t>CS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TP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I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R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G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34375" r="-466154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34375" r="-355639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34375" r="-272441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(4,4)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34375" r="-310000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34375" r="-160000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135220" r="-466154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135220" r="-355639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135220" r="-272441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</a:t>
                          </a:r>
                          <a:r>
                            <a:rPr lang="en-IE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>
                              <a:effectLst/>
                            </a:rPr>
                            <a:t>(5,-1)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135220" r="-310000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135220" r="-160000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233750" r="-466154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233750" r="-355639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233750" r="-272441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(-3,-1)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233750" r="-310000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233750" r="-160000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335849" r="-466154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335849" r="-355639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335849" r="-272441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(1,-9)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335849" r="-310000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335849" r="-160000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433125" r="-4661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433125" r="-3556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433125" r="-2724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(3,0)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433125" r="-31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433125" r="-16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536478" r="-466154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536478" r="-355639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536478" r="-272441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(1,4)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536478" r="-310000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536478" r="-160000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48" y="899209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48" y="1863444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48" y="2846781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Graph Matching Activity 4 Solutions</a:t>
            </a: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48" y="3818287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48" y="4788971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48" y="5762503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91011"/>
              </p:ext>
            </p:extLst>
          </p:nvPr>
        </p:nvGraphicFramePr>
        <p:xfrm>
          <a:off x="59560" y="569835"/>
          <a:ext cx="8973126" cy="615614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584000"/>
                <a:gridCol w="1620000"/>
                <a:gridCol w="1548000"/>
                <a:gridCol w="972000"/>
                <a:gridCol w="792000"/>
                <a:gridCol w="945126"/>
                <a:gridCol w="1512000"/>
              </a:tblGrid>
              <a:tr h="32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</a:rPr>
                        <a:t>F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S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CS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TP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R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G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5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522436"/>
                  </p:ext>
                </p:extLst>
              </p:nvPr>
            </p:nvGraphicFramePr>
            <p:xfrm>
              <a:off x="59560" y="569835"/>
              <a:ext cx="8973126" cy="6156145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584000"/>
                    <a:gridCol w="1620000"/>
                    <a:gridCol w="1548000"/>
                    <a:gridCol w="972000"/>
                    <a:gridCol w="792000"/>
                    <a:gridCol w="945126"/>
                    <a:gridCol w="1512000"/>
                  </a:tblGrid>
                  <a:tr h="3241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 smtClean="0">
                              <a:effectLst/>
                            </a:rPr>
                            <a:t>F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S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>
                              <a:effectLst/>
                            </a:rPr>
                            <a:t>CS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TP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I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R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G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(1,-9)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(3,0)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(1,4)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(-3,-1)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</a:t>
                          </a:r>
                          <a:r>
                            <a:rPr lang="en-IE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>
                              <a:effectLst/>
                            </a:rPr>
                            <a:t>(5,-1)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(4,4)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 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IE" sz="1400">
                                  <a:effectLst/>
                                  <a:latin typeface="Cambria Math"/>
                                </a:rPr>
                                <m:t>𝒐𝒓</m:t>
                              </m:r>
                            </m:oMath>
                          </a14:m>
                          <a:r>
                            <a:rPr lang="en-IE" sz="14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E" sz="14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E" sz="1400">
                                  <a:effectLst/>
                                  <a:latin typeface="Cambria Math"/>
                                </a:rPr>
                                <m:t>𝟔</m:t>
                              </m:r>
                            </m:oMath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522436"/>
                  </p:ext>
                </p:extLst>
              </p:nvPr>
            </p:nvGraphicFramePr>
            <p:xfrm>
              <a:off x="59560" y="569835"/>
              <a:ext cx="8973126" cy="6156145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584000"/>
                    <a:gridCol w="1620000"/>
                    <a:gridCol w="1548000"/>
                    <a:gridCol w="972000"/>
                    <a:gridCol w="792000"/>
                    <a:gridCol w="945126"/>
                    <a:gridCol w="1512000"/>
                  </a:tblGrid>
                  <a:tr h="3241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 smtClean="0">
                              <a:effectLst/>
                            </a:rPr>
                            <a:t>F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S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>
                              <a:effectLst/>
                            </a:rPr>
                            <a:t>CS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TP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I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R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G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34375" r="-466154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34375" r="-355639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34375" r="-272441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(1,-9)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34375" r="-310000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34375" r="-160000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135220" r="-466154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135220" r="-355639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135220" r="-272441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(3,0)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135220" r="-310000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135220" r="-160000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233750" r="-466154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233750" r="-355639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233750" r="-272441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(1,4)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233750" r="-310000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233750" r="-160000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335849" r="-466154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335849" r="-355639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335849" r="-272441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(-3,-1)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335849" r="-310000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335849" r="-160000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433125" r="-4661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433125" r="-3556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433125" r="-2724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</a:t>
                          </a:r>
                          <a:r>
                            <a:rPr lang="en-IE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>
                              <a:effectLst/>
                            </a:rPr>
                            <a:t>(5,-1)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433125" r="-31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433125" r="-16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85" t="-536478" r="-466154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8120" t="-536478" r="-355639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7480" t="-536478" r="-272441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(4,4)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23077" t="-536478" r="-310000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0323" t="-536478" r="-160000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Graph Matching Activity 4 Solutions</a:t>
            </a: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909229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1870684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22" y="2843121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4789546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3814671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5761096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20169"/>
              </p:ext>
            </p:extLst>
          </p:nvPr>
        </p:nvGraphicFramePr>
        <p:xfrm>
          <a:off x="59560" y="569835"/>
          <a:ext cx="8973126" cy="615614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584000"/>
                <a:gridCol w="1620000"/>
                <a:gridCol w="1548000"/>
                <a:gridCol w="972000"/>
                <a:gridCol w="792000"/>
                <a:gridCol w="945126"/>
                <a:gridCol w="1512000"/>
              </a:tblGrid>
              <a:tr h="32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</a:rPr>
                        <a:t>F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S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CS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TP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R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G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2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323" y="476672"/>
            <a:ext cx="8477355" cy="5904656"/>
            <a:chOff x="-612576" y="608813"/>
            <a:chExt cx="7427421" cy="51921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788454"/>
              <a:ext cx="4680000" cy="501245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ContrastingRightFacing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4704"/>
              <a:ext cx="4680000" cy="50090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ContrastingRightFacing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738718"/>
              <a:ext cx="4680000" cy="500054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ContrastingRightFacing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71797"/>
              <a:ext cx="4680000" cy="494490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ContrastingRightFacing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845" y="608813"/>
              <a:ext cx="4680000" cy="503901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ContrastingRightFacing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924085" y="0"/>
            <a:ext cx="1219915" cy="1484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01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05115"/>
            <a:ext cx="5256584" cy="644777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302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9001000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solidFill>
                  <a:schemeClr val="bg1"/>
                </a:solidFill>
              </a:rPr>
              <a:t>Shifting </a:t>
            </a:r>
          </a:p>
          <a:p>
            <a:endParaRPr lang="en-IE" sz="4800" b="1" dirty="0" smtClean="0">
              <a:solidFill>
                <a:schemeClr val="bg1"/>
              </a:solidFill>
            </a:endParaRPr>
          </a:p>
          <a:p>
            <a:endParaRPr lang="en-IE" sz="4800" b="1" dirty="0" smtClean="0">
              <a:solidFill>
                <a:schemeClr val="bg1"/>
              </a:solidFill>
            </a:endParaRPr>
          </a:p>
          <a:p>
            <a:r>
              <a:rPr lang="en-IE" sz="4800" b="1" dirty="0" smtClean="0">
                <a:solidFill>
                  <a:schemeClr val="bg1"/>
                </a:solidFill>
              </a:rPr>
              <a:t>and </a:t>
            </a:r>
          </a:p>
          <a:p>
            <a:endParaRPr lang="en-IE" sz="4800" b="1" dirty="0" smtClean="0">
              <a:solidFill>
                <a:schemeClr val="bg1"/>
              </a:solidFill>
            </a:endParaRPr>
          </a:p>
          <a:p>
            <a:r>
              <a:rPr lang="en-IE" sz="4800" b="1" dirty="0" smtClean="0">
                <a:solidFill>
                  <a:schemeClr val="bg1"/>
                </a:solidFill>
              </a:rPr>
              <a:t>Scaling functions</a:t>
            </a:r>
          </a:p>
          <a:p>
            <a:endParaRPr lang="en-IE" sz="4800" b="1" dirty="0">
              <a:solidFill>
                <a:schemeClr val="bg1"/>
              </a:solidFill>
            </a:endParaRPr>
          </a:p>
          <a:p>
            <a:endParaRPr lang="en-IE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6809" t="12336" r="32764" b="5017"/>
          <a:stretch>
            <a:fillRect/>
          </a:stretch>
        </p:blipFill>
        <p:spPr bwMode="auto">
          <a:xfrm>
            <a:off x="4788024" y="2924944"/>
            <a:ext cx="3490775" cy="288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650" r="15534"/>
          <a:stretch>
            <a:fillRect/>
          </a:stretch>
        </p:blipFill>
        <p:spPr bwMode="auto">
          <a:xfrm>
            <a:off x="2411760" y="332656"/>
            <a:ext cx="3492038" cy="27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83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1</a:t>
            </a:r>
            <a:endParaRPr lang="en-IE" sz="5400" b="1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80876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latin typeface="Century Gothic" pitchFamily="34" charset="0"/>
                        </a:rPr>
                        <a:t>Activity</a:t>
                      </a:r>
                      <a:r>
                        <a:rPr lang="en-IE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A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latin typeface="Century Gothic" pitchFamily="34" charset="0"/>
                        </a:rPr>
                        <a:t>Page 31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latin typeface="Century Gothic" pitchFamily="34" charset="0"/>
                        </a:rPr>
                        <a:t>Activity B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latin typeface="Century Gothic" pitchFamily="34" charset="0"/>
                        </a:rPr>
                        <a:t>Activity C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latin typeface="Century Gothic" pitchFamily="34" charset="0"/>
                        </a:rPr>
                        <a:t>Page 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latin typeface="Century Gothic" pitchFamily="34" charset="0"/>
                        </a:rPr>
                        <a:t>Activity D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latin typeface="Century Gothic" pitchFamily="34" charset="0"/>
                        </a:rPr>
                        <a:t>Activity E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latin typeface="Century Gothic" pitchFamily="34" charset="0"/>
                        </a:rPr>
                        <a:t>Page 33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latin typeface="Century Gothic" pitchFamily="34" charset="0"/>
                        </a:rPr>
                        <a:t>Activity F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latin typeface="Century Gothic" pitchFamily="34" charset="0"/>
                        </a:rPr>
                        <a:t>Activity G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latin typeface="Century Gothic" pitchFamily="34" charset="0"/>
                        </a:rPr>
                        <a:t>Page 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4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70" y="1576067"/>
            <a:ext cx="460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IE" sz="4000" dirty="0" smtClean="0">
                    <a:solidFill>
                      <a:schemeClr val="bg1"/>
                    </a:solidFill>
                  </a:rPr>
                  <a:t>Transformation of  the Quadratic</a:t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smtClean="0">
                    <a:solidFill>
                      <a:schemeClr val="bg1"/>
                    </a:solidFill>
                  </a:rPr>
                  <a:t>Activity 1A  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4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553199"/>
                  </p:ext>
                </p:extLst>
              </p:nvPr>
            </p:nvGraphicFramePr>
            <p:xfrm>
              <a:off x="0" y="1344289"/>
              <a:ext cx="197502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1819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553199"/>
                  </p:ext>
                </p:extLst>
              </p:nvPr>
            </p:nvGraphicFramePr>
            <p:xfrm>
              <a:off x="0" y="1344289"/>
              <a:ext cx="197502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1819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414286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56" t="-2326" r="-82517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4576" t="-2326" b="-1497674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414286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56" t="-795349" r="-82517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4576" t="-795349" b="-70465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438635"/>
                  </p:ext>
                </p:extLst>
              </p:nvPr>
            </p:nvGraphicFramePr>
            <p:xfrm>
              <a:off x="2092921" y="1352550"/>
              <a:ext cx="2016152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983407"/>
                    <a:gridCol w="648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438635"/>
                  </p:ext>
                </p:extLst>
              </p:nvPr>
            </p:nvGraphicFramePr>
            <p:xfrm>
              <a:off x="2092921" y="1352550"/>
              <a:ext cx="2016152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983407"/>
                    <a:gridCol w="648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42698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8889" t="-2326" r="-6604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12264" t="-2326" r="-943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42698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8889" t="-795349" r="-6604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12264" t="-795349" r="-943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038691"/>
                  </p:ext>
                </p:extLst>
              </p:nvPr>
            </p:nvGraphicFramePr>
            <p:xfrm>
              <a:off x="0" y="1344289"/>
              <a:ext cx="197502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1819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(-3,18)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038691"/>
                  </p:ext>
                </p:extLst>
              </p:nvPr>
            </p:nvGraphicFramePr>
            <p:xfrm>
              <a:off x="0" y="1344289"/>
              <a:ext cx="197502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1819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2326" r="-414286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4056" t="-2326" r="-82517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4576" t="-2326" b="-1497674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795349" r="-414286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4056" t="-795349" r="-82517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4576" t="-795349" b="-70465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(-3,18)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680970"/>
                  </p:ext>
                </p:extLst>
              </p:nvPr>
            </p:nvGraphicFramePr>
            <p:xfrm>
              <a:off x="2092921" y="1352550"/>
              <a:ext cx="2016152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983407"/>
                    <a:gridCol w="648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(-3,27)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(3,27)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(-3,4.5)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(3,4.5)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680970"/>
                  </p:ext>
                </p:extLst>
              </p:nvPr>
            </p:nvGraphicFramePr>
            <p:xfrm>
              <a:off x="2092921" y="1352550"/>
              <a:ext cx="2016152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983407"/>
                    <a:gridCol w="648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2326" r="-42698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8889" t="-2326" r="-6604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12264" t="-2326" r="-943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(-3,27)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(3,27)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795349" r="-42698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8889" t="-795349" r="-6604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12264" t="-795349" r="-943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(-3,4.5)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(3,4.5)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463914"/>
                  </p:ext>
                </p:extLst>
              </p:nvPr>
            </p:nvGraphicFramePr>
            <p:xfrm>
              <a:off x="0" y="1344289"/>
              <a:ext cx="197683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20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463914"/>
                  </p:ext>
                </p:extLst>
              </p:nvPr>
            </p:nvGraphicFramePr>
            <p:xfrm>
              <a:off x="0" y="1344289"/>
              <a:ext cx="197683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20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2326" r="-415873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4056" t="-2326" r="-83217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4576" t="-2326" r="-847" b="-1497674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795349" r="-415873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4056" t="-795349" r="-83217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4576" t="-795349" r="-847" b="-70465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4825" y="5589240"/>
                <a:ext cx="5772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>
                    <a:latin typeface="Century Gothic" pitchFamily="34" charset="0"/>
                  </a:rPr>
                  <a:t>what effect does ʺaʺ have on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r>
                      <a:rPr lang="en-IE" b="1" i="1" dirty="0" smtClean="0"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latin typeface="Cambria Math"/>
                      </a:rPr>
                      <m:t>𝒙</m:t>
                    </m:r>
                    <m:r>
                      <a:rPr lang="en-IE" b="1" i="1" dirty="0" smtClean="0">
                        <a:latin typeface="Cambria Math"/>
                      </a:rPr>
                      <m:t>)=</m:t>
                    </m:r>
                    <m:r>
                      <a:rPr lang="en-IE" b="1" i="1" dirty="0" err="1">
                        <a:latin typeface="Cambria Math"/>
                      </a:rPr>
                      <m:t>𝒂𝒇</m:t>
                    </m:r>
                    <m:r>
                      <a:rPr lang="en-IE" b="1" i="1" dirty="0">
                        <a:latin typeface="Cambria Math"/>
                      </a:rPr>
                      <m:t>(</m:t>
                    </m:r>
                    <m:r>
                      <a:rPr lang="en-IE" b="1" i="1" dirty="0">
                        <a:latin typeface="Cambria Math"/>
                      </a:rPr>
                      <m:t>𝒙</m:t>
                    </m:r>
                    <m:r>
                      <a:rPr lang="en-IE" b="1" i="1" dirty="0">
                        <a:latin typeface="Cambria Math"/>
                      </a:rPr>
                      <m:t>)=</m:t>
                    </m:r>
                    <m:r>
                      <a:rPr lang="en-IE" b="1" i="1" dirty="0" smtClean="0">
                        <a:latin typeface="Cambria Math"/>
                      </a:rPr>
                      <m:t>𝒂𝒙</m:t>
                    </m:r>
                    <m:r>
                      <a:rPr lang="en-IE" b="1" i="1" baseline="30000" dirty="0" smtClean="0">
                        <a:latin typeface="Cambria Math"/>
                      </a:rPr>
                      <m:t>𝟐</m:t>
                    </m:r>
                    <m:r>
                      <a:rPr lang="en-IE" b="1" i="1" dirty="0" smtClean="0">
                        <a:latin typeface="Cambria Math"/>
                      </a:rPr>
                      <m:t>  </m:t>
                    </m:r>
                    <m:r>
                      <a:rPr lang="en-IE" b="1" i="1" smtClean="0">
                        <a:latin typeface="Cambria Math"/>
                      </a:rPr>
                      <m:t>?</m:t>
                    </m:r>
                  </m:oMath>
                </a14:m>
                <a:endParaRPr lang="en-IE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25" y="5589240"/>
                <a:ext cx="577273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950" t="-8333" b="-28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31</a:t>
            </a:r>
            <a:endParaRPr lang="en-IE" b="1" dirty="0">
              <a:latin typeface="+mj-lt"/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70" y="1576067"/>
            <a:ext cx="460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70" y="1576067"/>
            <a:ext cx="460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70" y="1576067"/>
            <a:ext cx="460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IE" sz="4000" dirty="0" smtClean="0">
                    <a:solidFill>
                      <a:schemeClr val="bg1"/>
                    </a:solidFill>
                  </a:rPr>
                  <a:t>Transformation of  the Quadratic</a:t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smtClean="0">
                    <a:solidFill>
                      <a:schemeClr val="bg1"/>
                    </a:solidFill>
                  </a:rPr>
                  <a:t>Activity 1B  </a:t>
                </a:r>
                <a14:m>
                  <m:oMath xmlns:m="http://schemas.openxmlformats.org/officeDocument/2006/math">
                    <m:r>
                      <a:rPr lang="en-IE" sz="40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3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082184"/>
                  </p:ext>
                </p:extLst>
              </p:nvPr>
            </p:nvGraphicFramePr>
            <p:xfrm>
              <a:off x="2094877" y="1352550"/>
              <a:ext cx="2241228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093435"/>
                    <a:gridCol w="720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−0.5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082184"/>
                  </p:ext>
                </p:extLst>
              </p:nvPr>
            </p:nvGraphicFramePr>
            <p:xfrm>
              <a:off x="2094877" y="1352550"/>
              <a:ext cx="2241228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093435"/>
                    <a:gridCol w="720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29" t="-2326" r="-42571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9665" t="-2326" r="-664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1864" t="-2326" r="-847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29" t="-795349" r="-42571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9665" t="-795349" r="-664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1864" t="-795349" r="-847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411576"/>
                  </p:ext>
                </p:extLst>
              </p:nvPr>
            </p:nvGraphicFramePr>
            <p:xfrm>
              <a:off x="27788" y="1352550"/>
              <a:ext cx="205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741"/>
                    <a:gridCol w="906077"/>
                    <a:gridCol w="74618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411576"/>
                  </p:ext>
                </p:extLst>
              </p:nvPr>
            </p:nvGraphicFramePr>
            <p:xfrm>
              <a:off x="27788" y="1352550"/>
              <a:ext cx="205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741"/>
                    <a:gridCol w="906077"/>
                    <a:gridCol w="746182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38" t="-2326" r="-418462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295" t="-2326" r="-8255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6230" t="-2326" r="-82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38" t="-795349" r="-418462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295" t="-795349" r="-8255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6230" t="-795349" r="-82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0049889"/>
                  </p:ext>
                </p:extLst>
              </p:nvPr>
            </p:nvGraphicFramePr>
            <p:xfrm>
              <a:off x="2094877" y="1352550"/>
              <a:ext cx="2241228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093435"/>
                    <a:gridCol w="720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(-3,-27)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(3,-27)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(-3,-4.5)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(3,-4.5)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0049889"/>
                  </p:ext>
                </p:extLst>
              </p:nvPr>
            </p:nvGraphicFramePr>
            <p:xfrm>
              <a:off x="2094877" y="1352550"/>
              <a:ext cx="2241228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093435"/>
                    <a:gridCol w="720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29" t="-2326" r="-42571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9665" t="-2326" r="-664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11864" t="-2326" r="-847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(-3,-27)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(3,-27)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29" t="-795349" r="-42571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9665" t="-795349" r="-664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11864" t="-795349" r="-847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(-3,-4.5)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(3,-4.5)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503737"/>
                  </p:ext>
                </p:extLst>
              </p:nvPr>
            </p:nvGraphicFramePr>
            <p:xfrm>
              <a:off x="27788" y="1352550"/>
              <a:ext cx="205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741"/>
                    <a:gridCol w="906077"/>
                    <a:gridCol w="74618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503737"/>
                  </p:ext>
                </p:extLst>
              </p:nvPr>
            </p:nvGraphicFramePr>
            <p:xfrm>
              <a:off x="27788" y="1352550"/>
              <a:ext cx="205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741"/>
                    <a:gridCol w="906077"/>
                    <a:gridCol w="746182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538" t="-2326" r="-418462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4295" t="-2326" r="-8255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6230" t="-2326" r="-82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538" t="-795349" r="-418462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4295" t="-795349" r="-8255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6230" t="-795349" r="-82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31</a:t>
            </a:r>
            <a:endParaRPr lang="en-IE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94825" y="5589240"/>
                <a:ext cx="5772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>
                    <a:latin typeface="Century Gothic" pitchFamily="34" charset="0"/>
                  </a:rPr>
                  <a:t>what effect does ʺaʺ have on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r>
                      <a:rPr lang="en-IE" b="1" i="1" dirty="0" smtClean="0"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latin typeface="Cambria Math"/>
                      </a:rPr>
                      <m:t>𝒙</m:t>
                    </m:r>
                    <m:r>
                      <a:rPr lang="en-IE" b="1" i="1" dirty="0" smtClean="0">
                        <a:latin typeface="Cambria Math"/>
                      </a:rPr>
                      <m:t>)=</m:t>
                    </m:r>
                    <m:r>
                      <a:rPr lang="en-IE" b="1" i="1" dirty="0" err="1">
                        <a:latin typeface="Cambria Math"/>
                      </a:rPr>
                      <m:t>𝒂𝒇</m:t>
                    </m:r>
                    <m:r>
                      <a:rPr lang="en-IE" b="1" i="1" dirty="0">
                        <a:latin typeface="Cambria Math"/>
                      </a:rPr>
                      <m:t>(</m:t>
                    </m:r>
                    <m:r>
                      <a:rPr lang="en-IE" b="1" i="1" dirty="0">
                        <a:latin typeface="Cambria Math"/>
                      </a:rPr>
                      <m:t>𝒙</m:t>
                    </m:r>
                    <m:r>
                      <a:rPr lang="en-IE" b="1" i="1" dirty="0">
                        <a:latin typeface="Cambria Math"/>
                      </a:rPr>
                      <m:t>)=</m:t>
                    </m:r>
                    <m:r>
                      <a:rPr lang="en-IE" b="1" i="1" dirty="0" smtClean="0">
                        <a:latin typeface="Cambria Math"/>
                      </a:rPr>
                      <m:t>𝒂𝒙</m:t>
                    </m:r>
                    <m:r>
                      <a:rPr lang="en-IE" b="1" i="1" baseline="30000" dirty="0" smtClean="0">
                        <a:latin typeface="Cambria Math"/>
                      </a:rPr>
                      <m:t>𝟐</m:t>
                    </m:r>
                    <m:r>
                      <a:rPr lang="en-IE" b="1" i="1" dirty="0" smtClean="0">
                        <a:latin typeface="Cambria Math"/>
                      </a:rPr>
                      <m:t>  </m:t>
                    </m:r>
                    <m:r>
                      <a:rPr lang="en-IE" b="1" i="1" smtClean="0">
                        <a:latin typeface="Cambria Math"/>
                      </a:rPr>
                      <m:t>?</m:t>
                    </m:r>
                  </m:oMath>
                </a14:m>
                <a:endParaRPr lang="en-IE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25" y="5589240"/>
                <a:ext cx="577273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950" t="-8333" b="-28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64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64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64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810336"/>
                  </p:ext>
                </p:extLst>
              </p:nvPr>
            </p:nvGraphicFramePr>
            <p:xfrm>
              <a:off x="2195736" y="1352550"/>
              <a:ext cx="223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16000"/>
                    <a:gridCol w="684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810336"/>
                  </p:ext>
                </p:extLst>
              </p:nvPr>
            </p:nvGraphicFramePr>
            <p:xfrm>
              <a:off x="2195736" y="1352550"/>
              <a:ext cx="223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16000"/>
                    <a:gridCol w="684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326" r="-41690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8798" t="-2326" r="-6174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6786" t="-2326" r="-893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95349" r="-41690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8798" t="-795349" r="-6174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6786" t="-795349" r="-893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IE" sz="4000" dirty="0" smtClean="0">
                    <a:solidFill>
                      <a:schemeClr val="bg1"/>
                    </a:solidFill>
                  </a:rPr>
                  <a:t>Transformation of  the Quadratic</a:t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smtClean="0">
                    <a:solidFill>
                      <a:schemeClr val="bg1"/>
                    </a:solidFill>
                  </a:rPr>
                  <a:t>Activity 1C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3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064203"/>
                  </p:ext>
                </p:extLst>
              </p:nvPr>
            </p:nvGraphicFramePr>
            <p:xfrm>
              <a:off x="2195736" y="1352550"/>
              <a:ext cx="223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16000"/>
                    <a:gridCol w="684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(-3,12)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064203"/>
                  </p:ext>
                </p:extLst>
              </p:nvPr>
            </p:nvGraphicFramePr>
            <p:xfrm>
              <a:off x="2195736" y="1352550"/>
              <a:ext cx="223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16000"/>
                    <a:gridCol w="684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326" r="-41690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8798" t="-2326" r="-6174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6786" t="-2326" r="-893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(-3,12)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5349" r="-41690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8798" t="-795349" r="-6174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6786" t="-795349" r="-893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7543902"/>
                  </p:ext>
                </p:extLst>
              </p:nvPr>
            </p:nvGraphicFramePr>
            <p:xfrm>
              <a:off x="0" y="1352550"/>
              <a:ext cx="2088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044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(-3,10)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7543902"/>
                  </p:ext>
                </p:extLst>
              </p:nvPr>
            </p:nvGraphicFramePr>
            <p:xfrm>
              <a:off x="0" y="1352550"/>
              <a:ext cx="2088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044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38309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1520" t="-2326" r="-5906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9604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38309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1520" t="-795349" r="-5906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9604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(-3,10)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</a:t>
                          </a: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2,5)</a:t>
                          </a: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963230"/>
                  </p:ext>
                </p:extLst>
              </p:nvPr>
            </p:nvGraphicFramePr>
            <p:xfrm>
              <a:off x="0" y="1352550"/>
              <a:ext cx="2088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044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963230"/>
                  </p:ext>
                </p:extLst>
              </p:nvPr>
            </p:nvGraphicFramePr>
            <p:xfrm>
              <a:off x="0" y="1352550"/>
              <a:ext cx="2088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044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38309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1520" t="-2326" r="-5906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9604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38309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1520" t="-795349" r="-5906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9604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9917" y="5589240"/>
                <a:ext cx="6465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>
                    <a:latin typeface="Century Gothic" pitchFamily="34" charset="0"/>
                  </a:rPr>
                  <a:t>what effect does ʺcʺ have on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I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b="1" i="1" dirty="0" smtClean="0">
                        <a:latin typeface="Cambria Math"/>
                      </a:rPr>
                      <m:t>= </m:t>
                    </m:r>
                    <m:r>
                      <a:rPr lang="en-IE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b="1" i="1" dirty="0">
                        <a:latin typeface="Cambria Math"/>
                      </a:rPr>
                      <m:t>+</m:t>
                    </m:r>
                    <m:r>
                      <a:rPr lang="en-IE" b="1" i="1" dirty="0" smtClean="0">
                        <a:latin typeface="Cambria Math"/>
                      </a:rPr>
                      <m:t>𝒄</m:t>
                    </m:r>
                    <m:r>
                      <a:rPr lang="en-IE" b="1" i="1" dirty="0" smtClean="0">
                        <a:latin typeface="Cambria Math"/>
                      </a:rPr>
                      <m:t> = </m:t>
                    </m:r>
                    <m:r>
                      <a:rPr lang="en-IE" b="1" i="1" dirty="0" smtClean="0">
                        <a:latin typeface="Cambria Math"/>
                      </a:rPr>
                      <m:t>𝒙</m:t>
                    </m:r>
                    <m:r>
                      <a:rPr lang="en-IE" b="1" i="1" baseline="30000" dirty="0" smtClean="0">
                        <a:latin typeface="Cambria Math"/>
                      </a:rPr>
                      <m:t>𝟐</m:t>
                    </m:r>
                    <m:r>
                      <a:rPr lang="en-IE" b="1" i="1" dirty="0" smtClean="0">
                        <a:latin typeface="Cambria Math"/>
                      </a:rPr>
                      <m:t> +</m:t>
                    </m:r>
                    <m:r>
                      <a:rPr lang="en-IE" b="1" i="1" dirty="0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IE" b="1" dirty="0" smtClean="0">
                    <a:latin typeface="Century Gothic" pitchFamily="34" charset="0"/>
                  </a:rPr>
                  <a:t> ?</a:t>
                </a:r>
                <a:endParaRPr lang="en-IE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17" y="5589240"/>
                <a:ext cx="646529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54" t="-8333" b="-28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32</a:t>
            </a:r>
            <a:endParaRPr lang="en-IE" b="1" dirty="0">
              <a:latin typeface="+mj-lt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3650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3650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3650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107547"/>
                  </p:ext>
                </p:extLst>
              </p:nvPr>
            </p:nvGraphicFramePr>
            <p:xfrm>
              <a:off x="2267744" y="1352550"/>
              <a:ext cx="2254565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152000"/>
                    <a:gridCol w="67477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107547"/>
                  </p:ext>
                </p:extLst>
              </p:nvPr>
            </p:nvGraphicFramePr>
            <p:xfrm>
              <a:off x="2267744" y="1352550"/>
              <a:ext cx="2254565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152000"/>
                    <a:gridCol w="674772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326" r="-42857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037" t="-2326" r="-5873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33333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5349" r="-42857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037" t="-795349" r="-5873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33333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IE" sz="4000" dirty="0" smtClean="0">
                    <a:solidFill>
                      <a:schemeClr val="bg1"/>
                    </a:solidFill>
                  </a:rPr>
                  <a:t>Transformation of  the Quadratic</a:t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smtClean="0">
                    <a:solidFill>
                      <a:schemeClr val="bg1"/>
                    </a:solidFill>
                  </a:rPr>
                  <a:t>Activity 1D </a:t>
                </a:r>
                <a14:m>
                  <m:oMath xmlns:m="http://schemas.openxmlformats.org/officeDocument/2006/math">
                    <m:r>
                      <a:rPr lang="en-IE" sz="40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    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5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079957"/>
                  </p:ext>
                </p:extLst>
              </p:nvPr>
            </p:nvGraphicFramePr>
            <p:xfrm>
              <a:off x="2267744" y="1352550"/>
              <a:ext cx="2254565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152000"/>
                    <a:gridCol w="67477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(-3,-6)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(-3,-13)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(3,-13)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079957"/>
                  </p:ext>
                </p:extLst>
              </p:nvPr>
            </p:nvGraphicFramePr>
            <p:xfrm>
              <a:off x="2267744" y="1352550"/>
              <a:ext cx="2254565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152000"/>
                    <a:gridCol w="674772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42857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7037" t="-2326" r="-5873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3333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(-3,-6)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42857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7037" t="-795349" r="-5873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3333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(-3,-13)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(3,-13)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124740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(-3,-8)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124740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(-3,-8)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5146689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5146689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1983" y="5589240"/>
                <a:ext cx="6173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>
                    <a:latin typeface="Century Gothic" pitchFamily="34" charset="0"/>
                  </a:rPr>
                  <a:t>W</a:t>
                </a:r>
                <a:r>
                  <a:rPr lang="en-IE" b="1" dirty="0" smtClean="0">
                    <a:latin typeface="Century Gothic" pitchFamily="34" charset="0"/>
                  </a:rPr>
                  <a:t>hat effect does ʺcʺ have on </a:t>
                </a:r>
                <a14:m>
                  <m:oMath xmlns:m="http://schemas.openxmlformats.org/officeDocument/2006/math">
                    <m:r>
                      <a:rPr lang="en-IE" sz="1600" b="1" i="1" dirty="0" smtClean="0">
                        <a:latin typeface="Cambria Math"/>
                      </a:rPr>
                      <m:t>𝒈</m:t>
                    </m:r>
                    <m:r>
                      <a:rPr lang="en-IE" sz="1600" b="1" i="1" dirty="0" smtClean="0">
                        <a:latin typeface="Cambria Math"/>
                      </a:rPr>
                      <m:t>(</m:t>
                    </m:r>
                    <m:r>
                      <a:rPr lang="en-IE" sz="1600" b="1" i="1" dirty="0" smtClean="0">
                        <a:latin typeface="Cambria Math"/>
                      </a:rPr>
                      <m:t>𝒙</m:t>
                    </m:r>
                    <m:r>
                      <a:rPr lang="en-IE" sz="1600" b="1" i="1" dirty="0" smtClean="0">
                        <a:latin typeface="Cambria Math"/>
                      </a:rPr>
                      <m:t>)=</m:t>
                    </m:r>
                    <m:r>
                      <a:rPr lang="en-IE" sz="1600" b="1" i="1" dirty="0" smtClean="0">
                        <a:latin typeface="Cambria Math"/>
                      </a:rPr>
                      <m:t>𝒇</m:t>
                    </m:r>
                    <m:r>
                      <a:rPr lang="en-IE" sz="1600" b="1" i="1" dirty="0" smtClean="0">
                        <a:latin typeface="Cambria Math"/>
                      </a:rPr>
                      <m:t>(</m:t>
                    </m:r>
                    <m:r>
                      <a:rPr lang="en-IE" sz="1600" b="1" i="1" dirty="0" smtClean="0">
                        <a:latin typeface="Cambria Math"/>
                      </a:rPr>
                      <m:t>𝒙</m:t>
                    </m:r>
                    <m:r>
                      <a:rPr lang="en-IE" sz="1600" b="1" i="1" dirty="0" smtClean="0">
                        <a:latin typeface="Cambria Math"/>
                      </a:rPr>
                      <m:t>)+</m:t>
                    </m:r>
                    <m:r>
                      <a:rPr lang="en-IE" sz="1600" b="1" i="1" dirty="0" smtClean="0">
                        <a:latin typeface="Cambria Math"/>
                      </a:rPr>
                      <m:t>𝒄</m:t>
                    </m:r>
                    <m:r>
                      <a:rPr lang="en-IE" sz="1600" b="1" i="1" dirty="0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IE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1600" b="1" i="1" dirty="0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16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1600" b="1" i="1" dirty="0" smtClean="0">
                        <a:latin typeface="Cambria Math"/>
                      </a:rPr>
                      <m:t>+</m:t>
                    </m:r>
                    <m:r>
                      <a:rPr lang="en-IE" sz="1600" b="1" i="1" dirty="0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IE" b="1" dirty="0" smtClean="0">
                    <a:latin typeface="Century Gothic" pitchFamily="34" charset="0"/>
                  </a:rPr>
                  <a:t> ?</a:t>
                </a:r>
                <a:endParaRPr lang="en-IE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83" y="5589240"/>
                <a:ext cx="617399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889" t="-8333" b="-28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nip and Round Single Corner Rectangle 13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32</a:t>
            </a:r>
            <a:endParaRPr lang="en-IE" b="1" dirty="0">
              <a:latin typeface="+mj-lt"/>
            </a:endParaRPr>
          </a:p>
        </p:txBody>
      </p:sp>
      <p:pic>
        <p:nvPicPr>
          <p:cNvPr id="3081" name="Picture 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35ab3026dba4f2df5dadb3e3212d95afb66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3773</TotalTime>
  <Words>3316</Words>
  <Application>Microsoft Office PowerPoint</Application>
  <PresentationFormat>On-screen Show (4:3)</PresentationFormat>
  <Paragraphs>1700</Paragraphs>
  <Slides>23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Transformation of  the Quadratic Activity 1A      f(x)=ax^2</vt:lpstr>
      <vt:lpstr>Transformation of  the Quadratic Activity 1B     f(x)=ax^2</vt:lpstr>
      <vt:lpstr>Transformation of  the Quadratic Activity 1C    f(x)=x^2+c</vt:lpstr>
      <vt:lpstr>Transformation of  the Quadratic Activity 1D        f(x)=-x^2+c</vt:lpstr>
      <vt:lpstr>Transformation of  the Quadratic Activity 1E     f(x)=(〖x+a)〗^2</vt:lpstr>
      <vt:lpstr>Transformation of  the Quadratic Activity 1F     f(x)=(〖x-a)〗^2</vt:lpstr>
      <vt:lpstr>Transformation of  the Quadratic Activity 1G    f(x)=(〖x+a)〗^2±c?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and Scaling</dc:title>
  <dc:creator>Cammie</dc:creator>
  <cp:lastModifiedBy>Tony Knox</cp:lastModifiedBy>
  <cp:revision>144</cp:revision>
  <dcterms:created xsi:type="dcterms:W3CDTF">2012-08-30T19:38:51Z</dcterms:created>
  <dcterms:modified xsi:type="dcterms:W3CDTF">2015-09-29T10:50:01Z</dcterms:modified>
</cp:coreProperties>
</file>