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82" r:id="rId3"/>
    <p:sldId id="283" r:id="rId4"/>
    <p:sldId id="257" r:id="rId5"/>
    <p:sldId id="271" r:id="rId6"/>
    <p:sldId id="284" r:id="rId7"/>
    <p:sldId id="285" r:id="rId8"/>
    <p:sldId id="287" r:id="rId9"/>
    <p:sldId id="288" r:id="rId10"/>
    <p:sldId id="289" r:id="rId11"/>
    <p:sldId id="290" r:id="rId12"/>
    <p:sldId id="291" r:id="rId13"/>
    <p:sldId id="312" r:id="rId14"/>
    <p:sldId id="311" r:id="rId15"/>
    <p:sldId id="309" r:id="rId16"/>
    <p:sldId id="313" r:id="rId17"/>
    <p:sldId id="310" r:id="rId18"/>
    <p:sldId id="266" r:id="rId19"/>
    <p:sldId id="272" r:id="rId20"/>
    <p:sldId id="308" r:id="rId21"/>
    <p:sldId id="270" r:id="rId22"/>
    <p:sldId id="304" r:id="rId23"/>
    <p:sldId id="303" r:id="rId24"/>
    <p:sldId id="302" r:id="rId25"/>
    <p:sldId id="31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3250" autoAdjust="0"/>
  </p:normalViewPr>
  <p:slideViewPr>
    <p:cSldViewPr>
      <p:cViewPr>
        <p:scale>
          <a:sx n="70" d="100"/>
          <a:sy n="70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69443-7EED-4432-B58D-C8710C01B4F7}" type="datetimeFigureOut">
              <a:rPr lang="en-IE" smtClean="0"/>
              <a:pPr/>
              <a:t>13/01/2013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0099F-B6D3-4B12-A8EF-F20BB473754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459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154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154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154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18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19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4733-70D4-4308-BD5D-6B846DB05075}" type="slidenum">
              <a:rPr lang="en-IE" smtClean="0"/>
              <a:pPr/>
              <a:t>20</a:t>
            </a:fld>
            <a:endParaRPr lang="en-I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21</a:t>
            </a:fld>
            <a:endParaRPr lang="en-I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22</a:t>
            </a:fld>
            <a:endParaRPr lang="en-I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23</a:t>
            </a:fld>
            <a:endParaRPr lang="en-I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24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049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Cliceáil</a:t>
            </a:r>
            <a:r>
              <a:rPr lang="en-IE" dirty="0" smtClean="0"/>
              <a:t> le </a:t>
            </a:r>
            <a:r>
              <a:rPr lang="en-IE" dirty="0" err="1" smtClean="0"/>
              <a:t>nótaí</a:t>
            </a:r>
            <a:r>
              <a:rPr lang="en-IE" dirty="0" smtClean="0"/>
              <a:t> a </a:t>
            </a:r>
            <a:r>
              <a:rPr lang="en-IE" dirty="0" err="1" smtClean="0"/>
              <a:t>bhreacadh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0099F-B6D3-4B12-A8EF-F20BB473754F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15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pPr/>
              <a:t>13/01/2013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874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pPr/>
              <a:t>13/01/2013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83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pPr/>
              <a:t>13/01/2013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480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pPr/>
              <a:t>13/01/2013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295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pPr/>
              <a:t>13/01/2013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208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pPr/>
              <a:t>13/01/2013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37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pPr/>
              <a:t>13/01/2013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930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pPr/>
              <a:t>13/01/2013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490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pPr/>
              <a:t>13/01/2013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562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pPr/>
              <a:t>13/01/2013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586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9ECF-9DC4-453A-8ACD-F58F0B5C692E}" type="datetimeFigureOut">
              <a:rPr lang="en-IE" smtClean="0"/>
              <a:pPr/>
              <a:t>13/01/2013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82C7-B273-4E92-BD8D-DABF7D7CBC6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110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39ECF-9DC4-453A-8ACD-F58F0B5C692E}" type="datetimeFigureOut">
              <a:rPr lang="en-IE" smtClean="0"/>
              <a:pPr/>
              <a:t>13/01/2013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282C7-B273-4E92-BD8D-DABF7D7CBC6F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7" name="Rectangle 6">
            <a:hlinkClick r:id="rId13" action="ppaction://hlinksldjump"/>
          </p:cNvPr>
          <p:cNvSpPr/>
          <p:nvPr userDrawn="1"/>
        </p:nvSpPr>
        <p:spPr>
          <a:xfrm>
            <a:off x="8100392" y="0"/>
            <a:ext cx="1043608" cy="54868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608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.png"/><Relationship Id="rId3" Type="http://schemas.openxmlformats.org/officeDocument/2006/relationships/image" Target="../media/image51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0" Type="http://schemas.openxmlformats.org/officeDocument/2006/relationships/image" Target="../media/image68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Completing%20the%20Square.pptx" TargetMode="Externa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Geogebra/shows%20b%20is%20slope%20of%20tangent%20at%20the%20y%20intercept.ggb" TargetMode="External"/><Relationship Id="rId5" Type="http://schemas.openxmlformats.org/officeDocument/2006/relationships/image" Target="../media/image102.emf"/><Relationship Id="rId4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32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rojectmaths.i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738000" y="1642492"/>
            <a:ext cx="7668000" cy="3573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7200" b="1" dirty="0" err="1" smtClean="0">
                <a:latin typeface="Century Gothic" pitchFamily="34" charset="0"/>
              </a:rPr>
              <a:t>Aistriú</a:t>
            </a:r>
            <a:r>
              <a:rPr lang="en-IE" sz="7200" b="1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n-IE" sz="7200" b="1" dirty="0" smtClean="0">
                <a:latin typeface="Century Gothic" pitchFamily="34" charset="0"/>
              </a:rPr>
              <a:t>&amp;</a:t>
            </a:r>
          </a:p>
          <a:p>
            <a:pPr algn="ctr"/>
            <a:r>
              <a:rPr lang="en-IE" sz="7200" b="1" dirty="0" smtClean="0">
                <a:latin typeface="Century Gothic" pitchFamily="34" charset="0"/>
              </a:rPr>
              <a:t> </a:t>
            </a:r>
            <a:r>
              <a:rPr lang="en-IE" sz="7200" b="1" dirty="0" err="1" smtClean="0">
                <a:latin typeface="Century Gothic" pitchFamily="34" charset="0"/>
              </a:rPr>
              <a:t>Scálú</a:t>
            </a:r>
            <a:endParaRPr lang="en-IE" sz="7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8584028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598584028"/>
                  </p:ext>
                </p:extLst>
              </p:nvPr>
            </p:nvGraphicFramePr>
            <p:xfrm>
              <a:off x="0" y="1352550"/>
              <a:ext cx="2196000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326" r="-40845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7566" t="-2326" r="-5343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60000" t="-2326" r="-100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95349" r="-40845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7566" t="-795349" r="-5343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60000" t="-795349" r="-100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5584725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(-1.0)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165584725"/>
                  </p:ext>
                </p:extLst>
              </p:nvPr>
            </p:nvGraphicFramePr>
            <p:xfrm>
              <a:off x="0" y="1352550"/>
              <a:ext cx="2196000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326" r="-40845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7566" t="-2326" r="-5343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60000" t="-2326" r="-100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95349" r="-40845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7566" t="-795349" r="-5343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60000" t="-795349" r="-100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(-1.0)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7957564"/>
                  </p:ext>
                </p:extLst>
              </p:nvPr>
            </p:nvGraphicFramePr>
            <p:xfrm>
              <a:off x="2267744" y="1352550"/>
              <a:ext cx="2443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260000"/>
                    <a:gridCol w="756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+3)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+0.5)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837957564"/>
                  </p:ext>
                </p:extLst>
              </p:nvPr>
            </p:nvGraphicFramePr>
            <p:xfrm>
              <a:off x="2267744" y="1352550"/>
              <a:ext cx="2443793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260000"/>
                    <a:gridCol w="756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326" r="-472857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3816" t="-2326" r="-59903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23387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795349" r="-472857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3816" t="-795349" r="-59903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23387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1722895"/>
                  </p:ext>
                </p:extLst>
              </p:nvPr>
            </p:nvGraphicFramePr>
            <p:xfrm>
              <a:off x="2267744" y="1352550"/>
              <a:ext cx="2443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260000"/>
                    <a:gridCol w="756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+3)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(-6,9)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(-5,4)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+0.5)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(-3,6.25)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(-1,0.25)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(2,6.25)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(3,12.25)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1722895"/>
                  </p:ext>
                </p:extLst>
              </p:nvPr>
            </p:nvGraphicFramePr>
            <p:xfrm>
              <a:off x="2267744" y="1352550"/>
              <a:ext cx="2443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260000"/>
                    <a:gridCol w="756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2326" r="-472857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3816" t="-2326" r="-59903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23387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(-6,9)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(-5,4)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795349" r="-472857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3816" t="-795349" r="-59903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23387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(-3,6.25)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(-1,0.25)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(2,6.25)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(3,12.25)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r>
                  <a:rPr lang="en-IE" sz="4000" dirty="0" err="1" smtClean="0">
                    <a:solidFill>
                      <a:schemeClr val="bg1"/>
                    </a:solidFill>
                  </a:rPr>
                  <a:t>Trasfhoirmiú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na</a:t>
                </a:r>
                <a:r>
                  <a:rPr lang="en-IE" sz="4000" dirty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Cothromóide</a:t>
                </a:r>
                <a:r>
                  <a:rPr lang="en-IE" sz="4000" dirty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Cearnaí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/>
                </a:r>
                <a:br>
                  <a:rPr lang="en-IE" sz="4000" dirty="0" smtClean="0">
                    <a:solidFill>
                      <a:schemeClr val="bg1"/>
                    </a:solidFill>
                  </a:rPr>
                </a:br>
                <a:r>
                  <a:rPr lang="en-IE" sz="4000" dirty="0" err="1" smtClean="0">
                    <a:solidFill>
                      <a:schemeClr val="bg1"/>
                    </a:solidFill>
                  </a:rPr>
                  <a:t>Gníomhaíocht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> 1E     </a:t>
                </a:r>
                <a14:m>
                  <m:oMath xmlns:m="http://schemas.openxmlformats.org/officeDocument/2006/math"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IE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blipFill rotWithShape="1">
                <a:blip r:embed="rId7"/>
                <a:stretch>
                  <a:fillRect t="-5911" b="-177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5350" y="5589240"/>
                <a:ext cx="6913303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E" b="1" dirty="0">
                    <a:latin typeface="Century Gothic" pitchFamily="34" charset="0"/>
                  </a:rPr>
                  <a:t>Cén </a:t>
                </a:r>
                <a:r>
                  <a:rPr lang="en-IE" b="1" dirty="0" err="1">
                    <a:latin typeface="Century Gothic" pitchFamily="34" charset="0"/>
                  </a:rPr>
                  <a:t>éifeacht</a:t>
                </a:r>
                <a:r>
                  <a:rPr lang="en-IE" b="1" dirty="0">
                    <a:latin typeface="Century Gothic" pitchFamily="34" charset="0"/>
                  </a:rPr>
                  <a:t> a </a:t>
                </a:r>
                <a:r>
                  <a:rPr lang="en-IE" b="1" dirty="0" err="1">
                    <a:latin typeface="Century Gothic" pitchFamily="34" charset="0"/>
                  </a:rPr>
                  <a:t>bhíonn</a:t>
                </a:r>
                <a:r>
                  <a:rPr lang="en-IE" b="1" dirty="0">
                    <a:latin typeface="Century Gothic" pitchFamily="34" charset="0"/>
                  </a:rPr>
                  <a:t> </a:t>
                </a:r>
                <a:r>
                  <a:rPr lang="en-IE" b="1" dirty="0" err="1">
                    <a:latin typeface="Century Gothic" pitchFamily="34" charset="0"/>
                  </a:rPr>
                  <a:t>ag</a:t>
                </a:r>
                <a:r>
                  <a:rPr lang="en-IE" b="1" dirty="0">
                    <a:latin typeface="Century Gothic" pitchFamily="34" charset="0"/>
                  </a:rPr>
                  <a:t> “a” </a:t>
                </a:r>
                <a:r>
                  <a:rPr lang="en-IE" b="1" dirty="0" err="1">
                    <a:latin typeface="Century Gothic" pitchFamily="34" charset="0"/>
                  </a:rPr>
                  <a:t>ar</a:t>
                </a:r>
                <a:r>
                  <a:rPr lang="en-IE" b="1" dirty="0"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IE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b="1" i="1" dirty="0" smtClean="0">
                        <a:latin typeface="Cambria Math"/>
                      </a:rPr>
                      <m:t>=</m:t>
                    </m:r>
                    <m:r>
                      <a:rPr lang="en-IE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b="1" i="1" dirty="0" err="1">
                            <a:latin typeface="Cambria Math"/>
                          </a:rPr>
                          <m:t>𝒙</m:t>
                        </m:r>
                        <m:r>
                          <a:rPr lang="en-IE" b="1" i="1" dirty="0" err="1">
                            <a:latin typeface="Cambria Math"/>
                          </a:rPr>
                          <m:t>+</m:t>
                        </m:r>
                        <m:r>
                          <a:rPr lang="en-IE" b="1" i="1" dirty="0" err="1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IE" b="1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E" b="1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E" b="1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E" b="1" i="1" dirty="0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IE" b="1" i="1" dirty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IE" b="1" i="1" dirty="0" smtClean="0">
                                <a:latin typeface="Cambria Math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IE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IE" b="1" dirty="0" smtClean="0">
                    <a:latin typeface="Century Gothic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350" y="5589240"/>
                <a:ext cx="6913303" cy="375552"/>
              </a:xfrm>
              <a:prstGeom prst="rect">
                <a:avLst/>
              </a:prstGeom>
              <a:blipFill rotWithShape="1">
                <a:blip r:embed="rId8"/>
                <a:stretch>
                  <a:fillRect l="-265" t="-6557" r="-265" b="-2623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nip and Round Single Corner Rectangle 12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33</a:t>
            </a:r>
            <a:endParaRPr lang="en-IE" b="1" dirty="0">
              <a:latin typeface="+mj-lt"/>
            </a:endParaRP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74" y="1485009"/>
            <a:ext cx="4212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74" y="1485009"/>
            <a:ext cx="4212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74" y="1485009"/>
            <a:ext cx="4212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9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2831595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072831595"/>
                  </p:ext>
                </p:extLst>
              </p:nvPr>
            </p:nvGraphicFramePr>
            <p:xfrm>
              <a:off x="0" y="1352550"/>
              <a:ext cx="2196000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326" r="-40845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7566" t="-2326" r="-5343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60000" t="-2326" r="-100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95349" r="-40845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7566" t="-795349" r="-5343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60000" t="-795349" r="-100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1711654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451711654"/>
                  </p:ext>
                </p:extLst>
              </p:nvPr>
            </p:nvGraphicFramePr>
            <p:xfrm>
              <a:off x="0" y="1352550"/>
              <a:ext cx="2196000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326" r="-40845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7566" t="-2326" r="-5343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60000" t="-2326" r="-100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95349" r="-40845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7566" t="-795349" r="-5343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60000" t="-795349" r="-100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5445847"/>
                  </p:ext>
                </p:extLst>
              </p:nvPr>
            </p:nvGraphicFramePr>
            <p:xfrm>
              <a:off x="2267744" y="1352550"/>
              <a:ext cx="2515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260000"/>
                    <a:gridCol w="828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−3)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−0.5)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295445847"/>
                  </p:ext>
                </p:extLst>
              </p:nvPr>
            </p:nvGraphicFramePr>
            <p:xfrm>
              <a:off x="2267744" y="1352550"/>
              <a:ext cx="2515793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260000"/>
                    <a:gridCol w="828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326" r="-49000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3816" t="-2326" r="-6570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03676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795349" r="-49000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3816" t="-795349" r="-6570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03676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7758546"/>
                  </p:ext>
                </p:extLst>
              </p:nvPr>
            </p:nvGraphicFramePr>
            <p:xfrm>
              <a:off x="2267744" y="1352550"/>
              <a:ext cx="2515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260000"/>
                    <a:gridCol w="828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−3)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(4,1)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(5,4)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(6,9)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−0.5)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(-3,12.25)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(-2,6.25)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(1,0.25)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(3,6.25)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627758546"/>
                  </p:ext>
                </p:extLst>
              </p:nvPr>
            </p:nvGraphicFramePr>
            <p:xfrm>
              <a:off x="2267744" y="1352550"/>
              <a:ext cx="2515793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260000"/>
                    <a:gridCol w="828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2326" r="-49000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3816" t="-2326" r="-6570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03676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(4,1)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(5,4)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(6,9)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795349" r="-49000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3816" t="-795349" r="-6570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03676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(-3,12.25)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(-2,6.25)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(1,0.25)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(2,2.25)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6.25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(3,6.25)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r>
                  <a:rPr lang="en-IE" sz="4000" dirty="0" err="1" smtClean="0">
                    <a:solidFill>
                      <a:schemeClr val="bg1"/>
                    </a:solidFill>
                  </a:rPr>
                  <a:t>Trasfhoirmiú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na</a:t>
                </a:r>
                <a:r>
                  <a:rPr lang="en-IE" sz="4000" dirty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Cothromóide</a:t>
                </a:r>
                <a:r>
                  <a:rPr lang="en-IE" sz="4000" dirty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Cearnaí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/>
                </a:r>
                <a:br>
                  <a:rPr lang="en-IE" sz="4000" dirty="0" smtClean="0">
                    <a:solidFill>
                      <a:schemeClr val="bg1"/>
                    </a:solidFill>
                  </a:rPr>
                </a:br>
                <a:r>
                  <a:rPr lang="en-IE" sz="4000" dirty="0" err="1" smtClean="0">
                    <a:solidFill>
                      <a:schemeClr val="bg1"/>
                    </a:solidFill>
                  </a:rPr>
                  <a:t>Gníomhaíocht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> 1F     </a:t>
                </a:r>
                <a14:m>
                  <m:oMath xmlns:m="http://schemas.openxmlformats.org/officeDocument/2006/math"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IE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IE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blipFill rotWithShape="1">
                <a:blip r:embed="rId7"/>
                <a:stretch>
                  <a:fillRect t="-5911" b="-177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nip and Round Single Corner Rectangle 12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33</a:t>
            </a:r>
            <a:endParaRPr lang="en-IE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47409" y="5589240"/>
                <a:ext cx="6849184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E" b="1" dirty="0">
                    <a:latin typeface="Century Gothic" pitchFamily="34" charset="0"/>
                  </a:rPr>
                  <a:t>Cén </a:t>
                </a:r>
                <a:r>
                  <a:rPr lang="en-IE" b="1" dirty="0" err="1">
                    <a:latin typeface="Century Gothic" pitchFamily="34" charset="0"/>
                  </a:rPr>
                  <a:t>éifeacht</a:t>
                </a:r>
                <a:r>
                  <a:rPr lang="en-IE" b="1" dirty="0">
                    <a:latin typeface="Century Gothic" pitchFamily="34" charset="0"/>
                  </a:rPr>
                  <a:t> a </a:t>
                </a:r>
                <a:r>
                  <a:rPr lang="en-IE" b="1" dirty="0" err="1">
                    <a:latin typeface="Century Gothic" pitchFamily="34" charset="0"/>
                  </a:rPr>
                  <a:t>bhíonn</a:t>
                </a:r>
                <a:r>
                  <a:rPr lang="en-IE" b="1" dirty="0">
                    <a:latin typeface="Century Gothic" pitchFamily="34" charset="0"/>
                  </a:rPr>
                  <a:t> </a:t>
                </a:r>
                <a:r>
                  <a:rPr lang="en-IE" b="1" dirty="0" err="1">
                    <a:latin typeface="Century Gothic" pitchFamily="34" charset="0"/>
                  </a:rPr>
                  <a:t>ag</a:t>
                </a:r>
                <a:r>
                  <a:rPr lang="en-IE" b="1" dirty="0">
                    <a:latin typeface="Century Gothic" pitchFamily="34" charset="0"/>
                  </a:rPr>
                  <a:t> “a” </a:t>
                </a:r>
                <a:r>
                  <a:rPr lang="en-IE" b="1" dirty="0" err="1">
                    <a:latin typeface="Century Gothic" pitchFamily="34" charset="0"/>
                  </a:rPr>
                  <a:t>ar</a:t>
                </a:r>
                <a:r>
                  <a:rPr lang="en-IE" b="1" dirty="0"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IE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b="1" i="1" dirty="0" smtClean="0">
                        <a:latin typeface="Cambria Math"/>
                      </a:rPr>
                      <m:t>=</m:t>
                    </m:r>
                    <m:r>
                      <a:rPr lang="en-IE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b="1" i="1" dirty="0" err="1">
                            <a:latin typeface="Cambria Math"/>
                          </a:rPr>
                          <m:t>𝒙</m:t>
                        </m:r>
                        <m:r>
                          <a:rPr lang="en-IE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IE" b="1" i="1" dirty="0" err="1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IE" b="1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E" b="1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E" b="1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E" b="1" i="1" dirty="0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IE" b="1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IE" b="1" i="1" dirty="0" smtClean="0">
                                <a:latin typeface="Cambria Math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IE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IE" b="1" dirty="0" smtClean="0">
                    <a:latin typeface="Century Gothic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409" y="5589240"/>
                <a:ext cx="6849184" cy="375552"/>
              </a:xfrm>
              <a:prstGeom prst="rect">
                <a:avLst/>
              </a:prstGeom>
              <a:blipFill rotWithShape="1">
                <a:blip r:embed="rId8"/>
                <a:stretch>
                  <a:fillRect l="-178" t="-6557" r="-267" b="-2623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212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212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212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00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8692328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38692328"/>
                  </p:ext>
                </p:extLst>
              </p:nvPr>
            </p:nvGraphicFramePr>
            <p:xfrm>
              <a:off x="0" y="1352550"/>
              <a:ext cx="2196000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326" r="-40845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7566" t="-2326" r="-5343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60000" t="-2326" r="-100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95349" r="-40845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7566" t="-795349" r="-5343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60000" t="-795349" r="-100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485455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5485455"/>
                  </p:ext>
                </p:extLst>
              </p:nvPr>
            </p:nvGraphicFramePr>
            <p:xfrm>
              <a:off x="0" y="1352550"/>
              <a:ext cx="2196000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326" r="-40845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7566" t="-2326" r="-5343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60000" t="-2326" r="-100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95349" r="-40845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7566" t="-795349" r="-5343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60000" t="-795349" r="-100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617777"/>
                  </p:ext>
                </p:extLst>
              </p:nvPr>
            </p:nvGraphicFramePr>
            <p:xfrm>
              <a:off x="2267744" y="1352550"/>
              <a:ext cx="2587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404000"/>
                    <a:gridCol w="756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57617777"/>
                  </p:ext>
                </p:extLst>
              </p:nvPr>
            </p:nvGraphicFramePr>
            <p:xfrm>
              <a:off x="2267744" y="1352550"/>
              <a:ext cx="2587793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404000"/>
                    <a:gridCol w="756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326" r="-507143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0303" t="-2326" r="-5368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42742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795349" r="-507143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0303" t="-795349" r="-5368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42742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1307472"/>
                  </p:ext>
                </p:extLst>
              </p:nvPr>
            </p:nvGraphicFramePr>
            <p:xfrm>
              <a:off x="2267744" y="1352550"/>
              <a:ext cx="2587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404000"/>
                    <a:gridCol w="756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(-4,11)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(2,11)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931307472"/>
                  </p:ext>
                </p:extLst>
              </p:nvPr>
            </p:nvGraphicFramePr>
            <p:xfrm>
              <a:off x="2267744" y="1352550"/>
              <a:ext cx="2587793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404000"/>
                    <a:gridCol w="756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2326" r="-507143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0303" t="-2326" r="-5368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42742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(-4,11)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(2,11)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795349" r="-507143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0303" t="-795349" r="-5368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42742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-27384"/>
                <a:ext cx="8640960" cy="1231032"/>
              </a:xfr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r>
                  <a:rPr lang="en-IE" sz="4000" dirty="0" err="1" smtClean="0">
                    <a:solidFill>
                      <a:schemeClr val="bg1"/>
                    </a:solidFill>
                  </a:rPr>
                  <a:t>Trasfhoirmiú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na</a:t>
                </a:r>
                <a:r>
                  <a:rPr lang="en-IE" sz="4000" dirty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Cothromóide</a:t>
                </a:r>
                <a:r>
                  <a:rPr lang="en-IE" sz="4000" dirty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Cearnaí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/>
                </a:r>
                <a:br>
                  <a:rPr lang="en-IE" sz="4000" dirty="0" smtClean="0">
                    <a:solidFill>
                      <a:schemeClr val="bg1"/>
                    </a:solidFill>
                  </a:rPr>
                </a:br>
                <a:r>
                  <a:rPr lang="en-IE" sz="4000" dirty="0" err="1" smtClean="0">
                    <a:solidFill>
                      <a:schemeClr val="bg1"/>
                    </a:solidFill>
                  </a:rPr>
                  <a:t>Gníomhaíocht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> 1G    </a:t>
                </a:r>
                <a14:m>
                  <m:oMath xmlns:m="http://schemas.openxmlformats.org/officeDocument/2006/math"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IE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IE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𝒄</m:t>
                    </m:r>
                    <m:r>
                      <a:rPr lang="en-IE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?</m:t>
                    </m:r>
                  </m:oMath>
                </a14:m>
                <a:endParaRPr lang="en-IE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-27384"/>
                <a:ext cx="8640960" cy="1231032"/>
              </a:xfrm>
              <a:blipFill rotWithShape="1">
                <a:blip r:embed="rId7"/>
                <a:stretch>
                  <a:fillRect t="-5911" b="-177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28865" y="5589240"/>
                <a:ext cx="4886274" cy="65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E" b="1" dirty="0" err="1">
                    <a:latin typeface="Century Gothic" pitchFamily="34" charset="0"/>
                  </a:rPr>
                  <a:t>Cén</a:t>
                </a:r>
                <a:r>
                  <a:rPr lang="en-IE" b="1" dirty="0">
                    <a:latin typeface="Century Gothic" pitchFamily="34" charset="0"/>
                  </a:rPr>
                  <a:t> </a:t>
                </a:r>
                <a:r>
                  <a:rPr lang="en-IE" b="1" dirty="0" err="1">
                    <a:latin typeface="Century Gothic" pitchFamily="34" charset="0"/>
                  </a:rPr>
                  <a:t>éifeacht</a:t>
                </a:r>
                <a:r>
                  <a:rPr lang="en-IE" b="1" dirty="0">
                    <a:latin typeface="Century Gothic" pitchFamily="34" charset="0"/>
                  </a:rPr>
                  <a:t> a </a:t>
                </a:r>
                <a:r>
                  <a:rPr lang="en-IE" b="1" dirty="0" err="1">
                    <a:latin typeface="Century Gothic" pitchFamily="34" charset="0"/>
                  </a:rPr>
                  <a:t>bhíonn</a:t>
                </a:r>
                <a:r>
                  <a:rPr lang="en-IE" b="1" dirty="0">
                    <a:latin typeface="Century Gothic" pitchFamily="34" charset="0"/>
                  </a:rPr>
                  <a:t> </a:t>
                </a:r>
                <a:r>
                  <a:rPr lang="en-IE" b="1" dirty="0" err="1">
                    <a:latin typeface="Century Gothic" pitchFamily="34" charset="0"/>
                  </a:rPr>
                  <a:t>ag</a:t>
                </a:r>
                <a:r>
                  <a:rPr lang="en-IE" b="1" dirty="0">
                    <a:latin typeface="Century Gothic" pitchFamily="34" charset="0"/>
                  </a:rPr>
                  <a:t> “a” </a:t>
                </a:r>
                <a:r>
                  <a:rPr lang="en-IE" b="1" dirty="0" err="1" smtClean="0">
                    <a:latin typeface="Century Gothic" pitchFamily="34" charset="0"/>
                  </a:rPr>
                  <a:t>agus</a:t>
                </a:r>
                <a:r>
                  <a:rPr lang="en-IE" b="1" dirty="0" smtClean="0">
                    <a:latin typeface="Century Gothic" pitchFamily="34" charset="0"/>
                  </a:rPr>
                  <a:t> “c” </a:t>
                </a:r>
                <a:r>
                  <a:rPr lang="en-IE" b="1" dirty="0" err="1" smtClean="0">
                    <a:latin typeface="Century Gothic" pitchFamily="34" charset="0"/>
                  </a:rPr>
                  <a:t>ar</a:t>
                </a:r>
                <a:r>
                  <a:rPr lang="en-IE" b="1" dirty="0" smtClean="0">
                    <a:latin typeface="Century Gothic" pitchFamily="34" charset="0"/>
                  </a:rPr>
                  <a:t> </a:t>
                </a:r>
                <a:endParaRPr lang="en-IE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IE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𝒈</m:t>
                    </m:r>
                    <m:r>
                      <a:rPr lang="en-IE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IE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IE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IE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IE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b="1" i="1" smtClean="0">
                            <a:latin typeface="Cambria Math"/>
                          </a:rPr>
                          <m:t>𝒙</m:t>
                        </m:r>
                        <m:r>
                          <a:rPr lang="en-IE" b="1" i="1" smtClean="0">
                            <a:latin typeface="Cambria Math"/>
                          </a:rPr>
                          <m:t>+</m:t>
                        </m:r>
                        <m:r>
                          <a:rPr lang="en-IE" b="1" i="1" smtClean="0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IE" b="1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IE" b="1" i="1">
                        <a:latin typeface="Cambria Math"/>
                        <a:ea typeface="Cambria Math"/>
                      </a:rPr>
                      <m:t>𝒄</m:t>
                    </m:r>
                    <m:r>
                      <a:rPr lang="en-IE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IE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IE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IE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E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IE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IE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IE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𝒄</m:t>
                    </m:r>
                  </m:oMath>
                </a14:m>
                <a:r>
                  <a:rPr lang="en-IE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 ?</a:t>
                </a:r>
                <a:endParaRPr lang="en-IE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65" y="5589240"/>
                <a:ext cx="4886274" cy="652551"/>
              </a:xfrm>
              <a:prstGeom prst="rect">
                <a:avLst/>
              </a:prstGeom>
              <a:blipFill rotWithShape="1">
                <a:blip r:embed="rId8"/>
                <a:stretch>
                  <a:fillRect l="-623" t="-4673" b="-1401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nip and Round Single Corner Rectangle 12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34</a:t>
            </a:r>
            <a:endParaRPr lang="en-IE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81846"/>
                  </p:ext>
                </p:extLst>
              </p:nvPr>
            </p:nvGraphicFramePr>
            <p:xfrm>
              <a:off x="2267744" y="1352550"/>
              <a:ext cx="258779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404000"/>
                    <a:gridCol w="756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(-4,11)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(2,11)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(-4,7)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6581846"/>
                  </p:ext>
                </p:extLst>
              </p:nvPr>
            </p:nvGraphicFramePr>
            <p:xfrm>
              <a:off x="2267744" y="1352550"/>
              <a:ext cx="2587793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404000"/>
                    <a:gridCol w="756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t="-2326" r="-507143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30303" t="-2326" r="-5368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42742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(-4,11)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(2,11)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t="-795349" r="-507143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30303" t="-795349" r="-5368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42742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(-4,7)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146" name="Picture 2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96" y="1629120"/>
            <a:ext cx="4140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96" y="1629120"/>
            <a:ext cx="4140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96" y="1629120"/>
            <a:ext cx="4140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96" y="1629120"/>
            <a:ext cx="4140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0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err="1" smtClean="0">
                <a:latin typeface="Century Gothic" pitchFamily="34" charset="0"/>
              </a:rPr>
              <a:t>Gníomhaíocht</a:t>
            </a:r>
            <a:r>
              <a:rPr lang="en-IE" sz="5400" b="1" dirty="0" smtClean="0">
                <a:latin typeface="Century Gothic" pitchFamily="34" charset="0"/>
              </a:rPr>
              <a:t> 2</a:t>
            </a:r>
            <a:endParaRPr lang="en-IE" sz="5400" b="1" dirty="0">
              <a:latin typeface="Century Gothic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1621"/>
            <a:ext cx="8134350" cy="521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34350" cy="521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34350" cy="521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34350" cy="521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34350" cy="521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34350" cy="521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81975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81975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81975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81975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nip and Round Single Corner Rectangle 23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35</a:t>
            </a:r>
            <a:endParaRPr lang="en-I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4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1656954"/>
                  </p:ext>
                </p:extLst>
              </p:nvPr>
            </p:nvGraphicFramePr>
            <p:xfrm>
              <a:off x="2376232" y="1412776"/>
              <a:ext cx="4284000" cy="4226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9584"/>
                    <a:gridCol w="1980416"/>
                    <a:gridCol w="176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Graf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Feidhm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Uasluach</a:t>
                          </a:r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/</a:t>
                          </a:r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Íosluach</a:t>
                          </a:r>
                          <a:r>
                            <a:rPr lang="en-IE" sz="1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IE" sz="1400" baseline="0" dirty="0" err="1" smtClean="0">
                              <a:solidFill>
                                <a:schemeClr val="bg1"/>
                              </a:solidFill>
                            </a:rPr>
                            <a:t>áitiúil</a:t>
                          </a:r>
                          <a:endParaRPr lang="en-IE" sz="1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(0,0)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uasluach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600" b="0" i="0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600" b="0" i="0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(0,-1)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uasluach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600" b="0" i="0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uasluach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(0,3)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8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(-1,0)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−3)</m:t>
                                    </m:r>
                                  </m:e>
                                  <m:sup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(3,0)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10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(-1,2)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1656954"/>
                  </p:ext>
                </p:extLst>
              </p:nvPr>
            </p:nvGraphicFramePr>
            <p:xfrm>
              <a:off x="2376232" y="1412776"/>
              <a:ext cx="4284000" cy="4226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9584"/>
                    <a:gridCol w="1980416"/>
                    <a:gridCol w="1764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Graf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Feidhm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Uasluach</a:t>
                          </a:r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/</a:t>
                          </a:r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Íosluach</a:t>
                          </a:r>
                          <a:r>
                            <a:rPr lang="en-IE" sz="1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IE" sz="1400" baseline="0" dirty="0" err="1" smtClean="0">
                              <a:solidFill>
                                <a:schemeClr val="bg1"/>
                              </a:solidFill>
                            </a:rPr>
                            <a:t>áitiúil</a:t>
                          </a:r>
                          <a:endParaRPr lang="en-IE" sz="1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692" t="-140984" r="-88923" b="-9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(0,0)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692" t="-240984" r="-88923" b="-8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692" t="-346667" r="-88923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uasluach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692" t="-439344" r="-88923" b="-6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692" t="-539344" r="-88923" b="-5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(0,-1)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692" t="-639344" r="-88923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uasluach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692" t="-739344" r="-88923" b="-3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uasluach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(0,3)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8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692" t="-853333" r="-88923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(-1,0)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692" t="-937705" r="-88923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(3,0)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10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692" t="-1037705" r="-88923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600" baseline="0" dirty="0" smtClean="0">
                              <a:latin typeface="Century Gothic" pitchFamily="34" charset="0"/>
                            </a:rPr>
                            <a:t>(-1,2)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err="1" smtClean="0">
                <a:latin typeface="Century Gothic" pitchFamily="34" charset="0"/>
              </a:rPr>
              <a:t>Gníomhaíocht</a:t>
            </a:r>
            <a:r>
              <a:rPr lang="en-IE" sz="5400" b="1" dirty="0" smtClean="0">
                <a:latin typeface="Century Gothic" pitchFamily="34" charset="0"/>
              </a:rPr>
              <a:t> 2</a:t>
            </a:r>
            <a:endParaRPr lang="en-IE" sz="5400" b="1" dirty="0">
              <a:latin typeface="Century Gothic" pitchFamily="34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35</a:t>
            </a:r>
            <a:endParaRPr lang="en-I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81975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err="1" smtClean="0">
                <a:latin typeface="Century Gothic" pitchFamily="34" charset="0"/>
              </a:rPr>
              <a:t>Gníomhaíocht</a:t>
            </a:r>
            <a:r>
              <a:rPr lang="en-IE" sz="5400" b="1" dirty="0" smtClean="0">
                <a:latin typeface="Century Gothic" pitchFamily="34" charset="0"/>
              </a:rPr>
              <a:t> 2</a:t>
            </a:r>
            <a:endParaRPr lang="en-IE" sz="5400" b="1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81975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81975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81975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81975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81975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81975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81975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81975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81975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42800"/>
            <a:ext cx="8181975" cy="536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Snip and Round Single Corner Rectangle 29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35</a:t>
            </a:r>
            <a:endParaRPr lang="en-I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92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err="1" smtClean="0">
                <a:latin typeface="Century Gothic" pitchFamily="34" charset="0"/>
              </a:rPr>
              <a:t>Gníomhaíocht</a:t>
            </a:r>
            <a:r>
              <a:rPr lang="en-IE" sz="5400" b="1" dirty="0" smtClean="0">
                <a:latin typeface="Century Gothic" pitchFamily="34" charset="0"/>
              </a:rPr>
              <a:t> 2</a:t>
            </a:r>
            <a:endParaRPr lang="en-IE" sz="5400" b="1" dirty="0">
              <a:latin typeface="Century Gothic" pitchFamily="34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35</a:t>
            </a:r>
            <a:endParaRPr lang="en-IE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705049"/>
                  </p:ext>
                </p:extLst>
              </p:nvPr>
            </p:nvGraphicFramePr>
            <p:xfrm>
              <a:off x="2123728" y="1299338"/>
              <a:ext cx="4896328" cy="534266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6055"/>
                    <a:gridCol w="1949464"/>
                    <a:gridCol w="2130809"/>
                  </a:tblGrid>
                  <a:tr h="6021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Graf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Feidhm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Uasluach</a:t>
                          </a:r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/</a:t>
                          </a:r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Íosluach</a:t>
                          </a:r>
                          <a:r>
                            <a:rPr lang="en-IE" sz="1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IE" sz="1400" baseline="0" dirty="0" err="1" smtClean="0">
                              <a:solidFill>
                                <a:schemeClr val="bg1"/>
                              </a:solidFill>
                            </a:rPr>
                            <a:t>áitiúil</a:t>
                          </a:r>
                          <a:endParaRPr lang="en-IE" sz="1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13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−2)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(2,0)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14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baseline="0" dirty="0" err="1" smtClean="0">
                              <a:latin typeface="Century Gothic" pitchFamily="34" charset="0"/>
                            </a:rPr>
                            <a:t>Uasluach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15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baseline="0" dirty="0" err="1" smtClean="0">
                              <a:latin typeface="Century Gothic" pitchFamily="34" charset="0"/>
                            </a:rPr>
                            <a:t>Uasluach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+3)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200" b="0" i="0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(-3,-2)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17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−2)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(2,3)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19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=4</m:t>
                                </m:r>
                                <m:sSup>
                                  <m:sSupPr>
                                    <m:ctrlPr>
                                      <a:rPr lang="en-IE" sz="1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(2</m:t>
                                    </m:r>
                                  </m:e>
                                  <m:sup>
                                    <m:r>
                                      <a:rPr lang="en-IE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IE" sz="12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20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IE" sz="12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E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IE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=sin(x)+5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705049"/>
                  </p:ext>
                </p:extLst>
              </p:nvPr>
            </p:nvGraphicFramePr>
            <p:xfrm>
              <a:off x="2123728" y="1299338"/>
              <a:ext cx="4896328" cy="534266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6055"/>
                    <a:gridCol w="1949464"/>
                    <a:gridCol w="2130809"/>
                  </a:tblGrid>
                  <a:tr h="6021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Graf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Feidhm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Uasluach</a:t>
                          </a:r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/</a:t>
                          </a:r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Íosluach</a:t>
                          </a:r>
                          <a:r>
                            <a:rPr lang="en-IE" sz="1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IE" sz="1400" baseline="0" dirty="0" err="1" smtClean="0">
                              <a:solidFill>
                                <a:schemeClr val="bg1"/>
                              </a:solidFill>
                            </a:rPr>
                            <a:t>áitiúil</a:t>
                          </a:r>
                          <a:endParaRPr lang="en-IE" sz="1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1875" t="-139437" r="-109375" b="-995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1875" t="-242857" r="-109375" b="-9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1875" t="-338028" r="-109375" b="-7971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13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1875" t="-438028" r="-109375" b="-6971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(2,0)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14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1875" t="-538028" r="-109375" b="-5971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baseline="0" dirty="0" err="1" smtClean="0">
                              <a:latin typeface="Century Gothic" pitchFamily="34" charset="0"/>
                            </a:rPr>
                            <a:t>Uasluach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(0,0)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15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1875" t="-647143" r="-109375" b="-5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200" baseline="0" dirty="0" err="1" smtClean="0">
                              <a:latin typeface="Century Gothic" pitchFamily="34" charset="0"/>
                            </a:rPr>
                            <a:t>Uasluach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(0,-1)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1875" t="-736620" r="-109375" b="-398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(-3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,-2</a:t>
                          </a:r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17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1875" t="-836620" r="-109375" b="-298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aseline="0" dirty="0" err="1" smtClean="0">
                              <a:latin typeface="Century Gothic" pitchFamily="34" charset="0"/>
                            </a:rPr>
                            <a:t>Íosluach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 </a:t>
                          </a:r>
                          <a:r>
                            <a:rPr lang="en-IE" sz="1200" baseline="0" dirty="0" smtClean="0">
                              <a:latin typeface="Century Gothic" pitchFamily="34" charset="0"/>
                            </a:rPr>
                            <a:t>(2,3)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1875" t="-936620" r="-109375" b="-198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19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1875" t="-1051429" r="-109375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09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dirty="0" smtClean="0">
                              <a:latin typeface="Century Gothic" pitchFamily="34" charset="0"/>
                            </a:rPr>
                            <a:t>20</a:t>
                          </a:r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1875" t="-1135211" r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110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err="1" smtClean="0">
                <a:latin typeface="Century Gothic" pitchFamily="34" charset="0"/>
              </a:rPr>
              <a:t>Gníomhaíocht</a:t>
            </a:r>
            <a:r>
              <a:rPr lang="en-IE" sz="5400" b="1" dirty="0" smtClean="0">
                <a:latin typeface="Century Gothic" pitchFamily="34" charset="0"/>
              </a:rPr>
              <a:t> 2</a:t>
            </a:r>
            <a:endParaRPr lang="en-IE" sz="5400" b="1" dirty="0"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2285119"/>
                  </p:ext>
                </p:extLst>
              </p:nvPr>
            </p:nvGraphicFramePr>
            <p:xfrm>
              <a:off x="2304232" y="1412776"/>
              <a:ext cx="4356000" cy="4597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00"/>
                    <a:gridCol w="1872000"/>
                    <a:gridCol w="1836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Graf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Feidhm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Uasluach</a:t>
                          </a:r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/</a:t>
                          </a:r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Íosluach</a:t>
                          </a:r>
                          <a:r>
                            <a:rPr lang="en-IE" sz="1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IE" sz="1400" baseline="0" dirty="0" err="1" smtClean="0">
                              <a:solidFill>
                                <a:schemeClr val="bg1"/>
                              </a:solidFill>
                            </a:rPr>
                            <a:t>áitiúil</a:t>
                          </a:r>
                          <a:endParaRPr lang="en-IE" sz="1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sz="16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13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14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15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17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19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20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2285119"/>
                  </p:ext>
                </p:extLst>
              </p:nvPr>
            </p:nvGraphicFramePr>
            <p:xfrm>
              <a:off x="2304232" y="1412776"/>
              <a:ext cx="4356000" cy="4597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00"/>
                    <a:gridCol w="1872000"/>
                    <a:gridCol w="1836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Graf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Feidhm</a:t>
                          </a:r>
                          <a:endParaRPr lang="en-IE" sz="1400" dirty="0">
                            <a:solidFill>
                              <a:schemeClr val="bg1"/>
                            </a:solidFill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Uasluach</a:t>
                          </a:r>
                          <a:r>
                            <a:rPr lang="en-IE" sz="1400" dirty="0" smtClean="0">
                              <a:solidFill>
                                <a:schemeClr val="bg1"/>
                              </a:solidFill>
                            </a:rPr>
                            <a:t>/</a:t>
                          </a:r>
                          <a:r>
                            <a:rPr lang="en-IE" sz="1400" dirty="0" err="1" smtClean="0">
                              <a:solidFill>
                                <a:schemeClr val="bg1"/>
                              </a:solidFill>
                            </a:rPr>
                            <a:t>Íosluach</a:t>
                          </a:r>
                          <a:r>
                            <a:rPr lang="en-IE" sz="1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IE" sz="1400" baseline="0" dirty="0" err="1" smtClean="0">
                              <a:solidFill>
                                <a:schemeClr val="bg1"/>
                              </a:solidFill>
                            </a:rPr>
                            <a:t>áitiúil</a:t>
                          </a:r>
                          <a:endParaRPr lang="en-IE" sz="1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740" t="-140984" r="-97727" b="-10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11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13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14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15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16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17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19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600" dirty="0" smtClean="0">
                              <a:latin typeface="Century Gothic" pitchFamily="34" charset="0"/>
                            </a:rPr>
                            <a:t>20</a:t>
                          </a:r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6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nip and Round Single Corner Rectangle 3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35</a:t>
            </a:r>
            <a:endParaRPr lang="en-I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1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9931" y="1338700"/>
                <a:ext cx="433009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800" b="1" i="1" smtClean="0">
                        <a:latin typeface="Cambria Math"/>
                      </a:rPr>
                      <m:t>𝑨</m:t>
                    </m:r>
                    <m:r>
                      <a:rPr lang="en-IE" sz="2800" b="1" i="1" smtClean="0">
                        <a:latin typeface="Cambria Math"/>
                      </a:rPr>
                      <m:t>:       </m:t>
                    </m:r>
                    <m:r>
                      <a:rPr lang="en-IE" sz="28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sz="28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sz="28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E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sz="28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E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2800" b="1" i="1" smtClean="0">
                        <a:latin typeface="Cambria Math"/>
                      </a:rPr>
                      <m:t>−</m:t>
                    </m:r>
                    <m:r>
                      <a:rPr lang="en-IE" sz="2800" b="1" i="1" smtClean="0">
                        <a:latin typeface="Cambria Math"/>
                      </a:rPr>
                      <m:t>𝟒</m:t>
                    </m:r>
                    <m:r>
                      <a:rPr lang="en-IE" sz="2800" b="1" i="1" smtClean="0">
                        <a:latin typeface="Cambria Math"/>
                      </a:rPr>
                      <m:t>𝒙</m:t>
                    </m:r>
                    <m:r>
                      <a:rPr lang="en-IE" sz="2800" b="1" i="1" smtClean="0">
                        <a:latin typeface="Cambria Math"/>
                      </a:rPr>
                      <m:t>−</m:t>
                    </m:r>
                    <m:r>
                      <a:rPr lang="en-IE" sz="2800" b="1" i="1" smtClean="0">
                        <a:latin typeface="Cambria Math"/>
                      </a:rPr>
                      <m:t>𝟓</m:t>
                    </m:r>
                  </m:oMath>
                </a14:m>
                <a:r>
                  <a:rPr lang="en-IE" sz="2800" b="1" dirty="0" smtClean="0"/>
                  <a:t> </a:t>
                </a:r>
                <a:endParaRPr lang="en-IE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1" y="1338700"/>
                <a:ext cx="4330096" cy="53296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5678" y="1938898"/>
                <a:ext cx="47768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1" smtClean="0">
                          <a:latin typeface="Cambria Math"/>
                        </a:rPr>
                        <m:t>𝑩</m:t>
                      </m:r>
                      <m:r>
                        <a:rPr lang="en-IE" sz="2800" b="1" i="1" smtClean="0">
                          <a:latin typeface="Cambria Math"/>
                        </a:rPr>
                        <m:t>:       </m:t>
                      </m:r>
                      <m:r>
                        <a:rPr lang="en-IE" sz="28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IE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IE" sz="2800" b="1" i="1" smtClean="0">
                          <a:latin typeface="Cambria Math"/>
                        </a:rPr>
                        <m:t>=(</m:t>
                      </m:r>
                      <m:r>
                        <a:rPr lang="en-IE" sz="2800" b="1" i="1" smtClean="0">
                          <a:latin typeface="Cambria Math"/>
                        </a:rPr>
                        <m:t>𝒙</m:t>
                      </m:r>
                      <m:r>
                        <a:rPr lang="en-IE" sz="2800" b="1" i="1" smtClean="0">
                          <a:latin typeface="Cambria Math"/>
                        </a:rPr>
                        <m:t>−</m:t>
                      </m:r>
                      <m:r>
                        <a:rPr lang="en-IE" sz="2800" b="1" i="1" smtClean="0">
                          <a:latin typeface="Cambria Math"/>
                        </a:rPr>
                        <m:t>𝟓</m:t>
                      </m:r>
                      <m:r>
                        <a:rPr lang="en-IE" sz="2800" b="1" i="1" smtClean="0">
                          <a:latin typeface="Cambria Math"/>
                        </a:rPr>
                        <m:t>)(</m:t>
                      </m:r>
                      <m:r>
                        <a:rPr lang="en-IE" sz="2800" b="1" i="1" smtClean="0">
                          <a:latin typeface="Cambria Math"/>
                        </a:rPr>
                        <m:t>𝒙</m:t>
                      </m:r>
                      <m:r>
                        <a:rPr lang="en-IE" sz="2800" b="1" i="1" smtClean="0">
                          <a:latin typeface="Cambria Math"/>
                        </a:rPr>
                        <m:t>+</m:t>
                      </m:r>
                      <m:r>
                        <a:rPr lang="en-IE" sz="2800" b="1" i="1" smtClean="0">
                          <a:latin typeface="Cambria Math"/>
                        </a:rPr>
                        <m:t>𝟏</m:t>
                      </m:r>
                      <m:r>
                        <a:rPr lang="en-IE" sz="2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IE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78" y="1938898"/>
                <a:ext cx="4776884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7943" y="2555612"/>
                <a:ext cx="433169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1" smtClean="0">
                          <a:latin typeface="Cambria Math"/>
                        </a:rPr>
                        <m:t>𝑪</m:t>
                      </m:r>
                      <m:r>
                        <a:rPr lang="en-IE" sz="2800" b="1" i="1" smtClean="0">
                          <a:latin typeface="Cambria Math"/>
                        </a:rPr>
                        <m:t>:       </m:t>
                      </m:r>
                      <m:r>
                        <a:rPr lang="en-IE" sz="28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IE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IE" sz="2800" b="1" i="1" smtClean="0">
                          <a:latin typeface="Cambria Math"/>
                        </a:rPr>
                        <m:t>=(</m:t>
                      </m:r>
                      <m:sSup>
                        <m:sSupPr>
                          <m:ctrlPr>
                            <a:rPr lang="en-IE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8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IE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IE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IE" sz="28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IE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IE" sz="2800" b="1" i="1" smtClean="0">
                          <a:latin typeface="Cambria Math"/>
                        </a:rPr>
                        <m:t>−</m:t>
                      </m:r>
                      <m:r>
                        <a:rPr lang="en-IE" sz="2800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IE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43" y="2555612"/>
                <a:ext cx="4331699" cy="53296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5988" y="3414018"/>
            <a:ext cx="3791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err="1" smtClean="0">
                <a:latin typeface="Century Gothic" pitchFamily="34" charset="0"/>
              </a:rPr>
              <a:t>Cé</a:t>
            </a:r>
            <a:r>
              <a:rPr lang="en-IE" sz="2000" b="1" dirty="0" smtClean="0">
                <a:latin typeface="Century Gothic" pitchFamily="34" charset="0"/>
              </a:rPr>
              <a:t> </a:t>
            </a:r>
            <a:r>
              <a:rPr lang="en-IE" sz="2000" b="1" dirty="0" err="1" smtClean="0">
                <a:latin typeface="Century Gothic" pitchFamily="34" charset="0"/>
              </a:rPr>
              <a:t>acu</a:t>
            </a:r>
            <a:r>
              <a:rPr lang="en-IE" sz="2000" b="1" dirty="0" smtClean="0">
                <a:latin typeface="Century Gothic" pitchFamily="34" charset="0"/>
              </a:rPr>
              <a:t> an </a:t>
            </a:r>
            <a:r>
              <a:rPr lang="en-IE" sz="2000" b="1" dirty="0" err="1" smtClean="0">
                <a:latin typeface="Century Gothic" pitchFamily="34" charset="0"/>
              </a:rPr>
              <a:t>fhormáid</a:t>
            </a:r>
            <a:r>
              <a:rPr lang="en-IE" sz="2000" b="1" dirty="0" smtClean="0">
                <a:latin typeface="Century Gothic" pitchFamily="34" charset="0"/>
              </a:rPr>
              <a:t> is </a:t>
            </a:r>
            <a:r>
              <a:rPr lang="en-IE" sz="2000" b="1" dirty="0" err="1" smtClean="0">
                <a:latin typeface="Century Gothic" pitchFamily="34" charset="0"/>
              </a:rPr>
              <a:t>fearr</a:t>
            </a:r>
            <a:r>
              <a:rPr lang="en-IE" sz="2000" b="1" dirty="0" smtClean="0">
                <a:latin typeface="Century Gothic" pitchFamily="34" charset="0"/>
              </a:rPr>
              <a:t>? </a:t>
            </a:r>
            <a:endParaRPr lang="en-IE" sz="20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988" y="3969108"/>
            <a:ext cx="8451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latin typeface="Century Gothic" pitchFamily="34" charset="0"/>
              </a:rPr>
              <a:t>An </a:t>
            </a:r>
            <a:r>
              <a:rPr lang="en-IE" sz="2000" b="1" dirty="0" err="1" smtClean="0">
                <a:latin typeface="Century Gothic" pitchFamily="34" charset="0"/>
              </a:rPr>
              <a:t>féidir</a:t>
            </a:r>
            <a:r>
              <a:rPr lang="en-IE" sz="2000" b="1" dirty="0" smtClean="0">
                <a:latin typeface="Century Gothic" pitchFamily="34" charset="0"/>
              </a:rPr>
              <a:t> </a:t>
            </a:r>
            <a:r>
              <a:rPr lang="en-IE" sz="2000" b="1" dirty="0" err="1" smtClean="0">
                <a:latin typeface="Century Gothic" pitchFamily="34" charset="0"/>
              </a:rPr>
              <a:t>linn</a:t>
            </a:r>
            <a:r>
              <a:rPr lang="en-IE" sz="2000" b="1" dirty="0" smtClean="0">
                <a:latin typeface="Century Gothic" pitchFamily="34" charset="0"/>
              </a:rPr>
              <a:t> </a:t>
            </a:r>
            <a:r>
              <a:rPr lang="en-IE" sz="2000" b="1" dirty="0" err="1" smtClean="0">
                <a:latin typeface="Century Gothic" pitchFamily="34" charset="0"/>
              </a:rPr>
              <a:t>athrú</a:t>
            </a:r>
            <a:r>
              <a:rPr lang="en-IE" sz="2000" b="1" dirty="0" smtClean="0">
                <a:latin typeface="Century Gothic" pitchFamily="34" charset="0"/>
              </a:rPr>
              <a:t> ó </a:t>
            </a:r>
            <a:r>
              <a:rPr lang="en-IE" sz="2000" b="1" dirty="0" err="1" smtClean="0">
                <a:latin typeface="Century Gothic" pitchFamily="34" charset="0"/>
              </a:rPr>
              <a:t>fhormáid</a:t>
            </a:r>
            <a:r>
              <a:rPr lang="en-IE" sz="2000" b="1" dirty="0" smtClean="0">
                <a:latin typeface="Century Gothic" pitchFamily="34" charset="0"/>
              </a:rPr>
              <a:t> </a:t>
            </a:r>
            <a:r>
              <a:rPr lang="en-IE" sz="2000" b="1" dirty="0" err="1" smtClean="0">
                <a:latin typeface="Century Gothic" pitchFamily="34" charset="0"/>
              </a:rPr>
              <a:t>amháin</a:t>
            </a:r>
            <a:r>
              <a:rPr lang="en-IE" sz="2000" b="1" dirty="0" smtClean="0">
                <a:latin typeface="Century Gothic" pitchFamily="34" charset="0"/>
              </a:rPr>
              <a:t> go </a:t>
            </a:r>
            <a:r>
              <a:rPr lang="en-IE" sz="2000" b="1" dirty="0" err="1" smtClean="0">
                <a:latin typeface="Century Gothic" pitchFamily="34" charset="0"/>
              </a:rPr>
              <a:t>formáid</a:t>
            </a:r>
            <a:r>
              <a:rPr lang="en-IE" sz="2000" b="1" dirty="0" smtClean="0">
                <a:latin typeface="Century Gothic" pitchFamily="34" charset="0"/>
              </a:rPr>
              <a:t> </a:t>
            </a:r>
            <a:r>
              <a:rPr lang="en-IE" sz="2000" b="1" dirty="0" err="1" smtClean="0">
                <a:latin typeface="Century Gothic" pitchFamily="34" charset="0"/>
              </a:rPr>
              <a:t>eile</a:t>
            </a:r>
            <a:r>
              <a:rPr lang="en-IE" sz="2000" b="1" dirty="0" smtClean="0">
                <a:latin typeface="Century Gothic" pitchFamily="34" charset="0"/>
              </a:rPr>
              <a:t> </a:t>
            </a:r>
            <a:r>
              <a:rPr lang="en-IE" sz="2000" b="1" dirty="0" err="1" smtClean="0">
                <a:latin typeface="Century Gothic" pitchFamily="34" charset="0"/>
              </a:rPr>
              <a:t>agus</a:t>
            </a:r>
            <a:r>
              <a:rPr lang="en-IE" sz="2000" b="1" dirty="0" smtClean="0">
                <a:latin typeface="Century Gothic" pitchFamily="34" charset="0"/>
              </a:rPr>
              <a:t> </a:t>
            </a:r>
            <a:r>
              <a:rPr lang="en-IE" sz="2000" b="1" dirty="0" err="1" smtClean="0">
                <a:latin typeface="Century Gothic" pitchFamily="34" charset="0"/>
              </a:rPr>
              <a:t>ar</a:t>
            </a:r>
            <a:r>
              <a:rPr lang="en-IE" sz="2000" b="1" dirty="0" smtClean="0">
                <a:latin typeface="Century Gothic" pitchFamily="34" charset="0"/>
              </a:rPr>
              <a:t> </a:t>
            </a:r>
            <a:r>
              <a:rPr lang="en-IE" sz="2000" b="1" dirty="0" err="1" smtClean="0">
                <a:latin typeface="Century Gothic" pitchFamily="34" charset="0"/>
              </a:rPr>
              <a:t>ais</a:t>
            </a:r>
            <a:r>
              <a:rPr lang="en-IE" sz="2000" b="1" dirty="0" smtClean="0">
                <a:latin typeface="Century Gothic" pitchFamily="34" charset="0"/>
              </a:rPr>
              <a:t>? </a:t>
            </a:r>
            <a:endParaRPr lang="en-IE" sz="2000" b="1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000" y="0"/>
            <a:ext cx="7596000" cy="82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err="1" smtClean="0">
                <a:latin typeface="Century Gothic" pitchFamily="34" charset="0"/>
              </a:rPr>
              <a:t>Gníomhaíocht</a:t>
            </a:r>
            <a:r>
              <a:rPr lang="en-IE" sz="4400" b="1" dirty="0" smtClean="0">
                <a:latin typeface="Century Gothic" pitchFamily="34" charset="0"/>
              </a:rPr>
              <a:t> 3</a:t>
            </a:r>
            <a:endParaRPr lang="en-IE" sz="4400" b="1" dirty="0">
              <a:latin typeface="Century Gothic" pitchFamily="34" charset="0"/>
            </a:endParaRPr>
          </a:p>
        </p:txBody>
      </p:sp>
      <p:sp>
        <p:nvSpPr>
          <p:cNvPr id="10" name="Snip and Round Single Corner Rectangle 9">
            <a:hlinkClick r:id="rId6" action="ppaction://hlinkpres?slideindex=1&amp;slidetitle="/>
          </p:cNvPr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36</a:t>
            </a:r>
            <a:endParaRPr lang="en-I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17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000" y="0"/>
            <a:ext cx="7596000" cy="82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err="1" smtClean="0">
                <a:latin typeface="Century Gothic" pitchFamily="34" charset="0"/>
              </a:rPr>
              <a:t>Gníomhaíocht</a:t>
            </a:r>
            <a:r>
              <a:rPr lang="en-IE" sz="4400" b="1" dirty="0" smtClean="0">
                <a:latin typeface="Century Gothic" pitchFamily="34" charset="0"/>
              </a:rPr>
              <a:t> 3</a:t>
            </a:r>
            <a:endParaRPr lang="en-IE" sz="4400" b="1" dirty="0"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252148"/>
                  </p:ext>
                </p:extLst>
              </p:nvPr>
            </p:nvGraphicFramePr>
            <p:xfrm>
              <a:off x="539720" y="980728"/>
              <a:ext cx="2592120" cy="2747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2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429252148"/>
                  </p:ext>
                </p:extLst>
              </p:nvPr>
            </p:nvGraphicFramePr>
            <p:xfrm>
              <a:off x="539720" y="980728"/>
              <a:ext cx="2592120" cy="2834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278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05" t="-2174" r="-412048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3871" t="-2174" r="-37903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53191" t="-2174" b="-90000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7472576"/>
                  </p:ext>
                </p:extLst>
              </p:nvPr>
            </p:nvGraphicFramePr>
            <p:xfrm>
              <a:off x="3275940" y="980728"/>
              <a:ext cx="2592120" cy="2743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=(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−5)(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2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827472576"/>
                  </p:ext>
                </p:extLst>
              </p:nvPr>
            </p:nvGraphicFramePr>
            <p:xfrm>
              <a:off x="3275940" y="980728"/>
              <a:ext cx="2592120" cy="2834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222" r="-413253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3468" t="-2222" r="-38306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48421" t="-2222" b="-92000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9705388"/>
                  </p:ext>
                </p:extLst>
              </p:nvPr>
            </p:nvGraphicFramePr>
            <p:xfrm>
              <a:off x="6012160" y="980728"/>
              <a:ext cx="2592120" cy="2747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−2)</m:t>
                                    </m:r>
                                  </m:e>
                                  <m:sup>
                                    <m:r>
                                      <a:rPr lang="en-IE" sz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2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289705388"/>
                  </p:ext>
                </p:extLst>
              </p:nvPr>
            </p:nvGraphicFramePr>
            <p:xfrm>
              <a:off x="6012160" y="980728"/>
              <a:ext cx="2592120" cy="2834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278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174" r="-413253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3468" t="-2174" r="-38306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52128" t="-2174" r="-1064" b="-90000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200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5048002"/>
                  </p:ext>
                </p:extLst>
              </p:nvPr>
            </p:nvGraphicFramePr>
            <p:xfrm>
              <a:off x="539552" y="980728"/>
              <a:ext cx="2592056" cy="2747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2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(-2,7)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(1,-8)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(2,9)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(3,-8)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(4,-5)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(5,0)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(6,7)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35048002"/>
                  </p:ext>
                </p:extLst>
              </p:nvPr>
            </p:nvGraphicFramePr>
            <p:xfrm>
              <a:off x="539552" y="980728"/>
              <a:ext cx="2592056" cy="2834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00"/>
                  </a:tblGrid>
                  <a:tr h="278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205" t="-2174" r="-412048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3871" t="-2174" r="-37903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53191" t="-2174" b="-90000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(-2,7)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(1,-8)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(2,9)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(3,-8)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(4,-5)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(5,0)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(6,7)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9357257"/>
                  </p:ext>
                </p:extLst>
              </p:nvPr>
            </p:nvGraphicFramePr>
            <p:xfrm>
              <a:off x="3275772" y="980728"/>
              <a:ext cx="2592120" cy="2743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=(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−5)(</m:t>
                                </m:r>
                                <m:r>
                                  <m:rPr>
                                    <m:sty m:val="p"/>
                                  </m:rP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2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(-2,7)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(1,-8)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(2,9)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(3,-8)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(4,-5)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(5,0)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(6,7)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239357257"/>
                  </p:ext>
                </p:extLst>
              </p:nvPr>
            </p:nvGraphicFramePr>
            <p:xfrm>
              <a:off x="3275772" y="980728"/>
              <a:ext cx="2592120" cy="2834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2222" r="-413253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3468" t="-2222" r="-38306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48421" t="-2222" b="-92000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(-2,7)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(1,-8)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(2,9)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(3,-8)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(4,-5)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(5,0)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(6,7)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4729792"/>
                  </p:ext>
                </p:extLst>
              </p:nvPr>
            </p:nvGraphicFramePr>
            <p:xfrm>
              <a:off x="6011992" y="980728"/>
              <a:ext cx="2592120" cy="2747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2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IE" sz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−2)</m:t>
                                    </m:r>
                                  </m:e>
                                  <m:sup>
                                    <m:r>
                                      <a:rPr lang="en-IE" sz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2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2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2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200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(-2,7)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(1,-8)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(2,9)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(3,-8)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(4,-5)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(5,0)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(6,7)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714729792"/>
                  </p:ext>
                </p:extLst>
              </p:nvPr>
            </p:nvGraphicFramePr>
            <p:xfrm>
              <a:off x="6011992" y="980728"/>
              <a:ext cx="2592120" cy="2834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4056"/>
                    <a:gridCol w="1512000"/>
                    <a:gridCol w="576064"/>
                  </a:tblGrid>
                  <a:tr h="278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2174" r="-413253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33468" t="-2174" r="-38306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352128" t="-2174" r="-1064" b="-90000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(-2,7)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(-1,5)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(1,-8)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(2,9)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(3,-8)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(4,-5)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(5,0)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6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200" b="1" dirty="0" smtClean="0">
                              <a:latin typeface="Century Gothic" pitchFamily="34" charset="0"/>
                            </a:rPr>
                            <a:t>(6,7)</a:t>
                          </a:r>
                          <a:endParaRPr lang="en-IE" sz="1200" b="1" dirty="0">
                            <a:latin typeface="Century Gothic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2" y="3792008"/>
            <a:ext cx="4500000" cy="29493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20072" y="3818657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/>
            <a:r>
              <a:rPr lang="en-IE" sz="2000" b="1" dirty="0"/>
              <a:t>4. </a:t>
            </a:r>
            <a:r>
              <a:rPr lang="en-IE" sz="2000" dirty="0" err="1" smtClean="0"/>
              <a:t>Cé</a:t>
            </a:r>
            <a:r>
              <a:rPr lang="en-IE" sz="2000" dirty="0" smtClean="0"/>
              <a:t> </a:t>
            </a:r>
            <a:r>
              <a:rPr lang="en-IE" sz="2000" dirty="0" err="1" smtClean="0"/>
              <a:t>acu</a:t>
            </a:r>
            <a:r>
              <a:rPr lang="en-IE" sz="2000" dirty="0" smtClean="0"/>
              <a:t> de </a:t>
            </a:r>
            <a:r>
              <a:rPr lang="en-IE" sz="2000" dirty="0" err="1" smtClean="0"/>
              <a:t>na</a:t>
            </a:r>
            <a:r>
              <a:rPr lang="en-IE" sz="2000" dirty="0" smtClean="0"/>
              <a:t> </a:t>
            </a:r>
            <a:r>
              <a:rPr lang="en-IE" sz="2000" dirty="0" err="1" smtClean="0"/>
              <a:t>míreanna</a:t>
            </a:r>
            <a:r>
              <a:rPr lang="en-IE" sz="2000" dirty="0" smtClean="0"/>
              <a:t> </a:t>
            </a:r>
            <a:r>
              <a:rPr lang="en-IE" sz="2000" dirty="0" err="1" smtClean="0"/>
              <a:t>eolais</a:t>
            </a:r>
            <a:r>
              <a:rPr lang="en-IE" sz="2000" dirty="0" smtClean="0"/>
              <a:t> ó </a:t>
            </a:r>
            <a:r>
              <a:rPr lang="en-IE" sz="2000" dirty="0" err="1" smtClean="0"/>
              <a:t>gach</a:t>
            </a:r>
            <a:r>
              <a:rPr lang="en-IE" sz="2000" dirty="0" smtClean="0"/>
              <a:t> </a:t>
            </a:r>
            <a:r>
              <a:rPr lang="en-IE" sz="2000" dirty="0" err="1" smtClean="0"/>
              <a:t>ceann</a:t>
            </a:r>
            <a:r>
              <a:rPr lang="en-IE" sz="2000" dirty="0" smtClean="0"/>
              <a:t> de </a:t>
            </a:r>
            <a:r>
              <a:rPr lang="en-IE" sz="2000" dirty="0" err="1" smtClean="0"/>
              <a:t>na</a:t>
            </a:r>
            <a:r>
              <a:rPr lang="en-IE" sz="2000" dirty="0" smtClean="0"/>
              <a:t> </a:t>
            </a:r>
            <a:r>
              <a:rPr lang="en-IE" sz="2000" dirty="0" err="1" smtClean="0"/>
              <a:t>feidhmeanna</a:t>
            </a:r>
            <a:r>
              <a:rPr lang="en-IE" sz="2000" dirty="0" smtClean="0"/>
              <a:t> </a:t>
            </a:r>
            <a:r>
              <a:rPr lang="en-IE" sz="2000" dirty="0" err="1" smtClean="0"/>
              <a:t>faoi</a:t>
            </a:r>
            <a:r>
              <a:rPr lang="en-IE" sz="2000" dirty="0" smtClean="0"/>
              <a:t> </a:t>
            </a:r>
            <a:r>
              <a:rPr lang="en-IE" sz="2000" dirty="0" err="1" smtClean="0"/>
              <a:t>seach</a:t>
            </a:r>
            <a:r>
              <a:rPr lang="en-IE" sz="2000" dirty="0" smtClean="0"/>
              <a:t> </a:t>
            </a:r>
            <a:r>
              <a:rPr lang="en-IE" sz="2000" dirty="0" err="1" smtClean="0"/>
              <a:t>ba</a:t>
            </a:r>
            <a:r>
              <a:rPr lang="en-IE" sz="2000" dirty="0" smtClean="0"/>
              <a:t> </a:t>
            </a:r>
            <a:r>
              <a:rPr lang="en-IE" sz="2000" dirty="0" err="1" smtClean="0"/>
              <a:t>chabhair</a:t>
            </a:r>
            <a:r>
              <a:rPr lang="en-IE" sz="2000" dirty="0" smtClean="0"/>
              <a:t> </a:t>
            </a:r>
            <a:r>
              <a:rPr lang="en-IE" sz="2000" dirty="0" err="1" smtClean="0"/>
              <a:t>dúinn</a:t>
            </a:r>
            <a:r>
              <a:rPr lang="en-IE" sz="2000" dirty="0" smtClean="0"/>
              <a:t> </a:t>
            </a:r>
            <a:r>
              <a:rPr lang="en-IE" sz="2000" dirty="0" err="1" smtClean="0"/>
              <a:t>dá</a:t>
            </a:r>
            <a:r>
              <a:rPr lang="en-IE" sz="2000" dirty="0" smtClean="0"/>
              <a:t> </a:t>
            </a:r>
            <a:r>
              <a:rPr lang="en-IE" sz="2000" dirty="0" err="1" smtClean="0"/>
              <a:t>mbeadh</a:t>
            </a:r>
            <a:r>
              <a:rPr lang="en-IE" sz="2000" dirty="0" smtClean="0"/>
              <a:t> </a:t>
            </a:r>
            <a:r>
              <a:rPr lang="en-IE" sz="2000" dirty="0" err="1" smtClean="0"/>
              <a:t>graf</a:t>
            </a:r>
            <a:r>
              <a:rPr lang="en-IE" sz="2000" dirty="0" smtClean="0"/>
              <a:t> </a:t>
            </a:r>
            <a:r>
              <a:rPr lang="en-IE" sz="2000" dirty="0" err="1" smtClean="0"/>
              <a:t>na</a:t>
            </a:r>
            <a:r>
              <a:rPr lang="en-IE" sz="2000" dirty="0" smtClean="0"/>
              <a:t> </a:t>
            </a:r>
            <a:r>
              <a:rPr lang="en-IE" sz="2000" dirty="0" err="1" smtClean="0"/>
              <a:t>féidhme</a:t>
            </a:r>
            <a:r>
              <a:rPr lang="en-IE" sz="2000" dirty="0" smtClean="0"/>
              <a:t> á </a:t>
            </a:r>
            <a:r>
              <a:rPr lang="en-IE" sz="2000" dirty="0" err="1" smtClean="0"/>
              <a:t>sceitseáil</a:t>
            </a:r>
            <a:r>
              <a:rPr lang="en-IE" sz="2000" dirty="0" smtClean="0"/>
              <a:t> </a:t>
            </a:r>
            <a:r>
              <a:rPr lang="en-IE" sz="2000" dirty="0" err="1" smtClean="0"/>
              <a:t>againn</a:t>
            </a:r>
            <a:r>
              <a:rPr lang="en-IE" sz="2000" dirty="0" smtClean="0"/>
              <a:t>?</a:t>
            </a:r>
            <a:endParaRPr lang="en-IE" sz="2000" dirty="0"/>
          </a:p>
        </p:txBody>
      </p:sp>
      <p:sp>
        <p:nvSpPr>
          <p:cNvPr id="16" name="Snip and Round Single Corner Rectangle 15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36</a:t>
            </a:r>
            <a:endParaRPr lang="en-I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97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0"/>
            <a:ext cx="7200000" cy="47189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71728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12CB-7907-47A2-9857-4766285EEF15}" type="slidenum">
              <a:rPr lang="en-IE" smtClean="0"/>
              <a:pPr/>
              <a:t>20</a:t>
            </a:fld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5243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" y="4005064"/>
            <a:ext cx="400617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116632"/>
            <a:ext cx="4680520" cy="111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s://encrypted-tbn0.google.com/images?q=tbn:ANd9GcTfaiwJLdmxWtUljDZWWMot3G-EB3Qm9jVlh2O08jkn2-hLoMT1vw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0704" y="5410199"/>
            <a:ext cx="1447800" cy="14478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3819" y="1412776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/>
              <a:t>Is é an </a:t>
            </a:r>
            <a:r>
              <a:rPr lang="en-IE" sz="2800" b="1" dirty="0" err="1" smtClean="0"/>
              <a:t>comhéifeacht</a:t>
            </a:r>
            <a:r>
              <a:rPr lang="en-IE" sz="2800" b="1" dirty="0" smtClean="0"/>
              <a:t> de “b” i </a:t>
            </a:r>
            <a:r>
              <a:rPr lang="en-IE" sz="2800" b="1" dirty="0" err="1" smtClean="0"/>
              <a:t>gcothromóidí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cearnaí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ná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fána</a:t>
            </a:r>
            <a:r>
              <a:rPr lang="en-IE" sz="2800" b="1" dirty="0" smtClean="0"/>
              <a:t> an </a:t>
            </a:r>
            <a:r>
              <a:rPr lang="en-IE" sz="2800" b="1" dirty="0" err="1" smtClean="0"/>
              <a:t>líne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thadhaill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ag</a:t>
            </a:r>
            <a:r>
              <a:rPr lang="en-IE" sz="2800" b="1" dirty="0" smtClean="0"/>
              <a:t> an y-</a:t>
            </a:r>
            <a:r>
              <a:rPr lang="en-IE" sz="2800" b="1" dirty="0" err="1" smtClean="0"/>
              <a:t>idirlíne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13280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9499" y="44624"/>
            <a:ext cx="7668000" cy="2420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err="1" smtClean="0">
                <a:latin typeface="Century Gothic" pitchFamily="34" charset="0"/>
              </a:rPr>
              <a:t>Gníomhaíocht</a:t>
            </a:r>
            <a:r>
              <a:rPr lang="en-IE" sz="5400" b="1" dirty="0" smtClean="0">
                <a:latin typeface="Century Gothic" pitchFamily="34" charset="0"/>
              </a:rPr>
              <a:t> 4</a:t>
            </a:r>
          </a:p>
          <a:p>
            <a:pPr algn="ctr"/>
            <a:r>
              <a:rPr lang="en-IE" sz="5400" b="1" dirty="0" err="1" smtClean="0">
                <a:latin typeface="Century Gothic" pitchFamily="34" charset="0"/>
              </a:rPr>
              <a:t>Meaitseáil</a:t>
            </a:r>
            <a:r>
              <a:rPr lang="en-IE" sz="5400" b="1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n-IE" sz="5400" b="1" dirty="0" err="1" smtClean="0">
                <a:latin typeface="Century Gothic" pitchFamily="34" charset="0"/>
              </a:rPr>
              <a:t>Grafanna</a:t>
            </a:r>
            <a:endParaRPr lang="en-IE" sz="5400" b="1" dirty="0">
              <a:latin typeface="Century Gothic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23727" y="2473847"/>
            <a:ext cx="5400601" cy="4365103"/>
            <a:chOff x="1471799" y="2375076"/>
            <a:chExt cx="4670241" cy="41036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799" y="2375076"/>
              <a:ext cx="3097993" cy="400122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958" y="2426874"/>
              <a:ext cx="3157082" cy="405187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95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4522436"/>
                  </p:ext>
                </p:extLst>
              </p:nvPr>
            </p:nvGraphicFramePr>
            <p:xfrm>
              <a:off x="59560" y="569835"/>
              <a:ext cx="8973126" cy="6156145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1584000"/>
                    <a:gridCol w="1620000"/>
                    <a:gridCol w="1548000"/>
                    <a:gridCol w="972000"/>
                    <a:gridCol w="792000"/>
                    <a:gridCol w="945126"/>
                    <a:gridCol w="1512000"/>
                  </a:tblGrid>
                  <a:tr h="3241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 dirty="0" smtClean="0">
                              <a:effectLst/>
                            </a:rPr>
                            <a:t>F</a:t>
                          </a:r>
                          <a:endParaRPr lang="en-IE" sz="9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S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 dirty="0">
                              <a:effectLst/>
                            </a:rPr>
                            <a:t>CS</a:t>
                          </a:r>
                          <a:endParaRPr lang="en-IE" sz="9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TP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I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R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G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 </a:t>
                          </a:r>
                          <a:r>
                            <a:rPr lang="en-IE" sz="1400" dirty="0">
                              <a:effectLst/>
                            </a:rPr>
                            <a:t>(1,-9)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𝒐𝒓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(3,0)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max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(1,4)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𝒐𝒓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 </a:t>
                          </a:r>
                          <a:r>
                            <a:rPr lang="en-IE" sz="1400" dirty="0">
                              <a:effectLst/>
                            </a:rPr>
                            <a:t>(-3,-1)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𝒐𝒓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𝟐𝟒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</a:t>
                          </a:r>
                          <a:r>
                            <a:rPr lang="en-IE" sz="1400" baseline="0" dirty="0" smtClean="0">
                              <a:effectLst/>
                            </a:rPr>
                            <a:t> </a:t>
                          </a:r>
                          <a:r>
                            <a:rPr lang="en-IE" sz="1400" dirty="0" smtClean="0">
                              <a:effectLst/>
                            </a:rPr>
                            <a:t> </a:t>
                          </a:r>
                          <a:r>
                            <a:rPr lang="en-IE" sz="1400" dirty="0">
                              <a:effectLst/>
                            </a:rPr>
                            <a:t>(5,-1)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𝟐𝟒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𝒐𝒓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=−(</m:t>
                                </m:r>
                                <m:sSup>
                                  <m:sSupPr>
                                    <m:ctrlPr>
                                      <a:rPr lang="en-IE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𝟒</m:t>
                                    </m:r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IE" sz="14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max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(4,4)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, 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IE" sz="1400">
                                    <a:effectLst/>
                                    <a:latin typeface="Cambria Math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IE" sz="14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IE" sz="1400">
                                  <a:effectLst/>
                                  <a:latin typeface="Cambria Math"/>
                                </a:rPr>
                                <m:t>𝒐𝒓</m:t>
                              </m:r>
                            </m:oMath>
                          </a14:m>
                          <a:r>
                            <a:rPr lang="en-IE" sz="14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IE" sz="14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IE" sz="1400">
                                  <a:effectLst/>
                                  <a:latin typeface="Cambria Math"/>
                                </a:rPr>
                                <m:t>𝟔</m:t>
                              </m:r>
                            </m:oMath>
                          </a14:m>
                          <a:endParaRPr lang="en-IE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194522436"/>
                  </p:ext>
                </p:extLst>
              </p:nvPr>
            </p:nvGraphicFramePr>
            <p:xfrm>
              <a:off x="59560" y="569835"/>
              <a:ext cx="8973126" cy="6156145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1584000"/>
                    <a:gridCol w="1620000"/>
                    <a:gridCol w="1548000"/>
                    <a:gridCol w="972000"/>
                    <a:gridCol w="792000"/>
                    <a:gridCol w="945126"/>
                    <a:gridCol w="1512000"/>
                  </a:tblGrid>
                  <a:tr h="3241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 dirty="0" smtClean="0">
                              <a:effectLst/>
                            </a:rPr>
                            <a:t>F</a:t>
                          </a:r>
                          <a:endParaRPr lang="en-IE" sz="9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S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 dirty="0">
                              <a:effectLst/>
                            </a:rPr>
                            <a:t>CS</a:t>
                          </a:r>
                          <a:endParaRPr lang="en-IE" sz="9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TP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I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R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600">
                              <a:effectLst/>
                            </a:rPr>
                            <a:t>G</a:t>
                          </a:r>
                          <a:endParaRPr lang="en-IE" sz="9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85" t="-34375" r="-466154" b="-49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8120" t="-34375" r="-355639" b="-49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7480" t="-34375" r="-272441" b="-49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 </a:t>
                          </a:r>
                          <a:r>
                            <a:rPr lang="en-IE" sz="1400" dirty="0">
                              <a:effectLst/>
                            </a:rPr>
                            <a:t>(1,-9)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23077" t="-34375" r="-310000" b="-49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690323" t="-34375" r="-160000" b="-49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85" t="-135220" r="-466154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8120" t="-135220" r="-355639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7480" t="-135220" r="-272441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(3,0)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23077" t="-135220" r="-310000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690323" t="-135220" r="-160000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85" t="-233750" r="-466154" b="-29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8120" t="-233750" r="-355639" b="-29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7480" t="-233750" r="-272441" b="-29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max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(1,4)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23077" t="-233750" r="-310000" b="-29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690323" t="-233750" r="-160000" b="-29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85" t="-335849" r="-466154" b="-2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8120" t="-335849" r="-355639" b="-2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7480" t="-335849" r="-272441" b="-2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 </a:t>
                          </a:r>
                          <a:r>
                            <a:rPr lang="en-IE" sz="1400" dirty="0">
                              <a:effectLst/>
                            </a:rPr>
                            <a:t>(-3,-1)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23077" t="-335849" r="-310000" b="-2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690323" t="-335849" r="-160000" b="-2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85" t="-433125" r="-46615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8120" t="-433125" r="-35563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7480" t="-433125" r="-2724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min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</a:t>
                          </a:r>
                          <a:r>
                            <a:rPr lang="en-IE" sz="1400" baseline="0" dirty="0" smtClean="0">
                              <a:effectLst/>
                            </a:rPr>
                            <a:t> </a:t>
                          </a:r>
                          <a:r>
                            <a:rPr lang="en-IE" sz="1400" dirty="0" smtClean="0">
                              <a:effectLst/>
                            </a:rPr>
                            <a:t> </a:t>
                          </a:r>
                          <a:r>
                            <a:rPr lang="en-IE" sz="1400" dirty="0">
                              <a:effectLst/>
                            </a:rPr>
                            <a:t>(5,-1)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23077" t="-433125" r="-31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690323" t="-433125" r="-16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7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85" t="-536478" r="-466154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8120" t="-536478" r="-355639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7480" t="-536478" r="-272441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>
                              <a:effectLst/>
                            </a:rPr>
                            <a:t>Local max </a:t>
                          </a:r>
                          <a:endParaRPr lang="en-IE" sz="1400" dirty="0" smtClean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E" sz="1400" dirty="0" smtClean="0">
                              <a:effectLst/>
                            </a:rPr>
                            <a:t>at </a:t>
                          </a:r>
                          <a:r>
                            <a:rPr lang="en-IE" sz="1400" dirty="0">
                              <a:effectLst/>
                            </a:rPr>
                            <a:t>(4,4)</a:t>
                          </a: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23077" t="-536478" r="-310000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690323" t="-536478" r="-160000" b="-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en-IE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0196" marR="50196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022867" y="-109954"/>
            <a:ext cx="509825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Meaitseáil</a:t>
            </a:r>
            <a:r>
              <a:rPr lang="en-IE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IE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Grafanna</a:t>
            </a:r>
            <a:r>
              <a:rPr lang="en-IE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IE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Gníomhaíocht</a:t>
            </a:r>
            <a:r>
              <a:rPr lang="en-IE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4 – </a:t>
            </a:r>
            <a:r>
              <a:rPr lang="en-IE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Réitigh</a:t>
            </a:r>
            <a:endParaRPr lang="en-IE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86" y="909229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86" y="1870684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622" y="2843121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86" y="4789546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86" y="3814671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86" y="5761096"/>
            <a:ext cx="1514475" cy="971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20169"/>
              </p:ext>
            </p:extLst>
          </p:nvPr>
        </p:nvGraphicFramePr>
        <p:xfrm>
          <a:off x="59560" y="569835"/>
          <a:ext cx="8973126" cy="615614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584000"/>
                <a:gridCol w="1620000"/>
                <a:gridCol w="1548000"/>
                <a:gridCol w="972000"/>
                <a:gridCol w="792000"/>
                <a:gridCol w="945126"/>
                <a:gridCol w="1512000"/>
              </a:tblGrid>
              <a:tr h="32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</a:rPr>
                        <a:t>F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S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CS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TP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I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>
                          <a:effectLst/>
                        </a:rPr>
                        <a:t>R</a:t>
                      </a:r>
                      <a:endParaRPr lang="en-I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>
                          <a:effectLst/>
                        </a:rPr>
                        <a:t>G</a:t>
                      </a:r>
                      <a:endParaRPr lang="en-I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G5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V2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TP1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Y4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R3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G6</a:t>
                      </a:r>
                      <a:endParaRPr lang="en-I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96" marR="50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2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852428" cy="472542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04664"/>
            <a:ext cx="87849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err="1">
                <a:latin typeface="+mj-lt"/>
              </a:rPr>
              <a:t>Acmhainn</a:t>
            </a:r>
            <a:r>
              <a:rPr lang="en-IE" sz="3200" dirty="0">
                <a:latin typeface="+mj-lt"/>
              </a:rPr>
              <a:t> </a:t>
            </a:r>
            <a:r>
              <a:rPr lang="en-IE" sz="3200" dirty="0" err="1">
                <a:latin typeface="+mj-lt"/>
              </a:rPr>
              <a:t>N</a:t>
            </a:r>
            <a:r>
              <a:rPr lang="en-IE" sz="3200" dirty="0" err="1" smtClean="0">
                <a:latin typeface="+mj-lt"/>
              </a:rPr>
              <a:t>ua</a:t>
            </a:r>
            <a:r>
              <a:rPr lang="en-IE" sz="3200" dirty="0" smtClean="0">
                <a:latin typeface="+mj-lt"/>
              </a:rPr>
              <a:t> </a:t>
            </a:r>
            <a:r>
              <a:rPr lang="en-IE" sz="3200" dirty="0">
                <a:latin typeface="+mj-lt"/>
              </a:rPr>
              <a:t>don ATAL </a:t>
            </a:r>
            <a:r>
              <a:rPr lang="en-IE" sz="3200" dirty="0" err="1">
                <a:latin typeface="+mj-lt"/>
              </a:rPr>
              <a:t>ar</a:t>
            </a:r>
            <a:r>
              <a:rPr lang="en-IE" sz="3200" dirty="0">
                <a:latin typeface="+mj-lt"/>
              </a:rPr>
              <a:t> </a:t>
            </a:r>
            <a:r>
              <a:rPr lang="en-IE" sz="3200" u="sng" dirty="0">
                <a:latin typeface="+mj-lt"/>
                <a:hlinkClick r:id="rId4"/>
              </a:rPr>
              <a:t>www.projectmaths.ie</a:t>
            </a:r>
            <a:endParaRPr lang="en-IE" sz="3200" dirty="0">
              <a:latin typeface="+mj-lt"/>
            </a:endParaRPr>
          </a:p>
          <a:p>
            <a:pPr algn="ctr"/>
            <a:r>
              <a:rPr lang="en-IE" sz="4400" b="1" dirty="0" err="1">
                <a:latin typeface="+mj-lt"/>
              </a:rPr>
              <a:t>Taiscéaladh</a:t>
            </a:r>
            <a:r>
              <a:rPr lang="en-IE" sz="4400" b="1" dirty="0">
                <a:latin typeface="+mj-lt"/>
              </a:rPr>
              <a:t> </a:t>
            </a:r>
            <a:r>
              <a:rPr lang="en-IE" sz="4400" b="1" dirty="0" err="1">
                <a:latin typeface="+mj-lt"/>
              </a:rPr>
              <a:t>Grafanna</a:t>
            </a:r>
            <a:r>
              <a:rPr lang="en-IE" sz="4400" b="1" dirty="0">
                <a:latin typeface="+mj-lt"/>
              </a:rPr>
              <a:t> </a:t>
            </a:r>
            <a:r>
              <a:rPr lang="en-IE" sz="4400" b="1" dirty="0" err="1">
                <a:latin typeface="+mj-lt"/>
              </a:rPr>
              <a:t>Triantánúla</a:t>
            </a:r>
            <a:endParaRPr lang="en-IE" sz="4400" b="1" dirty="0">
              <a:latin typeface="+mj-lt"/>
            </a:endParaRPr>
          </a:p>
          <a:p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11577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4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256"/>
            <a:ext cx="5166530" cy="66967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2349788"/>
            <a:ext cx="4716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Century Gothic" pitchFamily="34" charset="0"/>
              </a:rPr>
              <a:t>Fón</a:t>
            </a:r>
            <a:r>
              <a:rPr lang="en-US" sz="2400" b="1" dirty="0" smtClean="0">
                <a:latin typeface="Century Gothic" pitchFamily="34" charset="0"/>
              </a:rPr>
              <a:t> </a:t>
            </a:r>
            <a:r>
              <a:rPr lang="en-US" sz="2400" b="1" dirty="0">
                <a:latin typeface="Century Gothic" pitchFamily="34" charset="0"/>
              </a:rPr>
              <a:t>: </a:t>
            </a:r>
            <a:r>
              <a:rPr lang="en-US" sz="2400" b="1" dirty="0" smtClean="0">
                <a:latin typeface="Century Gothic" pitchFamily="34" charset="0"/>
              </a:rPr>
              <a:t>087-2860666 </a:t>
            </a:r>
          </a:p>
          <a:p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b="1" dirty="0" smtClean="0">
                <a:latin typeface="Century Gothic" pitchFamily="34" charset="0"/>
              </a:rPr>
              <a:t>           / </a:t>
            </a:r>
            <a:r>
              <a:rPr lang="en-US" sz="2400" b="1" dirty="0">
                <a:latin typeface="Century Gothic" pitchFamily="34" charset="0"/>
              </a:rPr>
              <a:t>021- 4870362 </a:t>
            </a:r>
            <a:r>
              <a:rPr lang="en-US" sz="1600" b="1" dirty="0" smtClean="0">
                <a:latin typeface="Century Gothic" pitchFamily="34" charset="0"/>
              </a:rPr>
              <a:t> </a:t>
            </a:r>
            <a:endParaRPr lang="en-IE" sz="2400" b="1" dirty="0">
              <a:latin typeface="Century Gothic" pitchFamily="34" charset="0"/>
            </a:endParaRPr>
          </a:p>
          <a:p>
            <a:endParaRPr lang="en-US" sz="2400" b="1" dirty="0">
              <a:latin typeface="Century Gothic" pitchFamily="34" charset="0"/>
            </a:endParaRPr>
          </a:p>
          <a:p>
            <a:r>
              <a:rPr lang="en-US" sz="2400" b="1" dirty="0" err="1" smtClean="0">
                <a:latin typeface="Century Gothic" pitchFamily="34" charset="0"/>
              </a:rPr>
              <a:t>Ríomhphost</a:t>
            </a:r>
            <a:r>
              <a:rPr lang="en-US" sz="2400" b="1" dirty="0" smtClean="0">
                <a:latin typeface="Century Gothic" pitchFamily="34" charset="0"/>
              </a:rPr>
              <a:t>:</a:t>
            </a:r>
          </a:p>
          <a:p>
            <a:r>
              <a:rPr lang="en-US" sz="2400" b="1" dirty="0" smtClean="0">
                <a:latin typeface="Century Gothic" pitchFamily="34" charset="0"/>
              </a:rPr>
              <a:t>mmoynihan@eircom.net</a:t>
            </a:r>
            <a:endParaRPr lang="en-IE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69512"/>
            <a:ext cx="7200000" cy="47189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83023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9001000" cy="67403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4800" b="1" dirty="0" err="1" smtClean="0">
                <a:solidFill>
                  <a:schemeClr val="bg1"/>
                </a:solidFill>
              </a:rPr>
              <a:t>Aistriú</a:t>
            </a:r>
            <a:r>
              <a:rPr lang="en-IE" sz="4800" b="1" dirty="0" smtClean="0">
                <a:solidFill>
                  <a:schemeClr val="bg1"/>
                </a:solidFill>
              </a:rPr>
              <a:t> </a:t>
            </a:r>
          </a:p>
          <a:p>
            <a:endParaRPr lang="en-IE" sz="4800" b="1" dirty="0" smtClean="0">
              <a:solidFill>
                <a:schemeClr val="bg1"/>
              </a:solidFill>
            </a:endParaRPr>
          </a:p>
          <a:p>
            <a:r>
              <a:rPr lang="en-IE" sz="4800" b="1" dirty="0" err="1" smtClean="0">
                <a:solidFill>
                  <a:schemeClr val="bg1"/>
                </a:solidFill>
              </a:rPr>
              <a:t>agus</a:t>
            </a:r>
            <a:endParaRPr lang="en-IE" sz="4800" b="1" dirty="0" smtClean="0">
              <a:solidFill>
                <a:schemeClr val="bg1"/>
              </a:solidFill>
            </a:endParaRPr>
          </a:p>
          <a:p>
            <a:endParaRPr lang="en-IE" sz="4800" b="1" dirty="0" smtClean="0">
              <a:solidFill>
                <a:schemeClr val="bg1"/>
              </a:solidFill>
            </a:endParaRPr>
          </a:p>
          <a:p>
            <a:r>
              <a:rPr lang="en-IE" sz="4800" b="1" dirty="0" err="1" smtClean="0">
                <a:solidFill>
                  <a:schemeClr val="bg1"/>
                </a:solidFill>
              </a:rPr>
              <a:t>Scálú</a:t>
            </a:r>
            <a:endParaRPr lang="en-IE" sz="4800" b="1" dirty="0" smtClean="0">
              <a:solidFill>
                <a:schemeClr val="bg1"/>
              </a:solidFill>
            </a:endParaRPr>
          </a:p>
          <a:p>
            <a:endParaRPr lang="en-IE" sz="4800" b="1" dirty="0" smtClean="0">
              <a:solidFill>
                <a:schemeClr val="bg1"/>
              </a:solidFill>
            </a:endParaRPr>
          </a:p>
          <a:p>
            <a:r>
              <a:rPr lang="en-IE" sz="4800" b="1" dirty="0" err="1" smtClean="0">
                <a:solidFill>
                  <a:schemeClr val="bg1"/>
                </a:solidFill>
              </a:rPr>
              <a:t>Feidhmeanna</a:t>
            </a:r>
            <a:endParaRPr lang="en-IE" sz="4800" b="1" dirty="0" smtClean="0">
              <a:solidFill>
                <a:schemeClr val="bg1"/>
              </a:solidFill>
            </a:endParaRPr>
          </a:p>
          <a:p>
            <a:endParaRPr lang="en-IE" sz="4800" b="1" dirty="0">
              <a:solidFill>
                <a:schemeClr val="bg1"/>
              </a:solidFill>
            </a:endParaRPr>
          </a:p>
          <a:p>
            <a:endParaRPr lang="en-IE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6809" t="12336" r="32764" b="5017"/>
          <a:stretch>
            <a:fillRect/>
          </a:stretch>
        </p:blipFill>
        <p:spPr bwMode="auto">
          <a:xfrm>
            <a:off x="4788024" y="2924944"/>
            <a:ext cx="3490775" cy="288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1650" r="15534"/>
          <a:stretch>
            <a:fillRect/>
          </a:stretch>
        </p:blipFill>
        <p:spPr bwMode="auto">
          <a:xfrm>
            <a:off x="2411760" y="332656"/>
            <a:ext cx="3492038" cy="276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83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8000" y="0"/>
            <a:ext cx="7668000" cy="1265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err="1" smtClean="0">
                <a:latin typeface="Century Gothic" pitchFamily="34" charset="0"/>
              </a:rPr>
              <a:t>Gníomhaíocht</a:t>
            </a:r>
            <a:r>
              <a:rPr lang="en-IE" sz="5400" b="1" dirty="0" smtClean="0">
                <a:latin typeface="Century Gothic" pitchFamily="34" charset="0"/>
              </a:rPr>
              <a:t> 1</a:t>
            </a:r>
            <a:endParaRPr lang="en-IE" sz="5400" b="1" dirty="0"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980876"/>
              </p:ext>
            </p:extLst>
          </p:nvPr>
        </p:nvGraphicFramePr>
        <p:xfrm>
          <a:off x="1524000" y="1397000"/>
          <a:ext cx="6096000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baseline="0" dirty="0" err="1" smtClean="0">
                          <a:latin typeface="Century Gothic" pitchFamily="34" charset="0"/>
                        </a:rPr>
                        <a:t>Gníomhaíocht</a:t>
                      </a:r>
                      <a:r>
                        <a:rPr lang="en-IE" b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IE" b="1" dirty="0" smtClean="0">
                          <a:latin typeface="Century Gothic" pitchFamily="34" charset="0"/>
                        </a:rPr>
                        <a:t>A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latin typeface="Century Gothic" pitchFamily="34" charset="0"/>
                        </a:rPr>
                        <a:t>Leathanach</a:t>
                      </a:r>
                      <a:r>
                        <a:rPr lang="en-IE" b="1" dirty="0" smtClean="0">
                          <a:latin typeface="Century Gothic" pitchFamily="34" charset="0"/>
                        </a:rPr>
                        <a:t> 31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baseline="0" dirty="0" err="1" smtClean="0">
                          <a:latin typeface="Century Gothic" pitchFamily="34" charset="0"/>
                        </a:rPr>
                        <a:t>Gníomhaíocht</a:t>
                      </a:r>
                      <a:r>
                        <a:rPr lang="en-IE" b="1" dirty="0" smtClean="0">
                          <a:latin typeface="Century Gothic" pitchFamily="34" charset="0"/>
                        </a:rPr>
                        <a:t> B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baseline="0" dirty="0" err="1" smtClean="0">
                          <a:latin typeface="Century Gothic" pitchFamily="34" charset="0"/>
                        </a:rPr>
                        <a:t>Gníomhaíocht</a:t>
                      </a:r>
                      <a:r>
                        <a:rPr lang="en-IE" b="1" dirty="0" smtClean="0">
                          <a:latin typeface="Century Gothic" pitchFamily="34" charset="0"/>
                        </a:rPr>
                        <a:t> C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err="1" smtClean="0">
                          <a:latin typeface="Century Gothic" pitchFamily="34" charset="0"/>
                        </a:rPr>
                        <a:t>Leathanach</a:t>
                      </a:r>
                      <a:r>
                        <a:rPr lang="en-IE" b="1" dirty="0" smtClean="0">
                          <a:latin typeface="Century Gothic" pitchFamily="34" charset="0"/>
                        </a:rPr>
                        <a:t> 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baseline="0" dirty="0" err="1" smtClean="0">
                          <a:latin typeface="Century Gothic" pitchFamily="34" charset="0"/>
                        </a:rPr>
                        <a:t>Gníomhaíocht</a:t>
                      </a:r>
                      <a:r>
                        <a:rPr lang="en-IE" b="1" dirty="0" smtClean="0">
                          <a:latin typeface="Century Gothic" pitchFamily="34" charset="0"/>
                        </a:rPr>
                        <a:t> D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baseline="0" dirty="0" err="1" smtClean="0">
                          <a:latin typeface="Century Gothic" pitchFamily="34" charset="0"/>
                        </a:rPr>
                        <a:t>Gníomhaíocht</a:t>
                      </a:r>
                      <a:r>
                        <a:rPr lang="en-IE" b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IE" b="1" dirty="0" smtClean="0">
                          <a:latin typeface="Century Gothic" pitchFamily="34" charset="0"/>
                        </a:rPr>
                        <a:t>E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latin typeface="Century Gothic" pitchFamily="34" charset="0"/>
                        </a:rPr>
                        <a:t>Leathanach</a:t>
                      </a:r>
                      <a:r>
                        <a:rPr lang="en-IE" b="1" dirty="0" smtClean="0">
                          <a:latin typeface="Century Gothic" pitchFamily="34" charset="0"/>
                        </a:rPr>
                        <a:t> 33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baseline="0" dirty="0" err="1" smtClean="0">
                          <a:latin typeface="Century Gothic" pitchFamily="34" charset="0"/>
                        </a:rPr>
                        <a:t>Gníomhaíocht</a:t>
                      </a:r>
                      <a:r>
                        <a:rPr lang="en-IE" b="1" dirty="0" smtClean="0">
                          <a:latin typeface="Century Gothic" pitchFamily="34" charset="0"/>
                        </a:rPr>
                        <a:t> F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baseline="0" dirty="0" err="1" smtClean="0">
                          <a:latin typeface="Century Gothic" pitchFamily="34" charset="0"/>
                        </a:rPr>
                        <a:t>Gníomhaíocht</a:t>
                      </a:r>
                      <a:r>
                        <a:rPr lang="en-IE" b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IE" b="1" dirty="0" smtClean="0">
                          <a:latin typeface="Century Gothic" pitchFamily="34" charset="0"/>
                        </a:rPr>
                        <a:t>G</a:t>
                      </a:r>
                      <a:endParaRPr lang="en-IE" b="1" dirty="0"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 err="1" smtClean="0">
                          <a:latin typeface="Century Gothic" pitchFamily="34" charset="0"/>
                        </a:rPr>
                        <a:t>Leathanach</a:t>
                      </a:r>
                      <a:r>
                        <a:rPr lang="en-IE" b="1" dirty="0" smtClean="0">
                          <a:latin typeface="Century Gothic" pitchFamily="34" charset="0"/>
                        </a:rPr>
                        <a:t> 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4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70" y="1576067"/>
            <a:ext cx="460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r>
                  <a:rPr lang="en-IE" sz="4000" dirty="0" err="1" smtClean="0">
                    <a:solidFill>
                      <a:schemeClr val="bg1"/>
                    </a:solidFill>
                  </a:rPr>
                  <a:t>Trasfhoirmiú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na</a:t>
                </a:r>
                <a:r>
                  <a:rPr lang="en-IE" sz="4000" dirty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Cothromóide</a:t>
                </a:r>
                <a:r>
                  <a:rPr lang="en-IE" sz="4000" dirty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Cearnaí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/>
                </a:r>
                <a:br>
                  <a:rPr lang="en-IE" sz="4000" dirty="0" smtClean="0">
                    <a:solidFill>
                      <a:schemeClr val="bg1"/>
                    </a:solidFill>
                  </a:rPr>
                </a:br>
                <a:r>
                  <a:rPr lang="en-IE" sz="4000" dirty="0" err="1" smtClean="0">
                    <a:solidFill>
                      <a:schemeClr val="bg1"/>
                    </a:solidFill>
                  </a:rPr>
                  <a:t>Gníomhaíocht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> 1A      </a:t>
                </a:r>
                <a14:m>
                  <m:oMath xmlns:m="http://schemas.openxmlformats.org/officeDocument/2006/math"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IE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blipFill rotWithShape="1">
                <a:blip r:embed="rId4"/>
                <a:stretch>
                  <a:fillRect t="-5911" b="-177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1553199"/>
                  </p:ext>
                </p:extLst>
              </p:nvPr>
            </p:nvGraphicFramePr>
            <p:xfrm>
              <a:off x="0" y="1344289"/>
              <a:ext cx="197502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872088"/>
                    <a:gridCol w="71819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0" smtClean="0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051553199"/>
                  </p:ext>
                </p:extLst>
              </p:nvPr>
            </p:nvGraphicFramePr>
            <p:xfrm>
              <a:off x="0" y="1344289"/>
              <a:ext cx="1975023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872088"/>
                    <a:gridCol w="71819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326" r="-414286" b="-14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056" t="-2326" r="-82517" b="-14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74576" t="-2326" b="-1497674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795349" r="-414286" b="-7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056" t="-795349" r="-82517" b="-7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74576" t="-795349" b="-704651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5438635"/>
                  </p:ext>
                </p:extLst>
              </p:nvPr>
            </p:nvGraphicFramePr>
            <p:xfrm>
              <a:off x="2092921" y="1352550"/>
              <a:ext cx="2016152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983407"/>
                    <a:gridCol w="648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0.5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065438635"/>
                  </p:ext>
                </p:extLst>
              </p:nvPr>
            </p:nvGraphicFramePr>
            <p:xfrm>
              <a:off x="2092921" y="1352550"/>
              <a:ext cx="2016152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983407"/>
                    <a:gridCol w="648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2326" r="-426984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8889" t="-2326" r="-6604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12264" t="-2326" r="-943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795349" r="-426984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8889" t="-795349" r="-6604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12264" t="-795349" r="-943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0038691"/>
                  </p:ext>
                </p:extLst>
              </p:nvPr>
            </p:nvGraphicFramePr>
            <p:xfrm>
              <a:off x="0" y="1344289"/>
              <a:ext cx="197502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872088"/>
                    <a:gridCol w="71819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0" smtClean="0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(-3,18)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(3,18)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510038691"/>
                  </p:ext>
                </p:extLst>
              </p:nvPr>
            </p:nvGraphicFramePr>
            <p:xfrm>
              <a:off x="0" y="1344289"/>
              <a:ext cx="1975023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872088"/>
                    <a:gridCol w="71819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2326" r="-414286" b="-14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4056" t="-2326" r="-82517" b="-14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74576" t="-2326" b="-1497674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795349" r="-414286" b="-7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4056" t="-795349" r="-82517" b="-7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74576" t="-795349" b="-704651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(-3,18)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(3,18)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8680970"/>
                  </p:ext>
                </p:extLst>
              </p:nvPr>
            </p:nvGraphicFramePr>
            <p:xfrm>
              <a:off x="2092921" y="1352550"/>
              <a:ext cx="2016152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983407"/>
                    <a:gridCol w="648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(-3,27)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(3,27)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0.5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(-3,4.5)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(-1,0.5)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(1,0.5)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(3,4.5)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038680970"/>
                  </p:ext>
                </p:extLst>
              </p:nvPr>
            </p:nvGraphicFramePr>
            <p:xfrm>
              <a:off x="2092921" y="1352550"/>
              <a:ext cx="2016152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983407"/>
                    <a:gridCol w="648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2326" r="-426984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38889" t="-2326" r="-6604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12264" t="-2326" r="-943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(-3,27)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(3,27)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795349" r="-426984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38889" t="-795349" r="-6604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12264" t="-795349" r="-943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(-3,4.5)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(-1,0.5)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(1,0.5)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(3,4.5)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2463914"/>
                  </p:ext>
                </p:extLst>
              </p:nvPr>
            </p:nvGraphicFramePr>
            <p:xfrm>
              <a:off x="0" y="1344289"/>
              <a:ext cx="1976833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872088"/>
                    <a:gridCol w="720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0" smtClean="0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002463914"/>
                  </p:ext>
                </p:extLst>
              </p:nvPr>
            </p:nvGraphicFramePr>
            <p:xfrm>
              <a:off x="0" y="1344289"/>
              <a:ext cx="1976833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4745"/>
                    <a:gridCol w="872088"/>
                    <a:gridCol w="720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t="-2326" r="-415873" b="-14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44056" t="-2326" r="-83217" b="-14976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74576" t="-2326" r="-847" b="-1497674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t="-795349" r="-415873" b="-7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44056" t="-795349" r="-83217" b="-7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74576" t="-795349" r="-847" b="-704651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4825" y="5589240"/>
                <a:ext cx="6159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 err="1" smtClean="0">
                    <a:latin typeface="Century Gothic" pitchFamily="34" charset="0"/>
                  </a:rPr>
                  <a:t>Cén</a:t>
                </a:r>
                <a:r>
                  <a:rPr lang="en-IE" b="1" dirty="0" smtClean="0">
                    <a:latin typeface="Century Gothic" pitchFamily="34" charset="0"/>
                  </a:rPr>
                  <a:t> </a:t>
                </a:r>
                <a:r>
                  <a:rPr lang="en-IE" b="1" dirty="0" err="1">
                    <a:latin typeface="Century Gothic" pitchFamily="34" charset="0"/>
                  </a:rPr>
                  <a:t>éifeacht</a:t>
                </a:r>
                <a:r>
                  <a:rPr lang="en-IE" b="1" dirty="0">
                    <a:latin typeface="Century Gothic" pitchFamily="34" charset="0"/>
                  </a:rPr>
                  <a:t> a </a:t>
                </a:r>
                <a:r>
                  <a:rPr lang="en-IE" b="1" dirty="0" err="1">
                    <a:latin typeface="Century Gothic" pitchFamily="34" charset="0"/>
                  </a:rPr>
                  <a:t>bhíonn</a:t>
                </a:r>
                <a:r>
                  <a:rPr lang="en-IE" b="1" dirty="0">
                    <a:latin typeface="Century Gothic" pitchFamily="34" charset="0"/>
                  </a:rPr>
                  <a:t> </a:t>
                </a:r>
                <a:r>
                  <a:rPr lang="en-IE" b="1" dirty="0" err="1">
                    <a:latin typeface="Century Gothic" pitchFamily="34" charset="0"/>
                  </a:rPr>
                  <a:t>ag</a:t>
                </a:r>
                <a:r>
                  <a:rPr lang="en-IE" b="1" dirty="0">
                    <a:latin typeface="Century Gothic" pitchFamily="34" charset="0"/>
                  </a:rPr>
                  <a:t> “a” </a:t>
                </a:r>
                <a:r>
                  <a:rPr lang="en-IE" b="1" dirty="0" err="1">
                    <a:latin typeface="Century Gothic" pitchFamily="34" charset="0"/>
                  </a:rPr>
                  <a:t>ar</a:t>
                </a:r>
                <a:r>
                  <a:rPr lang="en-IE" b="1" dirty="0">
                    <a:latin typeface="Century Gothic" pitchFamily="34" charset="0"/>
                  </a:rPr>
                  <a:t> </a:t>
                </a:r>
                <a:r>
                  <a:rPr lang="en-IE" b="1" dirty="0" smtClean="0"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𝒈</m:t>
                    </m:r>
                    <m:r>
                      <a:rPr lang="en-IE" b="1" i="1" dirty="0" smtClean="0">
                        <a:latin typeface="Cambria Math"/>
                      </a:rPr>
                      <m:t>(</m:t>
                    </m:r>
                    <m:r>
                      <a:rPr lang="en-IE" b="1" i="1" dirty="0" smtClean="0">
                        <a:latin typeface="Cambria Math"/>
                      </a:rPr>
                      <m:t>𝒙</m:t>
                    </m:r>
                    <m:r>
                      <a:rPr lang="en-IE" b="1" i="1" dirty="0" smtClean="0">
                        <a:latin typeface="Cambria Math"/>
                      </a:rPr>
                      <m:t>)=</m:t>
                    </m:r>
                    <m:r>
                      <a:rPr lang="en-IE" b="1" i="1" dirty="0" err="1">
                        <a:latin typeface="Cambria Math"/>
                      </a:rPr>
                      <m:t>𝒂𝒇</m:t>
                    </m:r>
                    <m:r>
                      <a:rPr lang="en-IE" b="1" i="1" dirty="0">
                        <a:latin typeface="Cambria Math"/>
                      </a:rPr>
                      <m:t>(</m:t>
                    </m:r>
                    <m:r>
                      <a:rPr lang="en-IE" b="1" i="1" dirty="0">
                        <a:latin typeface="Cambria Math"/>
                      </a:rPr>
                      <m:t>𝒙</m:t>
                    </m:r>
                    <m:r>
                      <a:rPr lang="en-IE" b="1" i="1" dirty="0">
                        <a:latin typeface="Cambria Math"/>
                      </a:rPr>
                      <m:t>)=</m:t>
                    </m:r>
                    <m:r>
                      <a:rPr lang="en-IE" b="1" i="1" dirty="0" smtClean="0">
                        <a:latin typeface="Cambria Math"/>
                      </a:rPr>
                      <m:t>𝒂𝒙</m:t>
                    </m:r>
                    <m:r>
                      <a:rPr lang="en-IE" b="1" i="1" baseline="30000" dirty="0" smtClean="0">
                        <a:latin typeface="Cambria Math"/>
                      </a:rPr>
                      <m:t>𝟐</m:t>
                    </m:r>
                    <m:r>
                      <a:rPr lang="en-IE" b="1" i="1" dirty="0" smtClean="0">
                        <a:latin typeface="Cambria Math"/>
                      </a:rPr>
                      <m:t>  </m:t>
                    </m:r>
                    <m:r>
                      <a:rPr lang="en-IE" b="1" i="1" smtClean="0">
                        <a:latin typeface="Cambria Math"/>
                      </a:rPr>
                      <m:t>?</m:t>
                    </m:r>
                  </m:oMath>
                </a14:m>
                <a:endParaRPr lang="en-IE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825" y="5589240"/>
                <a:ext cx="6159058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891" t="-8333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nip and Round Single Corner Rectangle 12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31</a:t>
            </a:r>
            <a:endParaRPr lang="en-IE" b="1" dirty="0">
              <a:latin typeface="+mj-lt"/>
            </a:endParaRP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70" y="1576067"/>
            <a:ext cx="460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70" y="1576067"/>
            <a:ext cx="460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70" y="1576067"/>
            <a:ext cx="460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34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r>
                  <a:rPr lang="en-IE" sz="4000" dirty="0" err="1" smtClean="0">
                    <a:solidFill>
                      <a:schemeClr val="bg1"/>
                    </a:solidFill>
                  </a:rPr>
                  <a:t>Trasfhoirmiú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na</a:t>
                </a:r>
                <a:r>
                  <a:rPr lang="en-IE" sz="4000" dirty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Cothromóide</a:t>
                </a:r>
                <a:r>
                  <a:rPr lang="en-IE" sz="4000" dirty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Cearnaí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/>
                </a:r>
                <a:br>
                  <a:rPr lang="en-IE" sz="4000" dirty="0" smtClean="0">
                    <a:solidFill>
                      <a:schemeClr val="bg1"/>
                    </a:solidFill>
                  </a:rPr>
                </a:br>
                <a:r>
                  <a:rPr lang="en-IE" sz="4000" dirty="0" err="1" smtClean="0">
                    <a:solidFill>
                      <a:schemeClr val="bg1"/>
                    </a:solidFill>
                  </a:rPr>
                  <a:t>Gníomhaíocht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> 1B  </a:t>
                </a:r>
                <a14:m>
                  <m:oMath xmlns:m="http://schemas.openxmlformats.org/officeDocument/2006/math">
                    <m:r>
                      <a:rPr lang="en-IE" sz="4000" b="0" i="0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IE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blipFill rotWithShape="1">
                <a:blip r:embed="rId3"/>
                <a:stretch>
                  <a:fillRect t="-5911" b="-177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3082184"/>
                  </p:ext>
                </p:extLst>
              </p:nvPr>
            </p:nvGraphicFramePr>
            <p:xfrm>
              <a:off x="2094877" y="1352550"/>
              <a:ext cx="2241228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093435"/>
                    <a:gridCol w="720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−3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−0.5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93082184"/>
                  </p:ext>
                </p:extLst>
              </p:nvPr>
            </p:nvGraphicFramePr>
            <p:xfrm>
              <a:off x="2094877" y="1352550"/>
              <a:ext cx="2241228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093435"/>
                    <a:gridCol w="720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29" t="-2326" r="-425714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9665" t="-2326" r="-6648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11864" t="-2326" r="-847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29" t="-795349" r="-425714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9665" t="-795349" r="-6648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11864" t="-795349" r="-847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411576"/>
                  </p:ext>
                </p:extLst>
              </p:nvPr>
            </p:nvGraphicFramePr>
            <p:xfrm>
              <a:off x="27788" y="1352550"/>
              <a:ext cx="2052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9741"/>
                    <a:gridCol w="906077"/>
                    <a:gridCol w="746182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0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352411576"/>
                  </p:ext>
                </p:extLst>
              </p:nvPr>
            </p:nvGraphicFramePr>
            <p:xfrm>
              <a:off x="27788" y="1352550"/>
              <a:ext cx="2052000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9741"/>
                    <a:gridCol w="906077"/>
                    <a:gridCol w="746182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538" t="-2326" r="-418462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295" t="-2326" r="-8255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76230" t="-2326" r="-82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538" t="-795349" r="-418462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44295" t="-795349" r="-8255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76230" t="-795349" r="-82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0049889"/>
                  </p:ext>
                </p:extLst>
              </p:nvPr>
            </p:nvGraphicFramePr>
            <p:xfrm>
              <a:off x="2094877" y="1352550"/>
              <a:ext cx="2241228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093435"/>
                    <a:gridCol w="720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−3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(-3,-27)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(3,-27)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0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1" smtClean="0">
                                        <a:latin typeface="Cambria Math"/>
                                      </a:rPr>
                                      <m:t>0.5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(-3,-4.5)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-0.5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(-1,-0.5)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-0.5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(1,-0.5)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(3,-4.5)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670049889"/>
                  </p:ext>
                </p:extLst>
              </p:nvPr>
            </p:nvGraphicFramePr>
            <p:xfrm>
              <a:off x="2094877" y="1352550"/>
              <a:ext cx="2241228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093435"/>
                    <a:gridCol w="720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429" t="-2326" r="-425714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9665" t="-2326" r="-6648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11864" t="-2326" r="-847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(-3,-27)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(3,-27)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429" t="-795349" r="-425714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9665" t="-795349" r="-6648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11864" t="-795349" r="-847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(-3,-4.5)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-0.5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(-1,-0.5)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-0.5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(1,-0.5)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-4.5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(3,-4.5)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2503737"/>
                  </p:ext>
                </p:extLst>
              </p:nvPr>
            </p:nvGraphicFramePr>
            <p:xfrm>
              <a:off x="27788" y="1352550"/>
              <a:ext cx="2052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9741"/>
                    <a:gridCol w="906077"/>
                    <a:gridCol w="746182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0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102503737"/>
                  </p:ext>
                </p:extLst>
              </p:nvPr>
            </p:nvGraphicFramePr>
            <p:xfrm>
              <a:off x="27788" y="1352550"/>
              <a:ext cx="2052000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9741"/>
                    <a:gridCol w="906077"/>
                    <a:gridCol w="746182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538" t="-2326" r="-418462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4295" t="-2326" r="-8255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76230" t="-2326" r="-82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538" t="-795349" r="-418462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4295" t="-795349" r="-8255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76230" t="-795349" r="-82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Snip and Round Single Corner Rectangle 12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31</a:t>
            </a:r>
            <a:endParaRPr lang="en-IE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94825" y="5589240"/>
                <a:ext cx="6159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 err="1" smtClean="0">
                    <a:latin typeface="Century Gothic" pitchFamily="34" charset="0"/>
                  </a:rPr>
                  <a:t>Cén</a:t>
                </a:r>
                <a:r>
                  <a:rPr lang="en-IE" b="1" dirty="0" smtClean="0">
                    <a:latin typeface="Century Gothic" pitchFamily="34" charset="0"/>
                  </a:rPr>
                  <a:t> </a:t>
                </a:r>
                <a:r>
                  <a:rPr lang="en-IE" b="1" dirty="0" err="1">
                    <a:latin typeface="Century Gothic" pitchFamily="34" charset="0"/>
                  </a:rPr>
                  <a:t>éifeacht</a:t>
                </a:r>
                <a:r>
                  <a:rPr lang="en-IE" b="1" dirty="0">
                    <a:latin typeface="Century Gothic" pitchFamily="34" charset="0"/>
                  </a:rPr>
                  <a:t> a </a:t>
                </a:r>
                <a:r>
                  <a:rPr lang="en-IE" b="1" dirty="0" err="1">
                    <a:latin typeface="Century Gothic" pitchFamily="34" charset="0"/>
                  </a:rPr>
                  <a:t>bhíonn</a:t>
                </a:r>
                <a:r>
                  <a:rPr lang="en-IE" b="1" dirty="0">
                    <a:latin typeface="Century Gothic" pitchFamily="34" charset="0"/>
                  </a:rPr>
                  <a:t> </a:t>
                </a:r>
                <a:r>
                  <a:rPr lang="en-IE" b="1" dirty="0" err="1">
                    <a:latin typeface="Century Gothic" pitchFamily="34" charset="0"/>
                  </a:rPr>
                  <a:t>ag</a:t>
                </a:r>
                <a:r>
                  <a:rPr lang="en-IE" b="1" dirty="0">
                    <a:latin typeface="Century Gothic" pitchFamily="34" charset="0"/>
                  </a:rPr>
                  <a:t> “a” </a:t>
                </a:r>
                <a:r>
                  <a:rPr lang="en-IE" b="1" dirty="0" err="1">
                    <a:latin typeface="Century Gothic" pitchFamily="34" charset="0"/>
                  </a:rPr>
                  <a:t>ar</a:t>
                </a:r>
                <a:r>
                  <a:rPr lang="en-IE" b="1" dirty="0">
                    <a:latin typeface="Century Gothic" pitchFamily="34" charset="0"/>
                  </a:rPr>
                  <a:t> </a:t>
                </a:r>
                <a:r>
                  <a:rPr lang="en-IE" b="1" dirty="0" smtClean="0"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𝒈</m:t>
                    </m:r>
                    <m:r>
                      <a:rPr lang="en-IE" b="1" i="1" dirty="0" smtClean="0">
                        <a:latin typeface="Cambria Math"/>
                      </a:rPr>
                      <m:t>(</m:t>
                    </m:r>
                    <m:r>
                      <a:rPr lang="en-IE" b="1" i="1" dirty="0" smtClean="0">
                        <a:latin typeface="Cambria Math"/>
                      </a:rPr>
                      <m:t>𝒙</m:t>
                    </m:r>
                    <m:r>
                      <a:rPr lang="en-IE" b="1" i="1" dirty="0" smtClean="0">
                        <a:latin typeface="Cambria Math"/>
                      </a:rPr>
                      <m:t>)=</m:t>
                    </m:r>
                    <m:r>
                      <a:rPr lang="en-IE" b="1" i="1" dirty="0" err="1">
                        <a:latin typeface="Cambria Math"/>
                      </a:rPr>
                      <m:t>𝒂𝒇</m:t>
                    </m:r>
                    <m:r>
                      <a:rPr lang="en-IE" b="1" i="1" dirty="0">
                        <a:latin typeface="Cambria Math"/>
                      </a:rPr>
                      <m:t>(</m:t>
                    </m:r>
                    <m:r>
                      <a:rPr lang="en-IE" b="1" i="1" dirty="0">
                        <a:latin typeface="Cambria Math"/>
                      </a:rPr>
                      <m:t>𝒙</m:t>
                    </m:r>
                    <m:r>
                      <a:rPr lang="en-IE" b="1" i="1" dirty="0">
                        <a:latin typeface="Cambria Math"/>
                      </a:rPr>
                      <m:t>)=</m:t>
                    </m:r>
                    <m:r>
                      <a:rPr lang="en-IE" b="1" i="1" dirty="0" smtClean="0">
                        <a:latin typeface="Cambria Math"/>
                      </a:rPr>
                      <m:t>𝒂𝒙</m:t>
                    </m:r>
                    <m:r>
                      <a:rPr lang="en-IE" b="1" i="1" baseline="30000" dirty="0" smtClean="0">
                        <a:latin typeface="Cambria Math"/>
                      </a:rPr>
                      <m:t>𝟐</m:t>
                    </m:r>
                    <m:r>
                      <a:rPr lang="en-IE" b="1" i="1" dirty="0" smtClean="0">
                        <a:latin typeface="Cambria Math"/>
                      </a:rPr>
                      <m:t>  </m:t>
                    </m:r>
                    <m:r>
                      <a:rPr lang="en-IE" b="1" i="1" smtClean="0">
                        <a:latin typeface="Cambria Math"/>
                      </a:rPr>
                      <m:t>?</m:t>
                    </m:r>
                  </m:oMath>
                </a14:m>
                <a:endParaRPr lang="en-IE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825" y="5589240"/>
                <a:ext cx="6159058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891" t="-8333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464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464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464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1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3810336"/>
                  </p:ext>
                </p:extLst>
              </p:nvPr>
            </p:nvGraphicFramePr>
            <p:xfrm>
              <a:off x="2195736" y="1352550"/>
              <a:ext cx="2232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16000"/>
                    <a:gridCol w="684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913810336"/>
                  </p:ext>
                </p:extLst>
              </p:nvPr>
            </p:nvGraphicFramePr>
            <p:xfrm>
              <a:off x="2195736" y="1352550"/>
              <a:ext cx="2232000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16000"/>
                    <a:gridCol w="684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326" r="-41690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8798" t="-2326" r="-6174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6786" t="-2326" r="-893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95349" r="-41690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8798" t="-795349" r="-6174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6786" t="-795349" r="-893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r>
                  <a:rPr lang="en-IE" sz="4000" dirty="0" err="1" smtClean="0">
                    <a:solidFill>
                      <a:schemeClr val="bg1"/>
                    </a:solidFill>
                  </a:rPr>
                  <a:t>Trasfhoirmiú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na</a:t>
                </a:r>
                <a:r>
                  <a:rPr lang="en-IE" sz="4000" dirty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Cothromóide</a:t>
                </a:r>
                <a:r>
                  <a:rPr lang="en-IE" sz="4000" dirty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Cearnaí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/>
                </a:r>
                <a:br>
                  <a:rPr lang="en-IE" sz="4000" dirty="0" smtClean="0">
                    <a:solidFill>
                      <a:schemeClr val="bg1"/>
                    </a:solidFill>
                  </a:rPr>
                </a:br>
                <a:r>
                  <a:rPr lang="en-IE" sz="4000" dirty="0" err="1" smtClean="0">
                    <a:solidFill>
                      <a:schemeClr val="bg1"/>
                    </a:solidFill>
                  </a:rPr>
                  <a:t>Gníomhaíocht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> 1C    </a:t>
                </a:r>
                <a14:m>
                  <m:oMath xmlns:m="http://schemas.openxmlformats.org/officeDocument/2006/math"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𝒄</m:t>
                    </m:r>
                  </m:oMath>
                </a14:m>
                <a:endParaRPr lang="en-IE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blipFill rotWithShape="1">
                <a:blip r:embed="rId4"/>
                <a:stretch>
                  <a:fillRect t="-5911" b="-177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6064203"/>
                  </p:ext>
                </p:extLst>
              </p:nvPr>
            </p:nvGraphicFramePr>
            <p:xfrm>
              <a:off x="2195736" y="1352550"/>
              <a:ext cx="2232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16000"/>
                    <a:gridCol w="684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(-3,12)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(0,-4)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306064203"/>
                  </p:ext>
                </p:extLst>
              </p:nvPr>
            </p:nvGraphicFramePr>
            <p:xfrm>
              <a:off x="2195736" y="1352550"/>
              <a:ext cx="2232000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16000"/>
                    <a:gridCol w="684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326" r="-41690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8798" t="-2326" r="-6174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26786" t="-2326" r="-893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(-3,12)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7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(2,7)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(3,12)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795349" r="-41690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38798" t="-795349" r="-6174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26786" t="-795349" r="-893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(-3,5)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(0,-4)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7543902"/>
                  </p:ext>
                </p:extLst>
              </p:nvPr>
            </p:nvGraphicFramePr>
            <p:xfrm>
              <a:off x="0" y="1352550"/>
              <a:ext cx="2088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044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(-3,10)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(3,10)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327543902"/>
                  </p:ext>
                </p:extLst>
              </p:nvPr>
            </p:nvGraphicFramePr>
            <p:xfrm>
              <a:off x="0" y="1352550"/>
              <a:ext cx="2088000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044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2326" r="-38309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41520" t="-2326" r="-59064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9604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795349" r="-38309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41520" t="-795349" r="-59064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9604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(-3,10)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(3,10)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7963230"/>
                  </p:ext>
                </p:extLst>
              </p:nvPr>
            </p:nvGraphicFramePr>
            <p:xfrm>
              <a:off x="0" y="1352550"/>
              <a:ext cx="2088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044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267963230"/>
                  </p:ext>
                </p:extLst>
              </p:nvPr>
            </p:nvGraphicFramePr>
            <p:xfrm>
              <a:off x="0" y="1352550"/>
              <a:ext cx="2088000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044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2326" r="-38309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1520" t="-2326" r="-59064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39604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795349" r="-38309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1520" t="-795349" r="-59064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39604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09917" y="5589240"/>
                <a:ext cx="7040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 err="1" smtClean="0">
                    <a:latin typeface="Century Gothic" pitchFamily="34" charset="0"/>
                  </a:rPr>
                  <a:t>Cén</a:t>
                </a:r>
                <a:r>
                  <a:rPr lang="en-IE" b="1" dirty="0" smtClean="0">
                    <a:latin typeface="Century Gothic" pitchFamily="34" charset="0"/>
                  </a:rPr>
                  <a:t> </a:t>
                </a:r>
                <a:r>
                  <a:rPr lang="en-IE" b="1" dirty="0" err="1">
                    <a:latin typeface="Century Gothic" pitchFamily="34" charset="0"/>
                  </a:rPr>
                  <a:t>éifeacht</a:t>
                </a:r>
                <a:r>
                  <a:rPr lang="en-IE" b="1" dirty="0">
                    <a:latin typeface="Century Gothic" pitchFamily="34" charset="0"/>
                  </a:rPr>
                  <a:t> a </a:t>
                </a:r>
                <a:r>
                  <a:rPr lang="en-IE" b="1" dirty="0" err="1">
                    <a:latin typeface="Century Gothic" pitchFamily="34" charset="0"/>
                  </a:rPr>
                  <a:t>bhíonn</a:t>
                </a:r>
                <a:r>
                  <a:rPr lang="en-IE" b="1" dirty="0">
                    <a:latin typeface="Century Gothic" pitchFamily="34" charset="0"/>
                  </a:rPr>
                  <a:t> </a:t>
                </a:r>
                <a:r>
                  <a:rPr lang="en-IE" b="1" dirty="0" err="1">
                    <a:latin typeface="Century Gothic" pitchFamily="34" charset="0"/>
                  </a:rPr>
                  <a:t>ag</a:t>
                </a:r>
                <a:r>
                  <a:rPr lang="en-IE" b="1" dirty="0">
                    <a:latin typeface="Century Gothic" pitchFamily="34" charset="0"/>
                  </a:rPr>
                  <a:t> </a:t>
                </a:r>
                <a:r>
                  <a:rPr lang="en-IE" b="1" dirty="0" smtClean="0">
                    <a:latin typeface="Century Gothic" pitchFamily="34" charset="0"/>
                  </a:rPr>
                  <a:t>“c” </a:t>
                </a:r>
                <a:r>
                  <a:rPr lang="en-IE" b="1" dirty="0" err="1">
                    <a:latin typeface="Century Gothic" pitchFamily="34" charset="0"/>
                  </a:rPr>
                  <a:t>ar</a:t>
                </a:r>
                <a:r>
                  <a:rPr lang="en-IE" b="1" dirty="0"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IE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b="1" i="1" dirty="0" smtClean="0">
                        <a:latin typeface="Cambria Math"/>
                      </a:rPr>
                      <m:t>= </m:t>
                    </m:r>
                    <m:r>
                      <a:rPr lang="en-IE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b="1" i="1" dirty="0">
                        <a:latin typeface="Cambria Math"/>
                      </a:rPr>
                      <m:t>+</m:t>
                    </m:r>
                    <m:r>
                      <a:rPr lang="en-IE" b="1" i="1" dirty="0" smtClean="0">
                        <a:latin typeface="Cambria Math"/>
                      </a:rPr>
                      <m:t>𝒄</m:t>
                    </m:r>
                    <m:r>
                      <a:rPr lang="en-IE" b="1" i="1" dirty="0" smtClean="0">
                        <a:latin typeface="Cambria Math"/>
                      </a:rPr>
                      <m:t> = </m:t>
                    </m:r>
                    <m:r>
                      <a:rPr lang="en-IE" b="1" i="1" dirty="0" smtClean="0">
                        <a:latin typeface="Cambria Math"/>
                      </a:rPr>
                      <m:t>𝒙</m:t>
                    </m:r>
                    <m:r>
                      <a:rPr lang="en-IE" b="1" i="1" baseline="30000" dirty="0" smtClean="0">
                        <a:latin typeface="Cambria Math"/>
                      </a:rPr>
                      <m:t>𝟐</m:t>
                    </m:r>
                    <m:r>
                      <a:rPr lang="en-IE" b="1" i="1" dirty="0" smtClean="0">
                        <a:latin typeface="Cambria Math"/>
                      </a:rPr>
                      <m:t> +</m:t>
                    </m:r>
                    <m:r>
                      <a:rPr lang="en-IE" b="1" i="1" dirty="0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IE" b="1" dirty="0" smtClean="0">
                    <a:latin typeface="Century Gothic" pitchFamily="34" charset="0"/>
                  </a:rPr>
                  <a:t> ?</a:t>
                </a:r>
                <a:endParaRPr lang="en-IE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917" y="5589240"/>
                <a:ext cx="704077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693" t="-8333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nip and Round Single Corner Rectangle 12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32</a:t>
            </a:r>
            <a:endParaRPr lang="en-IE" b="1" dirty="0">
              <a:latin typeface="+mj-lt"/>
            </a:endParaRPr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3650"/>
            <a:ext cx="442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3650"/>
            <a:ext cx="442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3650"/>
            <a:ext cx="442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42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5107547"/>
                  </p:ext>
                </p:extLst>
              </p:nvPr>
            </p:nvGraphicFramePr>
            <p:xfrm>
              <a:off x="2267744" y="1352550"/>
              <a:ext cx="2254565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152000"/>
                    <a:gridCol w="674772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k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505107547"/>
                  </p:ext>
                </p:extLst>
              </p:nvPr>
            </p:nvGraphicFramePr>
            <p:xfrm>
              <a:off x="2267744" y="1352550"/>
              <a:ext cx="2254565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152000"/>
                    <a:gridCol w="674772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326" r="-42857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7037" t="-2326" r="-5873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33333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795349" r="-42857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7037" t="-795349" r="-5873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33333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r>
                  <a:rPr lang="en-IE" sz="4000" dirty="0" err="1" smtClean="0">
                    <a:solidFill>
                      <a:schemeClr val="bg1"/>
                    </a:solidFill>
                  </a:rPr>
                  <a:t>Trasfhoirmiú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na</a:t>
                </a:r>
                <a:r>
                  <a:rPr lang="en-IE" sz="4000" dirty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Cothromóide</a:t>
                </a:r>
                <a:r>
                  <a:rPr lang="en-IE" sz="4000" dirty="0">
                    <a:solidFill>
                      <a:schemeClr val="bg1"/>
                    </a:solidFill>
                  </a:rPr>
                  <a:t> </a:t>
                </a:r>
                <a:r>
                  <a:rPr lang="en-IE" sz="4000" dirty="0" err="1">
                    <a:solidFill>
                      <a:schemeClr val="bg1"/>
                    </a:solidFill>
                  </a:rPr>
                  <a:t>Cearnaí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/>
                </a:r>
                <a:br>
                  <a:rPr lang="en-IE" sz="4000" dirty="0" smtClean="0">
                    <a:solidFill>
                      <a:schemeClr val="bg1"/>
                    </a:solidFill>
                  </a:rPr>
                </a:br>
                <a:r>
                  <a:rPr lang="en-IE" sz="4000" dirty="0" err="1" smtClean="0">
                    <a:solidFill>
                      <a:schemeClr val="bg1"/>
                    </a:solidFill>
                  </a:rPr>
                  <a:t>Gníomhaíocht</a:t>
                </a:r>
                <a:r>
                  <a:rPr lang="en-IE" sz="4000" dirty="0" smtClean="0">
                    <a:solidFill>
                      <a:schemeClr val="bg1"/>
                    </a:solidFill>
                  </a:rPr>
                  <a:t> 1D </a:t>
                </a:r>
                <a14:m>
                  <m:oMath xmlns:m="http://schemas.openxmlformats.org/officeDocument/2006/math">
                    <m:r>
                      <a:rPr lang="en-IE" sz="4000" b="0" i="0" smtClean="0">
                        <a:solidFill>
                          <a:schemeClr val="bg1"/>
                        </a:solidFill>
                        <a:latin typeface="Cambria Math"/>
                      </a:rPr>
                      <m:t>       </m:t>
                    </m:r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E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IE" sz="4000" b="1" i="1">
                        <a:solidFill>
                          <a:schemeClr val="bg1"/>
                        </a:solidFill>
                        <a:latin typeface="Cambria Math"/>
                      </a:rPr>
                      <m:t>𝒄</m:t>
                    </m:r>
                  </m:oMath>
                </a14:m>
                <a:endParaRPr lang="en-IE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9698" y="-27384"/>
                <a:ext cx="7560000" cy="1231032"/>
              </a:xfrm>
              <a:blipFill rotWithShape="1">
                <a:blip r:embed="rId5"/>
                <a:stretch>
                  <a:fillRect l="-805" t="-5911" b="-177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2079957"/>
                  </p:ext>
                </p:extLst>
              </p:nvPr>
            </p:nvGraphicFramePr>
            <p:xfrm>
              <a:off x="2267744" y="1352550"/>
              <a:ext cx="2254565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152000"/>
                    <a:gridCol w="674772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(-3,-6)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IE" sz="1100" b="0" i="0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(-3,-13)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(0,-4)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(3,-13)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662079957"/>
                  </p:ext>
                </p:extLst>
              </p:nvPr>
            </p:nvGraphicFramePr>
            <p:xfrm>
              <a:off x="2267744" y="1352550"/>
              <a:ext cx="2254565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7793"/>
                    <a:gridCol w="1152000"/>
                    <a:gridCol w="674772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2326" r="-42857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7037" t="-2326" r="-5873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3333" t="-2326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(-3,-6)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-6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795349" r="-42857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7037" t="-795349" r="-58730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3333" t="-795349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(-3,-13)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(-1,-5)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(0,-4)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-5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(1,-5)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(3,-13)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4124740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(-3,-8)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094124740"/>
                  </p:ext>
                </p:extLst>
              </p:nvPr>
            </p:nvGraphicFramePr>
            <p:xfrm>
              <a:off x="0" y="1352550"/>
              <a:ext cx="2196000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2326" r="-40845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7566" t="-2326" r="-5343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60000" t="-2326" r="-100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795349" r="-40845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37566" t="-795349" r="-5343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60000" t="-795349" r="-100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(-3,-8)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(2,-3)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-8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(3,-8)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5146689"/>
                  </p:ext>
                </p:extLst>
              </p:nvPr>
            </p:nvGraphicFramePr>
            <p:xfrm>
              <a:off x="0" y="1352550"/>
              <a:ext cx="2196000" cy="4152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10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100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1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1100" b="0" i="0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IE" sz="1100" b="0" i="1" smtClean="0"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IE" sz="11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IE" sz="110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955146689"/>
                  </p:ext>
                </p:extLst>
              </p:nvPr>
            </p:nvGraphicFramePr>
            <p:xfrm>
              <a:off x="0" y="1352550"/>
              <a:ext cx="2196000" cy="4358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00"/>
                    <a:gridCol w="1152000"/>
                    <a:gridCol w="612000"/>
                  </a:tblGrid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2326" r="-408451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37566" t="-2326" r="-53439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60000" t="-2326" r="-1000" b="-1500000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(-3,9)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(-1,1)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(0,0)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(1,1)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4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9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(3,9)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28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t="-795349" r="-408451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37566" t="-795349" r="-53439" b="-7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260000" t="-795349" r="-1000" b="-706977"/>
                          </a:stretch>
                        </a:blipFill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-1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0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1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2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100" dirty="0" smtClean="0">
                              <a:latin typeface="Century Gothic" pitchFamily="34" charset="0"/>
                            </a:rPr>
                            <a:t>3</a:t>
                          </a:r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1100" dirty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100" dirty="0" smtClean="0">
                            <a:latin typeface="Century Gothic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81983" y="5589240"/>
                <a:ext cx="6087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600" b="1" dirty="0">
                    <a:latin typeface="Century Gothic" pitchFamily="34" charset="0"/>
                  </a:rPr>
                  <a:t>Cén </a:t>
                </a:r>
                <a:r>
                  <a:rPr lang="en-IE" sz="1600" b="1" dirty="0" err="1">
                    <a:latin typeface="Century Gothic" pitchFamily="34" charset="0"/>
                  </a:rPr>
                  <a:t>éifeacht</a:t>
                </a:r>
                <a:r>
                  <a:rPr lang="en-IE" sz="1600" b="1" dirty="0">
                    <a:latin typeface="Century Gothic" pitchFamily="34" charset="0"/>
                  </a:rPr>
                  <a:t> a </a:t>
                </a:r>
                <a:r>
                  <a:rPr lang="en-IE" sz="1600" b="1" dirty="0" err="1">
                    <a:latin typeface="Century Gothic" pitchFamily="34" charset="0"/>
                  </a:rPr>
                  <a:t>bhíonn</a:t>
                </a:r>
                <a:r>
                  <a:rPr lang="en-IE" sz="1600" b="1" dirty="0">
                    <a:latin typeface="Century Gothic" pitchFamily="34" charset="0"/>
                  </a:rPr>
                  <a:t> </a:t>
                </a:r>
                <a:r>
                  <a:rPr lang="en-IE" sz="1600" b="1" dirty="0" err="1">
                    <a:latin typeface="Century Gothic" pitchFamily="34" charset="0"/>
                  </a:rPr>
                  <a:t>ag</a:t>
                </a:r>
                <a:r>
                  <a:rPr lang="en-IE" sz="1600" b="1" dirty="0">
                    <a:latin typeface="Century Gothic" pitchFamily="34" charset="0"/>
                  </a:rPr>
                  <a:t> </a:t>
                </a:r>
                <a:r>
                  <a:rPr lang="en-IE" sz="1600" b="1" dirty="0" smtClean="0">
                    <a:latin typeface="Century Gothic" pitchFamily="34" charset="0"/>
                  </a:rPr>
                  <a:t>“c” </a:t>
                </a:r>
                <a:r>
                  <a:rPr lang="en-IE" sz="1600" b="1" dirty="0" err="1">
                    <a:latin typeface="Century Gothic" pitchFamily="34" charset="0"/>
                  </a:rPr>
                  <a:t>ar</a:t>
                </a:r>
                <a:r>
                  <a:rPr lang="en-IE" sz="1600" b="1" dirty="0">
                    <a:latin typeface="Century Gothic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E" sz="1600" b="1" i="1" dirty="0" smtClean="0">
                        <a:latin typeface="Cambria Math"/>
                      </a:rPr>
                      <m:t>𝒈</m:t>
                    </m:r>
                    <m:r>
                      <a:rPr lang="en-IE" sz="1600" b="1" i="1" dirty="0" smtClean="0">
                        <a:latin typeface="Cambria Math"/>
                      </a:rPr>
                      <m:t>(</m:t>
                    </m:r>
                    <m:r>
                      <a:rPr lang="en-IE" sz="1600" b="1" i="1" dirty="0" smtClean="0">
                        <a:latin typeface="Cambria Math"/>
                      </a:rPr>
                      <m:t>𝒙</m:t>
                    </m:r>
                    <m:r>
                      <a:rPr lang="en-IE" sz="1600" b="1" i="1" dirty="0" smtClean="0">
                        <a:latin typeface="Cambria Math"/>
                      </a:rPr>
                      <m:t>)=</m:t>
                    </m:r>
                    <m:r>
                      <a:rPr lang="en-IE" sz="1600" b="1" i="1" dirty="0" smtClean="0">
                        <a:latin typeface="Cambria Math"/>
                      </a:rPr>
                      <m:t>𝒇</m:t>
                    </m:r>
                    <m:r>
                      <a:rPr lang="en-IE" sz="1600" b="1" i="1" dirty="0" smtClean="0">
                        <a:latin typeface="Cambria Math"/>
                      </a:rPr>
                      <m:t>(</m:t>
                    </m:r>
                    <m:r>
                      <a:rPr lang="en-IE" sz="1600" b="1" i="1" dirty="0" smtClean="0">
                        <a:latin typeface="Cambria Math"/>
                      </a:rPr>
                      <m:t>𝒙</m:t>
                    </m:r>
                    <m:r>
                      <a:rPr lang="en-IE" sz="1600" b="1" i="1" dirty="0" smtClean="0">
                        <a:latin typeface="Cambria Math"/>
                      </a:rPr>
                      <m:t>)+</m:t>
                    </m:r>
                    <m:r>
                      <a:rPr lang="en-IE" sz="1600" b="1" i="1" dirty="0" smtClean="0">
                        <a:latin typeface="Cambria Math"/>
                      </a:rPr>
                      <m:t>𝒄</m:t>
                    </m:r>
                    <m:r>
                      <a:rPr lang="en-IE" sz="1600" b="1" i="1" dirty="0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IE" sz="16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sz="1600" b="1" i="1" dirty="0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E" sz="16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sz="1600" b="1" i="1" dirty="0" smtClean="0">
                        <a:latin typeface="Cambria Math"/>
                      </a:rPr>
                      <m:t>+</m:t>
                    </m:r>
                    <m:r>
                      <a:rPr lang="en-IE" sz="1600" b="1" i="1" dirty="0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IE" b="1" dirty="0" smtClean="0">
                    <a:latin typeface="Century Gothic" pitchFamily="34" charset="0"/>
                  </a:rPr>
                  <a:t> ?</a:t>
                </a:r>
                <a:endParaRPr lang="en-IE" b="1" dirty="0">
                  <a:latin typeface="Century Gothic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983" y="5589240"/>
                <a:ext cx="608743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601" t="-8333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nip and Round Single Corner Rectangle 13"/>
          <p:cNvSpPr/>
          <p:nvPr/>
        </p:nvSpPr>
        <p:spPr>
          <a:xfrm flipH="1">
            <a:off x="8388000" y="6426000"/>
            <a:ext cx="756000" cy="432000"/>
          </a:xfrm>
          <a:prstGeom prst="snipRoundRect">
            <a:avLst>
              <a:gd name="adj1" fmla="val 0"/>
              <a:gd name="adj2" fmla="val 3881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+mj-lt"/>
              </a:rPr>
              <a:t>32</a:t>
            </a:r>
            <a:endParaRPr lang="en-IE" b="1" dirty="0">
              <a:latin typeface="+mj-lt"/>
            </a:endParaRPr>
          </a:p>
        </p:txBody>
      </p:sp>
      <p:pic>
        <p:nvPicPr>
          <p:cNvPr id="3081" name="Picture 9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42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428000" cy="288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8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4091</TotalTime>
  <Words>4186</Words>
  <Application>Microsoft Office PowerPoint</Application>
  <PresentationFormat>On-screen Show (4:3)</PresentationFormat>
  <Paragraphs>1538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Trasfhoirmiú na Cothromóide Cearnaí Gníomhaíocht 1A      f(x)=ax^2</vt:lpstr>
      <vt:lpstr>Trasfhoirmiú na Cothromóide Cearnaí Gníomhaíocht 1B     f(x)=ax^2</vt:lpstr>
      <vt:lpstr>Trasfhoirmiú na Cothromóide Cearnaí Gníomhaíocht 1C    f(x)=x^2+c</vt:lpstr>
      <vt:lpstr>Trasfhoirmiú na Cothromóide Cearnaí Gníomhaíocht 1D        f(x)=-x^2+c</vt:lpstr>
      <vt:lpstr>Trasfhoirmiú na Cothromóide Cearnaí Gníomhaíocht 1E     f(x)=(〖x+a)〗^2</vt:lpstr>
      <vt:lpstr>Trasfhoirmiú na Cothromóide Cearnaí Gníomhaíocht 1F     f(x)=(〖x-a)〗^2</vt:lpstr>
      <vt:lpstr>Trasfhoirmiú na Cothromóide Cearnaí Gníomhaíocht 1G    f(x)=(〖x+a)〗^2±c?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Shifting and Scaling</dc:title>
  <dc:creator>Cammie</dc:creator>
  <cp:lastModifiedBy>Bernie</cp:lastModifiedBy>
  <cp:revision>180</cp:revision>
  <dcterms:created xsi:type="dcterms:W3CDTF">2012-08-30T19:38:51Z</dcterms:created>
  <dcterms:modified xsi:type="dcterms:W3CDTF">2013-01-13T00:58:36Z</dcterms:modified>
</cp:coreProperties>
</file>