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9" r:id="rId2"/>
  </p:sldMasterIdLst>
  <p:notesMasterIdLst>
    <p:notesMasterId r:id="rId20"/>
  </p:notesMasterIdLst>
  <p:sldIdLst>
    <p:sldId id="256" r:id="rId3"/>
    <p:sldId id="312" r:id="rId4"/>
    <p:sldId id="282" r:id="rId5"/>
    <p:sldId id="304" r:id="rId6"/>
    <p:sldId id="316" r:id="rId7"/>
    <p:sldId id="317" r:id="rId8"/>
    <p:sldId id="314" r:id="rId9"/>
    <p:sldId id="263" r:id="rId10"/>
    <p:sldId id="279" r:id="rId11"/>
    <p:sldId id="287" r:id="rId12"/>
    <p:sldId id="288" r:id="rId13"/>
    <p:sldId id="306" r:id="rId14"/>
    <p:sldId id="305" r:id="rId15"/>
    <p:sldId id="296" r:id="rId16"/>
    <p:sldId id="297" r:id="rId17"/>
    <p:sldId id="261" r:id="rId18"/>
    <p:sldId id="276" r:id="rId19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erpetu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E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76732" autoAdjust="0"/>
  </p:normalViewPr>
  <p:slideViewPr>
    <p:cSldViewPr>
      <p:cViewPr varScale="1">
        <p:scale>
          <a:sx n="84" d="100"/>
          <a:sy n="84" d="100"/>
        </p:scale>
        <p:origin x="138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C2CFE8A-4E8F-4912-9242-3C5D7ECD94FA}" type="datetimeFigureOut">
              <a:rPr lang="en-IE"/>
              <a:pPr>
                <a:defRPr/>
              </a:pPr>
              <a:t>28/09/2015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I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4B5EB14-7E5E-4990-A569-CC8AB53172BC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7639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B5EB14-7E5E-4990-A569-CC8AB53172BC}" type="slidenum">
              <a:rPr lang="en-IE" smtClean="0"/>
              <a:pPr>
                <a:defRPr/>
              </a:pPr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4275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CA7496-EE5F-487D-9836-8D4FACFC6E66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29839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="0" i="0" u="non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C6CC4-0388-4E9C-8391-1B6F2000C043}" type="slidenum">
              <a:rPr lang="en-IE" smtClean="0">
                <a:solidFill>
                  <a:prstClr val="black"/>
                </a:solidFill>
              </a:rPr>
              <a:pPr/>
              <a:t>4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8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E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F48D4F-7F9F-4CFB-81EE-370CBAD64075}" type="slidenum">
              <a:rPr lang="en-IE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1507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microsoft.com/office/2007/relationships/hdphoto" Target="../media/hdphoto1.wdp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3430-8A3D-46A5-803A-401D30E8D43E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34F463-E8B4-49A0-B461-5F38492739CB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D1C88-ACA0-47D4-BA3B-A75C79191826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0104-6E00-4181-966C-705B5B7ABE28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790D-19A0-4E5C-A0D0-0EA53AE8F764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7F586-845A-4FE8-90EC-A793E6B7EE7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598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21357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04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80136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5885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99948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429" y="3933056"/>
            <a:ext cx="1880428" cy="181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 descr="http://www.danajarvis.org/virtualteams/wp-content/uploads/2011/04/whatif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1717755" cy="151437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298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171400"/>
            <a:ext cx="7772400" cy="1143000"/>
          </a:xfrm>
        </p:spPr>
        <p:txBody>
          <a:bodyPr>
            <a:normAutofit/>
          </a:bodyPr>
          <a:lstStyle>
            <a:lvl1pPr algn="ctr">
              <a:defRPr sz="4400" b="1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755576" y="1196752"/>
            <a:ext cx="7772400" cy="45720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AEA6D-AC82-41BB-A5A4-97079EE784FD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557ED-D0A1-4DF1-9AB3-8B7688924E59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727279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1689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8511-DB2F-433C-8E4B-A3F3519B82A3}" type="datetimeFigureOut">
              <a:rPr lang="en-IE" smtClean="0"/>
              <a:pPr/>
              <a:t>28/09/2015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A66C8-035F-4AB1-B2C6-5E263CFF8C93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55133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2968-5DE6-4F77-A8B0-BD0D7A27B3CC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8D035-9C9A-44C6-8EE5-4EB4242581F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4EE31-A579-4F01-B198-94A2DDCCAF32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2C1DE-B715-4E55-B2FF-B3C66CA8DD9A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CE270-4293-4E1A-A74F-78567FACE523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0D9B4-446F-4D12-8CB8-17BBEB5F05A5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2787F-00C2-4C0A-BF2A-A4876AF2AC51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62DC5-B45C-43B5-8755-9657ED61915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F9592-0D85-4A67-9AAB-8A55D24F1F6E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343D9-00D4-46AB-AD5A-0BFD3EE12F01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1C29D-4FC1-438D-BCA4-02956DB5BBA4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61EF2-F106-489A-81DF-EC3E00FDE516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4D132-7BB7-4D06-A6B5-06E09856EAB7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BE3A3-C090-4C0C-846C-7C04704CBA9E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solidFill>
            <a:schemeClr val="bg1"/>
          </a:solidFill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9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9B32F4-C807-48BC-82E3-87202031EC41}" type="datetimeFigureOut">
              <a:rPr lang="en-IE"/>
              <a:pPr>
                <a:defRPr/>
              </a:pPr>
              <a:t>28/09/2015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3E90CE0C-E918-4597-9B9B-49B5B9D1196D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96" r:id="rId3"/>
    <p:sldLayoutId id="2147483689" r:id="rId4"/>
    <p:sldLayoutId id="2147483690" r:id="rId5"/>
    <p:sldLayoutId id="2147483691" r:id="rId6"/>
    <p:sldLayoutId id="2147483692" r:id="rId7"/>
    <p:sldLayoutId id="2147483697" r:id="rId8"/>
    <p:sldLayoutId id="2147483698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4C48511-DB2F-433C-8E4B-A3F3519B82A3}" type="datetimeFigureOut">
              <a:rPr lang="en-IE" smtClean="0"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28/09/2015</a:t>
            </a:fld>
            <a:endParaRPr lang="en-IE" dirty="0">
              <a:latin typeface="Arial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E" dirty="0">
              <a:latin typeface="Arial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DA66C8-035F-4AB1-B2C6-5E263CFF8C93}" type="slidenum">
              <a:rPr lang="en-IE" smtClean="0"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E" dirty="0"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9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4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maths.ie/geogebra/discrete-compounding-approaching-continuous-compoundin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gif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../../../../Desktop/fx-82ES_emulator/fx82ES.exe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7175"/>
            <a:ext cx="7772400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7200" dirty="0" smtClean="0">
                <a:latin typeface="Century Gothic" pitchFamily="34" charset="0"/>
              </a:rPr>
              <a:t>Algebra</a:t>
            </a:r>
            <a:r>
              <a:rPr lang="en-IE" sz="7200" dirty="0" smtClean="0"/>
              <a:t> &amp; Calculus</a:t>
            </a:r>
            <a:endParaRPr lang="en-IE" sz="7200" dirty="0"/>
          </a:p>
        </p:txBody>
      </p:sp>
      <p:sp>
        <p:nvSpPr>
          <p:cNvPr id="4" name="Rectangle 3"/>
          <p:cNvSpPr/>
          <p:nvPr/>
        </p:nvSpPr>
        <p:spPr>
          <a:xfrm>
            <a:off x="1187624" y="2924944"/>
            <a:ext cx="6832320" cy="31547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199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Limits</a:t>
            </a:r>
          </a:p>
        </p:txBody>
      </p:sp>
      <p:sp>
        <p:nvSpPr>
          <p:cNvPr id="7172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75" y="1412875"/>
            <a:ext cx="4918075" cy="25209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9388" y="198438"/>
            <a:ext cx="9072562" cy="1143000"/>
          </a:xfrm>
          <a:prstGeom prst="rect">
            <a:avLst/>
          </a:prstGeom>
        </p:spPr>
        <p:txBody>
          <a:bodyPr bIns="91440" anchor="b">
            <a:normAutofit fontScale="90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Understanding the Geometrical Meaning </a:t>
            </a:r>
            <a:br>
              <a:rPr lang="en-IE" dirty="0" smtClean="0"/>
            </a:br>
            <a:r>
              <a:rPr lang="en-IE" dirty="0" smtClean="0"/>
              <a:t>of  ‘Limits of Functions’</a:t>
            </a:r>
            <a:endParaRPr lang="en-IE" dirty="0"/>
          </a:p>
        </p:txBody>
      </p:sp>
      <p:sp>
        <p:nvSpPr>
          <p:cNvPr id="6" name="Oval 5"/>
          <p:cNvSpPr/>
          <p:nvPr/>
        </p:nvSpPr>
        <p:spPr>
          <a:xfrm>
            <a:off x="5854700" y="1673225"/>
            <a:ext cx="107950" cy="1079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sp>
        <p:nvSpPr>
          <p:cNvPr id="4" name="Rectangle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46133" y="4141475"/>
            <a:ext cx="1730923" cy="1663789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9" name="Oval 8"/>
          <p:cNvSpPr/>
          <p:nvPr/>
        </p:nvSpPr>
        <p:spPr>
          <a:xfrm>
            <a:off x="5854700" y="1673225"/>
            <a:ext cx="107950" cy="10795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5508104" y="1935874"/>
            <a:ext cx="0" cy="9000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32950" y="1913696"/>
            <a:ext cx="79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364088" y="2007874"/>
            <a:ext cx="0" cy="828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732950" y="2005774"/>
            <a:ext cx="504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707194" y="1863874"/>
            <a:ext cx="0" cy="972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732950" y="1826394"/>
            <a:ext cx="972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84168" y="1683874"/>
            <a:ext cx="0" cy="1152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732950" y="1645734"/>
            <a:ext cx="1296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300192" y="1611874"/>
            <a:ext cx="0" cy="12240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732950" y="1556792"/>
            <a:ext cx="151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441430" y="1503874"/>
            <a:ext cx="0" cy="1332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732950" y="1466354"/>
            <a:ext cx="1728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942772" y="2924944"/>
            <a:ext cx="478780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454539" y="2924944"/>
            <a:ext cx="410100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584424" y="1430219"/>
            <a:ext cx="0" cy="2880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584424" y="1745731"/>
            <a:ext cx="0" cy="2853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79388" y="198438"/>
            <a:ext cx="9072562" cy="1143000"/>
          </a:xfrm>
          <a:prstGeom prst="rect">
            <a:avLst/>
          </a:prstGeom>
        </p:spPr>
        <p:txBody>
          <a:bodyPr bIns="91440" anchor="b">
            <a:normAutofit fontScale="90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Understanding the Geometrical Meaning </a:t>
            </a:r>
            <a:br>
              <a:rPr lang="en-IE" dirty="0" smtClean="0"/>
            </a:br>
            <a:r>
              <a:rPr lang="en-IE" dirty="0" smtClean="0"/>
              <a:t>of  ‘Limits of Functions’</a:t>
            </a:r>
            <a:endParaRPr lang="en-IE" dirty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2963" y="1269677"/>
            <a:ext cx="4918075" cy="2519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09034" y="3847027"/>
            <a:ext cx="2795702" cy="1351396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508104" y="2690546"/>
            <a:ext cx="0" cy="159322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32950" y="2868242"/>
            <a:ext cx="79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27272" y="2688824"/>
            <a:ext cx="0" cy="108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732950" y="2805204"/>
            <a:ext cx="612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04126" y="2685756"/>
            <a:ext cx="0" cy="3204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732950" y="3010730"/>
            <a:ext cx="972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6087236" y="2314572"/>
            <a:ext cx="0" cy="360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732950" y="2309240"/>
            <a:ext cx="1332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294056" y="2513580"/>
            <a:ext cx="0" cy="1620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732950" y="2492872"/>
            <a:ext cx="151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441430" y="2560460"/>
            <a:ext cx="0" cy="108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732950" y="2557632"/>
            <a:ext cx="1692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944852" y="2742824"/>
            <a:ext cx="1086186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898579" y="2746505"/>
            <a:ext cx="972000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14341" idx="0"/>
          </p:cNvCxnSpPr>
          <p:nvPr/>
        </p:nvCxnSpPr>
        <p:spPr>
          <a:xfrm flipV="1">
            <a:off x="4572001" y="1269677"/>
            <a:ext cx="0" cy="1324903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572000" y="2742824"/>
            <a:ext cx="0" cy="1018833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55576" y="2420888"/>
            <a:ext cx="77724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sz="5400" dirty="0" smtClean="0"/>
              <a:t>Continuous Functions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382866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xfrm>
            <a:off x="179512" y="2996952"/>
            <a:ext cx="2511841" cy="1584176"/>
          </a:xfrm>
          <a:blipFill rotWithShape="1">
            <a:blip r:embed="rId2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19460" name="Group 5"/>
          <p:cNvGrpSpPr>
            <a:grpSpLocks/>
          </p:cNvGrpSpPr>
          <p:nvPr/>
        </p:nvGrpSpPr>
        <p:grpSpPr bwMode="auto">
          <a:xfrm>
            <a:off x="6453188" y="260350"/>
            <a:ext cx="2511425" cy="2520950"/>
            <a:chOff x="6444208" y="260648"/>
            <a:chExt cx="2511841" cy="2520000"/>
          </a:xfrm>
        </p:grpSpPr>
        <p:pic>
          <p:nvPicPr>
            <p:cNvPr id="1947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2268" r="53612"/>
            <a:stretch>
              <a:fillRect/>
            </a:stretch>
          </p:blipFill>
          <p:spPr bwMode="auto">
            <a:xfrm>
              <a:off x="6444208" y="260648"/>
              <a:ext cx="2511841" cy="25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2" name="Oval 11"/>
            <p:cNvSpPr/>
            <p:nvPr/>
          </p:nvSpPr>
          <p:spPr>
            <a:xfrm>
              <a:off x="8203449" y="943016"/>
              <a:ext cx="107968" cy="1079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</p:grpSp>
      <p:sp>
        <p:nvSpPr>
          <p:cNvPr id="14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862000" y="2996952"/>
            <a:ext cx="3420000" cy="1584176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16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58114" y="2996952"/>
            <a:ext cx="2100907" cy="1584176"/>
          </a:xfrm>
          <a:prstGeom prst="rect">
            <a:avLst/>
          </a:prstGeom>
          <a:blipFill rotWithShape="1">
            <a:blip r:embed="rId5" cstate="print"/>
            <a:stretch>
              <a:fillRect r="-580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19463" name="Group 7"/>
          <p:cNvGrpSpPr>
            <a:grpSpLocks/>
          </p:cNvGrpSpPr>
          <p:nvPr/>
        </p:nvGrpSpPr>
        <p:grpSpPr bwMode="auto">
          <a:xfrm>
            <a:off x="179388" y="277813"/>
            <a:ext cx="2511425" cy="2519362"/>
            <a:chOff x="179512" y="277207"/>
            <a:chExt cx="2511841" cy="2520000"/>
          </a:xfrm>
        </p:grpSpPr>
        <p:pic>
          <p:nvPicPr>
            <p:cNvPr id="1947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l="12283" r="53596"/>
            <a:stretch>
              <a:fillRect/>
            </a:stretch>
          </p:blipFill>
          <p:spPr bwMode="auto">
            <a:xfrm>
              <a:off x="179512" y="277207"/>
              <a:ext cx="2511841" cy="25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7" name="Oval 16"/>
            <p:cNvSpPr/>
            <p:nvPr/>
          </p:nvSpPr>
          <p:spPr>
            <a:xfrm>
              <a:off x="1943516" y="944126"/>
              <a:ext cx="107968" cy="107977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</p:grpSp>
      <p:grpSp>
        <p:nvGrpSpPr>
          <p:cNvPr id="19464" name="Group 12"/>
          <p:cNvGrpSpPr>
            <a:grpSpLocks/>
          </p:cNvGrpSpPr>
          <p:nvPr/>
        </p:nvGrpSpPr>
        <p:grpSpPr bwMode="auto">
          <a:xfrm>
            <a:off x="3316288" y="260350"/>
            <a:ext cx="2511425" cy="2520950"/>
            <a:chOff x="3316080" y="260648"/>
            <a:chExt cx="2511841" cy="2520000"/>
          </a:xfrm>
        </p:grpSpPr>
        <p:grpSp>
          <p:nvGrpSpPr>
            <p:cNvPr id="19466" name="Group 4"/>
            <p:cNvGrpSpPr>
              <a:grpSpLocks/>
            </p:cNvGrpSpPr>
            <p:nvPr/>
          </p:nvGrpSpPr>
          <p:grpSpPr bwMode="auto">
            <a:xfrm>
              <a:off x="3316080" y="260648"/>
              <a:ext cx="2511841" cy="2520000"/>
              <a:chOff x="3635896" y="260648"/>
              <a:chExt cx="2511841" cy="2520000"/>
            </a:xfrm>
          </p:grpSpPr>
          <p:pic>
            <p:nvPicPr>
              <p:cNvPr id="19468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2093" r="53789"/>
              <a:stretch>
                <a:fillRect/>
              </a:stretch>
            </p:blipFill>
            <p:spPr bwMode="auto">
              <a:xfrm>
                <a:off x="3635896" y="260648"/>
                <a:ext cx="2511841" cy="25200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4" name="Oval 3"/>
              <p:cNvSpPr/>
              <p:nvPr/>
            </p:nvSpPr>
            <p:spPr>
              <a:xfrm>
                <a:off x="5398313" y="952537"/>
                <a:ext cx="107968" cy="10790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 dirty="0"/>
              </a:p>
            </p:txBody>
          </p:sp>
        </p:grpSp>
        <p:sp>
          <p:nvSpPr>
            <p:cNvPr id="20" name="Oval 19"/>
            <p:cNvSpPr/>
            <p:nvPr/>
          </p:nvSpPr>
          <p:spPr>
            <a:xfrm>
              <a:off x="5075321" y="631983"/>
              <a:ext cx="107968" cy="10790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250825" y="2852738"/>
            <a:ext cx="8507413" cy="1728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38760"/>
            <a:ext cx="65420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3138760"/>
            <a:ext cx="53601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For a function to be continuous at a point it must fulfil all these 3 conditions:</a:t>
            </a:r>
            <a:endParaRPr lang="en-IE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73923" y="4221088"/>
            <a:ext cx="2930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Calibri" pitchFamily="34" charset="0"/>
              </a:rPr>
              <a:t>Are the above graphs continuous functions at x = 2?</a:t>
            </a:r>
            <a:endParaRPr lang="en-IE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/>
      <p:bldP spid="6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-17145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Continuous – Yes / No</a:t>
            </a:r>
            <a:endParaRPr lang="en-IE" dirty="0"/>
          </a:p>
        </p:txBody>
      </p:sp>
      <p:sp>
        <p:nvSpPr>
          <p:cNvPr id="27" name="Rectangle 2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9838" y="4293096"/>
            <a:ext cx="7200799" cy="2092881"/>
          </a:xfrm>
          <a:prstGeom prst="rect">
            <a:avLst/>
          </a:prstGeom>
          <a:blipFill rotWithShape="1">
            <a:blip r:embed="rId2" cstate="print"/>
            <a:stretch>
              <a:fillRect l="-762" b="-3488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23556" name="Group 8"/>
          <p:cNvGrpSpPr>
            <a:grpSpLocks/>
          </p:cNvGrpSpPr>
          <p:nvPr/>
        </p:nvGrpSpPr>
        <p:grpSpPr bwMode="auto">
          <a:xfrm>
            <a:off x="2573338" y="910009"/>
            <a:ext cx="3887787" cy="3167063"/>
            <a:chOff x="0" y="0"/>
            <a:chExt cx="2159213" cy="2159214"/>
          </a:xfrm>
        </p:grpSpPr>
        <p:grpSp>
          <p:nvGrpSpPr>
            <p:cNvPr id="23557" name="Group 9"/>
            <p:cNvGrpSpPr>
              <a:grpSpLocks/>
            </p:cNvGrpSpPr>
            <p:nvPr/>
          </p:nvGrpSpPr>
          <p:grpSpPr bwMode="auto">
            <a:xfrm>
              <a:off x="0" y="0"/>
              <a:ext cx="2159213" cy="2159214"/>
              <a:chOff x="0" y="0"/>
              <a:chExt cx="2159213" cy="2159214"/>
            </a:xfrm>
          </p:grpSpPr>
          <p:grpSp>
            <p:nvGrpSpPr>
              <p:cNvPr id="23559" name="Group 11"/>
              <p:cNvGrpSpPr>
                <a:grpSpLocks/>
              </p:cNvGrpSpPr>
              <p:nvPr/>
            </p:nvGrpSpPr>
            <p:grpSpPr bwMode="auto">
              <a:xfrm>
                <a:off x="0" y="0"/>
                <a:ext cx="2159213" cy="2159214"/>
                <a:chOff x="0" y="0"/>
                <a:chExt cx="2159213" cy="2159214"/>
              </a:xfrm>
            </p:grpSpPr>
            <p:pic>
              <p:nvPicPr>
                <p:cNvPr id="15" name="Picture 14"/>
                <p:cNvPicPr>
                  <a:picLocks/>
                </p:cNvPicPr>
                <p:nvPr/>
              </p:nvPicPr>
              <p:blipFill rotWithShape="1">
                <a:blip r:embed="rId3" cstate="print"/>
                <a:srcRect l="6965" r="37314"/>
                <a:stretch/>
              </p:blipFill>
              <p:spPr bwMode="auto">
                <a:xfrm>
                  <a:off x="0" y="0"/>
                  <a:ext cx="2159213" cy="2159214"/>
                </a:xfrm>
                <a:prstGeom prst="rect">
                  <a:avLst/>
                </a:prstGeom>
                <a:ln w="38100" cap="sq">
                  <a:solidFill>
                    <a:srgbClr val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3233" y="683879"/>
                  <a:ext cx="802005" cy="300990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 t="-137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730024" y="1206779"/>
                <a:ext cx="107564" cy="107149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22089" y="968670"/>
                <a:ext cx="108446" cy="107149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 dirty="0"/>
              </a:p>
            </p:txBody>
          </p:sp>
        </p:grpSp>
        <p:sp>
          <p:nvSpPr>
            <p:cNvPr id="11" name="Rectangle 10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42607" y="1871094"/>
              <a:ext cx="267335" cy="262890"/>
            </a:xfrm>
            <a:prstGeom prst="rect">
              <a:avLst/>
            </a:prstGeom>
            <a:blipFill rotWithShape="1">
              <a:blip r:embed="rId5" cstate="print"/>
              <a:stretch>
                <a:fillRect t="-3175"/>
              </a:stretch>
            </a:blipFill>
            <a:ln>
              <a:noFill/>
            </a:ln>
          </p:spPr>
          <p:txBody>
            <a:bodyPr/>
            <a:lstStyle/>
            <a:p>
              <a:r>
                <a:rPr lang="en-IE">
                  <a:noFill/>
                </a:rPr>
                <a:t>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-17145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Continuous – Yes / No</a:t>
            </a:r>
            <a:endParaRPr lang="en-IE" dirty="0"/>
          </a:p>
        </p:txBody>
      </p:sp>
      <p:sp>
        <p:nvSpPr>
          <p:cNvPr id="27" name="Rectangle 2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46300" y="3789040"/>
            <a:ext cx="7200799" cy="2308324"/>
          </a:xfrm>
          <a:prstGeom prst="rect">
            <a:avLst/>
          </a:prstGeom>
          <a:blipFill rotWithShape="1">
            <a:blip r:embed="rId2" cstate="print"/>
            <a:stretch>
              <a:fillRect l="-677" b="-3439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2195513" y="922338"/>
            <a:ext cx="5000625" cy="2590800"/>
            <a:chOff x="2195736" y="922537"/>
            <a:chExt cx="5000625" cy="2590800"/>
          </a:xfrm>
        </p:grpSpPr>
        <p:pic>
          <p:nvPicPr>
            <p:cNvPr id="24581" name="Picture 2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5736" y="922537"/>
              <a:ext cx="5000625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582" name="Group 3"/>
            <p:cNvGrpSpPr>
              <a:grpSpLocks/>
            </p:cNvGrpSpPr>
            <p:nvPr/>
          </p:nvGrpSpPr>
          <p:grpSpPr bwMode="auto">
            <a:xfrm>
              <a:off x="5964645" y="1225327"/>
              <a:ext cx="119523" cy="662080"/>
              <a:chOff x="5868144" y="1218736"/>
              <a:chExt cx="119523" cy="66208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5879072" y="1219158"/>
                <a:ext cx="107950" cy="1079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 dirty="0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5867960" y="1773196"/>
                <a:ext cx="107950" cy="10795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836613"/>
            <a:ext cx="8856662" cy="4572000"/>
          </a:xfrm>
        </p:spPr>
        <p:txBody>
          <a:bodyPr/>
          <a:lstStyle/>
          <a:p>
            <a:r>
              <a:rPr lang="en-IE" sz="2400" smtClean="0">
                <a:ea typeface="Calibri" pitchFamily="34" charset="0"/>
              </a:rPr>
              <a:t>Determine whether each of the following functions are continuous.</a:t>
            </a:r>
          </a:p>
          <a:p>
            <a:r>
              <a:rPr lang="en-IE" sz="2400" smtClean="0">
                <a:ea typeface="Calibri" pitchFamily="34" charset="0"/>
              </a:rPr>
              <a:t>If not state where the function is discontinuous</a:t>
            </a:r>
          </a:p>
        </p:txBody>
      </p:sp>
      <p:sp>
        <p:nvSpPr>
          <p:cNvPr id="7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496" y="4298332"/>
            <a:ext cx="2511841" cy="1584176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8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016100" y="4370340"/>
            <a:ext cx="2852044" cy="1584176"/>
          </a:xfrm>
          <a:prstGeom prst="rect">
            <a:avLst/>
          </a:prstGeom>
          <a:blipFill rotWithShape="1">
            <a:blip r:embed="rId4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9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60640" y="4365104"/>
            <a:ext cx="3419872" cy="1517404"/>
          </a:xfrm>
          <a:prstGeom prst="rect">
            <a:avLst/>
          </a:prstGeom>
          <a:blipFill rotWithShape="1">
            <a:blip r:embed="rId5" cstate="print"/>
            <a:stretch>
              <a:fillRect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25607" name="Group 3"/>
          <p:cNvGrpSpPr>
            <a:grpSpLocks/>
          </p:cNvGrpSpPr>
          <p:nvPr/>
        </p:nvGrpSpPr>
        <p:grpSpPr bwMode="auto">
          <a:xfrm>
            <a:off x="179388" y="1746250"/>
            <a:ext cx="2571750" cy="2520950"/>
            <a:chOff x="179512" y="1746878"/>
            <a:chExt cx="2572119" cy="2520000"/>
          </a:xfrm>
        </p:grpSpPr>
        <p:pic>
          <p:nvPicPr>
            <p:cNvPr id="2561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7957" r="50000"/>
            <a:stretch>
              <a:fillRect/>
            </a:stretch>
          </p:blipFill>
          <p:spPr bwMode="auto">
            <a:xfrm>
              <a:off x="179512" y="1746878"/>
              <a:ext cx="2572119" cy="25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0" name="Oval 9"/>
            <p:cNvSpPr/>
            <p:nvPr/>
          </p:nvSpPr>
          <p:spPr>
            <a:xfrm>
              <a:off x="1884732" y="2065846"/>
              <a:ext cx="107965" cy="10790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155950" y="1746250"/>
            <a:ext cx="2571750" cy="2520950"/>
            <a:chOff x="3156062" y="1746878"/>
            <a:chExt cx="2572120" cy="2520000"/>
          </a:xfrm>
        </p:grpSpPr>
        <p:pic>
          <p:nvPicPr>
            <p:cNvPr id="25611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l="7814" r="50145"/>
            <a:stretch>
              <a:fillRect/>
            </a:stretch>
          </p:blipFill>
          <p:spPr bwMode="auto">
            <a:xfrm>
              <a:off x="3156062" y="1746878"/>
              <a:ext cx="2572120" cy="25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1" name="Oval 10"/>
            <p:cNvSpPr/>
            <p:nvPr/>
          </p:nvSpPr>
          <p:spPr>
            <a:xfrm>
              <a:off x="4859695" y="2330858"/>
              <a:ext cx="107966" cy="10790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4872397" y="2594284"/>
              <a:ext cx="107966" cy="10790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E" dirty="0"/>
            </a:p>
          </p:txBody>
        </p:sp>
      </p:grpSp>
      <p:pic>
        <p:nvPicPr>
          <p:cNvPr id="14" name="Picture 13"/>
          <p:cNvPicPr/>
          <p:nvPr/>
        </p:nvPicPr>
        <p:blipFill rotWithShape="1">
          <a:blip r:embed="rId8" cstate="print"/>
          <a:srcRect t="15625" r="30066"/>
          <a:stretch/>
        </p:blipFill>
        <p:spPr bwMode="auto">
          <a:xfrm>
            <a:off x="6210300" y="1746250"/>
            <a:ext cx="2519363" cy="2520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7504" y="4293096"/>
            <a:ext cx="8964612" cy="11509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7" name="TextBox 16"/>
          <p:cNvSpPr txBox="1"/>
          <p:nvPr/>
        </p:nvSpPr>
        <p:spPr>
          <a:xfrm>
            <a:off x="8028384" y="6021288"/>
            <a:ext cx="864096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37E937"/>
                </a:solidFill>
              </a:rPr>
              <a:t>Page 4</a:t>
            </a:r>
            <a:endParaRPr lang="en-IE" b="1" dirty="0">
              <a:solidFill>
                <a:srgbClr val="37E93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5900" y="1290638"/>
            <a:ext cx="8275638" cy="4560887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IE" dirty="0" smtClean="0"/>
              <a:t>a)			b)			c)</a:t>
            </a:r>
          </a:p>
          <a:p>
            <a:pPr marL="514350" indent="-514350" fontAlgn="auto">
              <a:spcBef>
                <a:spcPts val="580"/>
              </a:spcBef>
              <a:spcAft>
                <a:spcPts val="0"/>
              </a:spcAft>
              <a:buFont typeface="Wingdings 2"/>
              <a:buAutoNum type="alphaLcParenR"/>
              <a:defRPr/>
            </a:pPr>
            <a:endParaRPr lang="en-IE" dirty="0"/>
          </a:p>
          <a:p>
            <a:pPr marL="514350" indent="-514350" fontAlgn="auto">
              <a:spcBef>
                <a:spcPts val="580"/>
              </a:spcBef>
              <a:spcAft>
                <a:spcPts val="0"/>
              </a:spcAft>
              <a:buFont typeface="Wingdings 2"/>
              <a:buAutoNum type="alphaLcParenR"/>
              <a:defRPr/>
            </a:pPr>
            <a:endParaRPr lang="en-IE" dirty="0" smtClean="0"/>
          </a:p>
          <a:p>
            <a:pPr marL="514350" indent="-514350" fontAlgn="auto">
              <a:spcBef>
                <a:spcPts val="580"/>
              </a:spcBef>
              <a:spcAft>
                <a:spcPts val="0"/>
              </a:spcAft>
              <a:buFont typeface="Wingdings 2"/>
              <a:buAutoNum type="alphaLcParenR"/>
              <a:defRPr/>
            </a:pPr>
            <a:endParaRPr lang="en-IE" dirty="0"/>
          </a:p>
          <a:p>
            <a:pPr marL="514350" indent="-514350" fontAlgn="auto">
              <a:spcBef>
                <a:spcPts val="580"/>
              </a:spcBef>
              <a:spcAft>
                <a:spcPts val="0"/>
              </a:spcAft>
              <a:buFont typeface="Wingdings 2"/>
              <a:buAutoNum type="alphaLcParenR"/>
              <a:defRPr/>
            </a:pPr>
            <a:endParaRPr lang="en-IE" dirty="0" smtClean="0"/>
          </a:p>
          <a:p>
            <a:pPr marL="0" indent="0" fontAlgn="auto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IE" dirty="0" smtClean="0"/>
              <a:t>d)			e)			f)</a:t>
            </a:r>
            <a:endParaRPr lang="en-IE" dirty="0"/>
          </a:p>
        </p:txBody>
      </p:sp>
      <p:sp>
        <p:nvSpPr>
          <p:cNvPr id="45" name="Rectangle 2"/>
          <p:cNvSpPr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332258" y="270194"/>
            <a:ext cx="8704238" cy="1200329"/>
          </a:xfrm>
          <a:prstGeom prst="rect">
            <a:avLst/>
          </a:prstGeom>
          <a:blipFill rotWithShape="1">
            <a:blip r:embed="rId2" cstate="print"/>
            <a:stretch>
              <a:fillRect l="-1121" t="-3553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38188" y="1412776"/>
            <a:ext cx="7650236" cy="4641949"/>
            <a:chOff x="738188" y="1412776"/>
            <a:chExt cx="7650236" cy="4641949"/>
          </a:xfrm>
        </p:grpSpPr>
        <p:grpSp>
          <p:nvGrpSpPr>
            <p:cNvPr id="26664" name="Group 38"/>
            <p:cNvGrpSpPr>
              <a:grpSpLocks/>
            </p:cNvGrpSpPr>
            <p:nvPr/>
          </p:nvGrpSpPr>
          <p:grpSpPr bwMode="auto">
            <a:xfrm>
              <a:off x="6157913" y="1412875"/>
              <a:ext cx="2159000" cy="2159000"/>
              <a:chOff x="0" y="0"/>
              <a:chExt cx="2159214" cy="2159214"/>
            </a:xfrm>
          </p:grpSpPr>
          <p:pic>
            <p:nvPicPr>
              <p:cNvPr id="41" name="Picture 40"/>
              <p:cNvPicPr>
                <a:picLocks/>
              </p:cNvPicPr>
              <p:nvPr/>
            </p:nvPicPr>
            <p:blipFill rotWithShape="1">
              <a:blip r:embed="rId3" cstate="print"/>
              <a:srcRect l="1" t="30754" r="55721"/>
              <a:stretch/>
            </p:blipFill>
            <p:spPr bwMode="auto">
              <a:xfrm>
                <a:off x="0" y="0"/>
                <a:ext cx="2159214" cy="2159214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43" name="Oval 42"/>
              <p:cNvSpPr/>
              <p:nvPr/>
            </p:nvSpPr>
            <p:spPr>
              <a:xfrm>
                <a:off x="1252661" y="838283"/>
                <a:ext cx="107961" cy="1079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252661" y="460421"/>
                <a:ext cx="107961" cy="1079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</p:grpSp>
        <p:grpSp>
          <p:nvGrpSpPr>
            <p:cNvPr id="26628" name="Group 4"/>
            <p:cNvGrpSpPr>
              <a:grpSpLocks/>
            </p:cNvGrpSpPr>
            <p:nvPr/>
          </p:nvGrpSpPr>
          <p:grpSpPr bwMode="auto">
            <a:xfrm>
              <a:off x="3421063" y="3895725"/>
              <a:ext cx="2159000" cy="2159000"/>
              <a:chOff x="0" y="0"/>
              <a:chExt cx="2159000" cy="2159000"/>
            </a:xfrm>
          </p:grpSpPr>
          <p:pic>
            <p:nvPicPr>
              <p:cNvPr id="37" name="Picture 36"/>
              <p:cNvPicPr>
                <a:picLocks/>
              </p:cNvPicPr>
              <p:nvPr/>
            </p:nvPicPr>
            <p:blipFill rotWithShape="1">
              <a:blip r:embed="rId4" cstate="print"/>
              <a:srcRect l="8961" r="41259"/>
              <a:stretch/>
            </p:blipFill>
            <p:spPr bwMode="auto">
              <a:xfrm>
                <a:off x="0" y="0"/>
                <a:ext cx="2159000" cy="215900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34" name="Oval 33"/>
              <p:cNvSpPr/>
              <p:nvPr/>
            </p:nvSpPr>
            <p:spPr>
              <a:xfrm>
                <a:off x="822325" y="984250"/>
                <a:ext cx="107950" cy="10795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</p:grpSp>
        <p:grpSp>
          <p:nvGrpSpPr>
            <p:cNvPr id="26651" name="Group 25"/>
            <p:cNvGrpSpPr>
              <a:grpSpLocks/>
            </p:cNvGrpSpPr>
            <p:nvPr/>
          </p:nvGrpSpPr>
          <p:grpSpPr bwMode="auto">
            <a:xfrm>
              <a:off x="3421063" y="1412875"/>
              <a:ext cx="2159000" cy="2159000"/>
              <a:chOff x="0" y="0"/>
              <a:chExt cx="2159213" cy="2159214"/>
            </a:xfrm>
          </p:grpSpPr>
          <p:pic>
            <p:nvPicPr>
              <p:cNvPr id="31" name="Picture 30"/>
              <p:cNvPicPr>
                <a:picLocks/>
              </p:cNvPicPr>
              <p:nvPr/>
            </p:nvPicPr>
            <p:blipFill rotWithShape="1">
              <a:blip r:embed="rId5" cstate="print"/>
              <a:srcRect l="6965" r="37314"/>
              <a:stretch/>
            </p:blipFill>
            <p:spPr bwMode="auto">
              <a:xfrm>
                <a:off x="0" y="0"/>
                <a:ext cx="2159213" cy="2159214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9" name="Oval 28"/>
              <p:cNvSpPr/>
              <p:nvPr/>
            </p:nvSpPr>
            <p:spPr>
              <a:xfrm>
                <a:off x="730322" y="1206620"/>
                <a:ext cx="107961" cy="1079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22383" y="968471"/>
                <a:ext cx="107961" cy="1079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</p:grpSp>
        <p:grpSp>
          <p:nvGrpSpPr>
            <p:cNvPr id="26646" name="Group 20"/>
            <p:cNvGrpSpPr>
              <a:grpSpLocks/>
            </p:cNvGrpSpPr>
            <p:nvPr/>
          </p:nvGrpSpPr>
          <p:grpSpPr bwMode="auto">
            <a:xfrm>
              <a:off x="738188" y="3895725"/>
              <a:ext cx="2159000" cy="2159000"/>
              <a:chOff x="0" y="0"/>
              <a:chExt cx="2159213" cy="2159213"/>
            </a:xfrm>
          </p:grpSpPr>
          <p:pic>
            <p:nvPicPr>
              <p:cNvPr id="23" name="Picture 22"/>
              <p:cNvPicPr>
                <a:picLocks/>
              </p:cNvPicPr>
              <p:nvPr/>
            </p:nvPicPr>
            <p:blipFill rotWithShape="1">
              <a:blip r:embed="rId6" cstate="print"/>
              <a:srcRect l="10455" t="19820" r="46734"/>
              <a:stretch/>
            </p:blipFill>
            <p:spPr bwMode="auto">
              <a:xfrm>
                <a:off x="0" y="0"/>
                <a:ext cx="2159213" cy="2159213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4" name="Oval 23"/>
              <p:cNvSpPr/>
              <p:nvPr/>
            </p:nvSpPr>
            <p:spPr>
              <a:xfrm>
                <a:off x="898614" y="706508"/>
                <a:ext cx="107961" cy="107961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898614" y="1152639"/>
                <a:ext cx="107961" cy="1079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</p:grpSp>
        <p:pic>
          <p:nvPicPr>
            <p:cNvPr id="19" name="Picture 18"/>
            <p:cNvPicPr>
              <a:picLocks/>
            </p:cNvPicPr>
            <p:nvPr/>
          </p:nvPicPr>
          <p:blipFill rotWithShape="1">
            <a:blip r:embed="rId7" cstate="print"/>
            <a:srcRect l="6471" t="8108" r="38272" b="12613"/>
            <a:stretch/>
          </p:blipFill>
          <p:spPr bwMode="auto">
            <a:xfrm>
              <a:off x="6157913" y="3895725"/>
              <a:ext cx="2159000" cy="2159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grpSp>
          <p:nvGrpSpPr>
            <p:cNvPr id="26632" name="Group 8"/>
            <p:cNvGrpSpPr>
              <a:grpSpLocks/>
            </p:cNvGrpSpPr>
            <p:nvPr/>
          </p:nvGrpSpPr>
          <p:grpSpPr bwMode="auto">
            <a:xfrm>
              <a:off x="747713" y="1412875"/>
              <a:ext cx="2157412" cy="2159000"/>
              <a:chOff x="0" y="0"/>
              <a:chExt cx="2158361" cy="2159000"/>
            </a:xfrm>
          </p:grpSpPr>
          <p:grpSp>
            <p:nvGrpSpPr>
              <p:cNvPr id="26637" name="Group 11"/>
              <p:cNvGrpSpPr>
                <a:grpSpLocks/>
              </p:cNvGrpSpPr>
              <p:nvPr/>
            </p:nvGrpSpPr>
            <p:grpSpPr bwMode="auto">
              <a:xfrm>
                <a:off x="0" y="0"/>
                <a:ext cx="2158361" cy="2159000"/>
                <a:chOff x="0" y="0"/>
                <a:chExt cx="2158902" cy="2159214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967455" y="276252"/>
                  <a:ext cx="108025" cy="1079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IE"/>
                </a:p>
              </p:txBody>
            </p:sp>
            <p:pic>
              <p:nvPicPr>
                <p:cNvPr id="15" name="Picture 14"/>
                <p:cNvPicPr>
                  <a:picLocks/>
                </p:cNvPicPr>
                <p:nvPr/>
              </p:nvPicPr>
              <p:blipFill rotWithShape="1">
                <a:blip r:embed="rId8" cstate="print"/>
                <a:srcRect l="7421" r="22078"/>
                <a:stretch/>
              </p:blipFill>
              <p:spPr bwMode="auto">
                <a:xfrm>
                  <a:off x="0" y="0"/>
                  <a:ext cx="2158902" cy="2159214"/>
                </a:xfrm>
                <a:prstGeom prst="rect">
                  <a:avLst/>
                </a:prstGeom>
                <a:ln w="38100" cap="sq">
                  <a:solidFill>
                    <a:srgbClr val="000000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</p:grpSp>
          <p:sp>
            <p:nvSpPr>
              <p:cNvPr id="11" name="Oval 10"/>
              <p:cNvSpPr/>
              <p:nvPr/>
            </p:nvSpPr>
            <p:spPr>
              <a:xfrm>
                <a:off x="968801" y="276225"/>
                <a:ext cx="107997" cy="10795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IE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619672" y="273958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067944" y="3121167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308304" y="298766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547664" y="550794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11960" y="5651956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164288" y="4139788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a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979712" y="1412776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162909" y="1743075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380312" y="1907540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897406" y="4417497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28252" y="474928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380312" y="5045484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i="1" dirty="0" smtClean="0">
                  <a:latin typeface="Cambria" pitchFamily="18" charset="0"/>
                </a:rPr>
                <a:t>y </a:t>
              </a:r>
              <a:r>
                <a:rPr lang="en-IE" dirty="0" smtClean="0">
                  <a:latin typeface="Cambria" pitchFamily="18" charset="0"/>
                </a:rPr>
                <a:t>=</a:t>
              </a:r>
              <a:r>
                <a:rPr lang="en-IE" i="1" dirty="0" smtClean="0">
                  <a:latin typeface="Cambria" pitchFamily="18" charset="0"/>
                </a:rPr>
                <a:t> f</a:t>
              </a:r>
              <a:r>
                <a:rPr lang="en-IE" dirty="0" smtClean="0">
                  <a:latin typeface="Cambria" pitchFamily="18" charset="0"/>
                </a:rPr>
                <a:t>(</a:t>
              </a:r>
              <a:r>
                <a:rPr lang="en-IE" i="1" dirty="0" smtClean="0">
                  <a:latin typeface="Cambria" pitchFamily="18" charset="0"/>
                </a:rPr>
                <a:t>x</a:t>
              </a:r>
              <a:r>
                <a:rPr lang="en-IE" dirty="0" smtClean="0">
                  <a:latin typeface="Cambria" pitchFamily="18" charset="0"/>
                </a:rPr>
                <a:t>)</a:t>
              </a:r>
              <a:endParaRPr lang="en-IE" dirty="0">
                <a:latin typeface="Cambria" pitchFamily="18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8024864" y="6208579"/>
            <a:ext cx="864096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37E937"/>
                </a:solidFill>
              </a:rPr>
              <a:t>Page 5</a:t>
            </a:r>
            <a:endParaRPr lang="en-IE" b="1" dirty="0">
              <a:solidFill>
                <a:srgbClr val="37E93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1619672" y="1916113"/>
            <a:ext cx="547211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600" b="1" dirty="0">
                <a:latin typeface="Century Gothic" pitchFamily="34" charset="0"/>
              </a:rPr>
              <a:t>Is 2 euro the best possible return </a:t>
            </a:r>
            <a:r>
              <a:rPr lang="en-GB" sz="3600" b="1" dirty="0" smtClean="0">
                <a:latin typeface="Century Gothic" pitchFamily="34" charset="0"/>
              </a:rPr>
              <a:t>If I invest </a:t>
            </a:r>
            <a:r>
              <a:rPr lang="en-GB" sz="3600" b="1" dirty="0" smtClean="0">
                <a:latin typeface="Cambria Math"/>
                <a:ea typeface="Cambria Math"/>
              </a:rPr>
              <a:t>€1</a:t>
            </a:r>
            <a:r>
              <a:rPr lang="en-GB" sz="3600" b="1" dirty="0" smtClean="0">
                <a:latin typeface="Century Gothic" pitchFamily="34" charset="0"/>
              </a:rPr>
              <a:t> </a:t>
            </a:r>
            <a:r>
              <a:rPr lang="en-GB" sz="3600" b="1" dirty="0">
                <a:latin typeface="Century Gothic" pitchFamily="34" charset="0"/>
              </a:rPr>
              <a:t>after 1 year with an interest rate of 100%?</a:t>
            </a:r>
            <a:endParaRPr lang="en-IE" sz="3600" b="1" dirty="0">
              <a:latin typeface="Century Gothic" pitchFamily="34" charset="0"/>
            </a:endParaRPr>
          </a:p>
        </p:txBody>
      </p:sp>
      <p:pic>
        <p:nvPicPr>
          <p:cNvPr id="5134" name="Picture 14" descr="http://ts3.mm.bing.net/th?id=H.4826792453277742&amp;pid=15.1&amp;H=160&amp;W=160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7" b="3717"/>
          <a:stretch/>
        </p:blipFill>
        <p:spPr bwMode="auto">
          <a:xfrm>
            <a:off x="7654157" y="5301208"/>
            <a:ext cx="1176493" cy="1364509"/>
          </a:xfrm>
          <a:prstGeom prst="rect">
            <a:avLst/>
          </a:prstGeom>
          <a:noFill/>
          <a:scene3d>
            <a:camera prst="perspectiveRelaxedModerately"/>
            <a:lightRig rig="morning" dir="t"/>
          </a:scene3d>
          <a:sp3d extrusionH="31750" contourW="101600" prstMaterial="matte">
            <a:bevelT w="177800" h="120650" prst="slope"/>
            <a:bevelB w="342900" h="1143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ts4.mm.bing.net/th?id=H.4585436810117507&amp;pid=15.1&amp;H=160&amp;W=15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620688"/>
            <a:ext cx="2049076" cy="2088232"/>
          </a:xfrm>
          <a:prstGeom prst="ellipse">
            <a:avLst/>
          </a:prstGeom>
          <a:noFill/>
          <a:scene3d>
            <a:camera prst="perspectiveHeroicExtreme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68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297110"/>
              </p:ext>
            </p:extLst>
          </p:nvPr>
        </p:nvGraphicFramePr>
        <p:xfrm>
          <a:off x="539552" y="332656"/>
          <a:ext cx="8072621" cy="612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8000"/>
                <a:gridCol w="4548712"/>
                <a:gridCol w="1795909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IE" sz="1400" dirty="0" smtClean="0">
                          <a:solidFill>
                            <a:schemeClr val="bg1"/>
                          </a:solidFill>
                        </a:rPr>
                        <a:t>How often</a:t>
                      </a:r>
                      <a:r>
                        <a:rPr lang="en-IE" sz="1400" baseline="0" dirty="0" smtClean="0">
                          <a:solidFill>
                            <a:schemeClr val="bg1"/>
                          </a:solidFill>
                        </a:rPr>
                        <a:t> interest is compounded</a:t>
                      </a:r>
                      <a:endParaRPr lang="en-I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073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400" dirty="0" smtClean="0">
                          <a:solidFill>
                            <a:schemeClr val="bg1"/>
                          </a:solidFill>
                        </a:rPr>
                        <a:t>Final</a:t>
                      </a:r>
                      <a:r>
                        <a:rPr lang="en-IE" sz="1400" baseline="0" dirty="0" smtClean="0">
                          <a:solidFill>
                            <a:schemeClr val="bg1"/>
                          </a:solidFill>
                        </a:rPr>
                        <a:t> Value F</a:t>
                      </a:r>
                      <a:endParaRPr lang="en-I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073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</a:tr>
              <a:tr h="396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Yearly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136923" r="-39678" b="-13076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2.0</a:t>
                      </a:r>
                      <a:endParaRPr lang="en-IE" sz="1400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</a:t>
                      </a:r>
                      <a:r>
                        <a:rPr lang="en-IE" sz="1400" baseline="0" dirty="0" smtClean="0">
                          <a:solidFill>
                            <a:srgbClr val="B10737"/>
                          </a:solidFill>
                        </a:rPr>
                        <a:t> 6 months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145283" r="-39678" b="-70188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2.25</a:t>
                      </a:r>
                      <a:endParaRPr lang="en-IE" sz="1400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</a:t>
                      </a:r>
                      <a:r>
                        <a:rPr lang="en-IE" sz="1400" baseline="0" dirty="0" smtClean="0">
                          <a:solidFill>
                            <a:srgbClr val="B10737"/>
                          </a:solidFill>
                        </a:rPr>
                        <a:t> 3 months</a:t>
                      </a:r>
                      <a:endParaRPr lang="en-IE" sz="1400" b="1" dirty="0" smtClean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245283" r="-39678" b="-60188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2.44140625</a:t>
                      </a:r>
                      <a:endParaRPr lang="en-IE" sz="1400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</a:t>
                      </a:r>
                      <a:r>
                        <a:rPr lang="en-IE" sz="1400" baseline="0" dirty="0" smtClean="0">
                          <a:solidFill>
                            <a:srgbClr val="B10737"/>
                          </a:solidFill>
                        </a:rPr>
                        <a:t> month</a:t>
                      </a:r>
                      <a:endParaRPr lang="en-IE" sz="1400" b="1" dirty="0" smtClean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345283" r="-39678" b="-50188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2.61303529</a:t>
                      </a:r>
                      <a:endParaRPr lang="en-IE" sz="1400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 week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441121" r="-39678" b="-397196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2.69259695</a:t>
                      </a:r>
                      <a:endParaRPr lang="en-IE" sz="1400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 day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546226" r="-39678" b="-3009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2.71456748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 hour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646226" r="-39678" b="-2009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2.71812669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 minute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739252" r="-39678" b="-99065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2.71827923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00">
                <a:tc>
                  <a:txBody>
                    <a:bodyPr/>
                    <a:lstStyle/>
                    <a:p>
                      <a:pPr algn="l"/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Every second</a:t>
                      </a:r>
                      <a:endParaRPr lang="en-IE" sz="1400" b="1" dirty="0">
                        <a:solidFill>
                          <a:srgbClr val="B1073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l="-38070" t="-847170" r="-39678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dirty="0" smtClean="0">
                          <a:solidFill>
                            <a:srgbClr val="B10737"/>
                          </a:solidFill>
                        </a:rPr>
                        <a:t>= 2.71828162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2.7182818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2.71828182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2.718281828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IE" sz="4000" dirty="0" smtClean="0">
                <a:solidFill>
                  <a:prstClr val="black"/>
                </a:solidFill>
                <a:latin typeface="Century Gothic" pitchFamily="34" charset="0"/>
              </a:rPr>
              <a:t>2.7182818284..............</a:t>
            </a:r>
            <a:endParaRPr lang="en-IE" sz="40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165821"/>
              </p:ext>
            </p:extLst>
          </p:nvPr>
        </p:nvGraphicFramePr>
        <p:xfrm>
          <a:off x="3152775" y="3213100"/>
          <a:ext cx="2989263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Equation" r:id="rId4" imgW="1358640" imgH="838080" progId="">
                  <p:embed/>
                </p:oleObj>
              </mc:Choice>
              <mc:Fallback>
                <p:oleObj name="Equation" r:id="rId4" imgW="1358640" imgH="8380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3213100"/>
                        <a:ext cx="2989263" cy="184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7021759" y="3429000"/>
            <a:ext cx="1763689" cy="1751355"/>
            <a:chOff x="7290555" y="1327338"/>
            <a:chExt cx="1763689" cy="1751355"/>
          </a:xfrm>
        </p:grpSpPr>
        <p:pic>
          <p:nvPicPr>
            <p:cNvPr id="136387" name="Picture 195" descr="http://homepages.iol.ie/~discover/60km.g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0555" y="1327338"/>
              <a:ext cx="1763689" cy="1751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7668344" y="1556792"/>
              <a:ext cx="1080120" cy="12961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IE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840041"/>
              </p:ext>
            </p:extLst>
          </p:nvPr>
        </p:nvGraphicFramePr>
        <p:xfrm>
          <a:off x="6124575" y="3725863"/>
          <a:ext cx="1935163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Equation" r:id="rId7" imgW="317160" imgH="139680" progId="">
                  <p:embed/>
                </p:oleObj>
              </mc:Choice>
              <mc:Fallback>
                <p:oleObj name="Equation" r:id="rId7" imgW="317160" imgH="13968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575" y="3725863"/>
                        <a:ext cx="1935163" cy="1187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400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2400" cy="1143000"/>
          </a:xfrm>
        </p:spPr>
        <p:txBody>
          <a:bodyPr>
            <a:noAutofit/>
          </a:bodyPr>
          <a:lstStyle/>
          <a:p>
            <a:r>
              <a:rPr lang="en-GB" sz="2800" dirty="0" smtClean="0"/>
              <a:t>Assuming that the domains of the following functions are over R, write out the accurate domain for each function.</a:t>
            </a:r>
            <a:endParaRPr lang="en-IE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755576" y="2348880"/>
                <a:ext cx="4680520" cy="341987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+3</m:t>
                      </m:r>
                    </m:oMath>
                  </m:oMathPara>
                </a14:m>
                <a:endParaRPr lang="en-GB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/>
                            </a:rPr>
                            <m:t>−9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en-GB" b="0" dirty="0" smtClean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h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en-I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755576" y="2348880"/>
                <a:ext cx="4680520" cy="3419872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88024" y="2348880"/>
                <a:ext cx="106452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𝑅</m:t>
                      </m:r>
                    </m:oMath>
                  </m:oMathPara>
                </a14:m>
                <a:endParaRPr lang="en-IE" sz="2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2348880"/>
                <a:ext cx="1064522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788024" y="3573016"/>
                <a:ext cx="2082108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:r>
                  <a:rPr lang="en-IE" dirty="0"/>
                  <a:t> </a:t>
                </a:r>
                <a14:m>
                  <m:oMath xmlns:m="http://schemas.openxmlformats.org/officeDocument/2006/math">
                    <m:r>
                      <a:rPr lang="en-GB" sz="2600" i="1" dirty="0">
                        <a:latin typeface="Cambria Math"/>
                      </a:rPr>
                      <m:t>𝑥</m:t>
                    </m:r>
                    <m:r>
                      <a:rPr lang="en-GB" sz="2600" i="1" dirty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GB" sz="2600" i="1" dirty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GB" sz="2600" i="1" dirty="0">
                        <a:latin typeface="Cambria Math"/>
                        <a:ea typeface="Cambria Math"/>
                      </a:rPr>
                      <m:t>,  </m:t>
                    </m:r>
                    <m:r>
                      <a:rPr lang="en-GB" sz="2600" i="1" dirty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GB" sz="2600" i="1" dirty="0">
                        <a:latin typeface="Cambria Math"/>
                        <a:ea typeface="Cambria Math"/>
                      </a:rPr>
                      <m:t>≠3</m:t>
                    </m:r>
                  </m:oMath>
                </a14:m>
                <a:endParaRPr lang="en-IE" sz="26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573016"/>
                <a:ext cx="2082108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788024" y="4725144"/>
                <a:ext cx="1995033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∈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𝑅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, 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  <a:ea typeface="Cambria Math"/>
                        </a:rPr>
                        <m:t>≠3</m:t>
                      </m:r>
                    </m:oMath>
                  </m:oMathPara>
                </a14:m>
                <a:endParaRPr lang="en-IE" sz="2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4725144"/>
                <a:ext cx="1995033" cy="49244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750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916832"/>
            <a:ext cx="7772400" cy="27271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practical value we use is called a limit and exists if the function approaches the same value from the left and right.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0730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3736" y="1005695"/>
          <a:ext cx="8963659" cy="18782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659"/>
                <a:gridCol w="756000"/>
                <a:gridCol w="756000"/>
                <a:gridCol w="756000"/>
                <a:gridCol w="792000"/>
                <a:gridCol w="324000"/>
                <a:gridCol w="756000"/>
                <a:gridCol w="324000"/>
                <a:gridCol w="756000"/>
                <a:gridCol w="756000"/>
                <a:gridCol w="756000"/>
                <a:gridCol w="75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3.0001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104918" r="-507851" b="-3065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9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130208" r="-507851" b="-947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245556" r="-507851" b="-11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3757871"/>
              </p:ext>
            </p:extLst>
          </p:nvPr>
        </p:nvGraphicFramePr>
        <p:xfrm>
          <a:off x="103736" y="1005695"/>
          <a:ext cx="8963659" cy="18782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659"/>
                <a:gridCol w="756000"/>
                <a:gridCol w="756000"/>
                <a:gridCol w="756000"/>
                <a:gridCol w="792000"/>
                <a:gridCol w="324000"/>
                <a:gridCol w="756000"/>
                <a:gridCol w="324000"/>
                <a:gridCol w="756000"/>
                <a:gridCol w="756000"/>
                <a:gridCol w="756000"/>
                <a:gridCol w="756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101639" r="-507851" b="-3065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9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128125" r="-507851" b="-947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en-IE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en-IE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243333" r="-507851" b="-11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2852936"/>
            <a:ext cx="8424936" cy="4572000"/>
          </a:xfrm>
          <a:prstGeom prst="rect">
            <a:avLst/>
          </a:prstGeom>
          <a:blipFill rotWithShape="1">
            <a:blip r:embed="rId4" cstate="print"/>
            <a:stretch>
              <a:fillRect l="-507" t="-1067" r="-941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55650" y="-26988"/>
            <a:ext cx="7772400" cy="1143001"/>
          </a:xfrm>
          <a:prstGeom prst="rect">
            <a:avLst/>
          </a:prstGeom>
        </p:spPr>
        <p:txBody>
          <a:bodyPr bIns="91440" anchor="b">
            <a:normAutofit fontScale="90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Concept of a limit</a:t>
            </a:r>
            <a:br>
              <a:rPr lang="en-IE" dirty="0" smtClean="0"/>
            </a:br>
            <a:r>
              <a:rPr lang="en-IE" dirty="0" smtClean="0"/>
              <a:t>Student Activity</a:t>
            </a:r>
            <a:endParaRPr lang="en-IE" dirty="0"/>
          </a:p>
        </p:txBody>
      </p:sp>
      <p:sp>
        <p:nvSpPr>
          <p:cNvPr id="3" name="TextBox 2"/>
          <p:cNvSpPr txBox="1"/>
          <p:nvPr/>
        </p:nvSpPr>
        <p:spPr>
          <a:xfrm>
            <a:off x="8028384" y="6021288"/>
            <a:ext cx="864096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rgbClr val="37E937"/>
                </a:solidFill>
              </a:rPr>
              <a:t>Page 3</a:t>
            </a:r>
            <a:endParaRPr lang="en-IE" b="1" dirty="0">
              <a:solidFill>
                <a:srgbClr val="37E9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24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3736" y="1005695"/>
          <a:ext cx="8963659" cy="18782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659"/>
                <a:gridCol w="756000"/>
                <a:gridCol w="756000"/>
                <a:gridCol w="756000"/>
                <a:gridCol w="792000"/>
                <a:gridCol w="324000"/>
                <a:gridCol w="756000"/>
                <a:gridCol w="324000"/>
                <a:gridCol w="756000"/>
                <a:gridCol w="756000"/>
                <a:gridCol w="756000"/>
                <a:gridCol w="75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X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2.9999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3.0001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3.01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latin typeface="Calibri" pitchFamily="34" charset="0"/>
                          <a:cs typeface="Calibri" pitchFamily="34" charset="0"/>
                        </a:rPr>
                        <a:t>3.1</a:t>
                      </a:r>
                      <a:endParaRPr lang="en-IE" sz="16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104918" r="-507851" b="-3065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9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130208" r="-507851" b="-947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3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2"/>
                      <a:stretch>
                        <a:fillRect t="-245556" r="-507851" b="-11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03736" y="1005695"/>
          <a:ext cx="8963659" cy="18782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5659"/>
                <a:gridCol w="756000"/>
                <a:gridCol w="756000"/>
                <a:gridCol w="756000"/>
                <a:gridCol w="792000"/>
                <a:gridCol w="324000"/>
                <a:gridCol w="756000"/>
                <a:gridCol w="324000"/>
                <a:gridCol w="756000"/>
                <a:gridCol w="756000"/>
                <a:gridCol w="756000"/>
                <a:gridCol w="756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101639" r="-507851" b="-306557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6.0001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699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128125" r="-507851" b="-94792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5.9999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en-IE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3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…</a:t>
                      </a:r>
                      <a:endParaRPr lang="en-IE" sz="3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6.0001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6.01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6.1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59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1">
                      <a:blip r:embed="rId3"/>
                      <a:stretch>
                        <a:fillRect t="-243333" r="-507851" b="-111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-10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-100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-1000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-10000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?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10000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1000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100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endParaRPr lang="en-IE" sz="16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2852936"/>
            <a:ext cx="8424936" cy="4572000"/>
          </a:xfrm>
          <a:prstGeom prst="rect">
            <a:avLst/>
          </a:prstGeom>
          <a:blipFill rotWithShape="1">
            <a:blip r:embed="rId4" cstate="print"/>
            <a:stretch>
              <a:fillRect l="-507" t="-1067" r="-941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8125" y="4259263"/>
            <a:ext cx="490538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 sz="20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IE" sz="2000" b="1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No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55650" y="-26988"/>
            <a:ext cx="7772400" cy="1143001"/>
          </a:xfrm>
          <a:prstGeom prst="rect">
            <a:avLst/>
          </a:prstGeom>
        </p:spPr>
        <p:txBody>
          <a:bodyPr bIns="91440" anchor="b">
            <a:normAutofit fontScale="90000" lnSpcReduction="200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b="1" kern="120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Concept of a limit</a:t>
            </a:r>
            <a:br>
              <a:rPr lang="en-IE" dirty="0" smtClean="0"/>
            </a:br>
            <a:r>
              <a:rPr lang="en-IE" dirty="0" smtClean="0"/>
              <a:t>Student Activity</a:t>
            </a:r>
            <a:endParaRPr lang="en-IE" dirty="0"/>
          </a:p>
        </p:txBody>
      </p:sp>
      <p:pic>
        <p:nvPicPr>
          <p:cNvPr id="3" name="Picture 2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272831"/>
            <a:ext cx="1405845" cy="1405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669" y="266755"/>
            <a:ext cx="9072562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IE" dirty="0" smtClean="0"/>
              <a:t>Understanding the Geometrical Meaning </a:t>
            </a:r>
            <a:br>
              <a:rPr lang="en-IE" dirty="0" smtClean="0"/>
            </a:br>
            <a:r>
              <a:rPr lang="en-IE" dirty="0" smtClean="0"/>
              <a:t>of  ‘Limits of Functions’</a:t>
            </a:r>
            <a:endParaRPr lang="en-IE" dirty="0"/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2963" y="1412875"/>
            <a:ext cx="4918075" cy="25193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Rectangle 3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83502" y="4149080"/>
            <a:ext cx="1527085" cy="369332"/>
          </a:xfrm>
          <a:prstGeom prst="rect">
            <a:avLst/>
          </a:prstGeom>
          <a:blipFill rotWithShape="1">
            <a:blip r:embed="rId3" cstate="print"/>
            <a:stretch>
              <a:fillRect b="-10000"/>
            </a:stretch>
          </a:blipFill>
        </p:spPr>
        <p:txBody>
          <a:bodyPr/>
          <a:lstStyle/>
          <a:p>
            <a:r>
              <a:rPr lang="en-IE">
                <a:noFill/>
              </a:rPr>
              <a:t> </a:t>
            </a:r>
          </a:p>
        </p:txBody>
      </p:sp>
      <p:grpSp>
        <p:nvGrpSpPr>
          <p:cNvPr id="12294" name="Group 5"/>
          <p:cNvGrpSpPr>
            <a:grpSpLocks/>
          </p:cNvGrpSpPr>
          <p:nvPr/>
        </p:nvGrpSpPr>
        <p:grpSpPr bwMode="auto">
          <a:xfrm>
            <a:off x="3563938" y="4869160"/>
            <a:ext cx="1795462" cy="554038"/>
            <a:chOff x="3563888" y="4518412"/>
            <a:chExt cx="1795284" cy="553998"/>
          </a:xfrm>
        </p:grpSpPr>
        <p:sp>
          <p:nvSpPr>
            <p:cNvPr id="5" name="Rectangle 4"/>
            <p:cNvSpPr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753348" y="4518412"/>
              <a:ext cx="1605824" cy="369332"/>
            </a:xfrm>
            <a:prstGeom prst="rect">
              <a:avLst/>
            </a:prstGeom>
            <a:blipFill rotWithShape="1">
              <a:blip r:embed="rId4" cstate="print"/>
              <a:stretch>
                <a:fillRect b="-8197"/>
              </a:stretch>
            </a:blipFill>
          </p:spPr>
          <p:txBody>
            <a:bodyPr/>
            <a:lstStyle/>
            <a:p>
              <a:r>
                <a:rPr lang="en-IE">
                  <a:noFill/>
                </a:rPr>
                <a:t> </a:t>
              </a:r>
            </a:p>
          </p:txBody>
        </p:sp>
        <p:sp>
          <p:nvSpPr>
            <p:cNvPr id="10" name="TextBox 9"/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3563888" y="4703078"/>
              <a:ext cx="816827" cy="369332"/>
            </a:xfrm>
            <a:prstGeom prst="rect">
              <a:avLst/>
            </a:prstGeom>
            <a:blipFill rotWithShape="1">
              <a:blip r:embed="rId5" cstate="print"/>
              <a:stretch>
                <a:fillRect/>
              </a:stretch>
            </a:blipFill>
          </p:spPr>
          <p:txBody>
            <a:bodyPr/>
            <a:lstStyle/>
            <a:p>
              <a:r>
                <a:rPr lang="en-IE">
                  <a:noFill/>
                </a:rPr>
                <a:t> </a:t>
              </a:r>
            </a:p>
          </p:txBody>
        </p:sp>
      </p:grpSp>
      <p:sp>
        <p:nvSpPr>
          <p:cNvPr id="12" name="Oval 11"/>
          <p:cNvSpPr/>
          <p:nvPr/>
        </p:nvSpPr>
        <p:spPr>
          <a:xfrm>
            <a:off x="5854700" y="1673225"/>
            <a:ext cx="107950" cy="10795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E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508104" y="1935874"/>
            <a:ext cx="0" cy="9000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732950" y="1913696"/>
            <a:ext cx="79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364088" y="2007874"/>
            <a:ext cx="0" cy="828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732950" y="2005774"/>
            <a:ext cx="504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707194" y="1863874"/>
            <a:ext cx="0" cy="972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732950" y="1826394"/>
            <a:ext cx="972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084168" y="1683874"/>
            <a:ext cx="0" cy="115200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732950" y="1645734"/>
            <a:ext cx="1296000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300192" y="1611874"/>
            <a:ext cx="0" cy="122400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732950" y="1556792"/>
            <a:ext cx="1512000" cy="0"/>
          </a:xfrm>
          <a:prstGeom prst="line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6441430" y="1503874"/>
            <a:ext cx="0" cy="133200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4732950" y="1466354"/>
            <a:ext cx="1728000" cy="0"/>
          </a:xfrm>
          <a:prstGeom prst="line">
            <a:avLst/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952711" y="2924944"/>
            <a:ext cx="478780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454539" y="2924944"/>
            <a:ext cx="410100" cy="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584424" y="1430219"/>
            <a:ext cx="0" cy="2880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84424" y="1755670"/>
            <a:ext cx="0" cy="285300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4253797a7bbad49e9c123fe4ddf5cd1768d6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1260</TotalTime>
  <Words>324</Words>
  <Application>Microsoft Office PowerPoint</Application>
  <PresentationFormat>On-screen Show (4:3)</PresentationFormat>
  <Paragraphs>156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Calibri</vt:lpstr>
      <vt:lpstr>Cambria</vt:lpstr>
      <vt:lpstr>Cambria Math</vt:lpstr>
      <vt:lpstr>Century Gothic</vt:lpstr>
      <vt:lpstr>Franklin Gothic Book</vt:lpstr>
      <vt:lpstr>Perpetua</vt:lpstr>
      <vt:lpstr>Wingdings 2</vt:lpstr>
      <vt:lpstr>Equity</vt:lpstr>
      <vt:lpstr>Clarity</vt:lpstr>
      <vt:lpstr>Equation</vt:lpstr>
      <vt:lpstr>Algebra &amp; Calculus</vt:lpstr>
      <vt:lpstr>PowerPoint Presentation</vt:lpstr>
      <vt:lpstr>PowerPoint Presentation</vt:lpstr>
      <vt:lpstr>PowerPoint Presentation</vt:lpstr>
      <vt:lpstr>Assuming that the domains of the following functions are over R, write out the accurate domain for each function.</vt:lpstr>
      <vt:lpstr>The practical value we use is called a limit and exists if the function approaches the same value from the left and right.</vt:lpstr>
      <vt:lpstr>PowerPoint Presentation</vt:lpstr>
      <vt:lpstr>PowerPoint Presentation</vt:lpstr>
      <vt:lpstr>Understanding the Geometrical Meaning  of  ‘Limits of Functions’</vt:lpstr>
      <vt:lpstr>PowerPoint Presentation</vt:lpstr>
      <vt:lpstr>PowerPoint Presentation</vt:lpstr>
      <vt:lpstr>Continuous Functions</vt:lpstr>
      <vt:lpstr>PowerPoint Presentation</vt:lpstr>
      <vt:lpstr>Continuous – Yes / No</vt:lpstr>
      <vt:lpstr>Continuous – Yes / No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&amp; Calculus</dc:title>
  <dc:creator>Pádraic Kavanagh</dc:creator>
  <cp:lastModifiedBy>Tony Knox</cp:lastModifiedBy>
  <cp:revision>119</cp:revision>
  <dcterms:created xsi:type="dcterms:W3CDTF">2012-10-03T12:47:00Z</dcterms:created>
  <dcterms:modified xsi:type="dcterms:W3CDTF">2015-09-28T12:14:51Z</dcterms:modified>
</cp:coreProperties>
</file>