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  <p:sldId id="292" r:id="rId4"/>
    <p:sldId id="293" r:id="rId5"/>
    <p:sldId id="294" r:id="rId6"/>
    <p:sldId id="286" r:id="rId7"/>
    <p:sldId id="295" r:id="rId8"/>
    <p:sldId id="288" r:id="rId9"/>
    <p:sldId id="289" r:id="rId10"/>
    <p:sldId id="285" r:id="rId11"/>
    <p:sldId id="296" r:id="rId12"/>
    <p:sldId id="298" r:id="rId13"/>
    <p:sldId id="297" r:id="rId14"/>
    <p:sldId id="29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506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180975" y="6152138"/>
            <a:ext cx="7703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Correlation Coefficient</a:t>
            </a:r>
            <a:endParaRPr lang="en-IE" sz="32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78317449"/>
              </p:ext>
            </p:extLst>
          </p:nvPr>
        </p:nvGraphicFramePr>
        <p:xfrm>
          <a:off x="251519" y="332656"/>
          <a:ext cx="8442795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3993"/>
                <a:gridCol w="730978"/>
                <a:gridCol w="730978"/>
                <a:gridCol w="730978"/>
                <a:gridCol w="730978"/>
                <a:gridCol w="730978"/>
                <a:gridCol w="730978"/>
                <a:gridCol w="730978"/>
                <a:gridCol w="730978"/>
                <a:gridCol w="730978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IE" sz="1400" b="1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Rainfall  (x cm)</a:t>
                      </a:r>
                      <a:endParaRPr lang="en-IE" sz="1400" b="1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4.5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3.0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5.2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5.0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2.1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1.2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3.2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IE" sz="1400" b="1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No. of tourists (1000’s)</a:t>
                      </a:r>
                      <a:endParaRPr lang="en-IE" sz="1400" b="1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5.0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8.0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0.8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4.2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4.8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7.4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9.4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8.6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 smtClean="0">
                          <a:ln>
                            <a:solidFill>
                              <a:srgbClr val="C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2.6</a:t>
                      </a:r>
                      <a:endParaRPr lang="en-IE" b="0" dirty="0">
                        <a:ln>
                          <a:solidFill>
                            <a:srgbClr val="C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A831A3F0-5A0E-4FC0-8DF7-259D8254E01F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15F5482A-3872-4053-B336-9C7F7D5EF542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8.png"/><Relationship Id="rId7" Type="http://schemas.openxmlformats.org/officeDocument/2006/relationships/image" Target="../media/image4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7.wmf"/><Relationship Id="rId10" Type="http://schemas.openxmlformats.org/officeDocument/2006/relationships/image" Target="../media/image43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5.emf"/><Relationship Id="rId4" Type="http://schemas.openxmlformats.org/officeDocument/2006/relationships/oleObject" Target="../embeddings/Microsoft_Excel_97-2003_Worksheet1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7.emf"/><Relationship Id="rId4" Type="http://schemas.openxmlformats.org/officeDocument/2006/relationships/oleObject" Target="../embeddings/Microsoft_Excel_97-2003_Worksheet2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8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7.png"/><Relationship Id="rId7" Type="http://schemas.openxmlformats.org/officeDocument/2006/relationships/image" Target="../media/image2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3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3674839"/>
          </a:xfrm>
        </p:spPr>
        <p:txBody>
          <a:bodyPr>
            <a:normAutofit/>
          </a:bodyPr>
          <a:lstStyle/>
          <a:p>
            <a:r>
              <a:rPr lang="en-IE" sz="54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Correlation </a:t>
            </a:r>
            <a: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Coefficient</a:t>
            </a:r>
            <a:b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&amp;</a:t>
            </a:r>
            <a:b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Line of Best Fit</a:t>
            </a:r>
            <a:endParaRPr lang="en-IE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37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38675" y="5589240"/>
            <a:ext cx="1824132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lvl="0" algn="ctr"/>
            <a:endParaRPr lang="en-IE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ctr"/>
            <a:endParaRPr lang="en-IE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921520" y="481890"/>
                <a:ext cx="2949141" cy="575542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IE" b="1" u="sng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Using the Equation of</a:t>
                </a:r>
              </a:p>
              <a:p>
                <a:pPr lvl="0" algn="ctr"/>
                <a:r>
                  <a:rPr lang="en-IE" b="1" u="sng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the line of Best Fit</a:t>
                </a:r>
              </a:p>
              <a:p>
                <a:pPr lvl="0" algn="ctr"/>
                <a:endParaRPr lang="en-IE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e.g.   To find the value of y</a:t>
                </a:r>
              </a:p>
              <a:p>
                <a:pPr lvl="0" algn="ctr"/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when x is 9</a:t>
                </a:r>
              </a:p>
              <a:p>
                <a:pPr lvl="0" algn="ctr"/>
                <a:endParaRPr lang="en-IE" sz="1100" dirty="0" smtClean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Press 9 </a:t>
                </a:r>
              </a:p>
              <a:p>
                <a:pPr lvl="0" algn="ctr"/>
                <a:endParaRPr lang="en-IE" sz="1100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Then in regression </a:t>
                </a:r>
              </a:p>
              <a:p>
                <a:pPr lvl="0" algn="ctr"/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choose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IE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E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(4)</a:t>
                </a:r>
              </a:p>
              <a:p>
                <a:pPr lvl="0" algn="ctr"/>
                <a:endParaRPr lang="en-IE" dirty="0" smtClean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e.g.   To find the value of </a:t>
                </a:r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x</a:t>
                </a:r>
                <a:endParaRPr lang="en-IE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when </a:t>
                </a:r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 is 3.2</a:t>
                </a:r>
                <a:endParaRPr lang="en-IE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sz="1100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Press </a:t>
                </a:r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3.2 </a:t>
                </a:r>
                <a:endParaRPr lang="en-IE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sz="1100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Then in regression </a:t>
                </a:r>
              </a:p>
              <a:p>
                <a:pPr lvl="0" algn="ctr"/>
                <a:r>
                  <a:rPr lang="en-IE" dirty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choose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IE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E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IE" dirty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(4</a:t>
                </a:r>
                <a:r>
                  <a:rPr lang="en-IE" dirty="0" smtClean="0">
                    <a:solidFill>
                      <a:srgbClr val="C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)</a:t>
                </a:r>
              </a:p>
              <a:p>
                <a:pPr lvl="0" algn="ctr"/>
                <a:endParaRPr lang="en-IE" dirty="0" smtClean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520" y="481890"/>
                <a:ext cx="2949141" cy="5755422"/>
              </a:xfrm>
              <a:prstGeom prst="rect">
                <a:avLst/>
              </a:prstGeom>
              <a:blipFill rotWithShape="1">
                <a:blip r:embed="rId3"/>
                <a:stretch>
                  <a:fillRect l="-1027" t="-422" r="-821"/>
                </a:stretch>
              </a:blipFill>
              <a:ln w="1905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978333"/>
              </p:ext>
            </p:extLst>
          </p:nvPr>
        </p:nvGraphicFramePr>
        <p:xfrm>
          <a:off x="4632946" y="2371725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32946" y="2371725"/>
                        <a:ext cx="1270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8550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8550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8550" y="1559074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8550" y="1559074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6480" y="3238500"/>
            <a:ext cx="2916000" cy="338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5921520" y="5589240"/>
            <a:ext cx="0" cy="6480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38675" y="5727298"/>
            <a:ext cx="4151784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264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323528" y="332656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u="sng" dirty="0">
                <a:solidFill>
                  <a:srgbClr val="C00000"/>
                </a:solidFill>
                <a:latin typeface="Comic Sans MS" pitchFamily="66" charset="0"/>
              </a:rPr>
              <a:t>Questions</a:t>
            </a:r>
            <a:endParaRPr lang="en-GB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457200" y="692696"/>
            <a:ext cx="79851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1.	The marks of 7 pupils in two Maths papers are as follows :</a:t>
            </a:r>
          </a:p>
        </p:txBody>
      </p:sp>
      <p:graphicFrame>
        <p:nvGraphicFramePr>
          <p:cNvPr id="1269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566616"/>
              </p:ext>
            </p:extLst>
          </p:nvPr>
        </p:nvGraphicFramePr>
        <p:xfrm>
          <a:off x="1403648" y="1072505"/>
          <a:ext cx="6596063" cy="988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4" imgW="2219454" imgH="333368" progId="Excel.Sheet.8">
                  <p:embed/>
                </p:oleObj>
              </mc:Choice>
              <mc:Fallback>
                <p:oleObj name="Worksheet" r:id="rId4" imgW="2219454" imgH="33336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072505"/>
                        <a:ext cx="6596063" cy="988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457200" y="2132856"/>
            <a:ext cx="6040438" cy="1006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a)	Plot the marks on a scatter graph.</a:t>
            </a:r>
          </a:p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	(Paper 1 marks on the horizontal axis and </a:t>
            </a:r>
          </a:p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	Paper 2 marks on the vertical axis)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457200" y="3356992"/>
            <a:ext cx="7637027" cy="22467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b)	Is there any correlation between the marks on Paper 1</a:t>
            </a:r>
          </a:p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	and Paper 2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?</a:t>
            </a:r>
          </a:p>
          <a:p>
            <a:endParaRPr lang="en-GB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lvl="1" indent="-457200">
              <a:buAutoNum type="alphaLcParenR" startAt="3"/>
            </a:pP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     Use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your calculator to find the Correlation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coefficient</a:t>
            </a:r>
          </a:p>
          <a:p>
            <a:pPr marL="0" lvl="1"/>
            <a:endParaRPr lang="en-GB" sz="2000" dirty="0">
              <a:solidFill>
                <a:srgbClr val="C00000"/>
              </a:solidFill>
              <a:latin typeface="Comic Sans MS" pitchFamily="66" charset="0"/>
            </a:endParaRPr>
          </a:p>
          <a:p>
            <a:pPr marL="0" lvl="1"/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d)        Find the equation of the Line of Best Fit for the data</a:t>
            </a:r>
            <a:endParaRPr lang="en-GB" sz="2000" dirty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GB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2209800" y="6172200"/>
            <a:ext cx="5387975" cy="406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i="1">
                <a:solidFill>
                  <a:schemeClr val="tx2"/>
                </a:solidFill>
                <a:latin typeface="Comic Sans MS" pitchFamily="66" charset="0"/>
              </a:rPr>
              <a:t>Objective :  To practise stating correlation.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57200" y="5455196"/>
            <a:ext cx="8502203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wrap="square">
            <a:spAutoFit/>
          </a:bodyPr>
          <a:lstStyle/>
          <a:p>
            <a:pPr marL="457200" indent="-457200">
              <a:buAutoNum type="alphaLcParenR" startAt="5"/>
            </a:pP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      Eve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achieves a score of 6 on Test A. 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Use the line of best fit</a:t>
            </a:r>
          </a:p>
          <a:p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            to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give an estimate of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her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score on Test B.</a:t>
            </a:r>
          </a:p>
        </p:txBody>
      </p:sp>
    </p:spTree>
    <p:extLst>
      <p:ext uri="{BB962C8B-B14F-4D97-AF65-F5344CB8AC3E}">
        <p14:creationId xmlns:p14="http://schemas.microsoft.com/office/powerpoint/2010/main" val="1902337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1235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u="sng">
                <a:solidFill>
                  <a:schemeClr val="tx2"/>
                </a:solidFill>
                <a:latin typeface="Comic Sans MS" pitchFamily="66" charset="0"/>
              </a:rPr>
              <a:t>Answers</a:t>
            </a:r>
            <a:endParaRPr lang="en-GB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7402513" cy="70167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1.	Yes there is positive correlation between Paper1 and </a:t>
            </a:r>
          </a:p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	Paper 2.</a:t>
            </a:r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231775" y="1355725"/>
          <a:ext cx="8572500" cy="482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Worksheet" r:id="rId3" imgW="8811113" imgH="4962805" progId="Excel.Sheet.8">
                  <p:embed/>
                </p:oleObj>
              </mc:Choice>
              <mc:Fallback>
                <p:oleObj name="Worksheet" r:id="rId3" imgW="8811113" imgH="4962805" progId="Excel.Sheet.8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355725"/>
                        <a:ext cx="8572500" cy="482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7006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179512" y="260648"/>
            <a:ext cx="8640960" cy="18466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wrap="square">
            <a:spAutoFit/>
          </a:bodyPr>
          <a:lstStyle/>
          <a:p>
            <a:pPr marL="457200" indent="-457200">
              <a:buAutoNum type="arabicPeriod" startAt="2"/>
            </a:pP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Top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Gear are doing a review of cars. 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The table 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below shows </a:t>
            </a:r>
            <a:endParaRPr lang="en-GB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      the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engine size of a car in litres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and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the distance it travelled in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      km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on one litre of petrol.</a:t>
            </a:r>
          </a:p>
          <a:p>
            <a:endParaRPr lang="en-GB" sz="1050" dirty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       Top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Gear want to know if there is any correlation between</a:t>
            </a:r>
          </a:p>
          <a:p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        engine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size and distance travelled.</a:t>
            </a:r>
          </a:p>
        </p:txBody>
      </p:sp>
      <p:graphicFrame>
        <p:nvGraphicFramePr>
          <p:cNvPr id="1280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960945"/>
              </p:ext>
            </p:extLst>
          </p:nvPr>
        </p:nvGraphicFramePr>
        <p:xfrm>
          <a:off x="1331640" y="2060848"/>
          <a:ext cx="6723063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Worksheet" r:id="rId4" imgW="2809815" imgH="333368" progId="Excel.Sheet.8">
                  <p:embed/>
                </p:oleObj>
              </mc:Choice>
              <mc:Fallback>
                <p:oleObj name="Worksheet" r:id="rId4" imgW="2809815" imgH="33336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060848"/>
                        <a:ext cx="6723063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2855158"/>
            <a:ext cx="5187639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a)	Plot the marks on a scatter graph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  <a:endParaRPr lang="en-GB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23528" y="3212976"/>
            <a:ext cx="8568000" cy="19389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b)	Is there any correlation between the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Engine Size and Distance</a:t>
            </a:r>
          </a:p>
          <a:p>
            <a:endParaRPr lang="en-GB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lvl="1" indent="-457200">
              <a:buAutoNum type="alphaLcParenR" startAt="3"/>
            </a:pP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     Use 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your calculator to find the Correlation </a:t>
            </a: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coefficient</a:t>
            </a:r>
          </a:p>
          <a:p>
            <a:pPr marL="0" lvl="1"/>
            <a:endParaRPr lang="en-GB" sz="2000" dirty="0">
              <a:solidFill>
                <a:srgbClr val="C00000"/>
              </a:solidFill>
              <a:latin typeface="Comic Sans MS" pitchFamily="66" charset="0"/>
            </a:endParaRPr>
          </a:p>
          <a:p>
            <a:pPr marL="0" lvl="1"/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d)        Find the equation of the Line of Best Fit for the data</a:t>
            </a:r>
            <a:endParaRPr lang="en-GB" sz="2000" dirty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GB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23528" y="5013176"/>
            <a:ext cx="8502203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e)</a:t>
            </a:r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	A car has a 2.3 litre engine.  How far would you expect </a:t>
            </a:r>
          </a:p>
          <a:p>
            <a:r>
              <a:rPr lang="en-GB" sz="2000" dirty="0">
                <a:solidFill>
                  <a:srgbClr val="C00000"/>
                </a:solidFill>
                <a:latin typeface="Comic Sans MS" pitchFamily="66" charset="0"/>
              </a:rPr>
              <a:t>	it to go on one litre of petrol ?</a:t>
            </a:r>
          </a:p>
        </p:txBody>
      </p:sp>
    </p:spTree>
    <p:extLst>
      <p:ext uri="{BB962C8B-B14F-4D97-AF65-F5344CB8AC3E}">
        <p14:creationId xmlns:p14="http://schemas.microsoft.com/office/powerpoint/2010/main" val="3835987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611188" y="1062038"/>
          <a:ext cx="7815262" cy="539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Worksheet" r:id="rId3" imgW="7820220" imgH="5400996" progId="Excel.Sheet.8">
                  <p:embed/>
                </p:oleObj>
              </mc:Choice>
              <mc:Fallback>
                <p:oleObj name="Worksheet" r:id="rId3" imgW="7820220" imgH="540099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062038"/>
                        <a:ext cx="7815262" cy="539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192088" y="93663"/>
            <a:ext cx="1235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u="sng">
                <a:solidFill>
                  <a:schemeClr val="tx2"/>
                </a:solidFill>
                <a:latin typeface="Comic Sans MS" pitchFamily="66" charset="0"/>
              </a:rPr>
              <a:t>Answers</a:t>
            </a:r>
            <a:endParaRPr lang="en-GB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371600" y="228600"/>
            <a:ext cx="6477000" cy="70167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2.  Yes there is negative correlation between engine size and the distance travelled on one litre of petrol.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016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998512" y="2064919"/>
            <a:ext cx="2915816" cy="1885553"/>
            <a:chOff x="6012160" y="1866087"/>
            <a:chExt cx="2915816" cy="1885553"/>
          </a:xfrm>
        </p:grpSpPr>
        <p:sp>
          <p:nvSpPr>
            <p:cNvPr id="4" name="Line Callout 2 3"/>
            <p:cNvSpPr/>
            <p:nvPr/>
          </p:nvSpPr>
          <p:spPr>
            <a:xfrm>
              <a:off x="6012160" y="1866087"/>
              <a:ext cx="2915816" cy="1885553"/>
            </a:xfrm>
            <a:prstGeom prst="borderCallout2">
              <a:avLst>
                <a:gd name="adj1" fmla="val 99581"/>
                <a:gd name="adj2" fmla="val 1707"/>
                <a:gd name="adj3" fmla="val 120414"/>
                <a:gd name="adj4" fmla="val 1061"/>
                <a:gd name="adj5" fmla="val 120382"/>
                <a:gd name="adj6" fmla="val -4367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/>
              <a:r>
                <a:rPr lang="en-IE" dirty="0" smtClean="0">
                  <a:solidFill>
                    <a:schemeClr val="bg1"/>
                  </a:solidFill>
                </a:rPr>
                <a:t>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We first need to make </a:t>
              </a:r>
              <a:r>
                <a: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sure the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calculator is 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CL</a:t>
              </a:r>
              <a:r>
                <a:rPr lang="en-IE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ea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R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endParaRPr lang="en-I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lvl="0" algn="ctr"/>
              <a:r>
                <a: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of all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previous content</a:t>
              </a:r>
            </a:p>
            <a:p>
              <a:pPr algn="ctr"/>
              <a:endParaRPr lang="en-IE" dirty="0">
                <a:solidFill>
                  <a:schemeClr val="bg1"/>
                </a:solidFill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6193" y="3134488"/>
              <a:ext cx="104775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29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994821" y="1230959"/>
            <a:ext cx="2915816" cy="4862337"/>
            <a:chOff x="5994821" y="620688"/>
            <a:chExt cx="2915816" cy="4862337"/>
          </a:xfrm>
        </p:grpSpPr>
        <p:grpSp>
          <p:nvGrpSpPr>
            <p:cNvPr id="4" name="Group 3"/>
            <p:cNvGrpSpPr/>
            <p:nvPr/>
          </p:nvGrpSpPr>
          <p:grpSpPr>
            <a:xfrm>
              <a:off x="5994821" y="620688"/>
              <a:ext cx="2915816" cy="4862337"/>
              <a:chOff x="5778797" y="2110686"/>
              <a:chExt cx="2915816" cy="4862337"/>
            </a:xfrm>
          </p:grpSpPr>
          <p:sp>
            <p:nvSpPr>
              <p:cNvPr id="5" name="Line Callout 2 4"/>
              <p:cNvSpPr/>
              <p:nvPr/>
            </p:nvSpPr>
            <p:spPr>
              <a:xfrm>
                <a:off x="5778797" y="2110686"/>
                <a:ext cx="2915816" cy="4862337"/>
              </a:xfrm>
              <a:prstGeom prst="borderCallout2">
                <a:avLst>
                  <a:gd name="adj1" fmla="val 48194"/>
                  <a:gd name="adj2" fmla="val 303"/>
                  <a:gd name="adj3" fmla="val 63657"/>
                  <a:gd name="adj4" fmla="val -4049"/>
                  <a:gd name="adj5" fmla="val 64535"/>
                  <a:gd name="adj6" fmla="val -44612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</a:rPr>
                  <a:t>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We first need to make </a:t>
                </a:r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sure the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calculator is 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CL</a:t>
                </a:r>
                <a:r>
                  <a:rPr lang="en-IE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ea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 all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previous </a:t>
                </a:r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content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3: All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Yes</a:t>
                </a: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Reset All</a:t>
                </a:r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32240" y="3445991"/>
                <a:ext cx="104775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2735427"/>
              <a:ext cx="466725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36524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4349105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8624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688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Callout 2 6"/>
          <p:cNvSpPr/>
          <p:nvPr/>
        </p:nvSpPr>
        <p:spPr>
          <a:xfrm>
            <a:off x="6382971" y="1340768"/>
            <a:ext cx="2160240" cy="936104"/>
          </a:xfrm>
          <a:prstGeom prst="borderCallout2">
            <a:avLst>
              <a:gd name="adj1" fmla="val 27615"/>
              <a:gd name="adj2" fmla="val -5872"/>
              <a:gd name="adj3" fmla="val 42298"/>
              <a:gd name="adj4" fmla="val -29464"/>
              <a:gd name="adj5" fmla="val 39936"/>
              <a:gd name="adj6" fmla="val -47462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Statistical and Regression Calculations</a:t>
            </a:r>
            <a:endParaRPr lang="en-IE" dirty="0"/>
          </a:p>
        </p:txBody>
      </p:sp>
      <p:grpSp>
        <p:nvGrpSpPr>
          <p:cNvPr id="8" name="Group 7"/>
          <p:cNvGrpSpPr/>
          <p:nvPr/>
        </p:nvGrpSpPr>
        <p:grpSpPr>
          <a:xfrm>
            <a:off x="6382971" y="3396626"/>
            <a:ext cx="2160240" cy="1232786"/>
            <a:chOff x="6382971" y="3396626"/>
            <a:chExt cx="2160240" cy="1232786"/>
          </a:xfrm>
        </p:grpSpPr>
        <p:sp>
          <p:nvSpPr>
            <p:cNvPr id="6" name="Line Callout 2 5"/>
            <p:cNvSpPr/>
            <p:nvPr/>
          </p:nvSpPr>
          <p:spPr>
            <a:xfrm>
              <a:off x="6382971" y="3396626"/>
              <a:ext cx="2160240" cy="1232786"/>
            </a:xfrm>
            <a:prstGeom prst="borderCallout2">
              <a:avLst>
                <a:gd name="adj1" fmla="val 50241"/>
                <a:gd name="adj2" fmla="val -10302"/>
                <a:gd name="adj3" fmla="val 2544"/>
                <a:gd name="adj4" fmla="val -16667"/>
                <a:gd name="adj5" fmla="val -47625"/>
                <a:gd name="adj6" fmla="val -512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 smtClean="0"/>
                <a:t>Put the calculator into STAT mode</a:t>
              </a:r>
            </a:p>
            <a:p>
              <a:pPr algn="ctr"/>
              <a:endParaRPr lang="en-IE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453" y="4124169"/>
              <a:ext cx="105727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974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5967385" y="1216463"/>
            <a:ext cx="2974599" cy="5508000"/>
            <a:chOff x="6129191" y="450507"/>
            <a:chExt cx="3123329" cy="6044485"/>
          </a:xfrm>
        </p:grpSpPr>
        <p:sp>
          <p:nvSpPr>
            <p:cNvPr id="2" name="Line Callout 2 1"/>
            <p:cNvSpPr/>
            <p:nvPr/>
          </p:nvSpPr>
          <p:spPr>
            <a:xfrm>
              <a:off x="6129191" y="450507"/>
              <a:ext cx="3123329" cy="6044485"/>
            </a:xfrm>
            <a:prstGeom prst="borderCallout2">
              <a:avLst>
                <a:gd name="adj1" fmla="val 26648"/>
                <a:gd name="adj2" fmla="val -131"/>
                <a:gd name="adj3" fmla="val 42272"/>
                <a:gd name="adj4" fmla="val 106"/>
                <a:gd name="adj5" fmla="val 55018"/>
                <a:gd name="adj6" fmla="val 36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/>
                <a:t>We have 2 variables so Select</a:t>
              </a:r>
            </a:p>
            <a:p>
              <a:pPr algn="ctr"/>
              <a:r>
                <a:rPr lang="en-IE" dirty="0" smtClean="0"/>
                <a:t> </a:t>
              </a:r>
            </a:p>
            <a:p>
              <a:pPr algn="ctr"/>
              <a:endParaRPr lang="en-IE" sz="800" dirty="0"/>
            </a:p>
            <a:p>
              <a:pPr algn="ctr"/>
              <a:r>
                <a:rPr lang="en-IE" dirty="0" smtClean="0"/>
                <a:t>Enter the Rainfall row first pressing </a:t>
              </a:r>
            </a:p>
            <a:p>
              <a:pPr algn="ctr"/>
              <a:endParaRPr lang="en-IE" dirty="0"/>
            </a:p>
            <a:p>
              <a:pPr algn="ctr"/>
              <a:endParaRPr lang="en-IE" sz="400" dirty="0" smtClean="0"/>
            </a:p>
            <a:p>
              <a:pPr algn="ctr"/>
              <a:r>
                <a:rPr lang="en-IE" dirty="0" smtClean="0"/>
                <a:t> after each one.</a:t>
              </a:r>
            </a:p>
            <a:p>
              <a:pPr algn="ctr"/>
              <a:endParaRPr lang="en-IE" sz="800" dirty="0" smtClean="0"/>
            </a:p>
            <a:p>
              <a:pPr algn="ctr"/>
              <a:r>
                <a:rPr lang="en-IE" dirty="0" smtClean="0"/>
                <a:t>Go to the top of the next column</a:t>
              </a:r>
            </a:p>
            <a:p>
              <a:pPr algn="ctr"/>
              <a:endParaRPr lang="en-IE" dirty="0"/>
            </a:p>
            <a:p>
              <a:pPr algn="ctr"/>
              <a:endParaRPr lang="en-IE" sz="1200" dirty="0" smtClean="0"/>
            </a:p>
            <a:p>
              <a:pPr algn="ctr"/>
              <a:r>
                <a:rPr lang="en-IE" dirty="0" smtClean="0"/>
                <a:t>Enter each frequency pressing </a:t>
              </a:r>
            </a:p>
            <a:p>
              <a:pPr algn="ctr"/>
              <a:endParaRPr lang="en-IE" sz="2800" dirty="0"/>
            </a:p>
            <a:p>
              <a:pPr algn="ctr"/>
              <a:r>
                <a:rPr lang="en-IE" dirty="0" smtClean="0"/>
                <a:t>After each one</a:t>
              </a:r>
            </a:p>
            <a:p>
              <a:pPr algn="ctr"/>
              <a:endParaRPr lang="en-IE" sz="1100" dirty="0" smtClean="0"/>
            </a:p>
            <a:p>
              <a:pPr algn="ctr"/>
              <a:r>
                <a:rPr lang="en-IE" dirty="0" smtClean="0"/>
                <a:t>Once they have all been entered press</a:t>
              </a:r>
            </a:p>
            <a:p>
              <a:pPr algn="ctr"/>
              <a:endParaRPr lang="en-IE" dirty="0"/>
            </a:p>
            <a:p>
              <a:pPr algn="ctr"/>
              <a:endParaRPr lang="en-IE" dirty="0" smtClean="0"/>
            </a:p>
            <a:p>
              <a:pPr algn="ctr"/>
              <a:endParaRPr lang="en-IE" dirty="0"/>
            </a:p>
            <a:p>
              <a:pPr algn="ctr"/>
              <a:endParaRPr lang="en-IE" dirty="0" smtClean="0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7624" y="1867450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967" y="5971367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5977" y="3740085"/>
            <a:ext cx="9334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0877" y="4816039"/>
            <a:ext cx="46264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3138" y="1527711"/>
            <a:ext cx="4286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5529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3818" y="1514928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8842" y="1514928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8842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188" y="152771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3818" y="1514928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453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228184" y="3199328"/>
            <a:ext cx="2315027" cy="1728192"/>
            <a:chOff x="6228184" y="3645024"/>
            <a:chExt cx="2315027" cy="1728192"/>
          </a:xfrm>
        </p:grpSpPr>
        <p:sp>
          <p:nvSpPr>
            <p:cNvPr id="3" name="Line Callout 2 2"/>
            <p:cNvSpPr/>
            <p:nvPr/>
          </p:nvSpPr>
          <p:spPr>
            <a:xfrm>
              <a:off x="6228184" y="3645024"/>
              <a:ext cx="2315027" cy="1728192"/>
            </a:xfrm>
            <a:prstGeom prst="borderCallout2">
              <a:avLst>
                <a:gd name="adj1" fmla="val 99581"/>
                <a:gd name="adj2" fmla="val 1707"/>
                <a:gd name="adj3" fmla="val 110812"/>
                <a:gd name="adj4" fmla="val -7832"/>
                <a:gd name="adj5" fmla="val 110781"/>
                <a:gd name="adj6" fmla="val -1035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/>
                <a:t>We now need to analyse the statistics we have input</a:t>
              </a:r>
            </a:p>
            <a:p>
              <a:pPr algn="ctr"/>
              <a:endParaRPr lang="en-IE" dirty="0" smtClean="0"/>
            </a:p>
            <a:p>
              <a:pPr algn="ctr"/>
              <a:endParaRPr lang="en-IE" dirty="0"/>
            </a:p>
          </p:txBody>
        </p:sp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0397" y="4653136"/>
              <a:ext cx="9906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56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07504" y="188640"/>
            <a:ext cx="914501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827713" algn="l"/>
              </a:tabLst>
            </a:pPr>
            <a:r>
              <a:rPr lang="en-IE" sz="2000" b="1" dirty="0" smtClean="0">
                <a:solidFill>
                  <a:srgbClr val="C00000"/>
                </a:solidFill>
              </a:rPr>
              <a:t>1: Type</a:t>
            </a:r>
            <a:r>
              <a:rPr lang="en-IE" sz="2000" dirty="0" smtClean="0">
                <a:solidFill>
                  <a:srgbClr val="C00000"/>
                </a:solidFill>
              </a:rPr>
              <a:t>	</a:t>
            </a:r>
            <a:r>
              <a:rPr lang="en-IE" sz="2000" b="1" dirty="0" smtClean="0">
                <a:solidFill>
                  <a:srgbClr val="C00000"/>
                </a:solidFill>
              </a:rPr>
              <a:t>2: Data</a:t>
            </a: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change the type of data			                     Edit the data</a:t>
            </a:r>
          </a:p>
          <a:p>
            <a:endParaRPr lang="en-IE" sz="20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000" b="1" dirty="0" smtClean="0">
                <a:solidFill>
                  <a:srgbClr val="C00000"/>
                </a:solidFill>
              </a:rPr>
              <a:t>3:  Sum</a:t>
            </a:r>
            <a:r>
              <a:rPr lang="en-IE" sz="2000" dirty="0" smtClean="0">
                <a:solidFill>
                  <a:srgbClr val="C00000"/>
                </a:solidFill>
              </a:rPr>
              <a:t>	</a:t>
            </a:r>
            <a:r>
              <a:rPr lang="en-IE" sz="2000" b="1" dirty="0" smtClean="0">
                <a:solidFill>
                  <a:srgbClr val="C00000"/>
                </a:solidFill>
              </a:rPr>
              <a:t>4: </a:t>
            </a:r>
            <a:r>
              <a:rPr lang="en-IE" sz="2000" b="1" dirty="0" err="1" smtClean="0">
                <a:solidFill>
                  <a:srgbClr val="C00000"/>
                </a:solidFill>
              </a:rPr>
              <a:t>Var</a:t>
            </a:r>
            <a:endParaRPr lang="en-IE" sz="2000" b="1" dirty="0" smtClean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endParaRPr lang="en-IE" sz="20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000" dirty="0" smtClean="0">
                <a:solidFill>
                  <a:srgbClr val="C00000"/>
                </a:solidFill>
              </a:rPr>
              <a:t>	1: How many terms </a:t>
            </a:r>
          </a:p>
          <a:p>
            <a:pPr>
              <a:tabLst>
                <a:tab pos="5827713" algn="l"/>
              </a:tabLst>
            </a:pPr>
            <a:r>
              <a:rPr lang="en-IE" sz="2000" b="1" dirty="0" smtClean="0">
                <a:solidFill>
                  <a:srgbClr val="C00000"/>
                </a:solidFill>
              </a:rPr>
              <a:t>5: Regression</a:t>
            </a:r>
            <a:r>
              <a:rPr lang="en-IE" sz="2000" dirty="0" smtClean="0">
                <a:solidFill>
                  <a:srgbClr val="C00000"/>
                </a:solidFill>
              </a:rPr>
              <a:t>	2(5): Mean of data</a:t>
            </a:r>
          </a:p>
          <a:p>
            <a:pPr>
              <a:tabLst>
                <a:tab pos="5827713" algn="l"/>
              </a:tabLst>
            </a:pPr>
            <a:r>
              <a:rPr lang="en-IE" sz="2000" dirty="0">
                <a:solidFill>
                  <a:srgbClr val="C00000"/>
                </a:solidFill>
              </a:rPr>
              <a:t>	</a:t>
            </a:r>
            <a:r>
              <a:rPr lang="en-IE" sz="2000" dirty="0" smtClean="0">
                <a:solidFill>
                  <a:srgbClr val="C00000"/>
                </a:solidFill>
              </a:rPr>
              <a:t>3(6): Population Standard  </a:t>
            </a:r>
          </a:p>
          <a:p>
            <a:pPr>
              <a:tabLst>
                <a:tab pos="5827713" algn="l"/>
              </a:tabLst>
            </a:pPr>
            <a:r>
              <a:rPr lang="en-IE" sz="2000" dirty="0" smtClean="0">
                <a:solidFill>
                  <a:srgbClr val="C00000"/>
                </a:solidFill>
              </a:rPr>
              <a:t>	          Deviation</a:t>
            </a:r>
          </a:p>
          <a:p>
            <a:pPr>
              <a:tabLst>
                <a:tab pos="5827713" algn="l"/>
              </a:tabLst>
            </a:pPr>
            <a:r>
              <a:rPr lang="en-IE" sz="2000" dirty="0" smtClean="0">
                <a:solidFill>
                  <a:srgbClr val="C00000"/>
                </a:solidFill>
              </a:rPr>
              <a:t>For the Line of Best fit	4(7): Sample Standard 	      </a:t>
            </a:r>
          </a:p>
          <a:p>
            <a:pPr>
              <a:tabLst>
                <a:tab pos="5827713" algn="l"/>
              </a:tabLst>
            </a:pPr>
            <a:r>
              <a:rPr lang="en-IE" sz="2000" dirty="0" smtClean="0">
                <a:solidFill>
                  <a:srgbClr val="C00000"/>
                </a:solidFill>
              </a:rPr>
              <a:t>1:  y intercept</a:t>
            </a:r>
            <a:r>
              <a:rPr lang="en-IE" sz="2000" dirty="0">
                <a:solidFill>
                  <a:srgbClr val="C00000"/>
                </a:solidFill>
              </a:rPr>
              <a:t>	</a:t>
            </a:r>
            <a:r>
              <a:rPr lang="en-IE" sz="2000" dirty="0" smtClean="0">
                <a:solidFill>
                  <a:srgbClr val="C00000"/>
                </a:solidFill>
              </a:rPr>
              <a:t>	Deviation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2:  Slope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3:  Correlation Coefficient				      </a:t>
            </a:r>
            <a:r>
              <a:rPr lang="en-IE" sz="2000" b="1" dirty="0" smtClean="0">
                <a:solidFill>
                  <a:srgbClr val="C00000"/>
                </a:solidFill>
              </a:rPr>
              <a:t>6: Max Min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4:  Estimated value  of x for 				</a:t>
            </a:r>
          </a:p>
          <a:p>
            <a:r>
              <a:rPr lang="en-IE" sz="2000" dirty="0">
                <a:solidFill>
                  <a:srgbClr val="C00000"/>
                </a:solidFill>
              </a:rPr>
              <a:t> </a:t>
            </a:r>
            <a:r>
              <a:rPr lang="en-IE" sz="2000" dirty="0" smtClean="0">
                <a:solidFill>
                  <a:srgbClr val="C00000"/>
                </a:solidFill>
              </a:rPr>
              <a:t>    a given value of y</a:t>
            </a:r>
          </a:p>
          <a:p>
            <a:r>
              <a:rPr lang="en-IE" sz="2000" dirty="0">
                <a:solidFill>
                  <a:srgbClr val="C00000"/>
                </a:solidFill>
              </a:rPr>
              <a:t>5: </a:t>
            </a:r>
            <a:r>
              <a:rPr lang="en-IE" sz="2000" dirty="0" smtClean="0">
                <a:solidFill>
                  <a:srgbClr val="C00000"/>
                </a:solidFill>
              </a:rPr>
              <a:t> Estimated </a:t>
            </a:r>
            <a:r>
              <a:rPr lang="en-IE" sz="2000" dirty="0">
                <a:solidFill>
                  <a:srgbClr val="C00000"/>
                </a:solidFill>
              </a:rPr>
              <a:t>value  of </a:t>
            </a:r>
            <a:r>
              <a:rPr lang="en-IE" sz="2000" dirty="0" smtClean="0">
                <a:solidFill>
                  <a:srgbClr val="C00000"/>
                </a:solidFill>
              </a:rPr>
              <a:t>y </a:t>
            </a:r>
            <a:r>
              <a:rPr lang="en-IE" sz="2000" dirty="0">
                <a:solidFill>
                  <a:srgbClr val="C00000"/>
                </a:solidFill>
              </a:rPr>
              <a:t>for 				</a:t>
            </a:r>
          </a:p>
          <a:p>
            <a:r>
              <a:rPr lang="en-IE" sz="2000" dirty="0">
                <a:solidFill>
                  <a:srgbClr val="C00000"/>
                </a:solidFill>
              </a:rPr>
              <a:t>     a given value of </a:t>
            </a:r>
            <a:r>
              <a:rPr lang="en-IE" sz="2000" dirty="0" smtClean="0">
                <a:solidFill>
                  <a:srgbClr val="C00000"/>
                </a:solidFill>
              </a:rPr>
              <a:t>x				           Find Max/Min for each 						           column		</a:t>
            </a:r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65498" y="200807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6135687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500" b="1" dirty="0" smtClean="0">
                <a:solidFill>
                  <a:srgbClr val="C00000"/>
                </a:solidFill>
              </a:rPr>
              <a:t>Once you have chosen your required output  you need to press </a:t>
            </a:r>
            <a:endParaRPr lang="en-IE" sz="2500" b="1" dirty="0">
              <a:solidFill>
                <a:srgbClr val="C0000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78713" y="6185544"/>
            <a:ext cx="485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4238" y="218728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500014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92230" y="1340768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7310" y="263691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7058" y="45347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382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569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5695" y="153583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56176" y="1412776"/>
            <a:ext cx="27363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We want to find the correlation coefficient</a:t>
            </a:r>
          </a:p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Which is part of regression</a:t>
            </a:r>
          </a:p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5</a:t>
            </a:r>
          </a:p>
          <a:p>
            <a:pPr algn="ctr"/>
            <a:endParaRPr lang="en-IE" sz="2200" b="1" dirty="0" smtClean="0">
              <a:solidFill>
                <a:srgbClr val="C00000"/>
              </a:solidFill>
            </a:endParaRPr>
          </a:p>
          <a:p>
            <a:pPr algn="ctr"/>
            <a:endParaRPr lang="en-IE" sz="2200" b="1" dirty="0">
              <a:solidFill>
                <a:srgbClr val="C00000"/>
              </a:solidFill>
            </a:endParaRPr>
          </a:p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And we use the letter </a:t>
            </a:r>
            <a:r>
              <a:rPr lang="en-IE" sz="2200" dirty="0" smtClean="0">
                <a:solidFill>
                  <a:srgbClr val="C00000"/>
                </a:solidFill>
              </a:rPr>
              <a:t>r</a:t>
            </a:r>
            <a:endParaRPr lang="en-IE" sz="22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5401" y="153583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4451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4451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3580631"/>
            <a:ext cx="235267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247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56176" y="1412776"/>
            <a:ext cx="273630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To find the Equation for the line of Best Fit</a:t>
            </a:r>
          </a:p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Y = A + B x</a:t>
            </a:r>
          </a:p>
          <a:p>
            <a:pPr algn="ctr"/>
            <a:endParaRPr lang="en-IE" sz="1200" b="1" dirty="0" smtClean="0">
              <a:solidFill>
                <a:srgbClr val="C00000"/>
              </a:solidFill>
            </a:endParaRPr>
          </a:p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A</a:t>
            </a:r>
          </a:p>
          <a:p>
            <a:pPr algn="ctr"/>
            <a:endParaRPr lang="en-IE" sz="2200" b="1" dirty="0" smtClean="0">
              <a:solidFill>
                <a:srgbClr val="C00000"/>
              </a:solidFill>
            </a:endParaRPr>
          </a:p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A= 8.66</a:t>
            </a:r>
          </a:p>
          <a:p>
            <a:pPr algn="ctr"/>
            <a:endParaRPr lang="en-IE" sz="1100" b="1" dirty="0">
              <a:solidFill>
                <a:srgbClr val="C00000"/>
              </a:solidFill>
            </a:endParaRPr>
          </a:p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B</a:t>
            </a:r>
          </a:p>
          <a:p>
            <a:pPr algn="ctr"/>
            <a:endParaRPr lang="en-IE" sz="2200" b="1" dirty="0">
              <a:solidFill>
                <a:srgbClr val="C00000"/>
              </a:solidFill>
            </a:endParaRPr>
          </a:p>
          <a:p>
            <a:pPr algn="ctr"/>
            <a:r>
              <a:rPr lang="en-IE" sz="2200" b="1" dirty="0" smtClean="0">
                <a:solidFill>
                  <a:srgbClr val="C00000"/>
                </a:solidFill>
              </a:rPr>
              <a:t>B =  -1.12</a:t>
            </a:r>
          </a:p>
          <a:p>
            <a:pPr algn="ctr"/>
            <a:endParaRPr lang="en-IE" sz="2200" b="1" dirty="0" smtClean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6282" y="3015258"/>
            <a:ext cx="28098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6282" y="4163938"/>
            <a:ext cx="28194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8550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8550" y="153774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77136" y="5059928"/>
            <a:ext cx="249459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 smtClean="0">
                <a:solidFill>
                  <a:srgbClr val="C00000"/>
                </a:solidFill>
              </a:rPr>
              <a:t>Line of Best Fit</a:t>
            </a:r>
          </a:p>
          <a:p>
            <a:r>
              <a:rPr lang="en-IE" sz="2800" b="1" dirty="0" smtClean="0">
                <a:solidFill>
                  <a:srgbClr val="C00000"/>
                </a:solidFill>
              </a:rPr>
              <a:t>y = 8.66 – 1.12x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59723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140</TotalTime>
  <Words>353</Words>
  <Application>Microsoft Office PowerPoint</Application>
  <PresentationFormat>On-screen Show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Theme1</vt:lpstr>
      <vt:lpstr>Equation</vt:lpstr>
      <vt:lpstr>Worksheet</vt:lpstr>
      <vt:lpstr>Finding Correlation Coefficient &amp;  Line of Best Fit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19</cp:revision>
  <dcterms:created xsi:type="dcterms:W3CDTF">2012-03-30T13:11:01Z</dcterms:created>
  <dcterms:modified xsi:type="dcterms:W3CDTF">2012-04-18T09:45:12Z</dcterms:modified>
</cp:coreProperties>
</file>