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C58C-5C99-44C0-A7FB-B8332CCAF1D0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24FA-386F-44C1-81AB-A2D59B3D709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C58C-5C99-44C0-A7FB-B8332CCAF1D0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24FA-386F-44C1-81AB-A2D59B3D709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C58C-5C99-44C0-A7FB-B8332CCAF1D0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24FA-386F-44C1-81AB-A2D59B3D709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C58C-5C99-44C0-A7FB-B8332CCAF1D0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24FA-386F-44C1-81AB-A2D59B3D709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C58C-5C99-44C0-A7FB-B8332CCAF1D0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24FA-386F-44C1-81AB-A2D59B3D709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C58C-5C99-44C0-A7FB-B8332CCAF1D0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24FA-386F-44C1-81AB-A2D59B3D709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C58C-5C99-44C0-A7FB-B8332CCAF1D0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24FA-386F-44C1-81AB-A2D59B3D709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C58C-5C99-44C0-A7FB-B8332CCAF1D0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24FA-386F-44C1-81AB-A2D59B3D709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C58C-5C99-44C0-A7FB-B8332CCAF1D0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24FA-386F-44C1-81AB-A2D59B3D7090}" type="slidenum">
              <a:rPr lang="en-IE" smtClean="0"/>
              <a:t>‹#›</a:t>
            </a:fld>
            <a:endParaRPr lang="en-IE"/>
          </a:p>
        </p:txBody>
      </p:sp>
      <p:sp>
        <p:nvSpPr>
          <p:cNvPr id="5" name="TextBox 4"/>
          <p:cNvSpPr txBox="1"/>
          <p:nvPr userDrawn="1"/>
        </p:nvSpPr>
        <p:spPr>
          <a:xfrm>
            <a:off x="107504" y="6220274"/>
            <a:ext cx="7875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the mean from a frequency table</a:t>
            </a:r>
            <a:endParaRPr lang="en-IE" sz="28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00391" y="6165304"/>
            <a:ext cx="872607" cy="53788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C58C-5C99-44C0-A7FB-B8332CCAF1D0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24FA-386F-44C1-81AB-A2D59B3D709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C58C-5C99-44C0-A7FB-B8332CCAF1D0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24FA-386F-44C1-81AB-A2D59B3D709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02A1C58C-5C99-44C0-A7FB-B8332CCAF1D0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90D624FA-386F-44C1-81AB-A2D59B3D7090}" type="slidenum">
              <a:rPr lang="en-IE" smtClean="0"/>
              <a:t>‹#›</a:t>
            </a:fld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0" y="6696744"/>
            <a:ext cx="9144000" cy="18864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5714932" y="3442964"/>
            <a:ext cx="6696000" cy="188640"/>
          </a:xfrm>
          <a:prstGeom prst="rect">
            <a:avLst/>
          </a:prstGeom>
          <a:solidFill>
            <a:srgbClr val="FF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780" y="0"/>
            <a:ext cx="8964000" cy="18864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-3249572" y="3253676"/>
            <a:ext cx="6696000" cy="188640"/>
          </a:xfrm>
          <a:prstGeom prst="rect">
            <a:avLst/>
          </a:prstGeom>
          <a:solidFill>
            <a:srgbClr val="FF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the mean from a frequency table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074" y="795371"/>
            <a:ext cx="8574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E.g. the following table shows the mean height of 30 students in our class.</a:t>
            </a:r>
          </a:p>
          <a:p>
            <a:r>
              <a:rPr lang="en-IE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Find the mean height</a:t>
            </a:r>
            <a:endParaRPr lang="en-IE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588" y="647700"/>
            <a:ext cx="279082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463745"/>
              </p:ext>
            </p:extLst>
          </p:nvPr>
        </p:nvGraphicFramePr>
        <p:xfrm>
          <a:off x="378314" y="1772912"/>
          <a:ext cx="849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1332000"/>
                <a:gridCol w="1332000"/>
                <a:gridCol w="1332000"/>
                <a:gridCol w="1332000"/>
                <a:gridCol w="1332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Height</a:t>
                      </a:r>
                      <a:r>
                        <a:rPr lang="en-IE" sz="1600" b="1" baseline="0" dirty="0" smtClean="0"/>
                        <a:t> </a:t>
                      </a:r>
                      <a:r>
                        <a:rPr lang="en-IE" sz="1600" b="1" dirty="0" smtClean="0"/>
                        <a:t>(x cm)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130 -</a:t>
                      </a:r>
                      <a:r>
                        <a:rPr lang="en-IE" b="1" baseline="0" dirty="0" smtClean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140 – 150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150 – 160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160 – 170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170 – 180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Frequency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9" name="Down Arrow 8"/>
          <p:cNvSpPr/>
          <p:nvPr/>
        </p:nvSpPr>
        <p:spPr>
          <a:xfrm rot="2901930">
            <a:off x="6015098" y="1017269"/>
            <a:ext cx="274218" cy="3953016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5743903" y="1387960"/>
            <a:ext cx="3277564" cy="1015663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first need to make sure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calculator is 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all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previous 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content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40222" y="262854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8068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93064E-6 L -0.00382 -0.209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104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  <p:bldP spid="6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113" y="661988"/>
            <a:ext cx="2771775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743391"/>
              </p:ext>
            </p:extLst>
          </p:nvPr>
        </p:nvGraphicFramePr>
        <p:xfrm>
          <a:off x="337370" y="189744"/>
          <a:ext cx="849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1332000"/>
                <a:gridCol w="1332000"/>
                <a:gridCol w="1332000"/>
                <a:gridCol w="1332000"/>
                <a:gridCol w="1332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Height</a:t>
                      </a:r>
                      <a:r>
                        <a:rPr lang="en-IE" sz="1600" b="1" baseline="0" dirty="0" smtClean="0"/>
                        <a:t> </a:t>
                      </a:r>
                      <a:r>
                        <a:rPr lang="en-IE" sz="1600" b="1" dirty="0" smtClean="0"/>
                        <a:t>(x cm)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130 -</a:t>
                      </a:r>
                      <a:r>
                        <a:rPr lang="en-IE" b="1" baseline="0" dirty="0" smtClean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140 – 150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150 – 160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160 – 170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170 – 180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Frequency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3501945" y="5167522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3" name="Down Arrow 12"/>
          <p:cNvSpPr/>
          <p:nvPr/>
        </p:nvSpPr>
        <p:spPr>
          <a:xfrm rot="6054899">
            <a:off x="5219677" y="1116403"/>
            <a:ext cx="267846" cy="1851058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Rectangle 1"/>
          <p:cNvSpPr/>
          <p:nvPr/>
        </p:nvSpPr>
        <p:spPr>
          <a:xfrm>
            <a:off x="6058553" y="1582442"/>
            <a:ext cx="2808205" cy="1292662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</a:t>
            </a:r>
            <a:r>
              <a:rPr lang="en-IE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SET UP 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Calculator into </a:t>
            </a:r>
            <a:r>
              <a:rPr lang="en-IE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STATS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switch </a:t>
            </a:r>
            <a:r>
              <a:rPr lang="en-IE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Frequency option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28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66167" y="1582442"/>
            <a:ext cx="2592953" cy="738664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want the calculator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STATS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mode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0" y="688429"/>
            <a:ext cx="266700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4926122" y="2658376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67369"/>
              </p:ext>
            </p:extLst>
          </p:nvPr>
        </p:nvGraphicFramePr>
        <p:xfrm>
          <a:off x="337370" y="189744"/>
          <a:ext cx="849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1332000"/>
                <a:gridCol w="1332000"/>
                <a:gridCol w="1332000"/>
                <a:gridCol w="1332000"/>
                <a:gridCol w="1332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Height</a:t>
                      </a:r>
                      <a:r>
                        <a:rPr lang="en-IE" sz="1600" b="1" baseline="0" dirty="0" smtClean="0"/>
                        <a:t> </a:t>
                      </a:r>
                      <a:r>
                        <a:rPr lang="en-IE" sz="1600" b="1" dirty="0" smtClean="0"/>
                        <a:t>(x cm)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130 -</a:t>
                      </a:r>
                      <a:r>
                        <a:rPr lang="en-IE" b="1" baseline="0" dirty="0" smtClean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140 – 150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150 – 160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160 – 170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170 – 180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Frequency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12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9925" y="695325"/>
            <a:ext cx="272415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66167" y="1582442"/>
            <a:ext cx="2592953" cy="738664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want the calculator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STATS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mode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97422" y="5141077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275915"/>
              </p:ext>
            </p:extLst>
          </p:nvPr>
        </p:nvGraphicFramePr>
        <p:xfrm>
          <a:off x="337370" y="189744"/>
          <a:ext cx="849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1332000"/>
                <a:gridCol w="1332000"/>
                <a:gridCol w="1332000"/>
                <a:gridCol w="1332000"/>
                <a:gridCol w="1332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Height</a:t>
                      </a:r>
                      <a:r>
                        <a:rPr lang="en-IE" sz="1600" b="1" baseline="0" dirty="0" smtClean="0"/>
                        <a:t> </a:t>
                      </a:r>
                      <a:r>
                        <a:rPr lang="en-IE" sz="1600" b="1" dirty="0" smtClean="0"/>
                        <a:t>(x cm)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130 -</a:t>
                      </a:r>
                      <a:r>
                        <a:rPr lang="en-IE" b="1" baseline="0" dirty="0" smtClean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140 – 150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150 – 160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160 – 170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170 – 180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Frequency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98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2219" y="1582442"/>
            <a:ext cx="2620846" cy="369332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only have 1 variable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8975" y="709613"/>
            <a:ext cx="2686050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440222" y="5113610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866476"/>
              </p:ext>
            </p:extLst>
          </p:nvPr>
        </p:nvGraphicFramePr>
        <p:xfrm>
          <a:off x="337370" y="189744"/>
          <a:ext cx="849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1332000"/>
                <a:gridCol w="1332000"/>
                <a:gridCol w="1332000"/>
                <a:gridCol w="1332000"/>
                <a:gridCol w="1332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Height</a:t>
                      </a:r>
                      <a:r>
                        <a:rPr lang="en-IE" sz="1600" b="1" baseline="0" dirty="0" smtClean="0"/>
                        <a:t> </a:t>
                      </a:r>
                      <a:r>
                        <a:rPr lang="en-IE" sz="1600" b="1" dirty="0" smtClean="0"/>
                        <a:t>(x cm)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130 -</a:t>
                      </a:r>
                      <a:r>
                        <a:rPr lang="en-IE" b="1" baseline="0" dirty="0" smtClean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140 – 150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150 – 160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160 – 170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170 – 180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Frequency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94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5637" y="614363"/>
            <a:ext cx="2752725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440222" y="5113610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021544"/>
              </p:ext>
            </p:extLst>
          </p:nvPr>
        </p:nvGraphicFramePr>
        <p:xfrm>
          <a:off x="337370" y="339872"/>
          <a:ext cx="849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1332000"/>
                <a:gridCol w="1332000"/>
                <a:gridCol w="1332000"/>
                <a:gridCol w="1332000"/>
                <a:gridCol w="1332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Height</a:t>
                      </a:r>
                      <a:r>
                        <a:rPr lang="en-IE" sz="1600" b="1" baseline="0" dirty="0" smtClean="0"/>
                        <a:t> </a:t>
                      </a:r>
                      <a:r>
                        <a:rPr lang="en-IE" sz="1600" b="1" dirty="0" smtClean="0"/>
                        <a:t>(x cm)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130 -</a:t>
                      </a:r>
                      <a:r>
                        <a:rPr lang="en-IE" b="1" baseline="0" dirty="0" smtClean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140 – 150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150 – 160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160 – 170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170 – 180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Frequency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458300" y="97736"/>
            <a:ext cx="6260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135        145        155         165        175</a:t>
            </a:r>
            <a:endParaRPr lang="en-IE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57322" y="1582442"/>
            <a:ext cx="2410660" cy="2254463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put in the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mid interval values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the first row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Pressing</a:t>
            </a:r>
          </a:p>
          <a:p>
            <a:pPr lvl="0" algn="ctr"/>
            <a:endParaRPr lang="en-IE" sz="10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</a:p>
          <a:p>
            <a:pPr lvl="0" algn="ctr"/>
            <a:endParaRPr lang="en-IE" sz="10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After each one</a:t>
            </a:r>
          </a:p>
        </p:txBody>
      </p:sp>
    </p:spTree>
    <p:extLst>
      <p:ext uri="{BB962C8B-B14F-4D97-AF65-F5344CB8AC3E}">
        <p14:creationId xmlns:p14="http://schemas.microsoft.com/office/powerpoint/2010/main" val="30275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5638" y="657225"/>
            <a:ext cx="2752725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84575" y="1582442"/>
            <a:ext cx="2356158" cy="2231380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enter the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mid interval values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the first row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Pressing</a:t>
            </a:r>
          </a:p>
          <a:p>
            <a:pPr lvl="0" algn="ctr"/>
            <a:endParaRPr lang="en-IE" sz="10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</a:p>
          <a:p>
            <a:pPr lvl="0" algn="ctr"/>
            <a:endParaRPr lang="en-IE" sz="10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After each one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481668"/>
              </p:ext>
            </p:extLst>
          </p:nvPr>
        </p:nvGraphicFramePr>
        <p:xfrm>
          <a:off x="337370" y="339872"/>
          <a:ext cx="849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1332000"/>
                <a:gridCol w="1332000"/>
                <a:gridCol w="1332000"/>
                <a:gridCol w="1332000"/>
                <a:gridCol w="1332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Height</a:t>
                      </a:r>
                      <a:r>
                        <a:rPr lang="en-IE" sz="1600" b="1" baseline="0" dirty="0" smtClean="0"/>
                        <a:t> </a:t>
                      </a:r>
                      <a:r>
                        <a:rPr lang="en-IE" sz="1600" b="1" dirty="0" smtClean="0"/>
                        <a:t>(x cm)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130 -</a:t>
                      </a:r>
                      <a:r>
                        <a:rPr lang="en-IE" b="1" baseline="0" dirty="0" smtClean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140 – 150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150 – 160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160 – 170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170 – 180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Frequency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487796" y="112484"/>
            <a:ext cx="617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135        145        155         165         175</a:t>
            </a:r>
            <a:endParaRPr lang="en-IE" sz="2400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55706" y="5140993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4213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113" y="647700"/>
            <a:ext cx="27717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188859"/>
              </p:ext>
            </p:extLst>
          </p:nvPr>
        </p:nvGraphicFramePr>
        <p:xfrm>
          <a:off x="337370" y="339872"/>
          <a:ext cx="849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1332000"/>
                <a:gridCol w="1332000"/>
                <a:gridCol w="1332000"/>
                <a:gridCol w="1332000"/>
                <a:gridCol w="1332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Height</a:t>
                      </a:r>
                      <a:r>
                        <a:rPr lang="en-IE" sz="1600" b="1" baseline="0" dirty="0" smtClean="0"/>
                        <a:t> </a:t>
                      </a:r>
                      <a:r>
                        <a:rPr lang="en-IE" sz="1600" b="1" dirty="0" smtClean="0"/>
                        <a:t>(x cm)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130 -</a:t>
                      </a:r>
                      <a:r>
                        <a:rPr lang="en-IE" b="1" baseline="0" dirty="0" smtClean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140 – 150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150 – 160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160 – 170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170 – 180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Frequency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3900105" y="4763726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6284572" y="1582442"/>
            <a:ext cx="2356159" cy="2231380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enter the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mid interval values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the first row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Pressing</a:t>
            </a:r>
          </a:p>
          <a:p>
            <a:pPr lvl="0" algn="ctr"/>
            <a:endParaRPr lang="en-IE" sz="10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</a:p>
          <a:p>
            <a:pPr lvl="0" algn="ctr"/>
            <a:endParaRPr lang="en-IE" sz="10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After each one</a:t>
            </a:r>
          </a:p>
        </p:txBody>
      </p:sp>
      <p:sp>
        <p:nvSpPr>
          <p:cNvPr id="7" name="Rectangle 6"/>
          <p:cNvSpPr/>
          <p:nvPr/>
        </p:nvSpPr>
        <p:spPr>
          <a:xfrm>
            <a:off x="2487796" y="112484"/>
            <a:ext cx="617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135        145        155         165         175</a:t>
            </a:r>
            <a:endParaRPr lang="en-I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1350" y="642938"/>
            <a:ext cx="278130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026559"/>
              </p:ext>
            </p:extLst>
          </p:nvPr>
        </p:nvGraphicFramePr>
        <p:xfrm>
          <a:off x="337370" y="339872"/>
          <a:ext cx="849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1332000"/>
                <a:gridCol w="1332000"/>
                <a:gridCol w="1332000"/>
                <a:gridCol w="1332000"/>
                <a:gridCol w="1332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Height</a:t>
                      </a:r>
                      <a:r>
                        <a:rPr lang="en-IE" sz="1600" b="1" baseline="0" dirty="0" smtClean="0"/>
                        <a:t> </a:t>
                      </a:r>
                      <a:r>
                        <a:rPr lang="en-IE" sz="1600" b="1" dirty="0" smtClean="0"/>
                        <a:t>(x cm)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130 -</a:t>
                      </a:r>
                      <a:r>
                        <a:rPr lang="en-IE" b="1" baseline="0" dirty="0" smtClean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140 – 150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150 – 160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160 – 170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170 – 180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Frequency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5268797" y="5542572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6284573" y="1582442"/>
            <a:ext cx="2356158" cy="2231380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enter the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mid interval values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the first row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Pressing</a:t>
            </a:r>
          </a:p>
          <a:p>
            <a:pPr lvl="0" algn="ctr"/>
            <a:endParaRPr lang="en-IE" sz="10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</a:p>
          <a:p>
            <a:pPr lvl="0" algn="ctr"/>
            <a:endParaRPr lang="en-IE" sz="10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After each one</a:t>
            </a:r>
          </a:p>
        </p:txBody>
      </p:sp>
      <p:sp>
        <p:nvSpPr>
          <p:cNvPr id="7" name="Rectangle 6"/>
          <p:cNvSpPr/>
          <p:nvPr/>
        </p:nvSpPr>
        <p:spPr>
          <a:xfrm>
            <a:off x="2487796" y="112484"/>
            <a:ext cx="617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135        145        155         165         175</a:t>
            </a:r>
            <a:endParaRPr lang="en-I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6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666750"/>
            <a:ext cx="27432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807280"/>
              </p:ext>
            </p:extLst>
          </p:nvPr>
        </p:nvGraphicFramePr>
        <p:xfrm>
          <a:off x="337370" y="339872"/>
          <a:ext cx="849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1332000"/>
                <a:gridCol w="1332000"/>
                <a:gridCol w="1332000"/>
                <a:gridCol w="1332000"/>
                <a:gridCol w="1332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Height</a:t>
                      </a:r>
                      <a:r>
                        <a:rPr lang="en-IE" sz="1600" b="1" baseline="0" dirty="0" smtClean="0"/>
                        <a:t> </a:t>
                      </a:r>
                      <a:r>
                        <a:rPr lang="en-IE" sz="1600" b="1" dirty="0" smtClean="0"/>
                        <a:t>(x cm)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130 -</a:t>
                      </a:r>
                      <a:r>
                        <a:rPr lang="en-IE" b="1" baseline="0" dirty="0" smtClean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140 – 150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150 – 160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160 – 170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170 – 180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Frequency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380881" y="1582442"/>
            <a:ext cx="2163541" cy="2231380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enter the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mid interval values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the first row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Pressing</a:t>
            </a:r>
          </a:p>
          <a:p>
            <a:pPr lvl="0" algn="ctr"/>
            <a:endParaRPr lang="en-IE" sz="10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</a:p>
          <a:p>
            <a:pPr lvl="0" algn="ctr"/>
            <a:endParaRPr lang="en-IE" sz="10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After each one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487796" y="112484"/>
            <a:ext cx="617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135        145        155         165         175</a:t>
            </a:r>
            <a:endParaRPr lang="en-I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0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5638" y="657225"/>
            <a:ext cx="2752725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396729"/>
              </p:ext>
            </p:extLst>
          </p:nvPr>
        </p:nvGraphicFramePr>
        <p:xfrm>
          <a:off x="337370" y="339872"/>
          <a:ext cx="849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1332000"/>
                <a:gridCol w="1332000"/>
                <a:gridCol w="1332000"/>
                <a:gridCol w="1332000"/>
                <a:gridCol w="1332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Height</a:t>
                      </a:r>
                      <a:r>
                        <a:rPr lang="en-IE" sz="1600" b="1" baseline="0" dirty="0" smtClean="0"/>
                        <a:t> </a:t>
                      </a:r>
                      <a:r>
                        <a:rPr lang="en-IE" sz="1600" b="1" dirty="0" smtClean="0"/>
                        <a:t>(x cm)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130 -</a:t>
                      </a:r>
                      <a:r>
                        <a:rPr lang="en-IE" b="1" baseline="0" dirty="0" smtClean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140 – 150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150 – 160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160 – 170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170 – 180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Frequency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355706" y="3065379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6196926" y="1582442"/>
            <a:ext cx="2531462" cy="2308324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Use the cursor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keys to enter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data from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the second row</a:t>
            </a:r>
          </a:p>
          <a:p>
            <a:pPr lvl="0" algn="ctr"/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down arrow takes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you to the top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the column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7796" y="112484"/>
            <a:ext cx="617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135        145        155         165         175</a:t>
            </a:r>
            <a:endParaRPr lang="en-I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4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1350" y="652463"/>
            <a:ext cx="278130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 rot="2901930">
            <a:off x="6091405" y="1007664"/>
            <a:ext cx="252028" cy="3988900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Rounded Rectangle 8"/>
          <p:cNvSpPr/>
          <p:nvPr/>
        </p:nvSpPr>
        <p:spPr>
          <a:xfrm>
            <a:off x="4389042" y="4376198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5743903" y="1340460"/>
            <a:ext cx="3277564" cy="1015663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first need to make sure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calculator is 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all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previous 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content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371492"/>
              </p:ext>
            </p:extLst>
          </p:nvPr>
        </p:nvGraphicFramePr>
        <p:xfrm>
          <a:off x="337370" y="189744"/>
          <a:ext cx="849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1332000"/>
                <a:gridCol w="1332000"/>
                <a:gridCol w="1332000"/>
                <a:gridCol w="1332000"/>
                <a:gridCol w="1332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Height</a:t>
                      </a:r>
                      <a:r>
                        <a:rPr lang="en-IE" sz="1600" b="1" baseline="0" dirty="0" smtClean="0"/>
                        <a:t> </a:t>
                      </a:r>
                      <a:r>
                        <a:rPr lang="en-IE" sz="1600" b="1" dirty="0" smtClean="0"/>
                        <a:t>(x cm)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130 -</a:t>
                      </a:r>
                      <a:r>
                        <a:rPr lang="en-IE" b="1" baseline="0" dirty="0" smtClean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140 – 150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150 – 160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160 – 170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170 – 180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Frequency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57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61988"/>
            <a:ext cx="276225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355413"/>
              </p:ext>
            </p:extLst>
          </p:nvPr>
        </p:nvGraphicFramePr>
        <p:xfrm>
          <a:off x="337370" y="339872"/>
          <a:ext cx="849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1332000"/>
                <a:gridCol w="1332000"/>
                <a:gridCol w="1332000"/>
                <a:gridCol w="1332000"/>
                <a:gridCol w="1332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Height</a:t>
                      </a:r>
                      <a:r>
                        <a:rPr lang="en-IE" sz="1600" b="1" baseline="0" dirty="0" smtClean="0"/>
                        <a:t> </a:t>
                      </a:r>
                      <a:r>
                        <a:rPr lang="en-IE" sz="1600" b="1" dirty="0" smtClean="0"/>
                        <a:t>(x cm)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130 -</a:t>
                      </a:r>
                      <a:r>
                        <a:rPr lang="en-IE" b="1" baseline="0" dirty="0" smtClean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140 – 150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150 – 160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160 – 170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170 – 180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Frequency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572000" y="2822969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6238603" y="1582442"/>
            <a:ext cx="2448107" cy="2308324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Use the cursor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keys to enter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data from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the second row</a:t>
            </a:r>
          </a:p>
          <a:p>
            <a:pPr lvl="0" algn="ctr"/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right arrow takes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you to the top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the next column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7796" y="112484"/>
            <a:ext cx="617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135        145        155         165         175</a:t>
            </a:r>
            <a:endParaRPr lang="en-I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52463"/>
            <a:ext cx="27622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394155"/>
              </p:ext>
            </p:extLst>
          </p:nvPr>
        </p:nvGraphicFramePr>
        <p:xfrm>
          <a:off x="337370" y="339872"/>
          <a:ext cx="849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1332000"/>
                <a:gridCol w="1332000"/>
                <a:gridCol w="1332000"/>
                <a:gridCol w="1332000"/>
                <a:gridCol w="1332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Height</a:t>
                      </a:r>
                      <a:r>
                        <a:rPr lang="en-IE" sz="1600" b="1" baseline="0" dirty="0" smtClean="0"/>
                        <a:t> </a:t>
                      </a:r>
                      <a:r>
                        <a:rPr lang="en-IE" sz="1600" b="1" dirty="0" smtClean="0"/>
                        <a:t>(x cm)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130 -</a:t>
                      </a:r>
                      <a:r>
                        <a:rPr lang="en-IE" b="1" baseline="0" dirty="0" smtClean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140 – 150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150 – 160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160 – 170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170 – 180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Frequency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3913753" y="4790933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4" name="Rectangle 13"/>
          <p:cNvSpPr/>
          <p:nvPr/>
        </p:nvSpPr>
        <p:spPr>
          <a:xfrm>
            <a:off x="6284574" y="1582442"/>
            <a:ext cx="2356158" cy="1954381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enter the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Frequencies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Pressing</a:t>
            </a:r>
          </a:p>
          <a:p>
            <a:pPr lvl="0" algn="ctr"/>
            <a:endParaRPr lang="en-IE" sz="10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</a:p>
          <a:p>
            <a:pPr lvl="0" algn="ctr"/>
            <a:endParaRPr lang="en-IE" sz="10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After each one</a:t>
            </a:r>
          </a:p>
        </p:txBody>
      </p:sp>
      <p:sp>
        <p:nvSpPr>
          <p:cNvPr id="7" name="Rectangle 6"/>
          <p:cNvSpPr/>
          <p:nvPr/>
        </p:nvSpPr>
        <p:spPr>
          <a:xfrm>
            <a:off x="2487796" y="112484"/>
            <a:ext cx="617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135        145        155         165         175</a:t>
            </a:r>
            <a:endParaRPr lang="en-I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0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5163" y="657225"/>
            <a:ext cx="2733675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661631"/>
              </p:ext>
            </p:extLst>
          </p:nvPr>
        </p:nvGraphicFramePr>
        <p:xfrm>
          <a:off x="337370" y="339872"/>
          <a:ext cx="849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1332000"/>
                <a:gridCol w="1332000"/>
                <a:gridCol w="1332000"/>
                <a:gridCol w="1332000"/>
                <a:gridCol w="1332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Height</a:t>
                      </a:r>
                      <a:r>
                        <a:rPr lang="en-IE" sz="1600" b="1" baseline="0" dirty="0" smtClean="0"/>
                        <a:t> </a:t>
                      </a:r>
                      <a:r>
                        <a:rPr lang="en-IE" sz="1600" b="1" dirty="0" smtClean="0"/>
                        <a:t>(x cm)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130 -</a:t>
                      </a:r>
                      <a:r>
                        <a:rPr lang="en-IE" b="1" baseline="0" dirty="0" smtClean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140 – 150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150 – 160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160 – 170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170 – 180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Frequency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5268797" y="5519665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6284574" y="1582442"/>
            <a:ext cx="2356158" cy="1954381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enter the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Frequencies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Pressing</a:t>
            </a:r>
          </a:p>
          <a:p>
            <a:pPr lvl="0" algn="ctr"/>
            <a:endParaRPr lang="en-IE" sz="10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</a:p>
          <a:p>
            <a:pPr lvl="0" algn="ctr"/>
            <a:endParaRPr lang="en-IE" sz="10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After each one</a:t>
            </a:r>
          </a:p>
        </p:txBody>
      </p:sp>
      <p:sp>
        <p:nvSpPr>
          <p:cNvPr id="7" name="Rectangle 6"/>
          <p:cNvSpPr/>
          <p:nvPr/>
        </p:nvSpPr>
        <p:spPr>
          <a:xfrm>
            <a:off x="2487796" y="112484"/>
            <a:ext cx="617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135        145        155         165         175</a:t>
            </a:r>
            <a:endParaRPr lang="en-I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99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113" y="652463"/>
            <a:ext cx="277177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814514"/>
              </p:ext>
            </p:extLst>
          </p:nvPr>
        </p:nvGraphicFramePr>
        <p:xfrm>
          <a:off x="337370" y="339872"/>
          <a:ext cx="849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1332000"/>
                <a:gridCol w="1332000"/>
                <a:gridCol w="1332000"/>
                <a:gridCol w="1332000"/>
                <a:gridCol w="1332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Height</a:t>
                      </a:r>
                      <a:r>
                        <a:rPr lang="en-IE" sz="1600" b="1" baseline="0" dirty="0" smtClean="0"/>
                        <a:t> </a:t>
                      </a:r>
                      <a:r>
                        <a:rPr lang="en-IE" sz="1600" b="1" dirty="0" smtClean="0"/>
                        <a:t>(x cm)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130 -</a:t>
                      </a:r>
                      <a:r>
                        <a:rPr lang="en-IE" b="1" baseline="0" dirty="0" smtClean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140 – 150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150 – 160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160 – 170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170 – 180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Frequency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3440222" y="4390279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6284574" y="1582442"/>
            <a:ext cx="2356158" cy="1954381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enter the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Frequencies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Pressing</a:t>
            </a:r>
          </a:p>
          <a:p>
            <a:pPr lvl="0" algn="ctr"/>
            <a:endParaRPr lang="en-IE" sz="10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</a:p>
          <a:p>
            <a:pPr lvl="0" algn="ctr"/>
            <a:endParaRPr lang="en-IE" sz="10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After each one</a:t>
            </a:r>
          </a:p>
        </p:txBody>
      </p:sp>
      <p:sp>
        <p:nvSpPr>
          <p:cNvPr id="7" name="Rectangle 6"/>
          <p:cNvSpPr/>
          <p:nvPr/>
        </p:nvSpPr>
        <p:spPr>
          <a:xfrm>
            <a:off x="2487796" y="112484"/>
            <a:ext cx="617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135        145        155         165         175</a:t>
            </a:r>
            <a:endParaRPr lang="en-I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9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657225"/>
            <a:ext cx="27432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259278"/>
              </p:ext>
            </p:extLst>
          </p:nvPr>
        </p:nvGraphicFramePr>
        <p:xfrm>
          <a:off x="337370" y="339872"/>
          <a:ext cx="849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1332000"/>
                <a:gridCol w="1332000"/>
                <a:gridCol w="1332000"/>
                <a:gridCol w="1332000"/>
                <a:gridCol w="1332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Height</a:t>
                      </a:r>
                      <a:r>
                        <a:rPr lang="en-IE" sz="1600" b="1" baseline="0" dirty="0" smtClean="0"/>
                        <a:t> </a:t>
                      </a:r>
                      <a:r>
                        <a:rPr lang="en-IE" sz="1600" b="1" dirty="0" smtClean="0"/>
                        <a:t>(x cm)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130 -</a:t>
                      </a:r>
                      <a:r>
                        <a:rPr lang="en-IE" b="1" baseline="0" dirty="0" smtClean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140 – 150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150 – 160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160 – 170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170 – 180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Frequency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5268797" y="4335687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6084167" y="1340768"/>
            <a:ext cx="2592289" cy="2492990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have finished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inputting the data. </a:t>
            </a:r>
          </a:p>
          <a:p>
            <a:pPr lvl="0" algn="ctr"/>
            <a:endParaRPr lang="en-IE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now need to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analyse the STATS</a:t>
            </a:r>
          </a:p>
          <a:p>
            <a:pPr lvl="0" algn="ctr"/>
            <a:r>
              <a:rPr lang="en-I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Press</a:t>
            </a:r>
          </a:p>
          <a:p>
            <a:pPr lvl="0" algn="ctr"/>
            <a:endParaRPr lang="en-IE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AC</a:t>
            </a:r>
          </a:p>
        </p:txBody>
      </p:sp>
      <p:sp>
        <p:nvSpPr>
          <p:cNvPr id="7" name="Rectangle 6"/>
          <p:cNvSpPr/>
          <p:nvPr/>
        </p:nvSpPr>
        <p:spPr>
          <a:xfrm>
            <a:off x="2487796" y="112484"/>
            <a:ext cx="617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135        145        155         165         175</a:t>
            </a:r>
            <a:endParaRPr lang="en-I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8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492389" y="6220274"/>
            <a:ext cx="896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the mean from a frequency table</a:t>
            </a:r>
            <a:endParaRPr lang="en-IE" sz="28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4213" y="700088"/>
            <a:ext cx="269557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Down Arrow 13"/>
          <p:cNvSpPr/>
          <p:nvPr/>
        </p:nvSpPr>
        <p:spPr>
          <a:xfrm rot="2901930">
            <a:off x="5366947" y="1255300"/>
            <a:ext cx="286329" cy="4597235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5" name="Rectangle 14"/>
          <p:cNvSpPr/>
          <p:nvPr/>
        </p:nvSpPr>
        <p:spPr>
          <a:xfrm>
            <a:off x="5909275" y="1582442"/>
            <a:ext cx="3106748" cy="738664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analyse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STATS 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have input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399647" y="2608669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107642"/>
              </p:ext>
            </p:extLst>
          </p:nvPr>
        </p:nvGraphicFramePr>
        <p:xfrm>
          <a:off x="337370" y="339872"/>
          <a:ext cx="849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1332000"/>
                <a:gridCol w="1332000"/>
                <a:gridCol w="1332000"/>
                <a:gridCol w="1332000"/>
                <a:gridCol w="1332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Height</a:t>
                      </a:r>
                      <a:r>
                        <a:rPr lang="en-IE" sz="1600" b="1" baseline="0" dirty="0" smtClean="0"/>
                        <a:t> </a:t>
                      </a:r>
                      <a:r>
                        <a:rPr lang="en-IE" sz="1600" b="1" dirty="0" smtClean="0"/>
                        <a:t>(x cm)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130 -</a:t>
                      </a:r>
                      <a:r>
                        <a:rPr lang="en-IE" b="1" baseline="0" dirty="0" smtClean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140 – 150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150 – 160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160 – 170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170 – 180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Frequency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487796" y="112484"/>
            <a:ext cx="617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135        145        155         165         175</a:t>
            </a:r>
            <a:endParaRPr lang="en-I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24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3263" y="685800"/>
            <a:ext cx="265747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3440222" y="5126215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5" name="Down Arrow 14"/>
          <p:cNvSpPr/>
          <p:nvPr/>
        </p:nvSpPr>
        <p:spPr>
          <a:xfrm rot="2901930">
            <a:off x="5366947" y="1255300"/>
            <a:ext cx="286329" cy="4597235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6" name="Rectangle 15"/>
          <p:cNvSpPr/>
          <p:nvPr/>
        </p:nvSpPr>
        <p:spPr>
          <a:xfrm>
            <a:off x="5909276" y="1582442"/>
            <a:ext cx="3106748" cy="738664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analyse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STATS 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have input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597810"/>
              </p:ext>
            </p:extLst>
          </p:nvPr>
        </p:nvGraphicFramePr>
        <p:xfrm>
          <a:off x="337370" y="339872"/>
          <a:ext cx="849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1332000"/>
                <a:gridCol w="1332000"/>
                <a:gridCol w="1332000"/>
                <a:gridCol w="1332000"/>
                <a:gridCol w="1332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Height</a:t>
                      </a:r>
                      <a:r>
                        <a:rPr lang="en-IE" sz="1600" b="1" baseline="0" dirty="0" smtClean="0"/>
                        <a:t> </a:t>
                      </a:r>
                      <a:r>
                        <a:rPr lang="en-IE" sz="1600" b="1" dirty="0" smtClean="0"/>
                        <a:t>(x cm)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130 -</a:t>
                      </a:r>
                      <a:r>
                        <a:rPr lang="en-IE" b="1" baseline="0" dirty="0" smtClean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140 – 150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150 – 160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160 – 170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170 – 180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Frequency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487796" y="112484"/>
            <a:ext cx="617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135        145        155         165         175</a:t>
            </a:r>
            <a:endParaRPr lang="en-I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6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271067"/>
              </p:ext>
            </p:extLst>
          </p:nvPr>
        </p:nvGraphicFramePr>
        <p:xfrm>
          <a:off x="337370" y="339872"/>
          <a:ext cx="849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1332000"/>
                <a:gridCol w="1332000"/>
                <a:gridCol w="1332000"/>
                <a:gridCol w="1332000"/>
                <a:gridCol w="1332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Height</a:t>
                      </a:r>
                      <a:r>
                        <a:rPr lang="en-IE" sz="1600" b="1" baseline="0" dirty="0" smtClean="0"/>
                        <a:t> </a:t>
                      </a:r>
                      <a:r>
                        <a:rPr lang="en-IE" sz="1600" b="1" dirty="0" smtClean="0"/>
                        <a:t>(x cm)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130 -</a:t>
                      </a:r>
                      <a:r>
                        <a:rPr lang="en-IE" b="1" baseline="0" dirty="0" smtClean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140 – 150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150 – 160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160 – 170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170 – 180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Frequency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2313" y="700088"/>
            <a:ext cx="261937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3501630" y="47303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5" name="Down Arrow 14"/>
          <p:cNvSpPr/>
          <p:nvPr/>
        </p:nvSpPr>
        <p:spPr>
          <a:xfrm rot="5244873" flipH="1">
            <a:off x="5984666" y="871200"/>
            <a:ext cx="266915" cy="1884149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6" name="Rectangle 15"/>
          <p:cNvSpPr/>
          <p:nvPr/>
        </p:nvSpPr>
        <p:spPr>
          <a:xfrm>
            <a:off x="6090828" y="1582442"/>
            <a:ext cx="2743636" cy="461665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want use 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VAR</a:t>
            </a:r>
            <a:r>
              <a:rPr lang="en-I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iance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7796" y="112484"/>
            <a:ext cx="617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135        145        155         165         175</a:t>
            </a:r>
            <a:endParaRPr lang="en-I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0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52463"/>
            <a:ext cx="27622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73209"/>
              </p:ext>
            </p:extLst>
          </p:nvPr>
        </p:nvGraphicFramePr>
        <p:xfrm>
          <a:off x="337370" y="339872"/>
          <a:ext cx="849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1332000"/>
                <a:gridCol w="1332000"/>
                <a:gridCol w="1332000"/>
                <a:gridCol w="1332000"/>
                <a:gridCol w="1332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Height</a:t>
                      </a:r>
                      <a:r>
                        <a:rPr lang="en-IE" sz="1600" b="1" baseline="0" dirty="0" smtClean="0"/>
                        <a:t> </a:t>
                      </a:r>
                      <a:r>
                        <a:rPr lang="en-IE" sz="1600" b="1" dirty="0" smtClean="0"/>
                        <a:t>(x cm)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130 -</a:t>
                      </a:r>
                      <a:r>
                        <a:rPr lang="en-IE" b="1" baseline="0" dirty="0" smtClean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140 – 150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150 – 160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160 – 170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170 – 180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Frequency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3917902" y="5168202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Down Arrow 10"/>
          <p:cNvSpPr/>
          <p:nvPr/>
        </p:nvSpPr>
        <p:spPr>
          <a:xfrm rot="5705575" flipH="1">
            <a:off x="6460347" y="356350"/>
            <a:ext cx="251955" cy="2963897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4" name="Rectangle 13"/>
          <p:cNvSpPr/>
          <p:nvPr/>
        </p:nvSpPr>
        <p:spPr>
          <a:xfrm>
            <a:off x="6014641" y="1582441"/>
            <a:ext cx="2841419" cy="923330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want to find the mean</a:t>
            </a:r>
          </a:p>
          <a:p>
            <a:pPr lvl="0" algn="ctr"/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759960"/>
              </p:ext>
            </p:extLst>
          </p:nvPr>
        </p:nvGraphicFramePr>
        <p:xfrm>
          <a:off x="4781550" y="2378075"/>
          <a:ext cx="1397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4" imgW="139680" imgH="164880" progId="Equation.DSMT4">
                  <p:embed/>
                </p:oleObj>
              </mc:Choice>
              <mc:Fallback>
                <p:oleObj name="Equation" r:id="rId4" imgW="1396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1550" y="2378075"/>
                        <a:ext cx="1397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999854" y="1753665"/>
                <a:ext cx="60194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IE" sz="4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E" sz="4400" i="1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854" y="1753665"/>
                <a:ext cx="601949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487796" y="112484"/>
            <a:ext cx="617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135        145        155         165         175</a:t>
            </a:r>
            <a:endParaRPr lang="en-I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1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5638" y="652463"/>
            <a:ext cx="275272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02393" y="1582442"/>
            <a:ext cx="720518" cy="1138773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Press</a:t>
            </a:r>
          </a:p>
          <a:p>
            <a:pPr lvl="0" algn="ctr"/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  <a:endParaRPr lang="en-IE" sz="3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914473"/>
              </p:ext>
            </p:extLst>
          </p:nvPr>
        </p:nvGraphicFramePr>
        <p:xfrm>
          <a:off x="337370" y="339872"/>
          <a:ext cx="849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1332000"/>
                <a:gridCol w="1332000"/>
                <a:gridCol w="1332000"/>
                <a:gridCol w="1332000"/>
                <a:gridCol w="1332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Height</a:t>
                      </a:r>
                      <a:r>
                        <a:rPr lang="en-IE" sz="1600" b="1" baseline="0" dirty="0" smtClean="0"/>
                        <a:t> </a:t>
                      </a:r>
                      <a:r>
                        <a:rPr lang="en-IE" sz="1600" b="1" dirty="0" smtClean="0"/>
                        <a:t>(x cm)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130 -</a:t>
                      </a:r>
                      <a:r>
                        <a:rPr lang="en-IE" b="1" baseline="0" dirty="0" smtClean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140 – 150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150 – 160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160 – 170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170 – 180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Frequency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5268797" y="554696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2487796" y="112484"/>
            <a:ext cx="617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135        145        155         165         175</a:t>
            </a:r>
            <a:endParaRPr lang="en-I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1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5166" y="1582442"/>
            <a:ext cx="2374946" cy="461665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want to clear 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</a:t>
            </a:r>
            <a:endParaRPr lang="en-IE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666750"/>
            <a:ext cx="27432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355706" y="51494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432466"/>
              </p:ext>
            </p:extLst>
          </p:nvPr>
        </p:nvGraphicFramePr>
        <p:xfrm>
          <a:off x="337370" y="189744"/>
          <a:ext cx="849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1332000"/>
                <a:gridCol w="1332000"/>
                <a:gridCol w="1332000"/>
                <a:gridCol w="1332000"/>
                <a:gridCol w="1332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Height</a:t>
                      </a:r>
                      <a:r>
                        <a:rPr lang="en-IE" sz="1600" b="1" baseline="0" dirty="0" smtClean="0"/>
                        <a:t> </a:t>
                      </a:r>
                      <a:r>
                        <a:rPr lang="en-IE" sz="1600" b="1" dirty="0" smtClean="0"/>
                        <a:t>(x cm)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130 -</a:t>
                      </a:r>
                      <a:r>
                        <a:rPr lang="en-IE" b="1" baseline="0" dirty="0" smtClean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140 – 150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150 – 160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160 – 170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170 – 180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Frequency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35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588" y="666750"/>
            <a:ext cx="2790825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33179" y="1582442"/>
            <a:ext cx="2258952" cy="646331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mean height of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our class is 154cm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202932"/>
              </p:ext>
            </p:extLst>
          </p:nvPr>
        </p:nvGraphicFramePr>
        <p:xfrm>
          <a:off x="337370" y="339872"/>
          <a:ext cx="849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1332000"/>
                <a:gridCol w="1332000"/>
                <a:gridCol w="1332000"/>
                <a:gridCol w="1332000"/>
                <a:gridCol w="1332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Height</a:t>
                      </a:r>
                      <a:r>
                        <a:rPr lang="en-IE" sz="1600" b="1" baseline="0" dirty="0" smtClean="0"/>
                        <a:t> </a:t>
                      </a:r>
                      <a:r>
                        <a:rPr lang="en-IE" sz="1600" b="1" dirty="0" smtClean="0"/>
                        <a:t>(x cm)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130 -</a:t>
                      </a:r>
                      <a:r>
                        <a:rPr lang="en-IE" b="1" baseline="0" dirty="0" smtClean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140 – 150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150 – 160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160 – 170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170 – 180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Frequency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3440222" y="5113610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2487796" y="112484"/>
            <a:ext cx="617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135        145        155         165         175</a:t>
            </a:r>
            <a:endParaRPr lang="en-I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26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49991" y="1582442"/>
            <a:ext cx="1918860" cy="461665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Yes  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Reset all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025" y="704850"/>
            <a:ext cx="264795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249972" y="5566119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718362"/>
              </p:ext>
            </p:extLst>
          </p:nvPr>
        </p:nvGraphicFramePr>
        <p:xfrm>
          <a:off x="337370" y="189744"/>
          <a:ext cx="849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1332000"/>
                <a:gridCol w="1332000"/>
                <a:gridCol w="1332000"/>
                <a:gridCol w="1332000"/>
                <a:gridCol w="1332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Height</a:t>
                      </a:r>
                      <a:r>
                        <a:rPr lang="en-IE" sz="1600" b="1" baseline="0" dirty="0" smtClean="0"/>
                        <a:t> </a:t>
                      </a:r>
                      <a:r>
                        <a:rPr lang="en-IE" sz="1600" b="1" dirty="0" smtClean="0"/>
                        <a:t>(x cm)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130 -</a:t>
                      </a:r>
                      <a:r>
                        <a:rPr lang="en-IE" b="1" baseline="0" dirty="0" smtClean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140 – 150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150 – 160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160 – 170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170 – 180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Frequency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68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3263" y="676275"/>
            <a:ext cx="2657475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12801" y="1582442"/>
            <a:ext cx="2099677" cy="1015663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really do agree</a:t>
            </a:r>
          </a:p>
          <a:p>
            <a:pPr lvl="0" algn="ctr"/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</a:t>
            </a:r>
            <a:endParaRPr lang="en-IE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30922" y="436844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96217"/>
              </p:ext>
            </p:extLst>
          </p:nvPr>
        </p:nvGraphicFramePr>
        <p:xfrm>
          <a:off x="337370" y="189744"/>
          <a:ext cx="849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1332000"/>
                <a:gridCol w="1332000"/>
                <a:gridCol w="1332000"/>
                <a:gridCol w="1332000"/>
                <a:gridCol w="1332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Height</a:t>
                      </a:r>
                      <a:r>
                        <a:rPr lang="en-IE" sz="1600" b="1" baseline="0" dirty="0" smtClean="0"/>
                        <a:t> </a:t>
                      </a:r>
                      <a:r>
                        <a:rPr lang="en-IE" sz="1600" b="1" dirty="0" smtClean="0"/>
                        <a:t>(x cm)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130 -</a:t>
                      </a:r>
                      <a:r>
                        <a:rPr lang="en-IE" b="1" baseline="0" dirty="0" smtClean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140 – 150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150 – 160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160 – 170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170 – 180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Frequency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9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58553" y="1582442"/>
            <a:ext cx="2808205" cy="1292662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</a:t>
            </a:r>
            <a:r>
              <a:rPr lang="en-IE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SET UP 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Calculator into </a:t>
            </a:r>
            <a:r>
              <a:rPr lang="en-IE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STATS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switch </a:t>
            </a:r>
            <a:r>
              <a:rPr lang="en-IE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Frequency option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0" y="688429"/>
            <a:ext cx="266700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405792" y="260828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875968"/>
              </p:ext>
            </p:extLst>
          </p:nvPr>
        </p:nvGraphicFramePr>
        <p:xfrm>
          <a:off x="337370" y="189744"/>
          <a:ext cx="849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1332000"/>
                <a:gridCol w="1332000"/>
                <a:gridCol w="1332000"/>
                <a:gridCol w="1332000"/>
                <a:gridCol w="1332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Height</a:t>
                      </a:r>
                      <a:r>
                        <a:rPr lang="en-IE" sz="1600" b="1" baseline="0" dirty="0" smtClean="0"/>
                        <a:t> </a:t>
                      </a:r>
                      <a:r>
                        <a:rPr lang="en-IE" sz="1600" b="1" dirty="0" smtClean="0"/>
                        <a:t>(x cm)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130 -</a:t>
                      </a:r>
                      <a:r>
                        <a:rPr lang="en-IE" b="1" baseline="0" dirty="0" smtClean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140 – 150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150 – 160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160 – 170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170 – 180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Frequency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28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76275"/>
            <a:ext cx="276225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58553" y="1582442"/>
            <a:ext cx="2808205" cy="1292662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</a:t>
            </a:r>
            <a:r>
              <a:rPr lang="en-IE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SET UP 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Calculator into </a:t>
            </a:r>
            <a:r>
              <a:rPr lang="en-IE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STATS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switch </a:t>
            </a:r>
            <a:r>
              <a:rPr lang="en-IE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Frequency option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38929"/>
              </p:ext>
            </p:extLst>
          </p:nvPr>
        </p:nvGraphicFramePr>
        <p:xfrm>
          <a:off x="337370" y="189744"/>
          <a:ext cx="849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1332000"/>
                <a:gridCol w="1332000"/>
                <a:gridCol w="1332000"/>
                <a:gridCol w="1332000"/>
                <a:gridCol w="1332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Height</a:t>
                      </a:r>
                      <a:r>
                        <a:rPr lang="en-IE" sz="1600" b="1" baseline="0" dirty="0" smtClean="0"/>
                        <a:t> </a:t>
                      </a:r>
                      <a:r>
                        <a:rPr lang="en-IE" sz="1600" b="1" dirty="0" smtClean="0"/>
                        <a:t>(x cm)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130 -</a:t>
                      </a:r>
                      <a:r>
                        <a:rPr lang="en-IE" b="1" baseline="0" dirty="0" smtClean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140 – 150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150 – 160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160 – 170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170 – 180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Frequency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942560" y="2693293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55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5163" y="679232"/>
            <a:ext cx="27336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58553" y="1582442"/>
            <a:ext cx="2808205" cy="1292662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</a:t>
            </a:r>
            <a:r>
              <a:rPr lang="en-IE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SET UP 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Calculator into </a:t>
            </a:r>
            <a:r>
              <a:rPr lang="en-IE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STATS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switch </a:t>
            </a:r>
            <a:r>
              <a:rPr lang="en-IE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Frequency option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558463"/>
              </p:ext>
            </p:extLst>
          </p:nvPr>
        </p:nvGraphicFramePr>
        <p:xfrm>
          <a:off x="337370" y="189744"/>
          <a:ext cx="849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1332000"/>
                <a:gridCol w="1332000"/>
                <a:gridCol w="1332000"/>
                <a:gridCol w="1332000"/>
                <a:gridCol w="1332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Height</a:t>
                      </a:r>
                      <a:r>
                        <a:rPr lang="en-IE" sz="1600" b="1" baseline="0" dirty="0" smtClean="0"/>
                        <a:t> </a:t>
                      </a:r>
                      <a:r>
                        <a:rPr lang="en-IE" sz="1600" b="1" dirty="0" smtClean="0"/>
                        <a:t>(x cm)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130 -</a:t>
                      </a:r>
                      <a:r>
                        <a:rPr lang="en-IE" b="1" baseline="0" dirty="0" smtClean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140 – 150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150 – 160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160 – 170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170 – 180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Frequency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4398608" y="2970232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9278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52463"/>
            <a:ext cx="27622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668830"/>
              </p:ext>
            </p:extLst>
          </p:nvPr>
        </p:nvGraphicFramePr>
        <p:xfrm>
          <a:off x="337370" y="189744"/>
          <a:ext cx="8496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/>
                <a:gridCol w="1332000"/>
                <a:gridCol w="1332000"/>
                <a:gridCol w="1332000"/>
                <a:gridCol w="1332000"/>
                <a:gridCol w="1332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Height</a:t>
                      </a:r>
                      <a:r>
                        <a:rPr lang="en-IE" sz="1600" b="1" baseline="0" dirty="0" smtClean="0"/>
                        <a:t> </a:t>
                      </a:r>
                      <a:r>
                        <a:rPr lang="en-IE" sz="1600" b="1" dirty="0" smtClean="0"/>
                        <a:t>(x cm)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130 -</a:t>
                      </a:r>
                      <a:r>
                        <a:rPr lang="en-IE" b="1" baseline="0" dirty="0" smtClean="0"/>
                        <a:t> 140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140 – 150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150 – 160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160 – 170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170 – 180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Frequency</a:t>
                      </a:r>
                      <a:endParaRPr lang="en-IE" sz="1600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5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7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8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6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4</a:t>
                      </a:r>
                      <a:endParaRPr lang="en-IE" b="1" dirty="0"/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4355706" y="5167522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3" name="Down Arrow 12"/>
          <p:cNvSpPr/>
          <p:nvPr/>
        </p:nvSpPr>
        <p:spPr>
          <a:xfrm rot="6054899">
            <a:off x="5219677" y="1116403"/>
            <a:ext cx="267846" cy="1851058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Rectangle 1"/>
          <p:cNvSpPr/>
          <p:nvPr/>
        </p:nvSpPr>
        <p:spPr>
          <a:xfrm>
            <a:off x="6058553" y="1582442"/>
            <a:ext cx="2808205" cy="1292662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</a:t>
            </a:r>
            <a:r>
              <a:rPr lang="en-IE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SET UP 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Calculator into </a:t>
            </a:r>
            <a:r>
              <a:rPr lang="en-IE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STATS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switch </a:t>
            </a:r>
            <a:r>
              <a:rPr lang="en-IE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Frequency option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75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86</TotalTime>
  <Words>1274</Words>
  <Application>Microsoft Office PowerPoint</Application>
  <PresentationFormat>On-screen Show (4:3)</PresentationFormat>
  <Paragraphs>514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Theme1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pmdt</dc:creator>
  <cp:lastModifiedBy>pmdt</cp:lastModifiedBy>
  <cp:revision>5</cp:revision>
  <dcterms:created xsi:type="dcterms:W3CDTF">2012-03-30T13:23:45Z</dcterms:created>
  <dcterms:modified xsi:type="dcterms:W3CDTF">2012-04-18T09:45:55Z</dcterms:modified>
</cp:coreProperties>
</file>