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70" r:id="rId3"/>
    <p:sldId id="256" r:id="rId4"/>
    <p:sldId id="271" r:id="rId5"/>
    <p:sldId id="272" r:id="rId6"/>
    <p:sldId id="273" r:id="rId7"/>
    <p:sldId id="274" r:id="rId8"/>
    <p:sldId id="277" r:id="rId9"/>
    <p:sldId id="257" r:id="rId10"/>
    <p:sldId id="260" r:id="rId11"/>
    <p:sldId id="261" r:id="rId12"/>
    <p:sldId id="278" r:id="rId13"/>
    <p:sldId id="279" r:id="rId14"/>
    <p:sldId id="264" r:id="rId15"/>
    <p:sldId id="265" r:id="rId16"/>
    <p:sldId id="266" r:id="rId17"/>
    <p:sldId id="267" r:id="rId18"/>
    <p:sldId id="268"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506" y="-4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C7083899-5803-47D5-8BA3-75C7345AB344}"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7083899-5803-47D5-8BA3-75C7345AB344}"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7083899-5803-47D5-8BA3-75C7345AB344}"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7083899-5803-47D5-8BA3-75C7345AB344}"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083899-5803-47D5-8BA3-75C7345AB344}"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C7083899-5803-47D5-8BA3-75C7345AB344}" type="datetimeFigureOut">
              <a:rPr lang="en-IE" smtClean="0"/>
              <a:t>18/04/2012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C7083899-5803-47D5-8BA3-75C7345AB344}" type="datetimeFigureOut">
              <a:rPr lang="en-IE" smtClean="0"/>
              <a:t>18/04/2012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C7083899-5803-47D5-8BA3-75C7345AB344}" type="datetimeFigureOut">
              <a:rPr lang="en-IE" smtClean="0"/>
              <a:t>18/04/2012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83899-5803-47D5-8BA3-75C7345AB344}" type="datetimeFigureOut">
              <a:rPr lang="en-IE" smtClean="0"/>
              <a:t>18/04/2012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ACD65F43-7C6A-44B1-ADE5-A5206D39D85C}" type="slidenum">
              <a:rPr lang="en-IE" smtClean="0"/>
              <a:t>‹#›</a:t>
            </a:fld>
            <a:endParaRPr lang="en-IE"/>
          </a:p>
        </p:txBody>
      </p:sp>
      <p:pic>
        <p:nvPicPr>
          <p:cNvPr id="5" name="Picture 9"/>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rot="19850585">
            <a:off x="406708" y="559852"/>
            <a:ext cx="1260475" cy="12604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rot="2104954">
            <a:off x="7476563" y="551835"/>
            <a:ext cx="1257300" cy="123348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1475656" y="262389"/>
            <a:ext cx="6676376" cy="646331"/>
          </a:xfrm>
          <a:prstGeom prst="rect">
            <a:avLst/>
          </a:prstGeom>
        </p:spPr>
        <p:txBody>
          <a:bodyPr wrap="square">
            <a:spAutoFit/>
          </a:bodyPr>
          <a:lstStyle/>
          <a:p>
            <a:pPr lvl="0" fontAlgn="base">
              <a:spcBef>
                <a:spcPct val="0"/>
              </a:spcBef>
              <a:spcAft>
                <a:spcPct val="0"/>
              </a:spcAft>
            </a:pPr>
            <a:r>
              <a:rPr lang="en-IE" sz="3600" b="1" u="sng" dirty="0">
                <a:solidFill>
                  <a:srgbClr val="C00000"/>
                </a:solidFill>
                <a:latin typeface="Tahoma" pitchFamily="34" charset="0"/>
                <a:ea typeface="Calibri" pitchFamily="34" charset="0"/>
                <a:cs typeface="Tahoma" pitchFamily="34" charset="0"/>
              </a:rPr>
              <a:t>Factors and Prime Factors</a:t>
            </a:r>
            <a:endParaRPr lang="en-IE" sz="1100" dirty="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083899-5803-47D5-8BA3-75C7345AB344}" type="datetimeFigureOut">
              <a:rPr lang="en-IE" smtClean="0"/>
              <a:t>18/04/2012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083899-5803-47D5-8BA3-75C7345AB344}" type="datetimeFigureOut">
              <a:rPr lang="en-IE" smtClean="0"/>
              <a:t>18/04/2012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CD65F43-7C6A-44B1-ADE5-A5206D39D85C}" type="slidenum">
              <a:rPr lang="en-IE" smtClean="0"/>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pitchFamily="34" charset="0"/>
              </a:defRPr>
            </a:lvl1pPr>
          </a:lstStyle>
          <a:p>
            <a:fld id="{C7083899-5803-47D5-8BA3-75C7345AB344}" type="datetimeFigureOut">
              <a:rPr lang="en-IE" smtClean="0"/>
              <a:t>18/04/2012</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pitchFamily="34" charset="0"/>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itchFamily="34" charset="0"/>
              </a:defRPr>
            </a:lvl1pPr>
          </a:lstStyle>
          <a:p>
            <a:fld id="{ACD65F43-7C6A-44B1-ADE5-A5206D39D85C}" type="slidenum">
              <a:rPr lang="en-IE" smtClean="0"/>
              <a:t>‹#›</a:t>
            </a:fld>
            <a:endParaRPr lang="en-IE"/>
          </a:p>
        </p:txBody>
      </p:sp>
      <p:sp>
        <p:nvSpPr>
          <p:cNvPr id="7" name="Rectangle 6"/>
          <p:cNvSpPr/>
          <p:nvPr/>
        </p:nvSpPr>
        <p:spPr>
          <a:xfrm>
            <a:off x="0" y="6696744"/>
            <a:ext cx="9144000" cy="188640"/>
          </a:xfrm>
          <a:prstGeom prst="rect">
            <a:avLst/>
          </a:prstGeom>
          <a:solidFill>
            <a:srgbClr val="9900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Trebuchet MS" pitchFamily="34" charset="0"/>
            </a:endParaRPr>
          </a:p>
        </p:txBody>
      </p:sp>
      <p:sp>
        <p:nvSpPr>
          <p:cNvPr id="8" name="Rectangle 7"/>
          <p:cNvSpPr/>
          <p:nvPr/>
        </p:nvSpPr>
        <p:spPr>
          <a:xfrm rot="5400000">
            <a:off x="5714932" y="3442964"/>
            <a:ext cx="6696000" cy="188640"/>
          </a:xfrm>
          <a:prstGeom prst="rect">
            <a:avLst/>
          </a:prstGeom>
          <a:solidFill>
            <a:srgbClr val="FFCC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Trebuchet MS" pitchFamily="34" charset="0"/>
            </a:endParaRPr>
          </a:p>
        </p:txBody>
      </p:sp>
      <p:sp>
        <p:nvSpPr>
          <p:cNvPr id="9" name="Rectangle 8"/>
          <p:cNvSpPr/>
          <p:nvPr/>
        </p:nvSpPr>
        <p:spPr>
          <a:xfrm>
            <a:off x="198780" y="0"/>
            <a:ext cx="8964000" cy="188640"/>
          </a:xfrm>
          <a:prstGeom prst="rect">
            <a:avLst/>
          </a:prstGeom>
          <a:solidFill>
            <a:srgbClr val="9900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Trebuchet MS" pitchFamily="34" charset="0"/>
            </a:endParaRPr>
          </a:p>
        </p:txBody>
      </p:sp>
      <p:sp>
        <p:nvSpPr>
          <p:cNvPr id="10" name="Rectangle 9"/>
          <p:cNvSpPr/>
          <p:nvPr/>
        </p:nvSpPr>
        <p:spPr>
          <a:xfrm rot="5400000">
            <a:off x="-3249572" y="3253676"/>
            <a:ext cx="6696000" cy="188640"/>
          </a:xfrm>
          <a:prstGeom prst="rect">
            <a:avLst/>
          </a:prstGeom>
          <a:solidFill>
            <a:srgbClr val="FFCC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Trebuchet MS"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Century Gothic"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Century Gothic"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entury Gothic"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entury Gothic"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864" y="2358008"/>
            <a:ext cx="8229600" cy="1143000"/>
          </a:xfrm>
        </p:spPr>
        <p:txBody>
          <a:bodyPr>
            <a:noAutofit/>
          </a:bodyPr>
          <a:lstStyle/>
          <a:p>
            <a:pPr lvl="0"/>
            <a:r>
              <a:rPr lang="en-IE" sz="8800" b="1" u="sng" dirty="0">
                <a:solidFill>
                  <a:srgbClr val="C00000"/>
                </a:solidFill>
                <a:latin typeface="Tahoma" pitchFamily="34" charset="0"/>
                <a:ea typeface="Calibri" pitchFamily="34" charset="0"/>
                <a:cs typeface="Tahoma" pitchFamily="34" charset="0"/>
              </a:rPr>
              <a:t>Factors </a:t>
            </a:r>
            <a:r>
              <a:rPr lang="en-IE" sz="8800" b="1" u="sng" dirty="0" smtClean="0">
                <a:solidFill>
                  <a:srgbClr val="C00000"/>
                </a:solidFill>
                <a:latin typeface="Tahoma" pitchFamily="34" charset="0"/>
                <a:ea typeface="Calibri" pitchFamily="34" charset="0"/>
                <a:cs typeface="Tahoma" pitchFamily="34" charset="0"/>
              </a:rPr>
              <a:t/>
            </a:r>
            <a:br>
              <a:rPr lang="en-IE" sz="8800" b="1" u="sng" dirty="0" smtClean="0">
                <a:solidFill>
                  <a:srgbClr val="C00000"/>
                </a:solidFill>
                <a:latin typeface="Tahoma" pitchFamily="34" charset="0"/>
                <a:ea typeface="Calibri" pitchFamily="34" charset="0"/>
                <a:cs typeface="Tahoma" pitchFamily="34" charset="0"/>
              </a:rPr>
            </a:br>
            <a:r>
              <a:rPr lang="en-IE" sz="8800" b="1" u="sng" dirty="0" smtClean="0">
                <a:solidFill>
                  <a:srgbClr val="C00000"/>
                </a:solidFill>
                <a:latin typeface="Tahoma" pitchFamily="34" charset="0"/>
                <a:ea typeface="Calibri" pitchFamily="34" charset="0"/>
                <a:cs typeface="Tahoma" pitchFamily="34" charset="0"/>
              </a:rPr>
              <a:t>&amp;</a:t>
            </a:r>
            <a:br>
              <a:rPr lang="en-IE" sz="8800" b="1" u="sng" dirty="0" smtClean="0">
                <a:solidFill>
                  <a:srgbClr val="C00000"/>
                </a:solidFill>
                <a:latin typeface="Tahoma" pitchFamily="34" charset="0"/>
                <a:ea typeface="Calibri" pitchFamily="34" charset="0"/>
                <a:cs typeface="Tahoma" pitchFamily="34" charset="0"/>
              </a:rPr>
            </a:br>
            <a:r>
              <a:rPr lang="en-IE" sz="8800" b="1" u="sng" dirty="0" smtClean="0">
                <a:solidFill>
                  <a:srgbClr val="C00000"/>
                </a:solidFill>
                <a:latin typeface="Tahoma" pitchFamily="34" charset="0"/>
                <a:ea typeface="Calibri" pitchFamily="34" charset="0"/>
                <a:cs typeface="Tahoma" pitchFamily="34" charset="0"/>
              </a:rPr>
              <a:t>Prime Factors</a:t>
            </a:r>
            <a:endParaRPr lang="en-IE" sz="8800" dirty="0"/>
          </a:p>
        </p:txBody>
      </p:sp>
    </p:spTree>
    <p:extLst>
      <p:ext uri="{BB962C8B-B14F-4D97-AF65-F5344CB8AC3E}">
        <p14:creationId xmlns:p14="http://schemas.microsoft.com/office/powerpoint/2010/main" val="484125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3872" y="548680"/>
            <a:ext cx="9198768" cy="6001643"/>
          </a:xfrm>
          <a:prstGeom prst="rect">
            <a:avLst/>
          </a:prstGeom>
        </p:spPr>
        <p:txBody>
          <a:bodyPr wrap="square">
            <a:spAutoFit/>
          </a:bodyPr>
          <a:lstStyle/>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Are there any factors missing?</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Find the factors of 30 </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Use your calculator to write 30 as a product of prime factors</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Take them in groups and find the product of the numbers</a:t>
            </a:r>
          </a:p>
          <a:p>
            <a:pPr marL="457200" lvl="0" indent="-457200" eaLnBrk="0" fontAlgn="base" hangingPunct="0">
              <a:lnSpc>
                <a:spcPct val="300000"/>
              </a:lnSpc>
              <a:spcBef>
                <a:spcPct val="0"/>
              </a:spcBef>
              <a:spcAft>
                <a:spcPct val="0"/>
              </a:spcAft>
              <a:buFont typeface="+mj-lt"/>
              <a:buAutoNum type="arabicPeriod" startAt="6"/>
            </a:pP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What can we say about these numbers</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factors the numbers that are common to both 18 and 30.</a:t>
            </a:r>
            <a:endParaRPr kumimoji="0" lang="en-IE"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1831683" y="1159016"/>
            <a:ext cx="230826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 1</a:t>
            </a:r>
            <a:endParaRPr lang="en-IE" sz="2400" dirty="0">
              <a:solidFill>
                <a:schemeClr val="tx1"/>
              </a:solidFill>
            </a:endParaRPr>
          </a:p>
        </p:txBody>
      </p:sp>
      <p:sp>
        <p:nvSpPr>
          <p:cNvPr id="4" name="Rectangle 3"/>
          <p:cNvSpPr/>
          <p:nvPr/>
        </p:nvSpPr>
        <p:spPr>
          <a:xfrm>
            <a:off x="1835696" y="2023112"/>
            <a:ext cx="4608512"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 1, 2, 3, 5, 6, 10, 15, 30</a:t>
            </a:r>
            <a:endParaRPr lang="en-IE" sz="2400" dirty="0">
              <a:solidFill>
                <a:schemeClr val="tx1"/>
              </a:solidFill>
            </a:endParaRPr>
          </a:p>
        </p:txBody>
      </p:sp>
      <p:sp>
        <p:nvSpPr>
          <p:cNvPr id="5" name="Rectangle 4"/>
          <p:cNvSpPr/>
          <p:nvPr/>
        </p:nvSpPr>
        <p:spPr>
          <a:xfrm>
            <a:off x="1763688" y="2764896"/>
            <a:ext cx="230826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 2 x 3 x 5</a:t>
            </a:r>
            <a:endParaRPr lang="en-IE" sz="2400"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027420984"/>
              </p:ext>
            </p:extLst>
          </p:nvPr>
        </p:nvGraphicFramePr>
        <p:xfrm>
          <a:off x="2239730" y="3823312"/>
          <a:ext cx="4348494" cy="1267770"/>
        </p:xfrm>
        <a:graphic>
          <a:graphicData uri="http://schemas.openxmlformats.org/drawingml/2006/table">
            <a:tbl>
              <a:tblPr firstRow="1" firstCol="1" bandRow="1">
                <a:tableStyleId>{72833802-FEF1-4C79-8D5D-14CF1EAF98D9}</a:tableStyleId>
              </a:tblPr>
              <a:tblGrid>
                <a:gridCol w="1449498"/>
                <a:gridCol w="1449498"/>
                <a:gridCol w="1449498"/>
              </a:tblGrid>
              <a:tr h="326911">
                <a:tc>
                  <a:txBody>
                    <a:bodyPr/>
                    <a:lstStyle/>
                    <a:p>
                      <a:pPr algn="ctr">
                        <a:lnSpc>
                          <a:spcPct val="115000"/>
                        </a:lnSpc>
                        <a:spcAft>
                          <a:spcPts val="0"/>
                        </a:spcAft>
                      </a:pPr>
                      <a:r>
                        <a:rPr lang="en-IE" sz="1800" b="0" dirty="0">
                          <a:effectLst/>
                        </a:rPr>
                        <a:t>1 number</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numbers</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3 numbers</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8480">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26911">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a:effectLst/>
                        </a:rPr>
                        <a:t> </a:t>
                      </a:r>
                      <a:endParaRPr lang="en-IE" sz="1600" b="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697">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 </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Rectangle 6"/>
          <p:cNvSpPr/>
          <p:nvPr/>
        </p:nvSpPr>
        <p:spPr>
          <a:xfrm>
            <a:off x="1763688" y="5373216"/>
            <a:ext cx="447874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 They are all factors of 30</a:t>
            </a:r>
            <a:endParaRPr lang="en-IE" sz="2400"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24977824"/>
              </p:ext>
            </p:extLst>
          </p:nvPr>
        </p:nvGraphicFramePr>
        <p:xfrm>
          <a:off x="2243361" y="3827140"/>
          <a:ext cx="4348494" cy="1261872"/>
        </p:xfrm>
        <a:graphic>
          <a:graphicData uri="http://schemas.openxmlformats.org/drawingml/2006/table">
            <a:tbl>
              <a:tblPr firstRow="1" firstCol="1" bandRow="1">
                <a:tableStyleId>{72833802-FEF1-4C79-8D5D-14CF1EAF98D9}</a:tableStyleId>
              </a:tblPr>
              <a:tblGrid>
                <a:gridCol w="1449498"/>
                <a:gridCol w="1449498"/>
                <a:gridCol w="1449498"/>
              </a:tblGrid>
              <a:tr h="315000">
                <a:tc>
                  <a:txBody>
                    <a:bodyPr/>
                    <a:lstStyle/>
                    <a:p>
                      <a:pPr algn="ctr">
                        <a:lnSpc>
                          <a:spcPct val="115000"/>
                        </a:lnSpc>
                        <a:spcAft>
                          <a:spcPts val="0"/>
                        </a:spcAft>
                      </a:pPr>
                      <a:r>
                        <a:rPr lang="en-IE" sz="1800" b="0" dirty="0">
                          <a:effectLst/>
                        </a:rPr>
                        <a:t>1 number</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numbers</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a:effectLst/>
                        </a:rPr>
                        <a:t>3 numbers</a:t>
                      </a:r>
                      <a:endParaRPr lang="en-IE" sz="1600" b="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5000">
                <a:tc>
                  <a:txBody>
                    <a:bodyPr/>
                    <a:lstStyle/>
                    <a:p>
                      <a:pPr algn="ctr">
                        <a:lnSpc>
                          <a:spcPct val="115000"/>
                        </a:lnSpc>
                        <a:spcAft>
                          <a:spcPts val="0"/>
                        </a:spcAft>
                      </a:pPr>
                      <a:r>
                        <a:rPr lang="en-IE" sz="1800" b="0" dirty="0">
                          <a:effectLst/>
                        </a:rPr>
                        <a:t>2 </a:t>
                      </a:r>
                      <a:r>
                        <a:rPr lang="en-IE" sz="1800" b="0" dirty="0" smtClean="0">
                          <a:effectLst/>
                        </a:rPr>
                        <a:t>= 2</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x 3 </a:t>
                      </a:r>
                      <a:r>
                        <a:rPr lang="en-IE" sz="1800" b="0" dirty="0" smtClean="0">
                          <a:effectLst/>
                        </a:rPr>
                        <a:t>= 6</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x 3 x </a:t>
                      </a:r>
                      <a:r>
                        <a:rPr lang="en-IE" sz="1800" b="0" dirty="0" smtClean="0">
                          <a:effectLst/>
                        </a:rPr>
                        <a:t>5 = 30</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5000">
                <a:tc>
                  <a:txBody>
                    <a:bodyPr/>
                    <a:lstStyle/>
                    <a:p>
                      <a:pPr algn="ctr">
                        <a:lnSpc>
                          <a:spcPct val="115000"/>
                        </a:lnSpc>
                        <a:spcAft>
                          <a:spcPts val="0"/>
                        </a:spcAft>
                      </a:pPr>
                      <a:r>
                        <a:rPr lang="en-IE" sz="1800" b="0" dirty="0">
                          <a:effectLst/>
                        </a:rPr>
                        <a:t>3 </a:t>
                      </a:r>
                      <a:r>
                        <a:rPr lang="en-IE" sz="1800" b="0" dirty="0" smtClean="0">
                          <a:effectLst/>
                        </a:rPr>
                        <a:t>= 3</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smtClean="0">
                          <a:effectLst/>
                        </a:rPr>
                        <a:t>2x 5 = 10</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a:effectLst/>
                        </a:rPr>
                        <a:t> </a:t>
                      </a:r>
                      <a:endParaRPr lang="en-IE" sz="1600" b="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5000">
                <a:tc>
                  <a:txBody>
                    <a:bodyPr/>
                    <a:lstStyle/>
                    <a:p>
                      <a:pPr algn="ctr">
                        <a:lnSpc>
                          <a:spcPct val="115000"/>
                        </a:lnSpc>
                        <a:spcAft>
                          <a:spcPts val="0"/>
                        </a:spcAft>
                      </a:pPr>
                      <a:r>
                        <a:rPr lang="en-IE" sz="1800" b="0" dirty="0" smtClean="0">
                          <a:effectLst/>
                        </a:rPr>
                        <a:t>5 = 5</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 </a:t>
                      </a:r>
                      <a:r>
                        <a:rPr lang="en-IE" sz="1800" b="0" dirty="0" smtClean="0">
                          <a:effectLst/>
                        </a:rPr>
                        <a:t>3 x 5 = 15</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 </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46710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5840" y="1411044"/>
            <a:ext cx="7830616" cy="5155257"/>
          </a:xfrm>
          <a:prstGeom prst="rect">
            <a:avLst/>
          </a:prstGeom>
        </p:spPr>
        <p:txBody>
          <a:bodyPr wrap="square">
            <a:spAutoFit/>
          </a:bodyPr>
          <a:lstStyle/>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factors </a:t>
            </a:r>
            <a:r>
              <a:rPr lang="en-IE" dirty="0" smtClean="0">
                <a:solidFill>
                  <a:srgbClr val="C00000"/>
                </a:solidFill>
                <a:latin typeface="Tahoma" pitchFamily="34" charset="0"/>
                <a:ea typeface="Calibri" pitchFamily="34" charset="0"/>
                <a:cs typeface="Tahoma" pitchFamily="34" charset="0"/>
              </a:rPr>
              <a:t>of </a:t>
            </a:r>
            <a:r>
              <a:rPr lang="en-IE" smtClean="0">
                <a:solidFill>
                  <a:srgbClr val="C00000"/>
                </a:solidFill>
                <a:latin typeface="Tahoma" pitchFamily="34" charset="0"/>
                <a:ea typeface="Calibri" pitchFamily="34" charset="0"/>
                <a:cs typeface="Tahoma" pitchFamily="34" charset="0"/>
              </a:rPr>
              <a:t>18 and 30</a:t>
            </a:r>
            <a:r>
              <a:rPr kumimoji="0" lang="en-IE" b="0" i="0" u="none" strike="noStrike" cap="none" normalizeH="0" baseline="0" smtClean="0">
                <a:ln>
                  <a:noFill/>
                </a:ln>
                <a:solidFill>
                  <a:srgbClr val="C00000"/>
                </a:solidFill>
                <a:effectLst/>
                <a:latin typeface="Tahoma" pitchFamily="34" charset="0"/>
                <a:ea typeface="Calibri" pitchFamily="34" charset="0"/>
                <a:cs typeface="Tahoma" pitchFamily="34" charset="0"/>
              </a:rPr>
              <a:t>.</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Highest Common factor</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Find the Prime factors of this number</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Can you say anything about these factors?</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first seven multiples of 18 and 30</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ts val="60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Which is the Lowest Common Multiple of 18 and 30?</a:t>
            </a:r>
            <a:endParaRPr kumimoji="0" lang="en-IE"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1259632" y="2009190"/>
            <a:ext cx="321348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18 = {1, 2, 3, 6, 9, 18)</a:t>
            </a:r>
            <a:endParaRPr lang="en-IE" sz="2400" dirty="0">
              <a:solidFill>
                <a:schemeClr val="tx1"/>
              </a:solidFill>
            </a:endParaRPr>
          </a:p>
        </p:txBody>
      </p:sp>
      <p:sp>
        <p:nvSpPr>
          <p:cNvPr id="5" name="Rectangle 4"/>
          <p:cNvSpPr/>
          <p:nvPr/>
        </p:nvSpPr>
        <p:spPr>
          <a:xfrm>
            <a:off x="4310844" y="2009190"/>
            <a:ext cx="4833156"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30 = {1, 2, 3, 5, 6, 10, 15, 30)</a:t>
            </a:r>
            <a:endParaRPr lang="en-IE" sz="2400" dirty="0">
              <a:solidFill>
                <a:schemeClr val="tx1"/>
              </a:solidFill>
            </a:endParaRPr>
          </a:p>
        </p:txBody>
      </p:sp>
      <p:sp>
        <p:nvSpPr>
          <p:cNvPr id="6" name="Oval 5"/>
          <p:cNvSpPr/>
          <p:nvPr/>
        </p:nvSpPr>
        <p:spPr>
          <a:xfrm>
            <a:off x="6115618" y="2052374"/>
            <a:ext cx="540000" cy="54000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Oval 6"/>
          <p:cNvSpPr/>
          <p:nvPr/>
        </p:nvSpPr>
        <p:spPr>
          <a:xfrm>
            <a:off x="2771800" y="2052374"/>
            <a:ext cx="540000" cy="54000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1259632" y="2822982"/>
            <a:ext cx="321348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HCF = 6</a:t>
            </a:r>
            <a:endParaRPr lang="en-IE" sz="2400" dirty="0">
              <a:solidFill>
                <a:schemeClr val="tx1"/>
              </a:solidFill>
            </a:endParaRPr>
          </a:p>
        </p:txBody>
      </p:sp>
      <p:sp>
        <p:nvSpPr>
          <p:cNvPr id="9" name="Rectangle 8"/>
          <p:cNvSpPr/>
          <p:nvPr/>
        </p:nvSpPr>
        <p:spPr>
          <a:xfrm>
            <a:off x="1291700" y="3690238"/>
            <a:ext cx="321348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6 = 2 x 3</a:t>
            </a:r>
            <a:endParaRPr lang="en-IE" sz="2400" dirty="0">
              <a:solidFill>
                <a:schemeClr val="tx1"/>
              </a:solidFill>
            </a:endParaRPr>
          </a:p>
        </p:txBody>
      </p:sp>
      <p:sp>
        <p:nvSpPr>
          <p:cNvPr id="10" name="Rectangle 9"/>
          <p:cNvSpPr/>
          <p:nvPr/>
        </p:nvSpPr>
        <p:spPr>
          <a:xfrm>
            <a:off x="1259632" y="4529470"/>
            <a:ext cx="8208912"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They are both common to the prime factors of 18 and 30</a:t>
            </a:r>
            <a:endParaRPr lang="en-IE" sz="2400" dirty="0">
              <a:solidFill>
                <a:schemeClr val="tx1"/>
              </a:solidFill>
            </a:endParaRPr>
          </a:p>
        </p:txBody>
      </p:sp>
      <p:sp>
        <p:nvSpPr>
          <p:cNvPr id="11" name="Rectangle 10"/>
          <p:cNvSpPr/>
          <p:nvPr/>
        </p:nvSpPr>
        <p:spPr>
          <a:xfrm>
            <a:off x="1259632" y="5236534"/>
            <a:ext cx="6408712"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18 = {18, 36, 54, 72, 90, 108, 126</a:t>
            </a:r>
          </a:p>
          <a:p>
            <a:r>
              <a:rPr lang="en-IE" sz="2400" dirty="0" smtClean="0">
                <a:solidFill>
                  <a:schemeClr val="tx1"/>
                </a:solidFill>
              </a:rPr>
              <a:t>30 = {30 , 60, 90, 120, 150, 180, 210}</a:t>
            </a:r>
            <a:endParaRPr lang="en-IE" sz="2400" dirty="0">
              <a:solidFill>
                <a:schemeClr val="tx1"/>
              </a:solidFill>
            </a:endParaRPr>
          </a:p>
        </p:txBody>
      </p:sp>
      <p:sp>
        <p:nvSpPr>
          <p:cNvPr id="13" name="Oval 12"/>
          <p:cNvSpPr/>
          <p:nvPr/>
        </p:nvSpPr>
        <p:spPr>
          <a:xfrm>
            <a:off x="2898442" y="5632638"/>
            <a:ext cx="540000" cy="54000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Oval 13"/>
          <p:cNvSpPr/>
          <p:nvPr/>
        </p:nvSpPr>
        <p:spPr>
          <a:xfrm>
            <a:off x="3784526" y="5236534"/>
            <a:ext cx="540000" cy="54000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1291700" y="6187008"/>
            <a:ext cx="321348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LCM = 90</a:t>
            </a:r>
            <a:endParaRPr lang="en-IE" sz="2400" dirty="0">
              <a:solidFill>
                <a:schemeClr val="tx1"/>
              </a:solidFill>
            </a:endParaRPr>
          </a:p>
        </p:txBody>
      </p:sp>
    </p:spTree>
    <p:extLst>
      <p:ext uri="{BB962C8B-B14F-4D97-AF65-F5344CB8AC3E}">
        <p14:creationId xmlns:p14="http://schemas.microsoft.com/office/powerpoint/2010/main" val="2607309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500"/>
                                        <p:tgtEl>
                                          <p:spTgt spid="1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p:bldP spid="9" grpId="0"/>
      <p:bldP spid="10" grpId="0"/>
      <p:bldP spid="11" grpId="0"/>
      <p:bldP spid="13" grpId="0" animBg="1"/>
      <p:bldP spid="14" grpId="0" animBg="1"/>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412776"/>
            <a:ext cx="9270776" cy="4708981"/>
          </a:xfrm>
          <a:prstGeom prst="rect">
            <a:avLst/>
          </a:prstGeom>
        </p:spPr>
        <p:txBody>
          <a:bodyPr wrap="square">
            <a:spAutoFit/>
          </a:bodyPr>
          <a:lstStyle/>
          <a:p>
            <a:pPr marL="457200" indent="-457200" eaLnBrk="0" fontAlgn="base" hangingPunct="0">
              <a:lnSpc>
                <a:spcPct val="300000"/>
              </a:lnSpc>
              <a:spcBef>
                <a:spcPct val="0"/>
              </a:spcBef>
              <a:spcAft>
                <a:spcPct val="0"/>
              </a:spcAft>
              <a:buFont typeface="+mj-lt"/>
              <a:buAutoNum type="arabicPeriod" startAt="1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What is the Lowest Common Multiple of 18 and 30?</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Find the Prime factors of this number</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Can you say anything about these factors? </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spcBef>
                <a:spcPts val="2400"/>
              </a:spcBef>
              <a:spcAft>
                <a:spcPct val="0"/>
              </a:spcAft>
              <a:buFont typeface="+mj-lt"/>
              <a:buAutoNum type="arabicPeriod" startAt="1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Prime factors of 18 and 30 as a list. </a:t>
            </a:r>
          </a:p>
          <a:p>
            <a:pPr lvl="0" indent="442913" eaLnBrk="0" fontAlgn="base" hangingPunct="0">
              <a:spcBef>
                <a:spcPct val="0"/>
              </a:spcBef>
              <a:spcAft>
                <a:spcPct val="0"/>
              </a:spcAf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repeating factors if required</a:t>
            </a:r>
            <a:endParaRPr lang="en-IE" dirty="0" smtClean="0">
              <a:latin typeface="Arial" pitchFamily="34" charset="0"/>
              <a:cs typeface="Arial" pitchFamily="34" charset="0"/>
            </a:endParaRPr>
          </a:p>
          <a:p>
            <a:pPr lvl="0" indent="442913" eaLnBrk="0" fontAlgn="base" hangingPunct="0">
              <a:spcBef>
                <a:spcPts val="1200"/>
              </a:spcBef>
              <a:spcAft>
                <a:spcPct val="0"/>
              </a:spcAf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18 =</a:t>
            </a:r>
            <a:r>
              <a:rPr kumimoji="0" lang="en-IE" b="0" i="0" u="none" strike="noStrike" cap="none" normalizeH="0" dirty="0" smtClean="0">
                <a:ln>
                  <a:noFill/>
                </a:ln>
                <a:solidFill>
                  <a:srgbClr val="C00000"/>
                </a:solidFill>
                <a:effectLst/>
                <a:latin typeface="Tahoma" pitchFamily="34" charset="0"/>
                <a:ea typeface="Calibri" pitchFamily="34" charset="0"/>
                <a:cs typeface="Tahoma" pitchFamily="34" charset="0"/>
              </a:rPr>
              <a:t> </a:t>
            </a: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     ,          	30=      ,     ,          </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6"/>
            </a:pPr>
            <a:endParaRPr kumimoji="0" lang="en-IE"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827584" y="5198427"/>
            <a:ext cx="7150968" cy="923330"/>
          </a:xfrm>
          <a:prstGeom prst="rect">
            <a:avLst/>
          </a:prstGeom>
        </p:spPr>
        <p:txBody>
          <a:bodyPr wrap="square">
            <a:spAutoFit/>
          </a:bodyPr>
          <a:lstStyle/>
          <a:p>
            <a:pPr lvl="0" eaLnBrk="0" fontAlgn="base" hangingPunct="0">
              <a:lnSpc>
                <a:spcPct val="300000"/>
              </a:lnSpc>
              <a:spcBef>
                <a:spcPct val="0"/>
              </a:spcBef>
              <a:spcAft>
                <a:spcPct val="0"/>
              </a:spcAft>
            </a:pPr>
            <a:r>
              <a:rPr lang="en-IE" dirty="0" smtClean="0">
                <a:solidFill>
                  <a:srgbClr val="C00000"/>
                </a:solidFill>
                <a:latin typeface="Tahoma" pitchFamily="34" charset="0"/>
                <a:ea typeface="Calibri" pitchFamily="34" charset="0"/>
                <a:cs typeface="Tahoma" pitchFamily="34" charset="0"/>
              </a:rPr>
              <a:t>20.  Complete </a:t>
            </a:r>
            <a:r>
              <a:rPr lang="en-IE" dirty="0">
                <a:solidFill>
                  <a:srgbClr val="C00000"/>
                </a:solidFill>
                <a:latin typeface="Tahoma" pitchFamily="34" charset="0"/>
                <a:ea typeface="Calibri" pitchFamily="34" charset="0"/>
                <a:cs typeface="Tahoma" pitchFamily="34" charset="0"/>
              </a:rPr>
              <a:t>the factor diagram</a:t>
            </a:r>
            <a:endParaRPr lang="en-IE" dirty="0">
              <a:solidFill>
                <a:prstClr val="black"/>
              </a:solidFill>
              <a:latin typeface="Arial" pitchFamily="34" charset="0"/>
              <a:cs typeface="Arial" pitchFamily="34" charset="0"/>
            </a:endParaRPr>
          </a:p>
        </p:txBody>
      </p:sp>
      <p:sp>
        <p:nvSpPr>
          <p:cNvPr id="4" name="Rectangle 3"/>
          <p:cNvSpPr/>
          <p:nvPr/>
        </p:nvSpPr>
        <p:spPr>
          <a:xfrm>
            <a:off x="1313384" y="2065486"/>
            <a:ext cx="321348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LCM = 90</a:t>
            </a:r>
            <a:endParaRPr lang="en-IE" sz="2400" dirty="0">
              <a:solidFill>
                <a:schemeClr val="tx1"/>
              </a:solidFill>
            </a:endParaRPr>
          </a:p>
        </p:txBody>
      </p:sp>
      <p:sp>
        <p:nvSpPr>
          <p:cNvPr id="5" name="Rectangle 4"/>
          <p:cNvSpPr/>
          <p:nvPr/>
        </p:nvSpPr>
        <p:spPr>
          <a:xfrm>
            <a:off x="1313384" y="2879278"/>
            <a:ext cx="321348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90 = 2 x 3</a:t>
            </a:r>
            <a:r>
              <a:rPr lang="en-IE" sz="2400" baseline="30000" dirty="0" smtClean="0">
                <a:solidFill>
                  <a:schemeClr val="tx1"/>
                </a:solidFill>
              </a:rPr>
              <a:t>2</a:t>
            </a:r>
            <a:r>
              <a:rPr lang="en-IE" sz="2400" dirty="0">
                <a:solidFill>
                  <a:schemeClr val="tx1"/>
                </a:solidFill>
              </a:rPr>
              <a:t> </a:t>
            </a:r>
            <a:r>
              <a:rPr lang="en-IE" sz="2400" dirty="0" smtClean="0">
                <a:solidFill>
                  <a:schemeClr val="tx1"/>
                </a:solidFill>
              </a:rPr>
              <a:t>x 5</a:t>
            </a:r>
            <a:endParaRPr lang="en-IE" sz="2400" dirty="0">
              <a:solidFill>
                <a:schemeClr val="tx1"/>
              </a:solidFill>
            </a:endParaRPr>
          </a:p>
        </p:txBody>
      </p:sp>
      <p:sp>
        <p:nvSpPr>
          <p:cNvPr id="6" name="Rectangle 5"/>
          <p:cNvSpPr/>
          <p:nvPr/>
        </p:nvSpPr>
        <p:spPr>
          <a:xfrm>
            <a:off x="1313384" y="3671366"/>
            <a:ext cx="5112568"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It contains all the factors of 18 and 30</a:t>
            </a:r>
            <a:endParaRPr lang="en-IE" sz="2400" dirty="0">
              <a:solidFill>
                <a:schemeClr val="tx1"/>
              </a:solidFill>
            </a:endParaRPr>
          </a:p>
        </p:txBody>
      </p:sp>
      <p:sp>
        <p:nvSpPr>
          <p:cNvPr id="7" name="Rectangle 6"/>
          <p:cNvSpPr/>
          <p:nvPr/>
        </p:nvSpPr>
        <p:spPr>
          <a:xfrm>
            <a:off x="1907704" y="4751486"/>
            <a:ext cx="4608512"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a:solidFill>
                  <a:schemeClr val="tx1"/>
                </a:solidFill>
              </a:rPr>
              <a:t> </a:t>
            </a:r>
            <a:r>
              <a:rPr lang="en-IE" sz="2400" dirty="0" smtClean="0">
                <a:solidFill>
                  <a:schemeClr val="tx1"/>
                </a:solidFill>
              </a:rPr>
              <a:t>2    3    3               </a:t>
            </a:r>
            <a:r>
              <a:rPr lang="en-IE" sz="2400" dirty="0" smtClean="0">
                <a:solidFill>
                  <a:schemeClr val="tx1"/>
                </a:solidFill>
              </a:rPr>
              <a:t>  </a:t>
            </a:r>
            <a:r>
              <a:rPr lang="en-IE" sz="2400" dirty="0" smtClean="0">
                <a:solidFill>
                  <a:schemeClr val="tx1"/>
                </a:solidFill>
              </a:rPr>
              <a:t>2    3     5              </a:t>
            </a:r>
            <a:endParaRPr lang="en-IE" sz="2400" dirty="0">
              <a:solidFill>
                <a:schemeClr val="tx1"/>
              </a:solidFill>
            </a:endParaRPr>
          </a:p>
        </p:txBody>
      </p:sp>
    </p:spTree>
    <p:extLst>
      <p:ext uri="{BB962C8B-B14F-4D97-AF65-F5344CB8AC3E}">
        <p14:creationId xmlns:p14="http://schemas.microsoft.com/office/powerpoint/2010/main" val="82183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468982" y="2090366"/>
            <a:ext cx="7150968" cy="923330"/>
          </a:xfrm>
          <a:prstGeom prst="rect">
            <a:avLst/>
          </a:prstGeom>
        </p:spPr>
        <p:txBody>
          <a:bodyPr wrap="square">
            <a:spAutoFit/>
          </a:bodyPr>
          <a:lstStyle/>
          <a:p>
            <a:pPr lvl="0" eaLnBrk="0" fontAlgn="base" hangingPunct="0">
              <a:lnSpc>
                <a:spcPct val="300000"/>
              </a:lnSpc>
              <a:spcBef>
                <a:spcPct val="0"/>
              </a:spcBef>
              <a:spcAft>
                <a:spcPct val="0"/>
              </a:spcAft>
            </a:pPr>
            <a:r>
              <a:rPr lang="en-IE" dirty="0" smtClean="0">
                <a:solidFill>
                  <a:srgbClr val="C00000"/>
                </a:solidFill>
                <a:latin typeface="Tahoma" pitchFamily="34" charset="0"/>
                <a:ea typeface="Calibri" pitchFamily="34" charset="0"/>
                <a:cs typeface="Tahoma" pitchFamily="34" charset="0"/>
              </a:rPr>
              <a:t>20.  Complete </a:t>
            </a:r>
            <a:r>
              <a:rPr lang="en-IE" dirty="0">
                <a:solidFill>
                  <a:srgbClr val="C00000"/>
                </a:solidFill>
                <a:latin typeface="Tahoma" pitchFamily="34" charset="0"/>
                <a:ea typeface="Calibri" pitchFamily="34" charset="0"/>
                <a:cs typeface="Tahoma" pitchFamily="34" charset="0"/>
              </a:rPr>
              <a:t>the </a:t>
            </a:r>
            <a:r>
              <a:rPr lang="en-IE" dirty="0" smtClean="0">
                <a:solidFill>
                  <a:srgbClr val="C00000"/>
                </a:solidFill>
                <a:latin typeface="Tahoma" pitchFamily="34" charset="0"/>
                <a:ea typeface="Calibri" pitchFamily="34" charset="0"/>
                <a:cs typeface="Tahoma" pitchFamily="34" charset="0"/>
              </a:rPr>
              <a:t> Prime factor </a:t>
            </a:r>
            <a:r>
              <a:rPr lang="en-IE" dirty="0">
                <a:solidFill>
                  <a:srgbClr val="C00000"/>
                </a:solidFill>
                <a:latin typeface="Tahoma" pitchFamily="34" charset="0"/>
                <a:ea typeface="Calibri" pitchFamily="34" charset="0"/>
                <a:cs typeface="Tahoma" pitchFamily="34" charset="0"/>
              </a:rPr>
              <a:t>diagram</a:t>
            </a:r>
            <a:endParaRPr lang="en-IE" dirty="0">
              <a:solidFill>
                <a:prstClr val="black"/>
              </a:solidFill>
              <a:latin typeface="Arial" pitchFamily="34" charset="0"/>
              <a:cs typeface="Arial" pitchFamily="34" charset="0"/>
            </a:endParaRPr>
          </a:p>
        </p:txBody>
      </p:sp>
      <p:sp>
        <p:nvSpPr>
          <p:cNvPr id="2" name="Rectangle 6"/>
          <p:cNvSpPr>
            <a:spLocks noChangeArrowheads="1"/>
          </p:cNvSpPr>
          <p:nvPr/>
        </p:nvSpPr>
        <p:spPr bwMode="auto">
          <a:xfrm>
            <a:off x="1475656" y="1412776"/>
            <a:ext cx="666079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19.</a:t>
            </a:r>
            <a:r>
              <a:rPr kumimoji="0" lang="en-IE" sz="2000" b="0" i="0" u="none" strike="noStrike" cap="none" normalizeH="0" dirty="0" smtClean="0">
                <a:ln>
                  <a:noFill/>
                </a:ln>
                <a:solidFill>
                  <a:srgbClr val="C00000"/>
                </a:solidFill>
                <a:effectLst/>
                <a:latin typeface="Tahoma" pitchFamily="34" charset="0"/>
                <a:ea typeface="Calibri" pitchFamily="34" charset="0"/>
                <a:cs typeface="Tahoma" pitchFamily="34" charset="0"/>
              </a:rPr>
              <a:t>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out the Prime factors of 18 and 30 as a list.</a:t>
            </a: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18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     ,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30</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a:t>
            </a:r>
            <a:endParaRPr kumimoji="0" lang="en-IE" sz="32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4" name="Group 13"/>
          <p:cNvGrpSpPr/>
          <p:nvPr/>
        </p:nvGrpSpPr>
        <p:grpSpPr>
          <a:xfrm rot="2614050">
            <a:off x="5912344" y="2147606"/>
            <a:ext cx="2159635" cy="2159635"/>
            <a:chOff x="0" y="0"/>
            <a:chExt cx="2685415" cy="2694940"/>
          </a:xfrm>
        </p:grpSpPr>
        <p:sp>
          <p:nvSpPr>
            <p:cNvPr id="15" name="Rectangle 14"/>
            <p:cNvSpPr/>
            <p:nvPr/>
          </p:nvSpPr>
          <p:spPr>
            <a:xfrm>
              <a:off x="0" y="89535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6" name="Rectangle 15"/>
            <p:cNvSpPr/>
            <p:nvPr/>
          </p:nvSpPr>
          <p:spPr>
            <a:xfrm>
              <a:off x="885825" y="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17" name="Rectangle 11"/>
          <p:cNvSpPr>
            <a:spLocks noChangeArrowheads="1"/>
          </p:cNvSpPr>
          <p:nvPr/>
        </p:nvSpPr>
        <p:spPr bwMode="auto">
          <a:xfrm>
            <a:off x="1331640" y="3938280"/>
            <a:ext cx="6615785" cy="2192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1"/>
              <a:tabLs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What can you say about the </a:t>
            </a:r>
            <a:r>
              <a:rPr lang="en-IE" dirty="0">
                <a:solidFill>
                  <a:srgbClr val="C00000"/>
                </a:solidFill>
                <a:latin typeface="Tahoma" pitchFamily="34" charset="0"/>
                <a:ea typeface="Calibri" pitchFamily="34" charset="0"/>
                <a:cs typeface="Tahoma" pitchFamily="34" charset="0"/>
              </a:rPr>
              <a:t>n</a:t>
            </a: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umbers in the overlap of the </a:t>
            </a:r>
          </a:p>
          <a:p>
            <a:pPr marR="0" lvl="0" algn="l" defTabSz="914400" rtl="0" eaLnBrk="0" fontAlgn="base" latinLnBrk="0" hangingPunct="0">
              <a:lnSpc>
                <a:spcPct val="100000"/>
              </a:lnSpc>
              <a:spcBef>
                <a:spcPct val="0"/>
              </a:spcBef>
              <a:spcAft>
                <a:spcPct val="0"/>
              </a:spcAft>
              <a:buClrTx/>
              <a:buSzTx/>
              <a:tabLs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Prime</a:t>
            </a:r>
            <a:r>
              <a:rPr kumimoji="0" lang="en-IE" b="0" i="0" u="none" strike="noStrike" cap="none" normalizeH="0" dirty="0" smtClean="0">
                <a:ln>
                  <a:noFill/>
                </a:ln>
                <a:solidFill>
                  <a:srgbClr val="C00000"/>
                </a:solidFill>
                <a:effectLst/>
                <a:latin typeface="Tahoma" pitchFamily="34" charset="0"/>
                <a:ea typeface="Calibri" pitchFamily="34" charset="0"/>
                <a:cs typeface="Tahoma" pitchFamily="34" charset="0"/>
              </a:rPr>
              <a:t> factor </a:t>
            </a: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diagram</a:t>
            </a: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1"/>
              <a:tabLst/>
            </a:pPr>
            <a:endPar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1"/>
              <a:tabLst/>
            </a:pPr>
            <a:endPar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1"/>
              <a:tabLst/>
            </a:pPr>
            <a:endParaRPr kumimoji="0" lang="en-IE" sz="105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What can you say about the union of the Venn diagram?</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22"/>
              <a:tabLst/>
            </a:pPr>
            <a:endParaRPr kumimoji="0" lang="en-IE"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2843808" y="1645904"/>
            <a:ext cx="5544616"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a:solidFill>
                  <a:srgbClr val="C00000"/>
                </a:solidFill>
              </a:rPr>
              <a:t> </a:t>
            </a:r>
            <a:r>
              <a:rPr lang="en-IE" sz="2400" dirty="0" smtClean="0">
                <a:solidFill>
                  <a:srgbClr val="C00000"/>
                </a:solidFill>
              </a:rPr>
              <a:t>2    3     3                            </a:t>
            </a:r>
            <a:r>
              <a:rPr lang="en-IE" sz="2400" dirty="0" smtClean="0">
                <a:solidFill>
                  <a:srgbClr val="C00000"/>
                </a:solidFill>
              </a:rPr>
              <a:t>   </a:t>
            </a:r>
            <a:r>
              <a:rPr lang="en-IE" sz="2400" dirty="0" smtClean="0">
                <a:solidFill>
                  <a:srgbClr val="C00000"/>
                </a:solidFill>
              </a:rPr>
              <a:t>2    3    5              </a:t>
            </a:r>
            <a:endParaRPr lang="en-IE" sz="2400" dirty="0">
              <a:solidFill>
                <a:srgbClr val="C00000"/>
              </a:solidFill>
            </a:endParaRPr>
          </a:p>
        </p:txBody>
      </p:sp>
      <p:sp>
        <p:nvSpPr>
          <p:cNvPr id="9" name="Rectangle 8"/>
          <p:cNvSpPr/>
          <p:nvPr/>
        </p:nvSpPr>
        <p:spPr>
          <a:xfrm>
            <a:off x="2911776" y="1645130"/>
            <a:ext cx="39604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2              </a:t>
            </a:r>
            <a:endParaRPr lang="en-IE" sz="2400" dirty="0">
              <a:solidFill>
                <a:schemeClr val="tx1"/>
              </a:solidFill>
            </a:endParaRPr>
          </a:p>
        </p:txBody>
      </p:sp>
      <p:sp>
        <p:nvSpPr>
          <p:cNvPr id="10" name="Rectangle 9"/>
          <p:cNvSpPr/>
          <p:nvPr/>
        </p:nvSpPr>
        <p:spPr>
          <a:xfrm>
            <a:off x="6103068" y="1650504"/>
            <a:ext cx="39604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2              </a:t>
            </a:r>
            <a:endParaRPr lang="en-IE" sz="2400" dirty="0">
              <a:solidFill>
                <a:schemeClr val="tx1"/>
              </a:solidFill>
            </a:endParaRPr>
          </a:p>
        </p:txBody>
      </p:sp>
      <p:sp>
        <p:nvSpPr>
          <p:cNvPr id="11" name="Rectangle 10"/>
          <p:cNvSpPr/>
          <p:nvPr/>
        </p:nvSpPr>
        <p:spPr>
          <a:xfrm>
            <a:off x="3340949" y="1647082"/>
            <a:ext cx="39604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3             </a:t>
            </a:r>
            <a:endParaRPr lang="en-IE" sz="2400" dirty="0">
              <a:solidFill>
                <a:schemeClr val="tx1"/>
              </a:solidFill>
            </a:endParaRPr>
          </a:p>
        </p:txBody>
      </p:sp>
      <p:sp>
        <p:nvSpPr>
          <p:cNvPr id="13" name="Rectangle 12"/>
          <p:cNvSpPr/>
          <p:nvPr/>
        </p:nvSpPr>
        <p:spPr>
          <a:xfrm>
            <a:off x="3833797" y="1645130"/>
            <a:ext cx="39604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3             </a:t>
            </a:r>
            <a:endParaRPr lang="en-IE" sz="2400" dirty="0">
              <a:solidFill>
                <a:schemeClr val="tx1"/>
              </a:solidFill>
            </a:endParaRPr>
          </a:p>
        </p:txBody>
      </p:sp>
      <p:sp>
        <p:nvSpPr>
          <p:cNvPr id="18" name="Rectangle 17"/>
          <p:cNvSpPr/>
          <p:nvPr/>
        </p:nvSpPr>
        <p:spPr>
          <a:xfrm>
            <a:off x="6531850" y="1647935"/>
            <a:ext cx="39604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3             </a:t>
            </a:r>
            <a:endParaRPr lang="en-IE" sz="2400" dirty="0">
              <a:solidFill>
                <a:schemeClr val="tx1"/>
              </a:solidFill>
            </a:endParaRPr>
          </a:p>
        </p:txBody>
      </p:sp>
      <p:sp>
        <p:nvSpPr>
          <p:cNvPr id="19" name="Rectangle 18"/>
          <p:cNvSpPr/>
          <p:nvPr/>
        </p:nvSpPr>
        <p:spPr>
          <a:xfrm>
            <a:off x="5600433" y="2191792"/>
            <a:ext cx="466019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000" dirty="0" smtClean="0">
                <a:solidFill>
                  <a:srgbClr val="C00000"/>
                </a:solidFill>
              </a:rPr>
              <a:t>[18]  </a:t>
            </a:r>
            <a:r>
              <a:rPr lang="en-IE" sz="2000" dirty="0" smtClean="0">
                <a:solidFill>
                  <a:srgbClr val="C00000"/>
                </a:solidFill>
              </a:rPr>
              <a:t>                             </a:t>
            </a:r>
            <a:r>
              <a:rPr lang="en-IE" sz="2000" dirty="0" smtClean="0">
                <a:solidFill>
                  <a:srgbClr val="C00000"/>
                </a:solidFill>
              </a:rPr>
              <a:t>[30]</a:t>
            </a:r>
            <a:endParaRPr lang="en-IE" sz="2000" dirty="0">
              <a:solidFill>
                <a:srgbClr val="C00000"/>
              </a:solidFill>
            </a:endParaRPr>
          </a:p>
        </p:txBody>
      </p:sp>
      <p:sp>
        <p:nvSpPr>
          <p:cNvPr id="20" name="Rectangle 19"/>
          <p:cNvSpPr/>
          <p:nvPr/>
        </p:nvSpPr>
        <p:spPr>
          <a:xfrm>
            <a:off x="6958836" y="1650504"/>
            <a:ext cx="396044"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5              </a:t>
            </a:r>
            <a:endParaRPr lang="en-IE" sz="2400" dirty="0">
              <a:solidFill>
                <a:schemeClr val="tx1"/>
              </a:solidFill>
            </a:endParaRPr>
          </a:p>
        </p:txBody>
      </p:sp>
      <p:sp>
        <p:nvSpPr>
          <p:cNvPr id="21" name="Rectangle 20"/>
          <p:cNvSpPr/>
          <p:nvPr/>
        </p:nvSpPr>
        <p:spPr>
          <a:xfrm>
            <a:off x="3529346" y="4715852"/>
            <a:ext cx="971741" cy="400110"/>
          </a:xfrm>
          <a:prstGeom prst="rect">
            <a:avLst/>
          </a:prstGeom>
        </p:spPr>
        <p:txBody>
          <a:bodyPr wrap="none">
            <a:spAutoFit/>
          </a:bodyPr>
          <a:lstStyle/>
          <a:p>
            <a:r>
              <a:rPr lang="en-IE" sz="2000" dirty="0" smtClean="0">
                <a:solidFill>
                  <a:schemeClr val="tx1"/>
                </a:solidFill>
              </a:rPr>
              <a:t> =  2 x 3</a:t>
            </a:r>
            <a:endParaRPr lang="en-IE" sz="2000" dirty="0">
              <a:solidFill>
                <a:schemeClr val="tx1"/>
              </a:solidFill>
            </a:endParaRPr>
          </a:p>
        </p:txBody>
      </p:sp>
      <p:sp>
        <p:nvSpPr>
          <p:cNvPr id="22" name="Rectangle 21"/>
          <p:cNvSpPr/>
          <p:nvPr/>
        </p:nvSpPr>
        <p:spPr>
          <a:xfrm>
            <a:off x="3502638" y="4994592"/>
            <a:ext cx="615874" cy="400110"/>
          </a:xfrm>
          <a:prstGeom prst="rect">
            <a:avLst/>
          </a:prstGeom>
        </p:spPr>
        <p:txBody>
          <a:bodyPr wrap="none">
            <a:spAutoFit/>
          </a:bodyPr>
          <a:lstStyle/>
          <a:p>
            <a:r>
              <a:rPr lang="en-IE" sz="2000" dirty="0" smtClean="0">
                <a:solidFill>
                  <a:schemeClr val="tx1"/>
                </a:solidFill>
              </a:rPr>
              <a:t> =  6</a:t>
            </a:r>
            <a:endParaRPr lang="en-IE" sz="2000" dirty="0">
              <a:solidFill>
                <a:schemeClr val="tx1"/>
              </a:solidFill>
            </a:endParaRPr>
          </a:p>
        </p:txBody>
      </p:sp>
      <p:sp>
        <p:nvSpPr>
          <p:cNvPr id="23" name="Rectangle 22"/>
          <p:cNvSpPr/>
          <p:nvPr/>
        </p:nvSpPr>
        <p:spPr>
          <a:xfrm>
            <a:off x="3996201" y="5003884"/>
            <a:ext cx="3480440" cy="400110"/>
          </a:xfrm>
          <a:prstGeom prst="rect">
            <a:avLst/>
          </a:prstGeom>
        </p:spPr>
        <p:txBody>
          <a:bodyPr wrap="none">
            <a:spAutoFit/>
          </a:bodyPr>
          <a:lstStyle/>
          <a:p>
            <a:r>
              <a:rPr lang="en-IE" sz="2000" dirty="0" smtClean="0">
                <a:solidFill>
                  <a:schemeClr val="tx1"/>
                </a:solidFill>
              </a:rPr>
              <a:t> ( which is the same as the HCF)</a:t>
            </a:r>
            <a:endParaRPr lang="en-IE" sz="2000" dirty="0">
              <a:solidFill>
                <a:schemeClr val="tx1"/>
              </a:solidFill>
            </a:endParaRPr>
          </a:p>
        </p:txBody>
      </p:sp>
      <p:sp>
        <p:nvSpPr>
          <p:cNvPr id="24" name="Rectangle 23"/>
          <p:cNvSpPr/>
          <p:nvPr/>
        </p:nvSpPr>
        <p:spPr>
          <a:xfrm>
            <a:off x="3518588" y="5723964"/>
            <a:ext cx="1683474" cy="400110"/>
          </a:xfrm>
          <a:prstGeom prst="rect">
            <a:avLst/>
          </a:prstGeom>
        </p:spPr>
        <p:txBody>
          <a:bodyPr wrap="none">
            <a:spAutoFit/>
          </a:bodyPr>
          <a:lstStyle/>
          <a:p>
            <a:r>
              <a:rPr lang="en-IE" sz="2000" dirty="0" smtClean="0">
                <a:solidFill>
                  <a:schemeClr val="tx1"/>
                </a:solidFill>
              </a:rPr>
              <a:t> =  2 x 3 x 3 x 5</a:t>
            </a:r>
            <a:endParaRPr lang="en-IE" sz="2000" dirty="0">
              <a:solidFill>
                <a:schemeClr val="tx1"/>
              </a:solidFill>
            </a:endParaRPr>
          </a:p>
        </p:txBody>
      </p:sp>
      <p:sp>
        <p:nvSpPr>
          <p:cNvPr id="25" name="Rectangle 24"/>
          <p:cNvSpPr/>
          <p:nvPr/>
        </p:nvSpPr>
        <p:spPr>
          <a:xfrm>
            <a:off x="3491880" y="6002704"/>
            <a:ext cx="745717" cy="400110"/>
          </a:xfrm>
          <a:prstGeom prst="rect">
            <a:avLst/>
          </a:prstGeom>
        </p:spPr>
        <p:txBody>
          <a:bodyPr wrap="none">
            <a:spAutoFit/>
          </a:bodyPr>
          <a:lstStyle/>
          <a:p>
            <a:r>
              <a:rPr lang="en-IE" sz="2000" dirty="0" smtClean="0">
                <a:solidFill>
                  <a:schemeClr val="tx1"/>
                </a:solidFill>
              </a:rPr>
              <a:t> =  90</a:t>
            </a:r>
            <a:endParaRPr lang="en-IE" sz="2000" dirty="0">
              <a:solidFill>
                <a:schemeClr val="tx1"/>
              </a:solidFill>
            </a:endParaRPr>
          </a:p>
        </p:txBody>
      </p:sp>
      <p:sp>
        <p:nvSpPr>
          <p:cNvPr id="26" name="Rectangle 25"/>
          <p:cNvSpPr/>
          <p:nvPr/>
        </p:nvSpPr>
        <p:spPr>
          <a:xfrm>
            <a:off x="3985443" y="6011996"/>
            <a:ext cx="3525773" cy="400110"/>
          </a:xfrm>
          <a:prstGeom prst="rect">
            <a:avLst/>
          </a:prstGeom>
        </p:spPr>
        <p:txBody>
          <a:bodyPr wrap="none">
            <a:spAutoFit/>
          </a:bodyPr>
          <a:lstStyle/>
          <a:p>
            <a:r>
              <a:rPr lang="en-IE" sz="2000" dirty="0" smtClean="0">
                <a:solidFill>
                  <a:schemeClr val="tx1"/>
                </a:solidFill>
              </a:rPr>
              <a:t> ( which is the same as the LCM)</a:t>
            </a:r>
            <a:endParaRPr lang="en-IE" sz="2000" dirty="0">
              <a:solidFill>
                <a:schemeClr val="tx1"/>
              </a:solidFill>
            </a:endParaRPr>
          </a:p>
        </p:txBody>
      </p:sp>
    </p:spTree>
    <p:extLst>
      <p:ext uri="{BB962C8B-B14F-4D97-AF65-F5344CB8AC3E}">
        <p14:creationId xmlns:p14="http://schemas.microsoft.com/office/powerpoint/2010/main" val="52809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1" nodeType="clickEffect">
                                  <p:stCondLst>
                                    <p:cond delay="0"/>
                                  </p:stCondLst>
                                  <p:childTnLst>
                                    <p:animEffect transition="out" filter="fade">
                                      <p:cBhvr>
                                        <p:cTn id="30" dur="500"/>
                                        <p:tgtEl>
                                          <p:spTgt spid="10"/>
                                        </p:tgtEl>
                                      </p:cBhvr>
                                    </p:animEffect>
                                    <p:set>
                                      <p:cBhvr>
                                        <p:cTn id="31" dur="1" fill="hold">
                                          <p:stCondLst>
                                            <p:cond delay="499"/>
                                          </p:stCondLst>
                                        </p:cTn>
                                        <p:tgtEl>
                                          <p:spTgt spid="10"/>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8"/>
                                        </p:tgtEl>
                                      </p:cBhvr>
                                    </p:animEffect>
                                    <p:set>
                                      <p:cBhvr>
                                        <p:cTn id="34" dur="1" fill="hold">
                                          <p:stCondLst>
                                            <p:cond delay="499"/>
                                          </p:stCondLst>
                                        </p:cTn>
                                        <p:tgtEl>
                                          <p:spTgt spid="18"/>
                                        </p:tgtEl>
                                        <p:attrNameLst>
                                          <p:attrName>style.visibility</p:attrName>
                                        </p:attrNameLst>
                                      </p:cBhvr>
                                      <p:to>
                                        <p:strVal val="hidden"/>
                                      </p:to>
                                    </p:set>
                                  </p:childTnLst>
                                </p:cTn>
                              </p:par>
                              <p:par>
                                <p:cTn id="35" presetID="49" presetClass="path" presetSubtype="0" accel="50000" decel="50000" fill="hold" grpId="1" nodeType="withEffect">
                                  <p:stCondLst>
                                    <p:cond delay="0"/>
                                  </p:stCondLst>
                                  <p:childTnLst>
                                    <p:animMotion origin="layout" path="M -4.16667E-6 3.33333E-6 L 0.4198 0.225 " pathEditMode="relative" rAng="0" ptsTypes="AA">
                                      <p:cBhvr>
                                        <p:cTn id="36" dur="2000" fill="hold"/>
                                        <p:tgtEl>
                                          <p:spTgt spid="9"/>
                                        </p:tgtEl>
                                        <p:attrNameLst>
                                          <p:attrName>ppt_x</p:attrName>
                                          <p:attrName>ppt_y</p:attrName>
                                        </p:attrNameLst>
                                      </p:cBhvr>
                                      <p:rCtr x="20990" y="11250"/>
                                    </p:animMotion>
                                  </p:childTnLst>
                                </p:cTn>
                              </p:par>
                              <p:par>
                                <p:cTn id="37" presetID="49" presetClass="path" presetSubtype="0" accel="50000" decel="50000" fill="hold" grpId="1" nodeType="withEffect">
                                  <p:stCondLst>
                                    <p:cond delay="0"/>
                                  </p:stCondLst>
                                  <p:childTnLst>
                                    <p:animMotion origin="layout" path="M 8.33333E-7 3.7037E-7 L 0.3651 0.15116 " pathEditMode="relative" rAng="0" ptsTypes="AA">
                                      <p:cBhvr>
                                        <p:cTn id="38" dur="2000" fill="hold"/>
                                        <p:tgtEl>
                                          <p:spTgt spid="11"/>
                                        </p:tgtEl>
                                        <p:attrNameLst>
                                          <p:attrName>ppt_x</p:attrName>
                                          <p:attrName>ppt_y</p:attrName>
                                        </p:attrNameLst>
                                      </p:cBhvr>
                                      <p:rCtr x="18247" y="7546"/>
                                    </p:animMotion>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49" presetClass="path" presetSubtype="0" accel="50000" decel="50000" fill="hold" grpId="1" nodeType="clickEffect">
                                  <p:stCondLst>
                                    <p:cond delay="0"/>
                                  </p:stCondLst>
                                  <p:childTnLst>
                                    <p:animMotion origin="layout" path="M 1.38889E-6 3.33333E-6 L 0.20087 0.20416 " pathEditMode="relative" rAng="0" ptsTypes="AA">
                                      <p:cBhvr>
                                        <p:cTn id="50" dur="2000" fill="hold"/>
                                        <p:tgtEl>
                                          <p:spTgt spid="13"/>
                                        </p:tgtEl>
                                        <p:attrNameLst>
                                          <p:attrName>ppt_x</p:attrName>
                                          <p:attrName>ppt_y</p:attrName>
                                        </p:attrNameLst>
                                      </p:cBhvr>
                                      <p:rCtr x="10035" y="10208"/>
                                    </p:animMotion>
                                  </p:childTnLst>
                                </p:cTn>
                              </p:par>
                            </p:childTnLst>
                          </p:cTn>
                        </p:par>
                      </p:childTnLst>
                    </p:cTn>
                  </p:par>
                  <p:par>
                    <p:cTn id="51" fill="hold">
                      <p:stCondLst>
                        <p:cond delay="indefinite"/>
                      </p:stCondLst>
                      <p:childTnLst>
                        <p:par>
                          <p:cTn id="52" fill="hold">
                            <p:stCondLst>
                              <p:cond delay="0"/>
                            </p:stCondLst>
                            <p:childTnLst>
                              <p:par>
                                <p:cTn id="53" presetID="49" presetClass="path" presetSubtype="0" accel="50000" decel="50000" fill="hold" grpId="1" nodeType="clickEffect">
                                  <p:stCondLst>
                                    <p:cond delay="0"/>
                                  </p:stCondLst>
                                  <p:childTnLst>
                                    <p:animMotion origin="layout" path="M 1.11111E-6 -2.59259E-6 L 0.07969 0.1926 " pathEditMode="relative" rAng="0" ptsTypes="AA">
                                      <p:cBhvr>
                                        <p:cTn id="54" dur="2000" fill="hold"/>
                                        <p:tgtEl>
                                          <p:spTgt spid="20"/>
                                        </p:tgtEl>
                                        <p:attrNameLst>
                                          <p:attrName>ppt_x</p:attrName>
                                          <p:attrName>ppt_y</p:attrName>
                                        </p:attrNameLst>
                                      </p:cBhvr>
                                      <p:rCtr x="3976" y="9630"/>
                                    </p:animMotion>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500"/>
                                        <p:tgtEl>
                                          <p:spTgt spid="23"/>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fade">
                                      <p:cBhvr>
                                        <p:cTn id="74" dur="500"/>
                                        <p:tgtEl>
                                          <p:spTgt spid="24"/>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500"/>
                                        <p:tgtEl>
                                          <p:spTgt spid="25"/>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fade">
                                      <p:cBhvr>
                                        <p:cTn id="8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9" grpId="1"/>
      <p:bldP spid="10" grpId="0"/>
      <p:bldP spid="10" grpId="1"/>
      <p:bldP spid="11" grpId="0"/>
      <p:bldP spid="11" grpId="1"/>
      <p:bldP spid="13" grpId="0"/>
      <p:bldP spid="13" grpId="1"/>
      <p:bldP spid="18" grpId="0"/>
      <p:bldP spid="18" grpId="1"/>
      <p:bldP spid="19" grpId="0"/>
      <p:bldP spid="20" grpId="0"/>
      <p:bldP spid="20" grpId="1"/>
      <p:bldP spid="21" grpId="0"/>
      <p:bldP spid="22" grpId="0"/>
      <p:bldP spid="23" grpId="0"/>
      <p:bldP spid="24" grpId="0"/>
      <p:bldP spid="25" grpId="0"/>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9"/>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rot="-1749415">
            <a:off x="406708" y="559852"/>
            <a:ext cx="1260475" cy="126047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10"/>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rot="2104954">
            <a:off x="7476563" y="551835"/>
            <a:ext cx="1257300" cy="1233487"/>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5145088" y="8047038"/>
            <a:ext cx="2647950" cy="1666875"/>
            <a:chOff x="180975" y="209550"/>
            <a:chExt cx="2647950" cy="1666875"/>
          </a:xfrm>
        </p:grpSpPr>
        <p:sp>
          <p:nvSpPr>
            <p:cNvPr id="10" name="Rectangle 9"/>
            <p:cNvSpPr/>
            <p:nvPr/>
          </p:nvSpPr>
          <p:spPr>
            <a:xfrm>
              <a:off x="180975" y="209550"/>
              <a:ext cx="2647950" cy="166687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1" name="Oval 10"/>
            <p:cNvSpPr/>
            <p:nvPr/>
          </p:nvSpPr>
          <p:spPr>
            <a:xfrm>
              <a:off x="266700" y="323850"/>
              <a:ext cx="1440000" cy="1440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2" name="Oval 11"/>
            <p:cNvSpPr/>
            <p:nvPr/>
          </p:nvSpPr>
          <p:spPr>
            <a:xfrm>
              <a:off x="1276350" y="333375"/>
              <a:ext cx="1440000" cy="1440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6" name="Rectangle 8"/>
          <p:cNvSpPr>
            <a:spLocks noChangeArrowheads="1"/>
          </p:cNvSpPr>
          <p:nvPr/>
        </p:nvSpPr>
        <p:spPr bwMode="auto">
          <a:xfrm>
            <a:off x="2811463" y="3443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7" name="Rectangle 9"/>
          <p:cNvSpPr>
            <a:spLocks noChangeArrowheads="1"/>
          </p:cNvSpPr>
          <p:nvPr/>
        </p:nvSpPr>
        <p:spPr bwMode="auto">
          <a:xfrm>
            <a:off x="179512" y="2132856"/>
            <a:ext cx="8853277" cy="4139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Jedward are selling some stationary at their concert   They want to sell a pack containing the same number of erasers and pencils, but they are coming from two different suppliers.  Pencils come in packages of 18,  erasers come in packages of 30.  Jedward want to purchase the smallest number of pencils and erasers so that he will have exactly 1 eraser per pencil to see if their fans will buy them.  How many packages wil</a:t>
            </a:r>
            <a:r>
              <a:rPr lang="en-IE" b="1" dirty="0" smtClean="0">
                <a:solidFill>
                  <a:srgbClr val="C00000"/>
                </a:solidFill>
                <a:latin typeface="Tahoma" pitchFamily="34" charset="0"/>
                <a:ea typeface="Calibri" pitchFamily="34" charset="0"/>
                <a:cs typeface="Tahoma" pitchFamily="34" charset="0"/>
              </a:rPr>
              <a:t>l Jedward</a:t>
            </a:r>
            <a:r>
              <a:rPr kumimoji="0" lang="en-IE" b="1" i="0" u="none" strike="noStrike" cap="none" normalizeH="0" dirty="0" smtClean="0">
                <a:ln>
                  <a:noFill/>
                </a:ln>
                <a:solidFill>
                  <a:srgbClr val="C00000"/>
                </a:solidFill>
                <a:effectLst/>
                <a:latin typeface="Tahoma" pitchFamily="34" charset="0"/>
                <a:ea typeface="Calibri" pitchFamily="34" charset="0"/>
                <a:cs typeface="Tahoma" pitchFamily="34" charset="0"/>
              </a:rPr>
              <a:t> be able to make</a:t>
            </a: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a:t>
            </a: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lang="en-IE" b="1" dirty="0">
              <a:solidFill>
                <a:srgbClr val="C00000"/>
              </a:solidFill>
              <a:latin typeface="Tahoma" pitchFamily="34" charset="0"/>
              <a:cs typeface="Tahoma"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Jedward’s school choir are going to support them at a concert, it has 30 girls and 18 boys.  Louis wants to arrange them in equal rows. Only girls or boys will be in each row.  What is the greatest number of students that could be in each row?</a:t>
            </a: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tabLst/>
            </a:pPr>
            <a:endPar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endParaRPr>
          </a:p>
          <a:p>
            <a:pPr marR="0" lvl="0" algn="l" defTabSz="914400" rtl="0" eaLnBrk="0" fontAlgn="base" latinLnBrk="0" hangingPunct="0">
              <a:lnSpc>
                <a:spcPct val="100000"/>
              </a:lnSpc>
              <a:spcBef>
                <a:spcPct val="0"/>
              </a:spcBef>
              <a:spcAft>
                <a:spcPct val="0"/>
              </a:spcAft>
              <a:buClrTx/>
              <a:buSzTx/>
              <a:tabLst/>
            </a:pP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Answer the questions below then return to these.</a:t>
            </a: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a:xfrm>
            <a:off x="1475656" y="262389"/>
            <a:ext cx="6676376" cy="646331"/>
          </a:xfrm>
          <a:prstGeom prst="rect">
            <a:avLst/>
          </a:prstGeom>
        </p:spPr>
        <p:txBody>
          <a:bodyPr wrap="square">
            <a:spAutoFit/>
          </a:bodyPr>
          <a:lstStyle/>
          <a:p>
            <a:pPr lvl="0" fontAlgn="base">
              <a:spcBef>
                <a:spcPct val="0"/>
              </a:spcBef>
              <a:spcAft>
                <a:spcPct val="0"/>
              </a:spcAft>
            </a:pPr>
            <a:r>
              <a:rPr lang="en-IE" sz="3600" b="1" u="sng" dirty="0">
                <a:solidFill>
                  <a:srgbClr val="C00000"/>
                </a:solidFill>
                <a:latin typeface="Tahoma" pitchFamily="34" charset="0"/>
                <a:ea typeface="Calibri" pitchFamily="34" charset="0"/>
                <a:cs typeface="Tahoma" pitchFamily="34" charset="0"/>
              </a:rPr>
              <a:t>Factors and Prime Factors</a:t>
            </a:r>
            <a:endParaRPr lang="en-IE" sz="1100" dirty="0">
              <a:solidFill>
                <a:prstClr val="black"/>
              </a:solidFill>
              <a:latin typeface="Arial" pitchFamily="34" charset="0"/>
              <a:cs typeface="Arial" pitchFamily="34" charset="0"/>
            </a:endParaRPr>
          </a:p>
        </p:txBody>
      </p:sp>
      <p:sp>
        <p:nvSpPr>
          <p:cNvPr id="13" name="Rectangle 12"/>
          <p:cNvSpPr/>
          <p:nvPr/>
        </p:nvSpPr>
        <p:spPr>
          <a:xfrm>
            <a:off x="3848909" y="5352898"/>
            <a:ext cx="960519" cy="646331"/>
          </a:xfrm>
          <a:prstGeom prst="rect">
            <a:avLst/>
          </a:prstGeom>
        </p:spPr>
        <p:txBody>
          <a:bodyPr wrap="none">
            <a:spAutoFit/>
          </a:bodyPr>
          <a:lstStyle/>
          <a:p>
            <a:r>
              <a:rPr lang="en-IE" sz="3600" b="1" dirty="0" smtClean="0">
                <a:solidFill>
                  <a:schemeClr val="tx1"/>
                </a:solidFill>
              </a:rPr>
              <a:t> =  6</a:t>
            </a:r>
            <a:endParaRPr lang="en-IE" sz="3600" b="1" dirty="0">
              <a:solidFill>
                <a:schemeClr val="tx1"/>
              </a:solidFill>
            </a:endParaRPr>
          </a:p>
        </p:txBody>
      </p:sp>
      <p:sp>
        <p:nvSpPr>
          <p:cNvPr id="16" name="Rectangle 15"/>
          <p:cNvSpPr/>
          <p:nvPr/>
        </p:nvSpPr>
        <p:spPr>
          <a:xfrm>
            <a:off x="3707904" y="3861048"/>
            <a:ext cx="1194558" cy="646331"/>
          </a:xfrm>
          <a:prstGeom prst="rect">
            <a:avLst/>
          </a:prstGeom>
        </p:spPr>
        <p:txBody>
          <a:bodyPr wrap="none">
            <a:spAutoFit/>
          </a:bodyPr>
          <a:lstStyle/>
          <a:p>
            <a:r>
              <a:rPr lang="en-IE" sz="3600" b="1" dirty="0" smtClean="0">
                <a:solidFill>
                  <a:schemeClr val="tx1"/>
                </a:solidFill>
              </a:rPr>
              <a:t> =  90</a:t>
            </a:r>
            <a:endParaRPr lang="en-IE" sz="3600" b="1" dirty="0">
              <a:solidFill>
                <a:schemeClr val="tx1"/>
              </a:solidFill>
            </a:endParaRPr>
          </a:p>
        </p:txBody>
      </p:sp>
    </p:spTree>
    <p:extLst>
      <p:ext uri="{BB962C8B-B14F-4D97-AF65-F5344CB8AC3E}">
        <p14:creationId xmlns:p14="http://schemas.microsoft.com/office/powerpoint/2010/main" val="233692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772816"/>
            <a:ext cx="7560840" cy="37444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E" sz="2400" dirty="0" smtClean="0">
                <a:solidFill>
                  <a:srgbClr val="C00000"/>
                </a:solidFill>
              </a:rPr>
              <a:t>Complete the worksheet ‘Application of HCF and LCM’</a:t>
            </a:r>
          </a:p>
          <a:p>
            <a:endParaRPr lang="en-IE" sz="2400" dirty="0" smtClean="0">
              <a:solidFill>
                <a:srgbClr val="C00000"/>
              </a:solidFill>
            </a:endParaRPr>
          </a:p>
          <a:p>
            <a:r>
              <a:rPr lang="en-IE" sz="2400" dirty="0" smtClean="0">
                <a:solidFill>
                  <a:srgbClr val="C00000"/>
                </a:solidFill>
              </a:rPr>
              <a:t>For each question</a:t>
            </a:r>
          </a:p>
          <a:p>
            <a:endParaRPr lang="en-IE" sz="2400" dirty="0" smtClean="0">
              <a:solidFill>
                <a:srgbClr val="C00000"/>
              </a:solidFill>
            </a:endParaRPr>
          </a:p>
          <a:p>
            <a:pPr marL="342900" indent="-342900">
              <a:buFont typeface="Arial" pitchFamily="34" charset="0"/>
              <a:buChar char="•"/>
            </a:pPr>
            <a:r>
              <a:rPr lang="en-IE" sz="2400" dirty="0" smtClean="0">
                <a:solidFill>
                  <a:srgbClr val="C00000"/>
                </a:solidFill>
              </a:rPr>
              <a:t>Find the Prime Factors of each number</a:t>
            </a:r>
          </a:p>
          <a:p>
            <a:pPr marL="342900" indent="-342900">
              <a:buFont typeface="Arial" pitchFamily="34" charset="0"/>
              <a:buChar char="•"/>
            </a:pPr>
            <a:r>
              <a:rPr lang="en-IE" sz="2400" dirty="0" smtClean="0">
                <a:solidFill>
                  <a:srgbClr val="C00000"/>
                </a:solidFill>
              </a:rPr>
              <a:t>Draw a </a:t>
            </a:r>
            <a:r>
              <a:rPr lang="en-IE" sz="2400" dirty="0" smtClean="0">
                <a:solidFill>
                  <a:srgbClr val="C00000"/>
                </a:solidFill>
              </a:rPr>
              <a:t>Prime factor </a:t>
            </a:r>
            <a:r>
              <a:rPr lang="en-IE" sz="2400" dirty="0" smtClean="0">
                <a:solidFill>
                  <a:srgbClr val="C00000"/>
                </a:solidFill>
              </a:rPr>
              <a:t>diagram</a:t>
            </a:r>
          </a:p>
          <a:p>
            <a:pPr marL="342900" indent="-342900">
              <a:buFont typeface="Arial" pitchFamily="34" charset="0"/>
              <a:buChar char="•"/>
            </a:pPr>
            <a:r>
              <a:rPr lang="en-IE" sz="2400" dirty="0" smtClean="0">
                <a:solidFill>
                  <a:srgbClr val="C00000"/>
                </a:solidFill>
              </a:rPr>
              <a:t>Remember</a:t>
            </a:r>
          </a:p>
          <a:p>
            <a:endParaRPr lang="en-IE" sz="2800" b="1" dirty="0" smtClean="0">
              <a:solidFill>
                <a:srgbClr val="C00000"/>
              </a:solidFill>
            </a:endParaRPr>
          </a:p>
          <a:p>
            <a:pPr algn="ctr"/>
            <a:r>
              <a:rPr lang="en-IE" sz="2800" b="1" dirty="0" smtClean="0">
                <a:solidFill>
                  <a:srgbClr val="C00000"/>
                </a:solidFill>
              </a:rPr>
              <a:t>Product of numbers in the Overlap = HCF</a:t>
            </a:r>
          </a:p>
          <a:p>
            <a:pPr algn="ctr"/>
            <a:r>
              <a:rPr lang="en-IE" sz="2800" b="1" dirty="0" smtClean="0">
                <a:solidFill>
                  <a:srgbClr val="C00000"/>
                </a:solidFill>
              </a:rPr>
              <a:t>Product of numbers in the </a:t>
            </a:r>
            <a:r>
              <a:rPr lang="en-IE" sz="2800" b="1" dirty="0" smtClean="0">
                <a:solidFill>
                  <a:srgbClr val="C00000"/>
                </a:solidFill>
              </a:rPr>
              <a:t>Whole diagram = LCM</a:t>
            </a:r>
            <a:endParaRPr lang="en-IE" sz="2400" b="1" dirty="0">
              <a:solidFill>
                <a:srgbClr val="C00000"/>
              </a:solidFill>
            </a:endParaRPr>
          </a:p>
        </p:txBody>
      </p:sp>
    </p:spTree>
    <p:extLst>
      <p:ext uri="{BB962C8B-B14F-4D97-AF65-F5344CB8AC3E}">
        <p14:creationId xmlns:p14="http://schemas.microsoft.com/office/powerpoint/2010/main" val="223217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548680"/>
            <a:ext cx="8712968" cy="1631216"/>
          </a:xfrm>
          <a:prstGeom prst="rect">
            <a:avLst/>
          </a:prstGeom>
        </p:spPr>
        <p:txBody>
          <a:bodyPr wrap="square">
            <a:spAutoFit/>
          </a:bodyPr>
          <a:lstStyle/>
          <a:p>
            <a:pPr lvl="0"/>
            <a:r>
              <a:rPr lang="en-US" sz="2000" dirty="0" smtClean="0">
                <a:solidFill>
                  <a:srgbClr val="C00000"/>
                </a:solidFill>
              </a:rPr>
              <a:t>E.g. 1 	</a:t>
            </a:r>
          </a:p>
          <a:p>
            <a:pPr lvl="0"/>
            <a:r>
              <a:rPr lang="en-US" sz="2000" dirty="0" smtClean="0">
                <a:solidFill>
                  <a:srgbClr val="C00000"/>
                </a:solidFill>
              </a:rPr>
              <a:t>Kamal </a:t>
            </a:r>
            <a:r>
              <a:rPr lang="en-US" sz="2000" dirty="0">
                <a:solidFill>
                  <a:srgbClr val="C00000"/>
                </a:solidFill>
              </a:rPr>
              <a:t>has 6 cans of regular soda and 15 cans of diet soda. He wants to create some identical refreshment tables that will operate during the American football game. He also doesn't want to have any sodas left over. What is the greatest number of refreshment tables that Kamal can stock?</a:t>
            </a:r>
            <a:endParaRPr lang="en-IE" sz="2000" dirty="0">
              <a:solidFill>
                <a:srgbClr val="C00000"/>
              </a:solidFill>
            </a:endParaRPr>
          </a:p>
        </p:txBody>
      </p:sp>
      <p:sp>
        <p:nvSpPr>
          <p:cNvPr id="4" name="Rectangle 3"/>
          <p:cNvSpPr/>
          <p:nvPr/>
        </p:nvSpPr>
        <p:spPr>
          <a:xfrm>
            <a:off x="1259632" y="2093114"/>
            <a:ext cx="1781944" cy="830997"/>
          </a:xfrm>
          <a:prstGeom prst="rect">
            <a:avLst/>
          </a:prstGeom>
        </p:spPr>
        <p:txBody>
          <a:bodyPr wrap="square">
            <a:spAutoFit/>
          </a:bodyPr>
          <a:lstStyle/>
          <a:p>
            <a:pPr lvl="0"/>
            <a:r>
              <a:rPr lang="en-US" sz="2400" b="1" dirty="0" smtClean="0">
                <a:solidFill>
                  <a:srgbClr val="C00000"/>
                </a:solidFill>
              </a:rPr>
              <a:t>6 = 2 x 3</a:t>
            </a:r>
          </a:p>
          <a:p>
            <a:pPr lvl="0"/>
            <a:r>
              <a:rPr lang="en-US" sz="2400" b="1" dirty="0" smtClean="0">
                <a:solidFill>
                  <a:srgbClr val="C00000"/>
                </a:solidFill>
              </a:rPr>
              <a:t>6 = { 2, 3 }</a:t>
            </a:r>
            <a:endParaRPr lang="en-IE" sz="2400" b="1" dirty="0">
              <a:solidFill>
                <a:srgbClr val="C00000"/>
              </a:solidFill>
            </a:endParaRPr>
          </a:p>
        </p:txBody>
      </p:sp>
      <p:sp>
        <p:nvSpPr>
          <p:cNvPr id="5" name="Rectangle 4"/>
          <p:cNvSpPr/>
          <p:nvPr/>
        </p:nvSpPr>
        <p:spPr>
          <a:xfrm>
            <a:off x="3419872" y="2060848"/>
            <a:ext cx="1781944" cy="830997"/>
          </a:xfrm>
          <a:prstGeom prst="rect">
            <a:avLst/>
          </a:prstGeom>
        </p:spPr>
        <p:txBody>
          <a:bodyPr wrap="square">
            <a:spAutoFit/>
          </a:bodyPr>
          <a:lstStyle/>
          <a:p>
            <a:pPr lvl="0"/>
            <a:r>
              <a:rPr lang="en-US" sz="2400" b="1" dirty="0" smtClean="0">
                <a:solidFill>
                  <a:srgbClr val="C00000"/>
                </a:solidFill>
              </a:rPr>
              <a:t>15 = 3 x 5</a:t>
            </a:r>
          </a:p>
          <a:p>
            <a:pPr lvl="0"/>
            <a:r>
              <a:rPr lang="en-US" sz="2400" b="1" dirty="0" smtClean="0">
                <a:solidFill>
                  <a:srgbClr val="C00000"/>
                </a:solidFill>
              </a:rPr>
              <a:t>15 = { 3, 5 }</a:t>
            </a:r>
            <a:endParaRPr lang="en-IE" sz="2400" b="1" dirty="0">
              <a:solidFill>
                <a:srgbClr val="C00000"/>
              </a:solidFill>
            </a:endParaRPr>
          </a:p>
        </p:txBody>
      </p:sp>
      <p:sp>
        <p:nvSpPr>
          <p:cNvPr id="10" name="Rectangle 9"/>
          <p:cNvSpPr/>
          <p:nvPr/>
        </p:nvSpPr>
        <p:spPr>
          <a:xfrm>
            <a:off x="3851920" y="3543399"/>
            <a:ext cx="340158" cy="461665"/>
          </a:xfrm>
          <a:prstGeom prst="rect">
            <a:avLst/>
          </a:prstGeom>
        </p:spPr>
        <p:txBody>
          <a:bodyPr wrap="none">
            <a:spAutoFit/>
          </a:bodyPr>
          <a:lstStyle/>
          <a:p>
            <a:r>
              <a:rPr lang="en-US" sz="2400" b="1" dirty="0">
                <a:solidFill>
                  <a:srgbClr val="C00000"/>
                </a:solidFill>
              </a:rPr>
              <a:t>3</a:t>
            </a:r>
            <a:endParaRPr lang="en-IE" sz="2400" dirty="0"/>
          </a:p>
        </p:txBody>
      </p:sp>
      <p:sp>
        <p:nvSpPr>
          <p:cNvPr id="11" name="Rectangle 10"/>
          <p:cNvSpPr/>
          <p:nvPr/>
        </p:nvSpPr>
        <p:spPr>
          <a:xfrm>
            <a:off x="2555776" y="2923505"/>
            <a:ext cx="466019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000" dirty="0" smtClean="0">
                <a:solidFill>
                  <a:srgbClr val="C00000"/>
                </a:solidFill>
              </a:rPr>
              <a:t>[6] </a:t>
            </a:r>
            <a:r>
              <a:rPr lang="en-IE" sz="2000" dirty="0" smtClean="0">
                <a:solidFill>
                  <a:srgbClr val="C00000"/>
                </a:solidFill>
              </a:rPr>
              <a:t>                                   [</a:t>
            </a:r>
            <a:r>
              <a:rPr lang="en-IE" sz="2000" dirty="0" smtClean="0">
                <a:solidFill>
                  <a:srgbClr val="C00000"/>
                </a:solidFill>
              </a:rPr>
              <a:t>15]</a:t>
            </a:r>
            <a:endParaRPr lang="en-IE" sz="2000" dirty="0">
              <a:solidFill>
                <a:srgbClr val="C00000"/>
              </a:solidFill>
            </a:endParaRPr>
          </a:p>
        </p:txBody>
      </p:sp>
      <p:sp>
        <p:nvSpPr>
          <p:cNvPr id="12" name="Rectangle 11"/>
          <p:cNvSpPr/>
          <p:nvPr/>
        </p:nvSpPr>
        <p:spPr>
          <a:xfrm>
            <a:off x="2710121" y="3587084"/>
            <a:ext cx="340158" cy="461665"/>
          </a:xfrm>
          <a:prstGeom prst="rect">
            <a:avLst/>
          </a:prstGeom>
        </p:spPr>
        <p:txBody>
          <a:bodyPr wrap="none">
            <a:spAutoFit/>
          </a:bodyPr>
          <a:lstStyle/>
          <a:p>
            <a:r>
              <a:rPr lang="en-US" sz="2400" b="1" dirty="0" smtClean="0">
                <a:solidFill>
                  <a:srgbClr val="C00000"/>
                </a:solidFill>
              </a:rPr>
              <a:t>2</a:t>
            </a:r>
            <a:endParaRPr lang="en-IE" sz="2400" dirty="0"/>
          </a:p>
        </p:txBody>
      </p:sp>
      <p:sp>
        <p:nvSpPr>
          <p:cNvPr id="13" name="Rectangle 12"/>
          <p:cNvSpPr/>
          <p:nvPr/>
        </p:nvSpPr>
        <p:spPr>
          <a:xfrm>
            <a:off x="4915592" y="3617366"/>
            <a:ext cx="340158" cy="461665"/>
          </a:xfrm>
          <a:prstGeom prst="rect">
            <a:avLst/>
          </a:prstGeom>
        </p:spPr>
        <p:txBody>
          <a:bodyPr wrap="none">
            <a:spAutoFit/>
          </a:bodyPr>
          <a:lstStyle/>
          <a:p>
            <a:r>
              <a:rPr lang="en-IE" sz="2400" b="1" dirty="0" smtClean="0">
                <a:solidFill>
                  <a:srgbClr val="C00000"/>
                </a:solidFill>
              </a:rPr>
              <a:t>5</a:t>
            </a:r>
            <a:endParaRPr lang="en-IE" sz="2400" b="1" dirty="0">
              <a:solidFill>
                <a:srgbClr val="C00000"/>
              </a:solidFill>
            </a:endParaRPr>
          </a:p>
        </p:txBody>
      </p:sp>
      <p:sp>
        <p:nvSpPr>
          <p:cNvPr id="14" name="Rectangle 13"/>
          <p:cNvSpPr/>
          <p:nvPr/>
        </p:nvSpPr>
        <p:spPr>
          <a:xfrm>
            <a:off x="2945903" y="4653136"/>
            <a:ext cx="906017" cy="461665"/>
          </a:xfrm>
          <a:prstGeom prst="rect">
            <a:avLst/>
          </a:prstGeom>
        </p:spPr>
        <p:txBody>
          <a:bodyPr wrap="none">
            <a:spAutoFit/>
          </a:bodyPr>
          <a:lstStyle/>
          <a:p>
            <a:r>
              <a:rPr lang="en-US" sz="2400" b="1" dirty="0" smtClean="0">
                <a:solidFill>
                  <a:srgbClr val="C00000"/>
                </a:solidFill>
              </a:rPr>
              <a:t>HCF =</a:t>
            </a:r>
            <a:endParaRPr lang="en-IE" sz="2400" dirty="0"/>
          </a:p>
        </p:txBody>
      </p:sp>
      <p:sp>
        <p:nvSpPr>
          <p:cNvPr id="15" name="Rectangle 14"/>
          <p:cNvSpPr/>
          <p:nvPr/>
        </p:nvSpPr>
        <p:spPr>
          <a:xfrm>
            <a:off x="3779912" y="4638650"/>
            <a:ext cx="340158" cy="461665"/>
          </a:xfrm>
          <a:prstGeom prst="rect">
            <a:avLst/>
          </a:prstGeom>
        </p:spPr>
        <p:txBody>
          <a:bodyPr wrap="none">
            <a:spAutoFit/>
          </a:bodyPr>
          <a:lstStyle/>
          <a:p>
            <a:r>
              <a:rPr lang="en-US" sz="2400" b="1" dirty="0">
                <a:solidFill>
                  <a:srgbClr val="C00000"/>
                </a:solidFill>
              </a:rPr>
              <a:t>3</a:t>
            </a:r>
            <a:endParaRPr lang="en-IE" sz="2400" dirty="0"/>
          </a:p>
        </p:txBody>
      </p:sp>
      <p:sp>
        <p:nvSpPr>
          <p:cNvPr id="16" name="Rectangle 15"/>
          <p:cNvSpPr/>
          <p:nvPr/>
        </p:nvSpPr>
        <p:spPr>
          <a:xfrm>
            <a:off x="1249285" y="5373216"/>
            <a:ext cx="6077498" cy="461665"/>
          </a:xfrm>
          <a:prstGeom prst="rect">
            <a:avLst/>
          </a:prstGeom>
        </p:spPr>
        <p:txBody>
          <a:bodyPr wrap="none">
            <a:spAutoFit/>
          </a:bodyPr>
          <a:lstStyle/>
          <a:p>
            <a:r>
              <a:rPr lang="en-US" sz="2400" b="1" dirty="0">
                <a:solidFill>
                  <a:srgbClr val="C00000"/>
                </a:solidFill>
              </a:rPr>
              <a:t>the greatest number of </a:t>
            </a:r>
            <a:r>
              <a:rPr lang="en-US" sz="2400" b="1" dirty="0" smtClean="0">
                <a:solidFill>
                  <a:srgbClr val="C00000"/>
                </a:solidFill>
              </a:rPr>
              <a:t>refreshment tables = 3</a:t>
            </a:r>
            <a:endParaRPr lang="en-IE" sz="2400" b="1" dirty="0"/>
          </a:p>
        </p:txBody>
      </p:sp>
      <p:grpSp>
        <p:nvGrpSpPr>
          <p:cNvPr id="17" name="Group 16"/>
          <p:cNvGrpSpPr/>
          <p:nvPr/>
        </p:nvGrpSpPr>
        <p:grpSpPr>
          <a:xfrm rot="2614050">
            <a:off x="2942181" y="2776932"/>
            <a:ext cx="2159635" cy="2159635"/>
            <a:chOff x="0" y="0"/>
            <a:chExt cx="2685415" cy="2694940"/>
          </a:xfrm>
        </p:grpSpPr>
        <p:sp>
          <p:nvSpPr>
            <p:cNvPr id="18" name="Rectangle 17"/>
            <p:cNvSpPr/>
            <p:nvPr/>
          </p:nvSpPr>
          <p:spPr>
            <a:xfrm>
              <a:off x="0" y="89535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9" name="Rectangle 18"/>
            <p:cNvSpPr/>
            <p:nvPr/>
          </p:nvSpPr>
          <p:spPr>
            <a:xfrm>
              <a:off x="885825" y="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Tree>
    <p:extLst>
      <p:ext uri="{BB962C8B-B14F-4D97-AF65-F5344CB8AC3E}">
        <p14:creationId xmlns:p14="http://schemas.microsoft.com/office/powerpoint/2010/main" val="376975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11" grpId="0"/>
      <p:bldP spid="12" grpId="0"/>
      <p:bldP spid="13" grpId="0"/>
      <p:bldP spid="14"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88640"/>
            <a:ext cx="8712968" cy="1938992"/>
          </a:xfrm>
          <a:prstGeom prst="rect">
            <a:avLst/>
          </a:prstGeom>
        </p:spPr>
        <p:txBody>
          <a:bodyPr wrap="square">
            <a:spAutoFit/>
          </a:bodyPr>
          <a:lstStyle/>
          <a:p>
            <a:pPr lvl="0"/>
            <a:r>
              <a:rPr lang="en-US" sz="2400" dirty="0" smtClean="0">
                <a:solidFill>
                  <a:srgbClr val="C00000"/>
                </a:solidFill>
              </a:rPr>
              <a:t>E.g. </a:t>
            </a:r>
            <a:r>
              <a:rPr lang="en-US" sz="2400" dirty="0">
                <a:solidFill>
                  <a:srgbClr val="C00000"/>
                </a:solidFill>
              </a:rPr>
              <a:t>3</a:t>
            </a:r>
            <a:r>
              <a:rPr lang="en-US" sz="2400" dirty="0" smtClean="0">
                <a:solidFill>
                  <a:srgbClr val="C00000"/>
                </a:solidFill>
              </a:rPr>
              <a:t>	</a:t>
            </a:r>
          </a:p>
          <a:p>
            <a:pPr lvl="0"/>
            <a:r>
              <a:rPr lang="en-US" sz="2400" dirty="0">
                <a:solidFill>
                  <a:srgbClr val="C00000"/>
                </a:solidFill>
              </a:rPr>
              <a:t>Sapphire and Abe are shelving books at a public library. Sapphire shelves 5 books at a time, whereas Abe shelves 6 at a time. If they end up shelving the same number of books, what is the smallest number of books each could have shelved</a:t>
            </a:r>
            <a:endParaRPr lang="en-IE" sz="2400" dirty="0">
              <a:solidFill>
                <a:srgbClr val="C00000"/>
              </a:solidFill>
            </a:endParaRPr>
          </a:p>
        </p:txBody>
      </p:sp>
      <p:sp>
        <p:nvSpPr>
          <p:cNvPr id="4" name="Rectangle 3"/>
          <p:cNvSpPr/>
          <p:nvPr/>
        </p:nvSpPr>
        <p:spPr>
          <a:xfrm>
            <a:off x="1259632" y="2093114"/>
            <a:ext cx="1781944" cy="830997"/>
          </a:xfrm>
          <a:prstGeom prst="rect">
            <a:avLst/>
          </a:prstGeom>
        </p:spPr>
        <p:txBody>
          <a:bodyPr wrap="square">
            <a:spAutoFit/>
          </a:bodyPr>
          <a:lstStyle/>
          <a:p>
            <a:pPr lvl="0"/>
            <a:r>
              <a:rPr lang="en-US" sz="2400" b="1" dirty="0">
                <a:solidFill>
                  <a:srgbClr val="C00000"/>
                </a:solidFill>
              </a:rPr>
              <a:t>5</a:t>
            </a:r>
            <a:r>
              <a:rPr lang="en-US" sz="2400" b="1" dirty="0" smtClean="0">
                <a:solidFill>
                  <a:srgbClr val="C00000"/>
                </a:solidFill>
              </a:rPr>
              <a:t> = 5</a:t>
            </a:r>
          </a:p>
          <a:p>
            <a:pPr lvl="0"/>
            <a:r>
              <a:rPr lang="en-US" sz="2400" b="1" dirty="0">
                <a:solidFill>
                  <a:srgbClr val="C00000"/>
                </a:solidFill>
              </a:rPr>
              <a:t>5</a:t>
            </a:r>
            <a:r>
              <a:rPr lang="en-US" sz="2400" b="1" dirty="0" smtClean="0">
                <a:solidFill>
                  <a:srgbClr val="C00000"/>
                </a:solidFill>
              </a:rPr>
              <a:t> = { 5 }</a:t>
            </a:r>
            <a:endParaRPr lang="en-IE" sz="2400" b="1" dirty="0">
              <a:solidFill>
                <a:srgbClr val="C00000"/>
              </a:solidFill>
            </a:endParaRPr>
          </a:p>
        </p:txBody>
      </p:sp>
      <p:sp>
        <p:nvSpPr>
          <p:cNvPr id="5" name="Rectangle 4"/>
          <p:cNvSpPr/>
          <p:nvPr/>
        </p:nvSpPr>
        <p:spPr>
          <a:xfrm>
            <a:off x="3419872" y="2060848"/>
            <a:ext cx="1781944" cy="830997"/>
          </a:xfrm>
          <a:prstGeom prst="rect">
            <a:avLst/>
          </a:prstGeom>
        </p:spPr>
        <p:txBody>
          <a:bodyPr wrap="square">
            <a:spAutoFit/>
          </a:bodyPr>
          <a:lstStyle/>
          <a:p>
            <a:pPr lvl="0"/>
            <a:r>
              <a:rPr lang="en-US" sz="2400" b="1" dirty="0">
                <a:solidFill>
                  <a:srgbClr val="C00000"/>
                </a:solidFill>
              </a:rPr>
              <a:t>6</a:t>
            </a:r>
            <a:r>
              <a:rPr lang="en-US" sz="2400" b="1" dirty="0" smtClean="0">
                <a:solidFill>
                  <a:srgbClr val="C00000"/>
                </a:solidFill>
              </a:rPr>
              <a:t> = 2 x 3</a:t>
            </a:r>
          </a:p>
          <a:p>
            <a:pPr lvl="0"/>
            <a:r>
              <a:rPr lang="en-US" sz="2400" b="1" dirty="0" smtClean="0">
                <a:solidFill>
                  <a:srgbClr val="C00000"/>
                </a:solidFill>
              </a:rPr>
              <a:t>15 = { 2, 3}</a:t>
            </a:r>
            <a:endParaRPr lang="en-IE" sz="2400" b="1" dirty="0">
              <a:solidFill>
                <a:srgbClr val="C00000"/>
              </a:solidFill>
            </a:endParaRPr>
          </a:p>
        </p:txBody>
      </p:sp>
      <p:sp>
        <p:nvSpPr>
          <p:cNvPr id="11" name="Rectangle 10"/>
          <p:cNvSpPr/>
          <p:nvPr/>
        </p:nvSpPr>
        <p:spPr>
          <a:xfrm>
            <a:off x="2360073" y="2924944"/>
            <a:ext cx="466019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000" dirty="0" smtClean="0">
                <a:solidFill>
                  <a:srgbClr val="C00000"/>
                </a:solidFill>
              </a:rPr>
              <a:t>[5]                                   </a:t>
            </a:r>
            <a:r>
              <a:rPr lang="en-IE" sz="2000" dirty="0" smtClean="0">
                <a:solidFill>
                  <a:srgbClr val="C00000"/>
                </a:solidFill>
              </a:rPr>
              <a:t>      </a:t>
            </a:r>
            <a:r>
              <a:rPr lang="en-IE" sz="2000" dirty="0" smtClean="0">
                <a:solidFill>
                  <a:srgbClr val="C00000"/>
                </a:solidFill>
              </a:rPr>
              <a:t>[6]</a:t>
            </a:r>
            <a:endParaRPr lang="en-IE" sz="2000" dirty="0">
              <a:solidFill>
                <a:srgbClr val="C00000"/>
              </a:solidFill>
            </a:endParaRPr>
          </a:p>
        </p:txBody>
      </p:sp>
      <p:sp>
        <p:nvSpPr>
          <p:cNvPr id="12" name="Rectangle 11"/>
          <p:cNvSpPr/>
          <p:nvPr/>
        </p:nvSpPr>
        <p:spPr>
          <a:xfrm>
            <a:off x="2710121" y="3587084"/>
            <a:ext cx="340158" cy="461665"/>
          </a:xfrm>
          <a:prstGeom prst="rect">
            <a:avLst/>
          </a:prstGeom>
        </p:spPr>
        <p:txBody>
          <a:bodyPr wrap="none">
            <a:spAutoFit/>
          </a:bodyPr>
          <a:lstStyle/>
          <a:p>
            <a:r>
              <a:rPr lang="en-US" sz="2400" b="1" dirty="0" smtClean="0">
                <a:solidFill>
                  <a:srgbClr val="C00000"/>
                </a:solidFill>
              </a:rPr>
              <a:t>5</a:t>
            </a:r>
            <a:endParaRPr lang="en-IE" sz="2400" dirty="0"/>
          </a:p>
        </p:txBody>
      </p:sp>
      <p:sp>
        <p:nvSpPr>
          <p:cNvPr id="13" name="Rectangle 12"/>
          <p:cNvSpPr/>
          <p:nvPr/>
        </p:nvSpPr>
        <p:spPr>
          <a:xfrm>
            <a:off x="4417857" y="3331840"/>
            <a:ext cx="684803" cy="830997"/>
          </a:xfrm>
          <a:prstGeom prst="rect">
            <a:avLst/>
          </a:prstGeom>
        </p:spPr>
        <p:txBody>
          <a:bodyPr wrap="none">
            <a:spAutoFit/>
          </a:bodyPr>
          <a:lstStyle/>
          <a:p>
            <a:r>
              <a:rPr lang="en-IE" sz="2400" b="1" dirty="0" smtClean="0">
                <a:solidFill>
                  <a:srgbClr val="C00000"/>
                </a:solidFill>
              </a:rPr>
              <a:t>2   </a:t>
            </a:r>
            <a:endParaRPr lang="en-IE" sz="2400" b="1" dirty="0" smtClean="0">
              <a:solidFill>
                <a:srgbClr val="C00000"/>
              </a:solidFill>
            </a:endParaRPr>
          </a:p>
          <a:p>
            <a:r>
              <a:rPr lang="en-IE" sz="2400" b="1" dirty="0" smtClean="0">
                <a:solidFill>
                  <a:srgbClr val="C00000"/>
                </a:solidFill>
              </a:rPr>
              <a:t>     </a:t>
            </a:r>
            <a:r>
              <a:rPr lang="en-IE" sz="2400" b="1" dirty="0" smtClean="0">
                <a:solidFill>
                  <a:srgbClr val="C00000"/>
                </a:solidFill>
              </a:rPr>
              <a:t>3</a:t>
            </a:r>
            <a:endParaRPr lang="en-IE" sz="2400" b="1" dirty="0">
              <a:solidFill>
                <a:srgbClr val="C00000"/>
              </a:solidFill>
            </a:endParaRPr>
          </a:p>
        </p:txBody>
      </p:sp>
      <p:sp>
        <p:nvSpPr>
          <p:cNvPr id="14" name="Rectangle 13"/>
          <p:cNvSpPr/>
          <p:nvPr/>
        </p:nvSpPr>
        <p:spPr>
          <a:xfrm>
            <a:off x="2915816" y="4839543"/>
            <a:ext cx="966355" cy="461665"/>
          </a:xfrm>
          <a:prstGeom prst="rect">
            <a:avLst/>
          </a:prstGeom>
        </p:spPr>
        <p:txBody>
          <a:bodyPr wrap="none">
            <a:spAutoFit/>
          </a:bodyPr>
          <a:lstStyle/>
          <a:p>
            <a:r>
              <a:rPr lang="en-US" sz="2400" b="1" dirty="0" smtClean="0">
                <a:solidFill>
                  <a:srgbClr val="C00000"/>
                </a:solidFill>
              </a:rPr>
              <a:t>LCM =</a:t>
            </a:r>
            <a:endParaRPr lang="en-IE" sz="2400" dirty="0"/>
          </a:p>
        </p:txBody>
      </p:sp>
      <p:sp>
        <p:nvSpPr>
          <p:cNvPr id="15" name="Rectangle 14"/>
          <p:cNvSpPr/>
          <p:nvPr/>
        </p:nvSpPr>
        <p:spPr>
          <a:xfrm>
            <a:off x="3749825" y="4825057"/>
            <a:ext cx="1208985" cy="461665"/>
          </a:xfrm>
          <a:prstGeom prst="rect">
            <a:avLst/>
          </a:prstGeom>
        </p:spPr>
        <p:txBody>
          <a:bodyPr wrap="none">
            <a:spAutoFit/>
          </a:bodyPr>
          <a:lstStyle/>
          <a:p>
            <a:r>
              <a:rPr lang="en-US" sz="2400" b="1" dirty="0" smtClean="0">
                <a:solidFill>
                  <a:srgbClr val="C00000"/>
                </a:solidFill>
              </a:rPr>
              <a:t>5 x 2 x 3</a:t>
            </a:r>
            <a:endParaRPr lang="en-IE" sz="2400" dirty="0"/>
          </a:p>
        </p:txBody>
      </p:sp>
      <p:sp>
        <p:nvSpPr>
          <p:cNvPr id="16" name="Rectangle 15"/>
          <p:cNvSpPr/>
          <p:nvPr/>
        </p:nvSpPr>
        <p:spPr>
          <a:xfrm>
            <a:off x="1249285" y="5373216"/>
            <a:ext cx="4089966" cy="461665"/>
          </a:xfrm>
          <a:prstGeom prst="rect">
            <a:avLst/>
          </a:prstGeom>
        </p:spPr>
        <p:txBody>
          <a:bodyPr wrap="none">
            <a:spAutoFit/>
          </a:bodyPr>
          <a:lstStyle/>
          <a:p>
            <a:r>
              <a:rPr lang="en-US" sz="2400" b="1" dirty="0">
                <a:solidFill>
                  <a:srgbClr val="C00000"/>
                </a:solidFill>
              </a:rPr>
              <a:t>smallest number of books </a:t>
            </a:r>
            <a:r>
              <a:rPr lang="en-US" sz="2400" b="1" dirty="0" smtClean="0">
                <a:solidFill>
                  <a:srgbClr val="C00000"/>
                </a:solidFill>
              </a:rPr>
              <a:t>= 30</a:t>
            </a:r>
            <a:endParaRPr lang="en-IE" sz="2400" b="1" dirty="0">
              <a:solidFill>
                <a:srgbClr val="C00000"/>
              </a:solidFill>
            </a:endParaRPr>
          </a:p>
        </p:txBody>
      </p:sp>
      <p:grpSp>
        <p:nvGrpSpPr>
          <p:cNvPr id="17" name="Group 16"/>
          <p:cNvGrpSpPr/>
          <p:nvPr/>
        </p:nvGrpSpPr>
        <p:grpSpPr>
          <a:xfrm rot="2614050">
            <a:off x="2832700" y="2738099"/>
            <a:ext cx="2159635" cy="2159635"/>
            <a:chOff x="0" y="0"/>
            <a:chExt cx="2685415" cy="2694940"/>
          </a:xfrm>
        </p:grpSpPr>
        <p:sp>
          <p:nvSpPr>
            <p:cNvPr id="18" name="Rectangle 17"/>
            <p:cNvSpPr/>
            <p:nvPr/>
          </p:nvSpPr>
          <p:spPr>
            <a:xfrm>
              <a:off x="0" y="89535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9" name="Rectangle 18"/>
            <p:cNvSpPr/>
            <p:nvPr/>
          </p:nvSpPr>
          <p:spPr>
            <a:xfrm>
              <a:off x="885825" y="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Tree>
    <p:extLst>
      <p:ext uri="{BB962C8B-B14F-4D97-AF65-F5344CB8AC3E}">
        <p14:creationId xmlns:p14="http://schemas.microsoft.com/office/powerpoint/2010/main" val="38767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1" grpId="0"/>
      <p:bldP spid="12" grpId="0"/>
      <p:bldP spid="13" grpId="0"/>
      <p:bldP spid="14" grpId="0"/>
      <p:bldP spid="15" grpId="0"/>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332656"/>
            <a:ext cx="8712968" cy="2123658"/>
          </a:xfrm>
          <a:prstGeom prst="rect">
            <a:avLst/>
          </a:prstGeom>
        </p:spPr>
        <p:txBody>
          <a:bodyPr wrap="square">
            <a:spAutoFit/>
          </a:bodyPr>
          <a:lstStyle/>
          <a:p>
            <a:pPr lvl="0"/>
            <a:r>
              <a:rPr lang="en-US" sz="2200" dirty="0" smtClean="0">
                <a:solidFill>
                  <a:srgbClr val="C00000"/>
                </a:solidFill>
              </a:rPr>
              <a:t>E.g.3  </a:t>
            </a:r>
            <a:r>
              <a:rPr lang="en-US" sz="2200" dirty="0" err="1">
                <a:solidFill>
                  <a:srgbClr val="C00000"/>
                </a:solidFill>
              </a:rPr>
              <a:t>Kiara</a:t>
            </a:r>
            <a:r>
              <a:rPr lang="en-US" sz="2200" dirty="0">
                <a:solidFill>
                  <a:srgbClr val="C00000"/>
                </a:solidFill>
              </a:rPr>
              <a:t> baked 30 oatmeal cookies and 48 chocolate chip cookies to package in plastic </a:t>
            </a:r>
            <a:r>
              <a:rPr lang="en-US" sz="2200" dirty="0" smtClean="0">
                <a:solidFill>
                  <a:srgbClr val="C00000"/>
                </a:solidFill>
              </a:rPr>
              <a:t>containers for </a:t>
            </a:r>
            <a:r>
              <a:rPr lang="en-US" sz="2200" dirty="0">
                <a:solidFill>
                  <a:srgbClr val="C00000"/>
                </a:solidFill>
              </a:rPr>
              <a:t>her teacher friends at school.  She wants to divide the cookies into identical containers so that each container has the same number of each kind of cookie.  If she wants each container to have the greatest number of cookies possible, how many plastic containers does she need?</a:t>
            </a:r>
            <a:endParaRPr lang="en-IE" sz="2200" dirty="0">
              <a:solidFill>
                <a:srgbClr val="C00000"/>
              </a:solidFill>
            </a:endParaRPr>
          </a:p>
        </p:txBody>
      </p:sp>
      <p:sp>
        <p:nvSpPr>
          <p:cNvPr id="4" name="Rectangle 3"/>
          <p:cNvSpPr/>
          <p:nvPr/>
        </p:nvSpPr>
        <p:spPr>
          <a:xfrm>
            <a:off x="2144048" y="2093114"/>
            <a:ext cx="1995903" cy="830997"/>
          </a:xfrm>
          <a:prstGeom prst="rect">
            <a:avLst/>
          </a:prstGeom>
        </p:spPr>
        <p:txBody>
          <a:bodyPr wrap="square">
            <a:spAutoFit/>
          </a:bodyPr>
          <a:lstStyle/>
          <a:p>
            <a:pPr lvl="0"/>
            <a:r>
              <a:rPr lang="en-US" sz="2400" b="1" dirty="0" smtClean="0">
                <a:solidFill>
                  <a:srgbClr val="C00000"/>
                </a:solidFill>
              </a:rPr>
              <a:t>30 = 2 x 3 x 5</a:t>
            </a:r>
          </a:p>
          <a:p>
            <a:pPr lvl="0"/>
            <a:r>
              <a:rPr lang="en-US" sz="2400" b="1" dirty="0" smtClean="0">
                <a:solidFill>
                  <a:srgbClr val="C00000"/>
                </a:solidFill>
              </a:rPr>
              <a:t>30 = { 2, 3, 5 }</a:t>
            </a:r>
            <a:endParaRPr lang="en-IE" sz="2400" b="1" dirty="0">
              <a:solidFill>
                <a:srgbClr val="C00000"/>
              </a:solidFill>
            </a:endParaRPr>
          </a:p>
        </p:txBody>
      </p:sp>
      <p:sp>
        <p:nvSpPr>
          <p:cNvPr id="5" name="Rectangle 4"/>
          <p:cNvSpPr/>
          <p:nvPr/>
        </p:nvSpPr>
        <p:spPr>
          <a:xfrm>
            <a:off x="4304288" y="2060848"/>
            <a:ext cx="3292047" cy="830997"/>
          </a:xfrm>
          <a:prstGeom prst="rect">
            <a:avLst/>
          </a:prstGeom>
        </p:spPr>
        <p:txBody>
          <a:bodyPr wrap="square">
            <a:spAutoFit/>
          </a:bodyPr>
          <a:lstStyle/>
          <a:p>
            <a:pPr lvl="0"/>
            <a:r>
              <a:rPr lang="en-US" sz="2400" b="1" dirty="0" smtClean="0">
                <a:solidFill>
                  <a:srgbClr val="C00000"/>
                </a:solidFill>
              </a:rPr>
              <a:t>48  = 2 x 2 x 2x 2 x 3 </a:t>
            </a:r>
          </a:p>
          <a:p>
            <a:pPr lvl="0"/>
            <a:r>
              <a:rPr lang="en-US" sz="2400" b="1" dirty="0" smtClean="0">
                <a:solidFill>
                  <a:srgbClr val="C00000"/>
                </a:solidFill>
              </a:rPr>
              <a:t>48   = { 2, 2, 2, 2, 3 }</a:t>
            </a:r>
            <a:endParaRPr lang="en-IE" sz="2400" b="1" dirty="0">
              <a:solidFill>
                <a:srgbClr val="C00000"/>
              </a:solidFill>
            </a:endParaRPr>
          </a:p>
        </p:txBody>
      </p:sp>
      <p:sp>
        <p:nvSpPr>
          <p:cNvPr id="10" name="Rectangle 9"/>
          <p:cNvSpPr/>
          <p:nvPr/>
        </p:nvSpPr>
        <p:spPr>
          <a:xfrm>
            <a:off x="4067944" y="3503110"/>
            <a:ext cx="478016" cy="830997"/>
          </a:xfrm>
          <a:prstGeom prst="rect">
            <a:avLst/>
          </a:prstGeom>
        </p:spPr>
        <p:txBody>
          <a:bodyPr wrap="none">
            <a:spAutoFit/>
          </a:bodyPr>
          <a:lstStyle/>
          <a:p>
            <a:r>
              <a:rPr lang="en-US" sz="2400" b="1" dirty="0" smtClean="0">
                <a:solidFill>
                  <a:srgbClr val="C00000"/>
                </a:solidFill>
              </a:rPr>
              <a:t>2</a:t>
            </a:r>
          </a:p>
          <a:p>
            <a:r>
              <a:rPr lang="en-US" sz="2400" b="1" dirty="0">
                <a:solidFill>
                  <a:srgbClr val="C00000"/>
                </a:solidFill>
              </a:rPr>
              <a:t> </a:t>
            </a:r>
            <a:r>
              <a:rPr lang="en-US" sz="2400" b="1" dirty="0" smtClean="0">
                <a:solidFill>
                  <a:srgbClr val="C00000"/>
                </a:solidFill>
              </a:rPr>
              <a:t> 3</a:t>
            </a:r>
            <a:endParaRPr lang="en-IE" sz="2400" dirty="0"/>
          </a:p>
        </p:txBody>
      </p:sp>
      <p:sp>
        <p:nvSpPr>
          <p:cNvPr id="11" name="Rectangle 10"/>
          <p:cNvSpPr/>
          <p:nvPr/>
        </p:nvSpPr>
        <p:spPr>
          <a:xfrm>
            <a:off x="2648105" y="3092766"/>
            <a:ext cx="466019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000" dirty="0" smtClean="0">
                <a:solidFill>
                  <a:srgbClr val="C00000"/>
                </a:solidFill>
              </a:rPr>
              <a:t>[6] </a:t>
            </a:r>
            <a:r>
              <a:rPr lang="en-IE" sz="2000" dirty="0" smtClean="0">
                <a:solidFill>
                  <a:srgbClr val="C00000"/>
                </a:solidFill>
              </a:rPr>
              <a:t>                                          [</a:t>
            </a:r>
            <a:r>
              <a:rPr lang="en-IE" sz="2000" dirty="0" smtClean="0">
                <a:solidFill>
                  <a:srgbClr val="C00000"/>
                </a:solidFill>
              </a:rPr>
              <a:t>15]</a:t>
            </a:r>
            <a:endParaRPr lang="en-IE" sz="2000" dirty="0">
              <a:solidFill>
                <a:srgbClr val="C00000"/>
              </a:solidFill>
            </a:endParaRPr>
          </a:p>
        </p:txBody>
      </p:sp>
      <p:sp>
        <p:nvSpPr>
          <p:cNvPr id="12" name="Rectangle 11"/>
          <p:cNvSpPr/>
          <p:nvPr/>
        </p:nvSpPr>
        <p:spPr>
          <a:xfrm>
            <a:off x="3090482" y="3661194"/>
            <a:ext cx="340158" cy="461665"/>
          </a:xfrm>
          <a:prstGeom prst="rect">
            <a:avLst/>
          </a:prstGeom>
        </p:spPr>
        <p:txBody>
          <a:bodyPr wrap="none">
            <a:spAutoFit/>
          </a:bodyPr>
          <a:lstStyle/>
          <a:p>
            <a:r>
              <a:rPr lang="en-US" sz="2400" b="1" dirty="0" smtClean="0">
                <a:solidFill>
                  <a:srgbClr val="C00000"/>
                </a:solidFill>
              </a:rPr>
              <a:t>5</a:t>
            </a:r>
            <a:endParaRPr lang="en-IE" sz="2400" dirty="0"/>
          </a:p>
        </p:txBody>
      </p:sp>
      <p:sp>
        <p:nvSpPr>
          <p:cNvPr id="13" name="Rectangle 12"/>
          <p:cNvSpPr/>
          <p:nvPr/>
        </p:nvSpPr>
        <p:spPr>
          <a:xfrm>
            <a:off x="4716016" y="3443049"/>
            <a:ext cx="870751" cy="830997"/>
          </a:xfrm>
          <a:prstGeom prst="rect">
            <a:avLst/>
          </a:prstGeom>
        </p:spPr>
        <p:txBody>
          <a:bodyPr wrap="none">
            <a:spAutoFit/>
          </a:bodyPr>
          <a:lstStyle/>
          <a:p>
            <a:pPr marL="457200" indent="-457200">
              <a:buAutoNum type="arabicPlain" startAt="2"/>
            </a:pPr>
            <a:r>
              <a:rPr lang="en-IE" sz="2400" b="1" dirty="0" smtClean="0">
                <a:solidFill>
                  <a:srgbClr val="C00000"/>
                </a:solidFill>
              </a:rPr>
              <a:t>2 </a:t>
            </a:r>
          </a:p>
          <a:p>
            <a:r>
              <a:rPr lang="en-IE" sz="2400" b="1" dirty="0">
                <a:solidFill>
                  <a:srgbClr val="C00000"/>
                </a:solidFill>
              </a:rPr>
              <a:t> </a:t>
            </a:r>
            <a:r>
              <a:rPr lang="en-IE" sz="2400" b="1" dirty="0" smtClean="0">
                <a:solidFill>
                  <a:srgbClr val="C00000"/>
                </a:solidFill>
              </a:rPr>
              <a:t>  2</a:t>
            </a:r>
            <a:endParaRPr lang="en-IE" sz="2400" b="1" dirty="0">
              <a:solidFill>
                <a:srgbClr val="C00000"/>
              </a:solidFill>
            </a:endParaRPr>
          </a:p>
        </p:txBody>
      </p:sp>
      <p:sp>
        <p:nvSpPr>
          <p:cNvPr id="14" name="Rectangle 13"/>
          <p:cNvSpPr/>
          <p:nvPr/>
        </p:nvSpPr>
        <p:spPr>
          <a:xfrm>
            <a:off x="3089919" y="4727246"/>
            <a:ext cx="906017" cy="461665"/>
          </a:xfrm>
          <a:prstGeom prst="rect">
            <a:avLst/>
          </a:prstGeom>
        </p:spPr>
        <p:txBody>
          <a:bodyPr wrap="none">
            <a:spAutoFit/>
          </a:bodyPr>
          <a:lstStyle/>
          <a:p>
            <a:r>
              <a:rPr lang="en-US" sz="2400" b="1" dirty="0" smtClean="0">
                <a:solidFill>
                  <a:srgbClr val="C00000"/>
                </a:solidFill>
              </a:rPr>
              <a:t>HCF =</a:t>
            </a:r>
            <a:endParaRPr lang="en-IE" sz="2400" dirty="0"/>
          </a:p>
        </p:txBody>
      </p:sp>
      <p:sp>
        <p:nvSpPr>
          <p:cNvPr id="15" name="Rectangle 14"/>
          <p:cNvSpPr/>
          <p:nvPr/>
        </p:nvSpPr>
        <p:spPr>
          <a:xfrm>
            <a:off x="4160273" y="4712760"/>
            <a:ext cx="774571" cy="461665"/>
          </a:xfrm>
          <a:prstGeom prst="rect">
            <a:avLst/>
          </a:prstGeom>
        </p:spPr>
        <p:txBody>
          <a:bodyPr wrap="none">
            <a:spAutoFit/>
          </a:bodyPr>
          <a:lstStyle/>
          <a:p>
            <a:r>
              <a:rPr lang="en-US" sz="2400" b="1" dirty="0" smtClean="0">
                <a:solidFill>
                  <a:srgbClr val="C00000"/>
                </a:solidFill>
              </a:rPr>
              <a:t>2 x 3</a:t>
            </a:r>
            <a:endParaRPr lang="en-IE" sz="2400" dirty="0"/>
          </a:p>
        </p:txBody>
      </p:sp>
      <p:sp>
        <p:nvSpPr>
          <p:cNvPr id="16" name="Rectangle 15"/>
          <p:cNvSpPr/>
          <p:nvPr/>
        </p:nvSpPr>
        <p:spPr>
          <a:xfrm>
            <a:off x="2843808" y="5229200"/>
            <a:ext cx="3983591" cy="461665"/>
          </a:xfrm>
          <a:prstGeom prst="rect">
            <a:avLst/>
          </a:prstGeom>
        </p:spPr>
        <p:txBody>
          <a:bodyPr wrap="none">
            <a:spAutoFit/>
          </a:bodyPr>
          <a:lstStyle/>
          <a:p>
            <a:r>
              <a:rPr lang="en-US" sz="2400" b="1" dirty="0">
                <a:solidFill>
                  <a:srgbClr val="C00000"/>
                </a:solidFill>
              </a:rPr>
              <a:t>she </a:t>
            </a:r>
            <a:r>
              <a:rPr lang="en-US" sz="2400" b="1" dirty="0" smtClean="0">
                <a:solidFill>
                  <a:srgbClr val="C00000"/>
                </a:solidFill>
              </a:rPr>
              <a:t>needs 6 plastic containers</a:t>
            </a:r>
            <a:endParaRPr lang="en-IE" sz="2400" b="1" dirty="0"/>
          </a:p>
        </p:txBody>
      </p:sp>
      <p:grpSp>
        <p:nvGrpSpPr>
          <p:cNvPr id="17" name="Group 16"/>
          <p:cNvGrpSpPr/>
          <p:nvPr/>
        </p:nvGrpSpPr>
        <p:grpSpPr>
          <a:xfrm rot="2614050">
            <a:off x="3196358" y="2766783"/>
            <a:ext cx="2159635" cy="2159635"/>
            <a:chOff x="0" y="0"/>
            <a:chExt cx="2685415" cy="2694940"/>
          </a:xfrm>
        </p:grpSpPr>
        <p:sp>
          <p:nvSpPr>
            <p:cNvPr id="18" name="Rectangle 17"/>
            <p:cNvSpPr/>
            <p:nvPr/>
          </p:nvSpPr>
          <p:spPr>
            <a:xfrm>
              <a:off x="0" y="89535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9" name="Rectangle 18"/>
            <p:cNvSpPr/>
            <p:nvPr/>
          </p:nvSpPr>
          <p:spPr>
            <a:xfrm>
              <a:off x="885825" y="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Tree>
    <p:extLst>
      <p:ext uri="{BB962C8B-B14F-4D97-AF65-F5344CB8AC3E}">
        <p14:creationId xmlns:p14="http://schemas.microsoft.com/office/powerpoint/2010/main" val="38767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11" grpId="0"/>
      <p:bldP spid="12" grpId="0"/>
      <p:bldP spid="13" grpId="0"/>
      <p:bldP spid="14" grpId="0"/>
      <p:bldP spid="15"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95536" y="363026"/>
            <a:ext cx="5040000" cy="6522358"/>
          </a:xfrm>
          <a:prstGeom prst="rect">
            <a:avLst/>
          </a:prstGeom>
          <a:noFill/>
          <a:ln>
            <a:noFill/>
          </a:ln>
          <a:effectLst/>
          <a:scene3d>
            <a:camera prst="perspectiveContrastingRightFacing"/>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endParaRPr lang="en-IE"/>
          </a:p>
        </p:txBody>
      </p:sp>
      <p:pic>
        <p:nvPicPr>
          <p:cNvPr id="1027"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183226" y="593303"/>
            <a:ext cx="5040000" cy="6522353"/>
          </a:xfrm>
          <a:prstGeom prst="rect">
            <a:avLst/>
          </a:prstGeom>
          <a:noFill/>
          <a:ln>
            <a:noFill/>
          </a:ln>
          <a:effectLst/>
          <a:scene3d>
            <a:camera prst="perspectiveContrastingRightFacing"/>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055434" y="809327"/>
            <a:ext cx="5040000" cy="6522353"/>
          </a:xfrm>
          <a:prstGeom prst="rect">
            <a:avLst/>
          </a:prstGeom>
          <a:noFill/>
          <a:ln>
            <a:noFill/>
          </a:ln>
          <a:effectLst/>
          <a:scene3d>
            <a:camera prst="perspectiveContrastingRightFacing"/>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3667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20112" y="345385"/>
            <a:ext cx="3960000" cy="5603895"/>
          </a:xfrm>
          <a:prstGeom prst="rect">
            <a:avLst/>
          </a:prstGeom>
          <a:noFill/>
          <a:ln>
            <a:noFill/>
          </a:ln>
          <a:effectLst>
            <a:outerShdw dist="35921" dir="2700000" algn="ctr" rotWithShape="0">
              <a:schemeClr val="bg2"/>
            </a:outerShdw>
          </a:effectLst>
          <a:scene3d>
            <a:camera prst="perspectiveContrastingRightFacing"/>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b="-1"/>
          <a:stretch/>
        </p:blipFill>
        <p:spPr bwMode="auto">
          <a:xfrm>
            <a:off x="2959571" y="552816"/>
            <a:ext cx="4276725" cy="5972528"/>
          </a:xfrm>
          <a:prstGeom prst="rect">
            <a:avLst/>
          </a:prstGeom>
          <a:noFill/>
          <a:ln>
            <a:noFill/>
          </a:ln>
          <a:effectLst/>
          <a:scene3d>
            <a:camera prst="perspectiveContrastingRightFacing"/>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0956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9"/>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rot="-1749415">
            <a:off x="406708" y="559852"/>
            <a:ext cx="1260475" cy="126047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10"/>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rot="2104954">
            <a:off x="7476563" y="551835"/>
            <a:ext cx="1257300" cy="1233487"/>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5145088" y="8047038"/>
            <a:ext cx="2647950" cy="1666875"/>
            <a:chOff x="180975" y="209550"/>
            <a:chExt cx="2647950" cy="1666875"/>
          </a:xfrm>
        </p:grpSpPr>
        <p:sp>
          <p:nvSpPr>
            <p:cNvPr id="10" name="Rectangle 9"/>
            <p:cNvSpPr/>
            <p:nvPr/>
          </p:nvSpPr>
          <p:spPr>
            <a:xfrm>
              <a:off x="180975" y="209550"/>
              <a:ext cx="2647950" cy="166687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1" name="Oval 10"/>
            <p:cNvSpPr/>
            <p:nvPr/>
          </p:nvSpPr>
          <p:spPr>
            <a:xfrm>
              <a:off x="266700" y="323850"/>
              <a:ext cx="1440000" cy="1440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2" name="Oval 11"/>
            <p:cNvSpPr/>
            <p:nvPr/>
          </p:nvSpPr>
          <p:spPr>
            <a:xfrm>
              <a:off x="1276350" y="333375"/>
              <a:ext cx="1440000" cy="1440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6" name="Rectangle 8"/>
          <p:cNvSpPr>
            <a:spLocks noChangeArrowheads="1"/>
          </p:cNvSpPr>
          <p:nvPr/>
        </p:nvSpPr>
        <p:spPr bwMode="auto">
          <a:xfrm>
            <a:off x="2811463" y="3443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7" name="Rectangle 9"/>
          <p:cNvSpPr>
            <a:spLocks noChangeArrowheads="1"/>
          </p:cNvSpPr>
          <p:nvPr/>
        </p:nvSpPr>
        <p:spPr bwMode="auto">
          <a:xfrm>
            <a:off x="179512" y="2132856"/>
            <a:ext cx="8853277" cy="4139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Jedward are selling some stationary at their </a:t>
            </a: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concert.  </a:t>
            </a: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They want to sell a pack containing the same number of erasers and pencils, but they are coming from two different suppliers.  Pencils come in packages of 18,  erasers come in packages of 30.  Jedward want to purchase the smallest number of pencils and erasers so that he will have exactly 1 eraser per pencil to see if their fans will buy them.  How many packages of pencils and erasers will Jedward</a:t>
            </a:r>
            <a:r>
              <a:rPr kumimoji="0" lang="en-IE" b="1" i="0" u="none" strike="noStrike" cap="none" normalizeH="0" dirty="0" smtClean="0">
                <a:ln>
                  <a:noFill/>
                </a:ln>
                <a:solidFill>
                  <a:srgbClr val="C00000"/>
                </a:solidFill>
                <a:effectLst/>
                <a:latin typeface="Tahoma" pitchFamily="34" charset="0"/>
                <a:ea typeface="Calibri" pitchFamily="34" charset="0"/>
                <a:cs typeface="Tahoma" pitchFamily="34" charset="0"/>
              </a:rPr>
              <a:t> be able to make</a:t>
            </a: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a:t>
            </a: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lang="en-IE" b="1" dirty="0">
              <a:solidFill>
                <a:srgbClr val="C00000"/>
              </a:solidFill>
              <a:latin typeface="Tahoma" pitchFamily="34" charset="0"/>
              <a:cs typeface="Tahoma"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Jedward’s school choir are going to support them at a concert, it has 30 girls and 18 boys.  Louis wants to arrange them in equal rows. Only girls or boys will be in each row.  What is the greatest number of students that could be in each row?</a:t>
            </a: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tabLst/>
            </a:pPr>
            <a:endPar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endParaRPr>
          </a:p>
          <a:p>
            <a:pPr marR="0" lvl="0" algn="l" defTabSz="914400" rtl="0" eaLnBrk="0" fontAlgn="base" latinLnBrk="0" hangingPunct="0">
              <a:lnSpc>
                <a:spcPct val="100000"/>
              </a:lnSpc>
              <a:spcBef>
                <a:spcPct val="0"/>
              </a:spcBef>
              <a:spcAft>
                <a:spcPct val="0"/>
              </a:spcAft>
              <a:buClrTx/>
              <a:buSzTx/>
              <a:tabLst/>
            </a:pPr>
            <a:r>
              <a:rPr kumimoji="0" lang="en-IE" b="1" i="0" u="none" strike="noStrike" cap="none" normalizeH="0" baseline="0" dirty="0" smtClean="0">
                <a:ln>
                  <a:noFill/>
                </a:ln>
                <a:solidFill>
                  <a:srgbClr val="C00000"/>
                </a:solidFill>
                <a:effectLst/>
                <a:latin typeface="Tahoma" pitchFamily="34" charset="0"/>
                <a:ea typeface="Calibri" pitchFamily="34" charset="0"/>
                <a:cs typeface="Tahoma" pitchFamily="34" charset="0"/>
              </a:rPr>
              <a:t>Answer the questions below then return to these.</a:t>
            </a: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a:xfrm>
            <a:off x="1475656" y="262389"/>
            <a:ext cx="6676376" cy="646331"/>
          </a:xfrm>
          <a:prstGeom prst="rect">
            <a:avLst/>
          </a:prstGeom>
        </p:spPr>
        <p:txBody>
          <a:bodyPr wrap="square">
            <a:spAutoFit/>
          </a:bodyPr>
          <a:lstStyle/>
          <a:p>
            <a:pPr lvl="0" fontAlgn="base">
              <a:spcBef>
                <a:spcPct val="0"/>
              </a:spcBef>
              <a:spcAft>
                <a:spcPct val="0"/>
              </a:spcAft>
            </a:pPr>
            <a:r>
              <a:rPr lang="en-IE" sz="3600" b="1" u="sng" dirty="0">
                <a:solidFill>
                  <a:srgbClr val="C00000"/>
                </a:solidFill>
                <a:latin typeface="Tahoma" pitchFamily="34" charset="0"/>
                <a:ea typeface="Calibri" pitchFamily="34" charset="0"/>
                <a:cs typeface="Tahoma" pitchFamily="34" charset="0"/>
              </a:rPr>
              <a:t>Factors and Prime Factors</a:t>
            </a:r>
            <a:endParaRPr lang="en-IE" sz="11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895705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1259632" y="418519"/>
            <a:ext cx="7518277"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pPr marL="457200" indent="-457200" fontAlgn="base">
              <a:lnSpc>
                <a:spcPct val="300000"/>
              </a:lnSpc>
              <a:spcBef>
                <a:spcPct val="0"/>
              </a:spcBef>
              <a:spcAft>
                <a:spcPct val="0"/>
              </a:spcAft>
              <a:buFont typeface="+mj-lt"/>
              <a:buAutoNum type="arabicPeriod"/>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Find the factors of 18</a:t>
            </a: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1" fontAlgn="base" latinLnBrk="0" hangingPunct="1">
              <a:lnSpc>
                <a:spcPct val="3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What is a prime number?</a:t>
            </a:r>
          </a:p>
          <a:p>
            <a:pPr marL="457200" marR="0" lvl="0" indent="-457200" algn="l" defTabSz="914400" rtl="0" eaLnBrk="0" fontAlgn="base" latinLnBrk="0" hangingPunct="0">
              <a:lnSpc>
                <a:spcPct val="3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Use your calculator to write 18 as a product of Prime Factors</a:t>
            </a: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3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Take them in groups a</a:t>
            </a:r>
            <a:r>
              <a:rPr kumimoji="0" lang="en-IE" sz="2000" i="0" u="none" strike="noStrike" cap="none" normalizeH="0" baseline="0" dirty="0" smtClean="0">
                <a:ln>
                  <a:noFill/>
                </a:ln>
                <a:solidFill>
                  <a:srgbClr val="C00000"/>
                </a:solidFill>
                <a:effectLst/>
                <a:latin typeface="Tahoma" pitchFamily="34" charset="0"/>
                <a:ea typeface="Calibri" pitchFamily="34" charset="0"/>
                <a:cs typeface="Tahoma" pitchFamily="34" charset="0"/>
              </a:rPr>
              <a:t>nd</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find the product of the numbers</a:t>
            </a:r>
          </a:p>
          <a:p>
            <a:pPr marL="457200" marR="0" lvl="0" indent="-457200" algn="l" defTabSz="914400" rtl="0" eaLnBrk="0" fontAlgn="base" latinLnBrk="0" hangingPunct="0">
              <a:lnSpc>
                <a:spcPct val="300000"/>
              </a:lnSpc>
              <a:spcBef>
                <a:spcPct val="0"/>
              </a:spcBef>
              <a:spcAft>
                <a:spcPct val="0"/>
              </a:spcAft>
              <a:buClrTx/>
              <a:buSzTx/>
              <a:buFont typeface="+mj-lt"/>
              <a:buAutoNum type="arabicPeriod"/>
              <a:tabLst/>
            </a:pP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3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What can you say about the answers of these numbers?</a:t>
            </a: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2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Are there any factors missing?</a:t>
            </a: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ounded Rectangle 11"/>
          <p:cNvSpPr/>
          <p:nvPr/>
        </p:nvSpPr>
        <p:spPr>
          <a:xfrm>
            <a:off x="5292080" y="3102868"/>
            <a:ext cx="360040" cy="337999"/>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solidFill>
                  <a:srgbClr val="C00000"/>
                </a:solidFill>
              </a:rPr>
              <a:t>1</a:t>
            </a:r>
            <a:endParaRPr lang="en-IE" b="1" dirty="0">
              <a:solidFill>
                <a:srgbClr val="C00000"/>
              </a:solidFill>
            </a:endParaRPr>
          </a:p>
        </p:txBody>
      </p:sp>
      <p:sp>
        <p:nvSpPr>
          <p:cNvPr id="13" name="Rounded Rectangle 12"/>
          <p:cNvSpPr/>
          <p:nvPr/>
        </p:nvSpPr>
        <p:spPr>
          <a:xfrm>
            <a:off x="5749795" y="3097276"/>
            <a:ext cx="360040" cy="337999"/>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solidFill>
                  <a:srgbClr val="C00000"/>
                </a:solidFill>
              </a:rPr>
              <a:t>8</a:t>
            </a:r>
          </a:p>
        </p:txBody>
      </p:sp>
      <p:sp>
        <p:nvSpPr>
          <p:cNvPr id="14" name="Rounded Rectangle 13"/>
          <p:cNvSpPr/>
          <p:nvPr/>
        </p:nvSpPr>
        <p:spPr>
          <a:xfrm>
            <a:off x="6660232" y="3102197"/>
            <a:ext cx="756000" cy="338400"/>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solidFill>
                  <a:srgbClr val="C00000"/>
                </a:solidFill>
              </a:rPr>
              <a:t>SHIFT</a:t>
            </a:r>
            <a:endParaRPr lang="en-IE" b="1" dirty="0">
              <a:solidFill>
                <a:srgbClr val="C00000"/>
              </a:solidFill>
            </a:endParaRPr>
          </a:p>
        </p:txBody>
      </p:sp>
      <p:sp>
        <p:nvSpPr>
          <p:cNvPr id="15" name="Rounded Rectangle 14"/>
          <p:cNvSpPr/>
          <p:nvPr/>
        </p:nvSpPr>
        <p:spPr>
          <a:xfrm>
            <a:off x="6214542" y="3108757"/>
            <a:ext cx="360040" cy="337999"/>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b="1" dirty="0" smtClean="0">
                <a:solidFill>
                  <a:srgbClr val="C00000"/>
                </a:solidFill>
              </a:rPr>
              <a:t>=</a:t>
            </a:r>
            <a:endParaRPr lang="en-IE" sz="2400" b="1" dirty="0">
              <a:solidFill>
                <a:srgbClr val="C00000"/>
              </a:solidFill>
            </a:endParaRPr>
          </a:p>
        </p:txBody>
      </p:sp>
      <p:grpSp>
        <p:nvGrpSpPr>
          <p:cNvPr id="19" name="Group 18"/>
          <p:cNvGrpSpPr/>
          <p:nvPr/>
        </p:nvGrpSpPr>
        <p:grpSpPr>
          <a:xfrm>
            <a:off x="7462715" y="3050778"/>
            <a:ext cx="1296144" cy="503188"/>
            <a:chOff x="1134759" y="4031085"/>
            <a:chExt cx="1296144" cy="503188"/>
          </a:xfrm>
        </p:grpSpPr>
        <p:sp>
          <p:nvSpPr>
            <p:cNvPr id="18" name="Rounded Rectangle 17"/>
            <p:cNvSpPr/>
            <p:nvPr/>
          </p:nvSpPr>
          <p:spPr>
            <a:xfrm>
              <a:off x="1220491" y="4077444"/>
              <a:ext cx="1047253" cy="338400"/>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spcBef>
                  <a:spcPts val="600"/>
                </a:spcBef>
              </a:pPr>
              <a:endParaRPr lang="en-IE" sz="8800" b="1" baseline="30000" dirty="0" smtClean="0">
                <a:solidFill>
                  <a:srgbClr val="C00000"/>
                </a:solidFill>
              </a:endParaRPr>
            </a:p>
          </p:txBody>
        </p:sp>
        <p:sp>
          <p:nvSpPr>
            <p:cNvPr id="16" name="Rounded Rectangle 15"/>
            <p:cNvSpPr/>
            <p:nvPr/>
          </p:nvSpPr>
          <p:spPr>
            <a:xfrm>
              <a:off x="1134759" y="4149080"/>
              <a:ext cx="1296144" cy="385193"/>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spcBef>
                  <a:spcPts val="600"/>
                </a:spcBef>
              </a:pPr>
              <a:r>
                <a:rPr lang="en-IE" sz="8800" b="1" baseline="30000" dirty="0" smtClean="0">
                  <a:solidFill>
                    <a:srgbClr val="C00000"/>
                  </a:solidFill>
                </a:rPr>
                <a:t>,,,</a:t>
              </a:r>
            </a:p>
          </p:txBody>
        </p:sp>
        <p:sp>
          <p:nvSpPr>
            <p:cNvPr id="17" name="Rounded Rectangle 16"/>
            <p:cNvSpPr/>
            <p:nvPr/>
          </p:nvSpPr>
          <p:spPr>
            <a:xfrm>
              <a:off x="1297732" y="4031085"/>
              <a:ext cx="360040" cy="344559"/>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rgbClr val="C00000"/>
                  </a:solidFill>
                </a:rPr>
                <a:t>0</a:t>
              </a:r>
              <a:endParaRPr lang="en-IE" sz="1600" b="1" dirty="0">
                <a:solidFill>
                  <a:srgbClr val="C00000"/>
                </a:solidFill>
              </a:endParaRPr>
            </a:p>
          </p:txBody>
        </p:sp>
      </p:grpSp>
      <p:graphicFrame>
        <p:nvGraphicFramePr>
          <p:cNvPr id="22" name="Table 21"/>
          <p:cNvGraphicFramePr>
            <a:graphicFrameLocks noGrp="1"/>
          </p:cNvGraphicFramePr>
          <p:nvPr>
            <p:extLst>
              <p:ext uri="{D42A27DB-BD31-4B8C-83A1-F6EECF244321}">
                <p14:modId xmlns:p14="http://schemas.microsoft.com/office/powerpoint/2010/main" val="313595270"/>
              </p:ext>
            </p:extLst>
          </p:nvPr>
        </p:nvGraphicFramePr>
        <p:xfrm>
          <a:off x="2689738" y="4077072"/>
          <a:ext cx="4348494" cy="1259999"/>
        </p:xfrm>
        <a:graphic>
          <a:graphicData uri="http://schemas.openxmlformats.org/drawingml/2006/table">
            <a:tbl>
              <a:tblPr firstRow="1" firstCol="1" bandRow="1">
                <a:tableStyleId>{72833802-FEF1-4C79-8D5D-14CF1EAF98D9}</a:tableStyleId>
              </a:tblPr>
              <a:tblGrid>
                <a:gridCol w="1449498"/>
                <a:gridCol w="1449498"/>
                <a:gridCol w="1449498"/>
              </a:tblGrid>
              <a:tr h="336980">
                <a:tc>
                  <a:txBody>
                    <a:bodyPr/>
                    <a:lstStyle/>
                    <a:p>
                      <a:pPr algn="ctr">
                        <a:lnSpc>
                          <a:spcPct val="115000"/>
                        </a:lnSpc>
                        <a:spcAft>
                          <a:spcPts val="0"/>
                        </a:spcAft>
                      </a:pPr>
                      <a:r>
                        <a:rPr lang="en-IE" sz="1800" b="0" dirty="0" smtClean="0">
                          <a:effectLst/>
                        </a:rPr>
                        <a:t>1 number</a:t>
                      </a:r>
                      <a:endParaRPr lang="en-IE" sz="1600" b="0" dirty="0">
                        <a:effectLst/>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numbers</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a:effectLst/>
                        </a:rPr>
                        <a:t>3 numbers</a:t>
                      </a:r>
                      <a:endParaRPr lang="en-IE" sz="1600" b="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673">
                <a:tc>
                  <a:txBody>
                    <a:bodyPr/>
                    <a:lstStyle/>
                    <a:p>
                      <a:pPr algn="ctr">
                        <a:lnSpc>
                          <a:spcPct val="115000"/>
                        </a:lnSpc>
                        <a:spcAft>
                          <a:spcPts val="0"/>
                        </a:spcAft>
                      </a:pPr>
                      <a:r>
                        <a:rPr lang="en-IE" sz="1600" b="0" dirty="0" smtClean="0">
                          <a:effectLst/>
                          <a:latin typeface="Calibri"/>
                          <a:ea typeface="Calibri"/>
                          <a:cs typeface="Times New Roman"/>
                        </a:rPr>
                        <a:t>2</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600" b="0" dirty="0" smtClean="0">
                          <a:effectLst/>
                          <a:latin typeface="Calibri"/>
                          <a:ea typeface="Calibri"/>
                          <a:cs typeface="Times New Roman"/>
                        </a:rPr>
                        <a:t>2 x 3</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600" b="0" dirty="0" smtClean="0">
                          <a:effectLst/>
                          <a:latin typeface="Calibri"/>
                          <a:ea typeface="Calibri"/>
                          <a:cs typeface="Times New Roman"/>
                        </a:rPr>
                        <a:t>2 x 3 x 3</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673">
                <a:tc>
                  <a:txBody>
                    <a:bodyPr/>
                    <a:lstStyle/>
                    <a:p>
                      <a:pPr algn="ctr">
                        <a:lnSpc>
                          <a:spcPct val="115000"/>
                        </a:lnSpc>
                        <a:spcAft>
                          <a:spcPts val="0"/>
                        </a:spcAft>
                      </a:pPr>
                      <a:r>
                        <a:rPr lang="en-IE" sz="1600" b="0" dirty="0" smtClean="0">
                          <a:effectLst/>
                          <a:latin typeface="Calibri"/>
                          <a:ea typeface="Calibri"/>
                          <a:cs typeface="Times New Roman"/>
                        </a:rPr>
                        <a:t>3</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600" b="0" dirty="0" smtClean="0">
                          <a:effectLst/>
                          <a:latin typeface="Calibri"/>
                          <a:ea typeface="Calibri"/>
                          <a:cs typeface="Times New Roman"/>
                        </a:rPr>
                        <a:t>3 x 3</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673">
                <a:tc>
                  <a:txBody>
                    <a:bodyPr/>
                    <a:lstStyle/>
                    <a:p>
                      <a:pPr algn="ctr">
                        <a:lnSpc>
                          <a:spcPct val="115000"/>
                        </a:lnSpc>
                        <a:spcAft>
                          <a:spcPts val="0"/>
                        </a:spcAft>
                      </a:pPr>
                      <a:r>
                        <a:rPr lang="en-IE" sz="1600" b="0" dirty="0" smtClean="0">
                          <a:effectLst/>
                          <a:latin typeface="Calibri"/>
                          <a:ea typeface="Calibri"/>
                          <a:cs typeface="Times New Roman"/>
                        </a:rPr>
                        <a:t>3</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219282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3872" y="548680"/>
            <a:ext cx="9198768" cy="6001643"/>
          </a:xfrm>
          <a:prstGeom prst="rect">
            <a:avLst/>
          </a:prstGeom>
        </p:spPr>
        <p:txBody>
          <a:bodyPr wrap="square">
            <a:spAutoFit/>
          </a:bodyPr>
          <a:lstStyle/>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Are there any factors missing?</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Find the factors of 30 </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Use your calculator to write 30 as a product of prime factors</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Take them in groups and find the product of the numbers</a:t>
            </a:r>
          </a:p>
          <a:p>
            <a:pPr marL="457200" lvl="0" indent="-457200" eaLnBrk="0" fontAlgn="base" hangingPunct="0">
              <a:lnSpc>
                <a:spcPct val="300000"/>
              </a:lnSpc>
              <a:spcBef>
                <a:spcPct val="0"/>
              </a:spcBef>
              <a:spcAft>
                <a:spcPct val="0"/>
              </a:spcAft>
              <a:buFont typeface="+mj-lt"/>
              <a:buAutoNum type="arabicPeriod" startAt="6"/>
            </a:pP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What can we say about these numbers</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factors the numbers that are common to both 18 and 30.</a:t>
            </a:r>
            <a:endParaRPr kumimoji="0" lang="en-IE"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209467055"/>
              </p:ext>
            </p:extLst>
          </p:nvPr>
        </p:nvGraphicFramePr>
        <p:xfrm>
          <a:off x="2239730" y="3823312"/>
          <a:ext cx="4348494" cy="1267770"/>
        </p:xfrm>
        <a:graphic>
          <a:graphicData uri="http://schemas.openxmlformats.org/drawingml/2006/table">
            <a:tbl>
              <a:tblPr firstRow="1" firstCol="1" bandRow="1">
                <a:tableStyleId>{72833802-FEF1-4C79-8D5D-14CF1EAF98D9}</a:tableStyleId>
              </a:tblPr>
              <a:tblGrid>
                <a:gridCol w="1449498"/>
                <a:gridCol w="1449498"/>
                <a:gridCol w="1449498"/>
              </a:tblGrid>
              <a:tr h="326911">
                <a:tc>
                  <a:txBody>
                    <a:bodyPr/>
                    <a:lstStyle/>
                    <a:p>
                      <a:pPr algn="ctr">
                        <a:lnSpc>
                          <a:spcPct val="115000"/>
                        </a:lnSpc>
                        <a:spcAft>
                          <a:spcPts val="0"/>
                        </a:spcAft>
                      </a:pPr>
                      <a:r>
                        <a:rPr lang="en-IE" sz="1800" b="0" dirty="0">
                          <a:effectLst/>
                        </a:rPr>
                        <a:t>1 number</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numbers</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3 numbers</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8480">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26911">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a:effectLst/>
                        </a:rPr>
                        <a:t> </a:t>
                      </a:r>
                      <a:endParaRPr lang="en-IE" sz="1600" b="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697">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 </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189724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5840" y="1411044"/>
            <a:ext cx="7830616" cy="5155257"/>
          </a:xfrm>
          <a:prstGeom prst="rect">
            <a:avLst/>
          </a:prstGeom>
        </p:spPr>
        <p:txBody>
          <a:bodyPr wrap="square">
            <a:spAutoFit/>
          </a:bodyPr>
          <a:lstStyle/>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factors </a:t>
            </a:r>
            <a:r>
              <a:rPr lang="en-IE" dirty="0" smtClean="0">
                <a:solidFill>
                  <a:srgbClr val="C00000"/>
                </a:solidFill>
                <a:latin typeface="Tahoma" pitchFamily="34" charset="0"/>
                <a:ea typeface="Calibri" pitchFamily="34" charset="0"/>
                <a:cs typeface="Tahoma" pitchFamily="34" charset="0"/>
              </a:rPr>
              <a:t>of </a:t>
            </a:r>
            <a:r>
              <a:rPr lang="en-IE" smtClean="0">
                <a:solidFill>
                  <a:srgbClr val="C00000"/>
                </a:solidFill>
                <a:latin typeface="Tahoma" pitchFamily="34" charset="0"/>
                <a:ea typeface="Calibri" pitchFamily="34" charset="0"/>
                <a:cs typeface="Tahoma" pitchFamily="34" charset="0"/>
              </a:rPr>
              <a:t>18 and 30</a:t>
            </a:r>
            <a:r>
              <a:rPr kumimoji="0" lang="en-IE" b="0" i="0" u="none" strike="noStrike" cap="none" normalizeH="0" baseline="0" smtClean="0">
                <a:ln>
                  <a:noFill/>
                </a:ln>
                <a:solidFill>
                  <a:srgbClr val="C00000"/>
                </a:solidFill>
                <a:effectLst/>
                <a:latin typeface="Tahoma" pitchFamily="34" charset="0"/>
                <a:ea typeface="Calibri" pitchFamily="34" charset="0"/>
                <a:cs typeface="Tahoma" pitchFamily="34" charset="0"/>
              </a:rPr>
              <a:t>.</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Highest Common factor</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Find the Prime factors of this number</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Can you say anything about these factors?</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first seven multiples of 18 and 30</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ts val="600"/>
              </a:spcBef>
              <a:spcAft>
                <a:spcPct val="0"/>
              </a:spcAft>
              <a:buFont typeface="+mj-lt"/>
              <a:buAutoNum type="arabicPeriod" startAt="11"/>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Which is the Lowest Common Multiple of 18 and 30?</a:t>
            </a:r>
            <a:endParaRPr kumimoji="0" lang="en-IE"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34716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412776"/>
            <a:ext cx="9270776" cy="4708981"/>
          </a:xfrm>
          <a:prstGeom prst="rect">
            <a:avLst/>
          </a:prstGeom>
        </p:spPr>
        <p:txBody>
          <a:bodyPr wrap="square">
            <a:spAutoFit/>
          </a:bodyPr>
          <a:lstStyle/>
          <a:p>
            <a:pPr marL="457200" indent="-457200" eaLnBrk="0" fontAlgn="base" hangingPunct="0">
              <a:lnSpc>
                <a:spcPct val="300000"/>
              </a:lnSpc>
              <a:spcBef>
                <a:spcPct val="0"/>
              </a:spcBef>
              <a:spcAft>
                <a:spcPct val="0"/>
              </a:spcAft>
              <a:buFont typeface="+mj-lt"/>
              <a:buAutoNum type="arabicPeriod" startAt="1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What is the Lowest Common Multiple of 18 and 30?</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Find the Prime factors of this number</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Can you say anything about these factors? </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spcBef>
                <a:spcPts val="2400"/>
              </a:spcBef>
              <a:spcAft>
                <a:spcPct val="0"/>
              </a:spcAft>
              <a:buFont typeface="+mj-lt"/>
              <a:buAutoNum type="arabicPeriod" startAt="16"/>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out the Prime factors of 18 and 30 as a list. </a:t>
            </a:r>
          </a:p>
          <a:p>
            <a:pPr lvl="0" indent="442913" eaLnBrk="0" fontAlgn="base" hangingPunct="0">
              <a:spcBef>
                <a:spcPct val="0"/>
              </a:spcBef>
              <a:spcAft>
                <a:spcPct val="0"/>
              </a:spcAf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repeating factors if required</a:t>
            </a:r>
            <a:endParaRPr lang="en-IE" dirty="0" smtClean="0">
              <a:latin typeface="Arial" pitchFamily="34" charset="0"/>
              <a:cs typeface="Arial" pitchFamily="34" charset="0"/>
            </a:endParaRPr>
          </a:p>
          <a:p>
            <a:pPr lvl="0" indent="442913" eaLnBrk="0" fontAlgn="base" hangingPunct="0">
              <a:spcBef>
                <a:spcPts val="1200"/>
              </a:spcBef>
              <a:spcAft>
                <a:spcPct val="0"/>
              </a:spcAf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18 =</a:t>
            </a:r>
            <a:r>
              <a:rPr kumimoji="0" lang="en-IE" b="0" i="0" u="none" strike="noStrike" cap="none" normalizeH="0" dirty="0" smtClean="0">
                <a:ln>
                  <a:noFill/>
                </a:ln>
                <a:solidFill>
                  <a:srgbClr val="C00000"/>
                </a:solidFill>
                <a:effectLst/>
                <a:latin typeface="Tahoma" pitchFamily="34" charset="0"/>
                <a:ea typeface="Calibri" pitchFamily="34" charset="0"/>
                <a:cs typeface="Tahoma" pitchFamily="34" charset="0"/>
              </a:rPr>
              <a:t> </a:t>
            </a: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     ,          	30=      ,     ,          </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300000"/>
              </a:lnSpc>
              <a:spcBef>
                <a:spcPct val="0"/>
              </a:spcBef>
              <a:spcAft>
                <a:spcPct val="0"/>
              </a:spcAft>
              <a:buFont typeface="+mj-lt"/>
              <a:buAutoNum type="arabicPeriod" startAt="16"/>
            </a:pPr>
            <a:endParaRPr kumimoji="0" lang="en-IE"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827584" y="5198427"/>
            <a:ext cx="7150968" cy="923330"/>
          </a:xfrm>
          <a:prstGeom prst="rect">
            <a:avLst/>
          </a:prstGeom>
        </p:spPr>
        <p:txBody>
          <a:bodyPr wrap="square">
            <a:spAutoFit/>
          </a:bodyPr>
          <a:lstStyle/>
          <a:p>
            <a:pPr lvl="0" eaLnBrk="0" fontAlgn="base" hangingPunct="0">
              <a:lnSpc>
                <a:spcPct val="300000"/>
              </a:lnSpc>
              <a:spcBef>
                <a:spcPct val="0"/>
              </a:spcBef>
              <a:spcAft>
                <a:spcPct val="0"/>
              </a:spcAft>
            </a:pPr>
            <a:r>
              <a:rPr lang="en-IE" dirty="0" smtClean="0">
                <a:solidFill>
                  <a:srgbClr val="C00000"/>
                </a:solidFill>
                <a:latin typeface="Tahoma" pitchFamily="34" charset="0"/>
                <a:ea typeface="Calibri" pitchFamily="34" charset="0"/>
                <a:cs typeface="Tahoma" pitchFamily="34" charset="0"/>
              </a:rPr>
              <a:t>20.  Complete </a:t>
            </a:r>
            <a:r>
              <a:rPr lang="en-IE" dirty="0">
                <a:solidFill>
                  <a:srgbClr val="C00000"/>
                </a:solidFill>
                <a:latin typeface="Tahoma" pitchFamily="34" charset="0"/>
                <a:ea typeface="Calibri" pitchFamily="34" charset="0"/>
                <a:cs typeface="Tahoma" pitchFamily="34" charset="0"/>
              </a:rPr>
              <a:t>the factor diagram</a:t>
            </a:r>
            <a:endParaRPr lang="en-IE"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20322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827584" y="1796623"/>
            <a:ext cx="766427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19.</a:t>
            </a:r>
            <a:r>
              <a:rPr kumimoji="0" lang="en-IE" sz="2000" b="0" i="0" u="none" strike="noStrike" cap="none" normalizeH="0" dirty="0" smtClean="0">
                <a:ln>
                  <a:noFill/>
                </a:ln>
                <a:solidFill>
                  <a:srgbClr val="C00000"/>
                </a:solidFill>
                <a:effectLst/>
                <a:latin typeface="Tahoma" pitchFamily="34" charset="0"/>
                <a:ea typeface="Calibri" pitchFamily="34" charset="0"/>
                <a:cs typeface="Tahoma" pitchFamily="34" charset="0"/>
              </a:rPr>
              <a:t>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Write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out the Prime factors of 18 and 30 as a list.</a:t>
            </a: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18 </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        ,             	30=       ,        ,             </a:t>
            </a:r>
            <a:endParaRPr kumimoji="0" lang="en-IE"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sz="32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4" name="Group 13"/>
          <p:cNvGrpSpPr/>
          <p:nvPr/>
        </p:nvGrpSpPr>
        <p:grpSpPr>
          <a:xfrm rot="2614050">
            <a:off x="5264272" y="2507646"/>
            <a:ext cx="2159635" cy="2159635"/>
            <a:chOff x="0" y="0"/>
            <a:chExt cx="2685415" cy="2694940"/>
          </a:xfrm>
        </p:grpSpPr>
        <p:sp>
          <p:nvSpPr>
            <p:cNvPr id="15" name="Rectangle 14"/>
            <p:cNvSpPr/>
            <p:nvPr/>
          </p:nvSpPr>
          <p:spPr>
            <a:xfrm>
              <a:off x="0" y="89535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6" name="Rectangle 15"/>
            <p:cNvSpPr/>
            <p:nvPr/>
          </p:nvSpPr>
          <p:spPr>
            <a:xfrm>
              <a:off x="885825" y="0"/>
              <a:ext cx="1799590" cy="17995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12" name="Rectangle 11"/>
          <p:cNvSpPr/>
          <p:nvPr/>
        </p:nvSpPr>
        <p:spPr>
          <a:xfrm>
            <a:off x="800977" y="2420888"/>
            <a:ext cx="7150968" cy="923330"/>
          </a:xfrm>
          <a:prstGeom prst="rect">
            <a:avLst/>
          </a:prstGeom>
        </p:spPr>
        <p:txBody>
          <a:bodyPr wrap="square">
            <a:spAutoFit/>
          </a:bodyPr>
          <a:lstStyle/>
          <a:p>
            <a:pPr lvl="0" eaLnBrk="0" fontAlgn="base" hangingPunct="0">
              <a:lnSpc>
                <a:spcPct val="300000"/>
              </a:lnSpc>
              <a:spcBef>
                <a:spcPct val="0"/>
              </a:spcBef>
              <a:spcAft>
                <a:spcPct val="0"/>
              </a:spcAft>
            </a:pPr>
            <a:r>
              <a:rPr lang="en-IE" dirty="0" smtClean="0">
                <a:solidFill>
                  <a:srgbClr val="C00000"/>
                </a:solidFill>
                <a:latin typeface="Tahoma" pitchFamily="34" charset="0"/>
                <a:ea typeface="Calibri" pitchFamily="34" charset="0"/>
                <a:cs typeface="Tahoma" pitchFamily="34" charset="0"/>
              </a:rPr>
              <a:t>20.  Complete </a:t>
            </a:r>
            <a:r>
              <a:rPr lang="en-IE" dirty="0">
                <a:solidFill>
                  <a:srgbClr val="C00000"/>
                </a:solidFill>
                <a:latin typeface="Tahoma" pitchFamily="34" charset="0"/>
                <a:ea typeface="Calibri" pitchFamily="34" charset="0"/>
                <a:cs typeface="Tahoma" pitchFamily="34" charset="0"/>
              </a:rPr>
              <a:t>the factor diagram</a:t>
            </a:r>
            <a:endParaRPr lang="en-IE" dirty="0">
              <a:solidFill>
                <a:prstClr val="black"/>
              </a:solidFill>
              <a:latin typeface="Arial" pitchFamily="34" charset="0"/>
              <a:cs typeface="Arial" pitchFamily="34" charset="0"/>
            </a:endParaRPr>
          </a:p>
        </p:txBody>
      </p:sp>
      <p:sp>
        <p:nvSpPr>
          <p:cNvPr id="17" name="Rectangle 11"/>
          <p:cNvSpPr>
            <a:spLocks noChangeArrowheads="1"/>
          </p:cNvSpPr>
          <p:nvPr/>
        </p:nvSpPr>
        <p:spPr bwMode="auto">
          <a:xfrm>
            <a:off x="683568" y="4298320"/>
            <a:ext cx="6615785" cy="2192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1"/>
              <a:tabLs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What can you say about the </a:t>
            </a:r>
            <a:r>
              <a:rPr lang="en-IE" dirty="0">
                <a:solidFill>
                  <a:srgbClr val="C00000"/>
                </a:solidFill>
                <a:latin typeface="Tahoma" pitchFamily="34" charset="0"/>
                <a:ea typeface="Calibri" pitchFamily="34" charset="0"/>
                <a:cs typeface="Tahoma" pitchFamily="34" charset="0"/>
              </a:rPr>
              <a:t>n</a:t>
            </a: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umbers in the overlap of the </a:t>
            </a:r>
          </a:p>
          <a:p>
            <a:pPr marR="0" lvl="0" algn="l" defTabSz="914400" rtl="0" eaLnBrk="0" fontAlgn="base" latinLnBrk="0" hangingPunct="0">
              <a:lnSpc>
                <a:spcPct val="100000"/>
              </a:lnSpc>
              <a:spcBef>
                <a:spcPct val="0"/>
              </a:spcBef>
              <a:spcAft>
                <a:spcPct val="0"/>
              </a:spcAft>
              <a:buClrTx/>
              <a:buSzTx/>
              <a:tabLs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Prime</a:t>
            </a:r>
            <a:r>
              <a:rPr kumimoji="0" lang="en-IE" b="0" i="0" u="none" strike="noStrike" cap="none" normalizeH="0" dirty="0" smtClean="0">
                <a:ln>
                  <a:noFill/>
                </a:ln>
                <a:solidFill>
                  <a:srgbClr val="C00000"/>
                </a:solidFill>
                <a:effectLst/>
                <a:latin typeface="Tahoma" pitchFamily="34" charset="0"/>
                <a:ea typeface="Calibri" pitchFamily="34" charset="0"/>
                <a:cs typeface="Tahoma" pitchFamily="34" charset="0"/>
              </a:rPr>
              <a:t> factor </a:t>
            </a: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diagram</a:t>
            </a: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1"/>
              <a:tabLst/>
            </a:pPr>
            <a:endPar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1"/>
              <a:tabLst/>
            </a:pPr>
            <a:endPar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1"/>
              <a:tabLst/>
            </a:pPr>
            <a:endParaRPr kumimoji="0" lang="en-IE" sz="105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IE"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What can you say about the union of the Venn diagram?</a:t>
            </a:r>
            <a:endParaRPr kumimoji="0" lang="en-IE"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22"/>
              <a:tabLst/>
            </a:pPr>
            <a:endParaRPr kumimoji="0" lang="en-IE"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4855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1259632" y="418519"/>
            <a:ext cx="7518277"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pPr marL="457200" indent="-457200" fontAlgn="base">
              <a:lnSpc>
                <a:spcPct val="300000"/>
              </a:lnSpc>
              <a:spcBef>
                <a:spcPct val="0"/>
              </a:spcBef>
              <a:spcAft>
                <a:spcPct val="0"/>
              </a:spcAft>
              <a:buFont typeface="+mj-lt"/>
              <a:buAutoNum type="arabicPeriod"/>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Find the factors of 18</a:t>
            </a: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1" fontAlgn="base" latinLnBrk="0" hangingPunct="1">
              <a:lnSpc>
                <a:spcPct val="3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What is a prime number?</a:t>
            </a:r>
          </a:p>
          <a:p>
            <a:pPr marL="457200" marR="0" lvl="0" indent="-457200" algn="l" defTabSz="914400" rtl="0" eaLnBrk="0" fontAlgn="base" latinLnBrk="0" hangingPunct="0">
              <a:lnSpc>
                <a:spcPct val="3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Use your calculator to write 18 as a product of Prime Factors</a:t>
            </a: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3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Take them in groups a</a:t>
            </a:r>
            <a:r>
              <a:rPr kumimoji="0" lang="en-IE" sz="2000" i="0" u="none" strike="noStrike" cap="none" normalizeH="0" baseline="0" dirty="0" smtClean="0">
                <a:ln>
                  <a:noFill/>
                </a:ln>
                <a:solidFill>
                  <a:srgbClr val="C00000"/>
                </a:solidFill>
                <a:effectLst/>
                <a:latin typeface="Tahoma" pitchFamily="34" charset="0"/>
                <a:ea typeface="Calibri" pitchFamily="34" charset="0"/>
                <a:cs typeface="Tahoma" pitchFamily="34" charset="0"/>
              </a:rPr>
              <a:t>nd</a:t>
            </a: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 find the product of the numbers</a:t>
            </a:r>
          </a:p>
          <a:p>
            <a:pPr marL="457200" marR="0" lvl="0" indent="-457200" algn="l" defTabSz="914400" rtl="0" eaLnBrk="0" fontAlgn="base" latinLnBrk="0" hangingPunct="0">
              <a:lnSpc>
                <a:spcPct val="300000"/>
              </a:lnSpc>
              <a:spcBef>
                <a:spcPct val="0"/>
              </a:spcBef>
              <a:spcAft>
                <a:spcPct val="0"/>
              </a:spcAft>
              <a:buClrTx/>
              <a:buSzTx/>
              <a:buFont typeface="+mj-lt"/>
              <a:buAutoNum type="arabicPeriod"/>
              <a:tabLst/>
            </a:pP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3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What can you say about the answers of these numbers?</a:t>
            </a: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200000"/>
              </a:lnSpc>
              <a:spcBef>
                <a:spcPct val="0"/>
              </a:spcBef>
              <a:spcAft>
                <a:spcPct val="0"/>
              </a:spcAft>
              <a:buClrTx/>
              <a:buSzTx/>
              <a:buFont typeface="+mj-lt"/>
              <a:buAutoNum type="arabicPeriod"/>
              <a:tabLst/>
            </a:pPr>
            <a:r>
              <a:rPr kumimoji="0" lang="en-IE" sz="2000" b="0" i="0" u="none" strike="noStrike" cap="none" normalizeH="0" baseline="0" dirty="0" smtClean="0">
                <a:ln>
                  <a:noFill/>
                </a:ln>
                <a:solidFill>
                  <a:srgbClr val="C00000"/>
                </a:solidFill>
                <a:effectLst/>
                <a:latin typeface="Tahoma" pitchFamily="34" charset="0"/>
                <a:ea typeface="Calibri" pitchFamily="34" charset="0"/>
                <a:cs typeface="Tahoma" pitchFamily="34" charset="0"/>
              </a:rPr>
              <a:t>Are there any factors missing?</a:t>
            </a:r>
            <a:endParaRPr kumimoji="0" lang="en-IE"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1821443" y="1093950"/>
            <a:ext cx="230826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 1, 2, 3, 6, 9, 18</a:t>
            </a:r>
            <a:endParaRPr lang="en-IE" sz="2400" dirty="0">
              <a:solidFill>
                <a:schemeClr val="tx1"/>
              </a:solidFill>
            </a:endParaRPr>
          </a:p>
        </p:txBody>
      </p:sp>
      <p:sp>
        <p:nvSpPr>
          <p:cNvPr id="4" name="Rectangle 3"/>
          <p:cNvSpPr/>
          <p:nvPr/>
        </p:nvSpPr>
        <p:spPr>
          <a:xfrm>
            <a:off x="1605419" y="2082552"/>
            <a:ext cx="6624736" cy="62636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a:solidFill>
                  <a:schemeClr val="tx1"/>
                </a:solidFill>
              </a:rPr>
              <a:t> </a:t>
            </a:r>
            <a:r>
              <a:rPr lang="en-IE" sz="2400" dirty="0" smtClean="0">
                <a:solidFill>
                  <a:schemeClr val="tx1"/>
                </a:solidFill>
              </a:rPr>
              <a:t>A number that has exactly two different factors</a:t>
            </a:r>
            <a:endParaRPr lang="en-IE" sz="2400" dirty="0">
              <a:solidFill>
                <a:schemeClr val="tx1"/>
              </a:solidFill>
            </a:endParaRPr>
          </a:p>
        </p:txBody>
      </p:sp>
      <p:sp>
        <p:nvSpPr>
          <p:cNvPr id="5" name="Rectangle 4"/>
          <p:cNvSpPr/>
          <p:nvPr/>
        </p:nvSpPr>
        <p:spPr>
          <a:xfrm>
            <a:off x="1821443" y="2852936"/>
            <a:ext cx="230826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 2 x 3</a:t>
            </a:r>
            <a:r>
              <a:rPr lang="en-IE" sz="2400" baseline="30000" dirty="0" smtClean="0">
                <a:solidFill>
                  <a:schemeClr val="tx1"/>
                </a:solidFill>
              </a:rPr>
              <a:t>2</a:t>
            </a:r>
            <a:endParaRPr lang="en-IE" sz="2400" dirty="0">
              <a:solidFill>
                <a:schemeClr val="tx1"/>
              </a:solidFill>
            </a:endParaRPr>
          </a:p>
        </p:txBody>
      </p:sp>
      <p:sp>
        <p:nvSpPr>
          <p:cNvPr id="6" name="Rectangle 5"/>
          <p:cNvSpPr/>
          <p:nvPr/>
        </p:nvSpPr>
        <p:spPr>
          <a:xfrm>
            <a:off x="1821443" y="3234680"/>
            <a:ext cx="230826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 2 x 3 x 3</a:t>
            </a:r>
            <a:endParaRPr lang="en-IE" sz="2400" dirty="0">
              <a:solidFill>
                <a:schemeClr val="tx1"/>
              </a:solidFill>
            </a:endParaRPr>
          </a:p>
        </p:txBody>
      </p:sp>
      <p:sp>
        <p:nvSpPr>
          <p:cNvPr id="8" name="Rectangle 7"/>
          <p:cNvSpPr/>
          <p:nvPr/>
        </p:nvSpPr>
        <p:spPr>
          <a:xfrm>
            <a:off x="1821443" y="5661248"/>
            <a:ext cx="4478749"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smtClean="0">
                <a:solidFill>
                  <a:schemeClr val="tx1"/>
                </a:solidFill>
              </a:rPr>
              <a:t>= They are all factors of 18</a:t>
            </a:r>
            <a:endParaRPr lang="en-IE" sz="2400" dirty="0">
              <a:solidFill>
                <a:schemeClr val="tx1"/>
              </a:solidFill>
            </a:endParaRPr>
          </a:p>
        </p:txBody>
      </p:sp>
      <p:sp>
        <p:nvSpPr>
          <p:cNvPr id="12" name="Rounded Rectangle 11"/>
          <p:cNvSpPr/>
          <p:nvPr/>
        </p:nvSpPr>
        <p:spPr>
          <a:xfrm>
            <a:off x="5292080" y="3102868"/>
            <a:ext cx="360040" cy="337999"/>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solidFill>
                  <a:srgbClr val="C00000"/>
                </a:solidFill>
              </a:rPr>
              <a:t>1</a:t>
            </a:r>
            <a:endParaRPr lang="en-IE" b="1" dirty="0">
              <a:solidFill>
                <a:srgbClr val="C00000"/>
              </a:solidFill>
            </a:endParaRPr>
          </a:p>
        </p:txBody>
      </p:sp>
      <p:sp>
        <p:nvSpPr>
          <p:cNvPr id="13" name="Rounded Rectangle 12"/>
          <p:cNvSpPr/>
          <p:nvPr/>
        </p:nvSpPr>
        <p:spPr>
          <a:xfrm>
            <a:off x="5749795" y="3097276"/>
            <a:ext cx="360040" cy="337999"/>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solidFill>
                  <a:srgbClr val="C00000"/>
                </a:solidFill>
              </a:rPr>
              <a:t>8</a:t>
            </a:r>
          </a:p>
        </p:txBody>
      </p:sp>
      <p:sp>
        <p:nvSpPr>
          <p:cNvPr id="14" name="Rounded Rectangle 13"/>
          <p:cNvSpPr/>
          <p:nvPr/>
        </p:nvSpPr>
        <p:spPr>
          <a:xfrm>
            <a:off x="6660232" y="3102197"/>
            <a:ext cx="756000" cy="338400"/>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solidFill>
                  <a:srgbClr val="C00000"/>
                </a:solidFill>
              </a:rPr>
              <a:t>SHIFT</a:t>
            </a:r>
            <a:endParaRPr lang="en-IE" b="1" dirty="0">
              <a:solidFill>
                <a:srgbClr val="C00000"/>
              </a:solidFill>
            </a:endParaRPr>
          </a:p>
        </p:txBody>
      </p:sp>
      <p:sp>
        <p:nvSpPr>
          <p:cNvPr id="15" name="Rounded Rectangle 14"/>
          <p:cNvSpPr/>
          <p:nvPr/>
        </p:nvSpPr>
        <p:spPr>
          <a:xfrm>
            <a:off x="6214542" y="3108757"/>
            <a:ext cx="360040" cy="337999"/>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b="1" dirty="0" smtClean="0">
                <a:solidFill>
                  <a:srgbClr val="C00000"/>
                </a:solidFill>
              </a:rPr>
              <a:t>=</a:t>
            </a:r>
            <a:endParaRPr lang="en-IE" sz="2400" b="1" dirty="0">
              <a:solidFill>
                <a:srgbClr val="C00000"/>
              </a:solidFill>
            </a:endParaRPr>
          </a:p>
        </p:txBody>
      </p:sp>
      <p:grpSp>
        <p:nvGrpSpPr>
          <p:cNvPr id="19" name="Group 18"/>
          <p:cNvGrpSpPr/>
          <p:nvPr/>
        </p:nvGrpSpPr>
        <p:grpSpPr>
          <a:xfrm>
            <a:off x="7462715" y="3050778"/>
            <a:ext cx="1296144" cy="503188"/>
            <a:chOff x="1134759" y="4031085"/>
            <a:chExt cx="1296144" cy="503188"/>
          </a:xfrm>
        </p:grpSpPr>
        <p:sp>
          <p:nvSpPr>
            <p:cNvPr id="18" name="Rounded Rectangle 17"/>
            <p:cNvSpPr/>
            <p:nvPr/>
          </p:nvSpPr>
          <p:spPr>
            <a:xfrm>
              <a:off x="1220491" y="4077444"/>
              <a:ext cx="1047253" cy="338400"/>
            </a:xfrm>
            <a:prstGeom prst="round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spcBef>
                  <a:spcPts val="600"/>
                </a:spcBef>
              </a:pPr>
              <a:endParaRPr lang="en-IE" sz="8800" b="1" baseline="30000" dirty="0" smtClean="0">
                <a:solidFill>
                  <a:srgbClr val="C00000"/>
                </a:solidFill>
              </a:endParaRPr>
            </a:p>
          </p:txBody>
        </p:sp>
        <p:sp>
          <p:nvSpPr>
            <p:cNvPr id="16" name="Rounded Rectangle 15"/>
            <p:cNvSpPr/>
            <p:nvPr/>
          </p:nvSpPr>
          <p:spPr>
            <a:xfrm>
              <a:off x="1134759" y="4149080"/>
              <a:ext cx="1296144" cy="385193"/>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spcBef>
                  <a:spcPts val="600"/>
                </a:spcBef>
              </a:pPr>
              <a:r>
                <a:rPr lang="en-IE" sz="8800" b="1" baseline="30000" dirty="0" smtClean="0">
                  <a:solidFill>
                    <a:srgbClr val="C00000"/>
                  </a:solidFill>
                </a:rPr>
                <a:t>,,,</a:t>
              </a:r>
            </a:p>
          </p:txBody>
        </p:sp>
        <p:sp>
          <p:nvSpPr>
            <p:cNvPr id="17" name="Rounded Rectangle 16"/>
            <p:cNvSpPr/>
            <p:nvPr/>
          </p:nvSpPr>
          <p:spPr>
            <a:xfrm>
              <a:off x="1297732" y="4031085"/>
              <a:ext cx="360040" cy="344559"/>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rgbClr val="C00000"/>
                  </a:solidFill>
                </a:rPr>
                <a:t>0</a:t>
              </a:r>
              <a:endParaRPr lang="en-IE" sz="1600" b="1" dirty="0">
                <a:solidFill>
                  <a:srgbClr val="C00000"/>
                </a:solidFill>
              </a:endParaRPr>
            </a:p>
          </p:txBody>
        </p:sp>
      </p:grpSp>
      <p:graphicFrame>
        <p:nvGraphicFramePr>
          <p:cNvPr id="22" name="Table 21"/>
          <p:cNvGraphicFramePr>
            <a:graphicFrameLocks noGrp="1"/>
          </p:cNvGraphicFramePr>
          <p:nvPr>
            <p:extLst>
              <p:ext uri="{D42A27DB-BD31-4B8C-83A1-F6EECF244321}">
                <p14:modId xmlns:p14="http://schemas.microsoft.com/office/powerpoint/2010/main" val="3472754265"/>
              </p:ext>
            </p:extLst>
          </p:nvPr>
        </p:nvGraphicFramePr>
        <p:xfrm>
          <a:off x="2689738" y="4077072"/>
          <a:ext cx="4348494" cy="1259999"/>
        </p:xfrm>
        <a:graphic>
          <a:graphicData uri="http://schemas.openxmlformats.org/drawingml/2006/table">
            <a:tbl>
              <a:tblPr firstRow="1" firstCol="1" bandRow="1">
                <a:tableStyleId>{72833802-FEF1-4C79-8D5D-14CF1EAF98D9}</a:tableStyleId>
              </a:tblPr>
              <a:tblGrid>
                <a:gridCol w="1449498"/>
                <a:gridCol w="1449498"/>
                <a:gridCol w="1449498"/>
              </a:tblGrid>
              <a:tr h="336980">
                <a:tc>
                  <a:txBody>
                    <a:bodyPr/>
                    <a:lstStyle/>
                    <a:p>
                      <a:pPr algn="ctr">
                        <a:lnSpc>
                          <a:spcPct val="115000"/>
                        </a:lnSpc>
                        <a:spcAft>
                          <a:spcPts val="0"/>
                        </a:spcAft>
                      </a:pPr>
                      <a:r>
                        <a:rPr lang="en-IE" sz="1800" b="0" dirty="0" smtClean="0">
                          <a:effectLst/>
                        </a:rPr>
                        <a:t>1 number</a:t>
                      </a:r>
                      <a:endParaRPr lang="en-IE" sz="1600" b="0" dirty="0">
                        <a:effectLst/>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numbers</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a:effectLst/>
                        </a:rPr>
                        <a:t>3 numbers</a:t>
                      </a:r>
                      <a:endParaRPr lang="en-IE" sz="1600" b="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673">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673">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7673">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39256199"/>
              </p:ext>
            </p:extLst>
          </p:nvPr>
        </p:nvGraphicFramePr>
        <p:xfrm>
          <a:off x="2689738" y="4077072"/>
          <a:ext cx="4348494" cy="1261872"/>
        </p:xfrm>
        <a:graphic>
          <a:graphicData uri="http://schemas.openxmlformats.org/drawingml/2006/table">
            <a:tbl>
              <a:tblPr firstRow="1" firstCol="1" bandRow="1">
                <a:tableStyleId>{72833802-FEF1-4C79-8D5D-14CF1EAF98D9}</a:tableStyleId>
              </a:tblPr>
              <a:tblGrid>
                <a:gridCol w="1449498"/>
                <a:gridCol w="1449498"/>
                <a:gridCol w="1449498"/>
              </a:tblGrid>
              <a:tr h="315000">
                <a:tc>
                  <a:txBody>
                    <a:bodyPr/>
                    <a:lstStyle/>
                    <a:p>
                      <a:pPr algn="ctr">
                        <a:lnSpc>
                          <a:spcPct val="115000"/>
                        </a:lnSpc>
                        <a:spcAft>
                          <a:spcPts val="0"/>
                        </a:spcAft>
                      </a:pPr>
                      <a:r>
                        <a:rPr lang="en-IE" sz="1800" b="0" dirty="0" smtClean="0">
                          <a:effectLst/>
                        </a:rPr>
                        <a:t>1 number</a:t>
                      </a:r>
                      <a:endParaRPr lang="en-IE" sz="1600" b="0" dirty="0">
                        <a:effectLst/>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numbers</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a:effectLst/>
                        </a:rPr>
                        <a:t>3 numbers</a:t>
                      </a:r>
                      <a:endParaRPr lang="en-IE" sz="1600" b="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5000">
                <a:tc>
                  <a:txBody>
                    <a:bodyPr/>
                    <a:lstStyle/>
                    <a:p>
                      <a:pPr algn="ctr">
                        <a:lnSpc>
                          <a:spcPct val="115000"/>
                        </a:lnSpc>
                        <a:spcAft>
                          <a:spcPts val="0"/>
                        </a:spcAft>
                      </a:pPr>
                      <a:r>
                        <a:rPr lang="en-IE" sz="1800" b="0" dirty="0">
                          <a:effectLst/>
                        </a:rPr>
                        <a:t>2 </a:t>
                      </a:r>
                      <a:r>
                        <a:rPr lang="en-IE" sz="1800" b="0" dirty="0" smtClean="0">
                          <a:effectLst/>
                        </a:rPr>
                        <a:t>= 2</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x 3 </a:t>
                      </a:r>
                      <a:r>
                        <a:rPr lang="en-IE" sz="1800" b="0" dirty="0" smtClean="0">
                          <a:effectLst/>
                        </a:rPr>
                        <a:t>= 6</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2 x 3 x 3 </a:t>
                      </a:r>
                      <a:r>
                        <a:rPr lang="en-IE" sz="1800" b="0" dirty="0" smtClean="0">
                          <a:effectLst/>
                        </a:rPr>
                        <a:t>= 18</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5000">
                <a:tc>
                  <a:txBody>
                    <a:bodyPr/>
                    <a:lstStyle/>
                    <a:p>
                      <a:pPr algn="ctr">
                        <a:lnSpc>
                          <a:spcPct val="115000"/>
                        </a:lnSpc>
                        <a:spcAft>
                          <a:spcPts val="0"/>
                        </a:spcAft>
                      </a:pPr>
                      <a:r>
                        <a:rPr lang="en-IE" sz="1800" b="0" dirty="0">
                          <a:effectLst/>
                        </a:rPr>
                        <a:t>3 </a:t>
                      </a:r>
                      <a:r>
                        <a:rPr lang="en-IE" sz="1800" b="0" dirty="0" smtClean="0">
                          <a:effectLst/>
                        </a:rPr>
                        <a:t>= 3</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3 x 3 </a:t>
                      </a:r>
                      <a:r>
                        <a:rPr lang="en-IE" sz="1800" b="0" dirty="0" smtClean="0">
                          <a:effectLst/>
                        </a:rPr>
                        <a:t>= 9</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a:effectLst/>
                        </a:rPr>
                        <a:t> </a:t>
                      </a:r>
                      <a:endParaRPr lang="en-IE" sz="1600" b="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5000">
                <a:tc>
                  <a:txBody>
                    <a:bodyPr/>
                    <a:lstStyle/>
                    <a:p>
                      <a:pPr algn="ctr">
                        <a:lnSpc>
                          <a:spcPct val="115000"/>
                        </a:lnSpc>
                        <a:spcAft>
                          <a:spcPts val="0"/>
                        </a:spcAft>
                      </a:pPr>
                      <a:r>
                        <a:rPr lang="en-IE" sz="1800" b="0" dirty="0">
                          <a:effectLst/>
                        </a:rPr>
                        <a:t>3 </a:t>
                      </a:r>
                      <a:r>
                        <a:rPr lang="en-IE" sz="1800" b="0" dirty="0" smtClean="0">
                          <a:effectLst/>
                        </a:rPr>
                        <a:t>= 3</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a:effectLst/>
                        </a:rPr>
                        <a:t> </a:t>
                      </a:r>
                      <a:endParaRPr lang="en-IE" sz="1600" b="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IE" sz="1800" b="0" dirty="0">
                          <a:effectLst/>
                        </a:rPr>
                        <a:t> </a:t>
                      </a:r>
                      <a:endParaRPr lang="en-IE" sz="16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68289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6" grpId="0"/>
      <p:bldP spid="8" grpId="0"/>
    </p:bld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402</TotalTime>
  <Words>1466</Words>
  <Application>Microsoft Office PowerPoint</Application>
  <PresentationFormat>On-screen Show (4:3)</PresentationFormat>
  <Paragraphs>234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Theme1</vt:lpstr>
      <vt:lpstr>Factors  &amp; Prime Factors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pmdt</dc:creator>
  <cp:lastModifiedBy>pmdt</cp:lastModifiedBy>
  <cp:revision>27</cp:revision>
  <dcterms:created xsi:type="dcterms:W3CDTF">2012-04-06T19:55:39Z</dcterms:created>
  <dcterms:modified xsi:type="dcterms:W3CDTF">2012-04-18T09:48:08Z</dcterms:modified>
</cp:coreProperties>
</file>