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3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5" name="Picture 2">
            <a:hlinkClick r:id="" action="ppaction://hlinkshowjump?jump=endshow"/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49" b="14360"/>
          <a:stretch/>
        </p:blipFill>
        <p:spPr bwMode="auto">
          <a:xfrm>
            <a:off x="8100391" y="6165304"/>
            <a:ext cx="872607" cy="537884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DBECFA0-0A92-47C9-BC94-5836D78D9FA1}" type="datetimeFigureOut">
              <a:rPr lang="en-IE" smtClean="0"/>
              <a:pPr/>
              <a:t>15/04/2012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CC0140FB-6036-4F95-82E3-C5128EB10DCD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2267744" y="260648"/>
            <a:ext cx="4464496" cy="648072"/>
          </a:xfrm>
          <a:prstGeom prst="beve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rgbClr val="FFFF00"/>
                </a:solidFill>
                <a:latin typeface="Comic Sans MS" pitchFamily="66" charset="0"/>
              </a:rPr>
              <a:t>Logarithms</a:t>
            </a:r>
            <a:endParaRPr lang="en-IE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124744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10</a:t>
            </a:r>
            <a:r>
              <a:rPr lang="en-IE" sz="2000" baseline="30000" dirty="0" smtClean="0">
                <a:latin typeface="Comic Sans MS" pitchFamily="66" charset="0"/>
              </a:rPr>
              <a:t>2</a:t>
            </a:r>
            <a:r>
              <a:rPr lang="en-IE" sz="2000" dirty="0" smtClean="0">
                <a:latin typeface="Comic Sans MS" pitchFamily="66" charset="0"/>
              </a:rPr>
              <a:t> = 100</a:t>
            </a:r>
            <a:endParaRPr lang="en-IE" sz="20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95736" y="1124744"/>
            <a:ext cx="55707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the base 10 raised to the power 2 gives 100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683568" y="1588730"/>
            <a:ext cx="7669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2 is 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the power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which the base 10 must be raised to, to give 100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1475656" y="2060848"/>
            <a:ext cx="2879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the power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logarithm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683568" y="2492896"/>
            <a:ext cx="49552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2 is the logarithm to the base 10 of 100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1547664" y="2924944"/>
            <a:ext cx="6048672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Logarithm is the number which we need to raise</a:t>
            </a:r>
          </a:p>
          <a:p>
            <a:pPr algn="ctr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a base to for a given answer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251520" y="3861048"/>
            <a:ext cx="6654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to what power must I raise 2 to give an answer of 64?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6876256" y="3861048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ans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7524328" y="3861048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6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2699792" y="4365104"/>
            <a:ext cx="2837636" cy="40011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written as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64 = 6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/>
      <p:bldP spid="12" grpId="0"/>
      <p:bldP spid="13" grpId="0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6654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to what power must I raise 2 to give an answer of 64?</a:t>
            </a:r>
            <a:endParaRPr lang="en-IE" dirty="0"/>
          </a:p>
        </p:txBody>
      </p:sp>
      <p:sp>
        <p:nvSpPr>
          <p:cNvPr id="3" name="Rectangle 2"/>
          <p:cNvSpPr/>
          <p:nvPr/>
        </p:nvSpPr>
        <p:spPr>
          <a:xfrm>
            <a:off x="6876256" y="188640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ans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7524328" y="188640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6</a:t>
            </a: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2699792" y="692696"/>
            <a:ext cx="2837636" cy="40011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written as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64 = 6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251520" y="1412776"/>
            <a:ext cx="69685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to what power must I raise 5 to give an answer of 625?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6876256" y="1412776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ans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7524328" y="1412776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2699792" y="1916832"/>
            <a:ext cx="2994731" cy="400110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written as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625 = 4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269800" y="2740858"/>
            <a:ext cx="64972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to what power must I raise 9 to give an answer of 3?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6894536" y="2740858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ans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7542608" y="2740858"/>
            <a:ext cx="3417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1</a:t>
            </a:r>
          </a:p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2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2718072" y="3244914"/>
            <a:ext cx="2650084" cy="707886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written as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9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3 = </a:t>
            </a:r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1</a:t>
            </a:r>
          </a:p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                            2</a:t>
            </a:r>
            <a:endParaRPr lang="en-IE" dirty="0"/>
          </a:p>
        </p:txBody>
      </p:sp>
      <p:sp>
        <p:nvSpPr>
          <p:cNvPr id="14" name="Rectangle 13"/>
          <p:cNvSpPr/>
          <p:nvPr/>
        </p:nvSpPr>
        <p:spPr>
          <a:xfrm>
            <a:off x="1979712" y="4221088"/>
            <a:ext cx="4488729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/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n </a:t>
            </a:r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= 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p         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= n</a:t>
            </a:r>
            <a:endParaRPr lang="en-IE" sz="32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11960" y="4941168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28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8640"/>
            <a:ext cx="9081332" cy="532453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marL="742950" lvl="0" indent="-742950">
              <a:buAutoNum type="arabicPeriod"/>
            </a:pP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m  +  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n </a:t>
            </a:r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= </a:t>
            </a:r>
            <a:r>
              <a:rPr lang="en-IE" sz="36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mn</a:t>
            </a:r>
            <a:endParaRPr lang="en-IE" sz="36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/>
            <a:endParaRPr lang="en-IE" sz="36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/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2.	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m  -  </a:t>
            </a:r>
            <a:r>
              <a:rPr lang="en-IE" sz="36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n = </a:t>
            </a:r>
            <a:r>
              <a:rPr lang="en-IE" sz="36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6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600" u="sng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</a:p>
          <a:p>
            <a:pPr marL="742950" lvl="0" indent="-742950"/>
            <a:r>
              <a:rPr lang="en-IE" sz="36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                                      n </a:t>
            </a:r>
          </a:p>
          <a:p>
            <a:pPr marL="742950" lvl="0" indent="-742950">
              <a:buAutoNum type="arabicPeriod" startAt="3"/>
            </a:pPr>
            <a:r>
              <a:rPr lang="en-IE" sz="36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m =</a:t>
            </a:r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err="1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r>
              <a:rPr lang="en-IE" sz="32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3200" baseline="300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/>
            <a:endParaRPr lang="en-IE" sz="32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>
              <a:buAutoNum type="arabicPeriod" startAt="4"/>
            </a:pPr>
            <a:r>
              <a:rPr lang="en-IE" sz="32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 m = </a:t>
            </a:r>
            <a:r>
              <a:rPr lang="en-IE" sz="3200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m   	change of base law</a:t>
            </a:r>
          </a:p>
          <a:p>
            <a:pPr marL="742950" lvl="0" indent="-742950"/>
            <a:r>
              <a:rPr lang="en-IE" sz="3200" dirty="0">
                <a:solidFill>
                  <a:prstClr val="black"/>
                </a:solidFill>
                <a:latin typeface="Comic Sans MS" pitchFamily="66" charset="0"/>
              </a:rPr>
              <a:t>	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		    </a:t>
            </a:r>
            <a:r>
              <a:rPr lang="en-IE" sz="32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32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 n</a:t>
            </a:r>
          </a:p>
          <a:p>
            <a:pPr marL="742950" lvl="0" indent="-742950"/>
            <a:endParaRPr lang="en-IE" sz="3200" dirty="0">
              <a:solidFill>
                <a:prstClr val="black"/>
              </a:solidFill>
              <a:latin typeface="Comic Sans MS" pitchFamily="66" charset="0"/>
            </a:endParaRPr>
          </a:p>
          <a:p>
            <a:pPr marL="742950" lvl="0" indent="-742950"/>
            <a:r>
              <a:rPr lang="en-IE" sz="3200" dirty="0" smtClean="0">
                <a:solidFill>
                  <a:prstClr val="black"/>
                </a:solidFill>
                <a:latin typeface="Comic Sans MS" pitchFamily="66" charset="0"/>
              </a:rPr>
              <a:t>N.B. The log of a negative is impossible to find</a:t>
            </a:r>
            <a:endParaRPr lang="en-IE" sz="3200" dirty="0">
              <a:solidFill>
                <a:prstClr val="black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458716" y="3992538"/>
            <a:ext cx="10801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11663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Proofs:	Law 1</a:t>
            </a:r>
            <a:endParaRPr lang="en-IE" sz="2000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436602"/>
            <a:ext cx="31646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m  +  </a:t>
            </a:r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n = </a:t>
            </a:r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m n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899428"/>
            <a:ext cx="36359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Let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= p   &amp;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 = q   </a:t>
            </a:r>
            <a:endParaRPr lang="en-IE" sz="2000" dirty="0"/>
          </a:p>
        </p:txBody>
      </p:sp>
      <p:sp>
        <p:nvSpPr>
          <p:cNvPr id="5" name="Rectangle 4"/>
          <p:cNvSpPr/>
          <p:nvPr/>
        </p:nvSpPr>
        <p:spPr>
          <a:xfrm>
            <a:off x="1160257" y="1340768"/>
            <a:ext cx="891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m</a:t>
            </a:r>
            <a:endParaRPr lang="en-IE" sz="2000" dirty="0"/>
          </a:p>
        </p:txBody>
      </p:sp>
      <p:sp>
        <p:nvSpPr>
          <p:cNvPr id="6" name="Rectangle 5"/>
          <p:cNvSpPr/>
          <p:nvPr/>
        </p:nvSpPr>
        <p:spPr>
          <a:xfrm>
            <a:off x="2555776" y="1340768"/>
            <a:ext cx="824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n</a:t>
            </a:r>
            <a:endParaRPr lang="en-IE" sz="2000" dirty="0"/>
          </a:p>
        </p:txBody>
      </p:sp>
      <p:sp>
        <p:nvSpPr>
          <p:cNvPr id="7" name="Rectangle 6"/>
          <p:cNvSpPr/>
          <p:nvPr/>
        </p:nvSpPr>
        <p:spPr>
          <a:xfrm>
            <a:off x="1403648" y="1628800"/>
            <a:ext cx="10534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. </a:t>
            </a:r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sz="2000" dirty="0"/>
          </a:p>
        </p:txBody>
      </p:sp>
      <p:sp>
        <p:nvSpPr>
          <p:cNvPr id="8" name="Rectangle 7"/>
          <p:cNvSpPr/>
          <p:nvPr/>
        </p:nvSpPr>
        <p:spPr>
          <a:xfrm>
            <a:off x="2339752" y="1628800"/>
            <a:ext cx="7360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 . 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1899" y="2064082"/>
            <a:ext cx="8883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 + 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sz="2000" dirty="0"/>
          </a:p>
        </p:txBody>
      </p:sp>
      <p:sp>
        <p:nvSpPr>
          <p:cNvPr id="10" name="Rectangle 9"/>
          <p:cNvSpPr/>
          <p:nvPr/>
        </p:nvSpPr>
        <p:spPr>
          <a:xfrm>
            <a:off x="2339752" y="2051556"/>
            <a:ext cx="7360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 . 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08520" y="3645024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28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3568" y="2492896"/>
            <a:ext cx="21531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. n =  p + q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27584" y="2996952"/>
            <a:ext cx="3672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n =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 +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 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1835696" y="2780928"/>
            <a:ext cx="4896544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499992" y="116632"/>
            <a:ext cx="8659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Law 2</a:t>
            </a:r>
            <a:endParaRPr lang="en-IE" dirty="0"/>
          </a:p>
        </p:txBody>
      </p:sp>
      <p:grpSp>
        <p:nvGrpSpPr>
          <p:cNvPr id="25" name="Group 24"/>
          <p:cNvGrpSpPr/>
          <p:nvPr/>
        </p:nvGrpSpPr>
        <p:grpSpPr>
          <a:xfrm>
            <a:off x="4644008" y="319798"/>
            <a:ext cx="2963200" cy="707886"/>
            <a:chOff x="4644008" y="319798"/>
            <a:chExt cx="2963200" cy="707886"/>
          </a:xfrm>
        </p:grpSpPr>
        <p:sp>
          <p:nvSpPr>
            <p:cNvPr id="23" name="Rectangle 22"/>
            <p:cNvSpPr/>
            <p:nvPr/>
          </p:nvSpPr>
          <p:spPr>
            <a:xfrm>
              <a:off x="4644008" y="404664"/>
              <a:ext cx="273825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742950" lvl="0" indent="-742950"/>
              <a:r>
                <a:rPr lang="en-IE" sz="2000" dirty="0" err="1" smtClean="0">
                  <a:solidFill>
                    <a:srgbClr val="FF0000"/>
                  </a:solidFill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lang="en-IE" sz="2000" dirty="0" smtClean="0">
                  <a:solidFill>
                    <a:srgbClr val="FF0000"/>
                  </a:solidFill>
                  <a:latin typeface="Comic Sans MS" pitchFamily="66" charset="0"/>
                </a:rPr>
                <a:t> m  -  </a:t>
              </a:r>
              <a:r>
                <a:rPr lang="en-IE" sz="2000" dirty="0" err="1" smtClean="0">
                  <a:solidFill>
                    <a:srgbClr val="FF0000"/>
                  </a:solidFill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lang="en-IE" sz="2000" dirty="0" smtClean="0">
                  <a:solidFill>
                    <a:srgbClr val="FF0000"/>
                  </a:solidFill>
                  <a:latin typeface="Comic Sans MS" pitchFamily="66" charset="0"/>
                </a:rPr>
                <a:t> n = </a:t>
              </a:r>
              <a:r>
                <a:rPr lang="en-IE" sz="2000" dirty="0" err="1" smtClean="0">
                  <a:solidFill>
                    <a:srgbClr val="FF0000"/>
                  </a:solidFill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solidFill>
                    <a:srgbClr val="FF0000"/>
                  </a:solidFill>
                  <a:latin typeface="Comic Sans MS" pitchFamily="66" charset="0"/>
                </a:rPr>
                <a:t>a</a:t>
              </a:r>
              <a:r>
                <a:rPr lang="en-IE" sz="2000" dirty="0" smtClean="0">
                  <a:solidFill>
                    <a:srgbClr val="FF0000"/>
                  </a:solidFill>
                  <a:latin typeface="Comic Sans MS" pitchFamily="66" charset="0"/>
                </a:rPr>
                <a:t> 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23770" y="319798"/>
              <a:ext cx="38343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u="sng" dirty="0" smtClean="0">
                  <a:solidFill>
                    <a:srgbClr val="FF0000"/>
                  </a:solidFill>
                  <a:latin typeface="Comic Sans MS" pitchFamily="66" charset="0"/>
                </a:rPr>
                <a:t>m</a:t>
              </a:r>
            </a:p>
            <a:p>
              <a:r>
                <a:rPr lang="en-IE" sz="2000" dirty="0" smtClean="0">
                  <a:solidFill>
                    <a:srgbClr val="FF0000"/>
                  </a:solidFill>
                  <a:latin typeface="Comic Sans MS" pitchFamily="66" charset="0"/>
                </a:rPr>
                <a:t>n</a:t>
              </a:r>
              <a:endParaRPr lang="en-IE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4499992" y="908720"/>
            <a:ext cx="36359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Let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= p   &amp;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 = q   </a:t>
            </a:r>
            <a:endParaRPr lang="en-IE" sz="2000" dirty="0"/>
          </a:p>
        </p:txBody>
      </p:sp>
      <p:sp>
        <p:nvSpPr>
          <p:cNvPr id="28" name="Rectangle 27"/>
          <p:cNvSpPr/>
          <p:nvPr/>
        </p:nvSpPr>
        <p:spPr>
          <a:xfrm>
            <a:off x="4941149" y="1372706"/>
            <a:ext cx="891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m</a:t>
            </a:r>
            <a:endParaRPr lang="en-IE" sz="2000" dirty="0"/>
          </a:p>
        </p:txBody>
      </p:sp>
      <p:sp>
        <p:nvSpPr>
          <p:cNvPr id="29" name="Rectangle 28"/>
          <p:cNvSpPr/>
          <p:nvPr/>
        </p:nvSpPr>
        <p:spPr>
          <a:xfrm>
            <a:off x="6336668" y="1372706"/>
            <a:ext cx="824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n</a:t>
            </a:r>
            <a:endParaRPr lang="en-IE" sz="2000" dirty="0"/>
          </a:p>
        </p:txBody>
      </p:sp>
      <p:sp>
        <p:nvSpPr>
          <p:cNvPr id="32" name="Rectangle 31"/>
          <p:cNvSpPr/>
          <p:nvPr/>
        </p:nvSpPr>
        <p:spPr>
          <a:xfrm>
            <a:off x="5348069" y="1804754"/>
            <a:ext cx="8467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u="sng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u="sng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 =</a:t>
            </a:r>
            <a:endParaRPr lang="en-IE" sz="2000" u="sng" dirty="0" smtClean="0">
              <a:solidFill>
                <a:prstClr val="black"/>
              </a:solidFill>
              <a:latin typeface="Comic Sans MS" pitchFamily="66" charset="0"/>
            </a:endParaRPr>
          </a:p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endParaRPr lang="en-IE" sz="2000" dirty="0"/>
          </a:p>
        </p:txBody>
      </p:sp>
      <p:sp>
        <p:nvSpPr>
          <p:cNvPr id="33" name="Rectangle 32"/>
          <p:cNvSpPr/>
          <p:nvPr/>
        </p:nvSpPr>
        <p:spPr>
          <a:xfrm>
            <a:off x="6284173" y="1804754"/>
            <a:ext cx="460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</a:p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20072" y="2596842"/>
            <a:ext cx="9653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- 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q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</a:t>
            </a:r>
            <a:endParaRPr lang="en-IE" sz="2000" dirty="0"/>
          </a:p>
        </p:txBody>
      </p:sp>
      <p:sp>
        <p:nvSpPr>
          <p:cNvPr id="35" name="Rectangle 34"/>
          <p:cNvSpPr/>
          <p:nvPr/>
        </p:nvSpPr>
        <p:spPr>
          <a:xfrm>
            <a:off x="6097047" y="2505090"/>
            <a:ext cx="3834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</a:p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74059" y="3356992"/>
            <a:ext cx="10021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 = p - q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5076056" y="3238734"/>
            <a:ext cx="946623" cy="707886"/>
            <a:chOff x="5076056" y="3238734"/>
            <a:chExt cx="946623" cy="707886"/>
          </a:xfrm>
        </p:grpSpPr>
        <p:sp>
          <p:nvSpPr>
            <p:cNvPr id="38" name="Rectangle 37"/>
            <p:cNvSpPr/>
            <p:nvPr/>
          </p:nvSpPr>
          <p:spPr>
            <a:xfrm>
              <a:off x="5639241" y="3238734"/>
              <a:ext cx="38343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u="sng" dirty="0" smtClean="0">
                  <a:latin typeface="Comic Sans MS" pitchFamily="66" charset="0"/>
                </a:rPr>
                <a:t>m</a:t>
              </a:r>
            </a:p>
            <a:p>
              <a:r>
                <a:rPr lang="en-IE" sz="2000" dirty="0" smtClean="0">
                  <a:latin typeface="Comic Sans MS" pitchFamily="66" charset="0"/>
                </a:rPr>
                <a:t>n</a:t>
              </a:r>
              <a:endParaRPr lang="en-IE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76056" y="3356992"/>
              <a:ext cx="6912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742950" lvl="0" indent="-742950"/>
              <a:r>
                <a:rPr lang="en-IE" sz="2000" dirty="0" err="1" smtClean="0"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latin typeface="Comic Sans MS" pitchFamily="66" charset="0"/>
                </a:rPr>
                <a:t>a</a:t>
              </a:r>
              <a:r>
                <a:rPr lang="en-IE" sz="2000" dirty="0" smtClean="0">
                  <a:latin typeface="Comic Sans MS" pitchFamily="66" charset="0"/>
                </a:rPr>
                <a:t> </a:t>
              </a:r>
            </a:p>
          </p:txBody>
        </p:sp>
      </p:grpSp>
      <p:sp>
        <p:nvSpPr>
          <p:cNvPr id="41" name="Rectangle 40"/>
          <p:cNvSpPr/>
          <p:nvPr/>
        </p:nvSpPr>
        <p:spPr>
          <a:xfrm>
            <a:off x="5874059" y="4063508"/>
            <a:ext cx="22317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 =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 -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5076056" y="3945250"/>
            <a:ext cx="946623" cy="707886"/>
            <a:chOff x="5076056" y="3238734"/>
            <a:chExt cx="946623" cy="707886"/>
          </a:xfrm>
        </p:grpSpPr>
        <p:sp>
          <p:nvSpPr>
            <p:cNvPr id="43" name="Rectangle 42"/>
            <p:cNvSpPr/>
            <p:nvPr/>
          </p:nvSpPr>
          <p:spPr>
            <a:xfrm>
              <a:off x="5639241" y="3238734"/>
              <a:ext cx="38343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u="sng" dirty="0" smtClean="0">
                  <a:latin typeface="Comic Sans MS" pitchFamily="66" charset="0"/>
                </a:rPr>
                <a:t>m</a:t>
              </a:r>
            </a:p>
            <a:p>
              <a:r>
                <a:rPr lang="en-IE" sz="2000" dirty="0" smtClean="0">
                  <a:latin typeface="Comic Sans MS" pitchFamily="66" charset="0"/>
                </a:rPr>
                <a:t>n</a:t>
              </a:r>
              <a:endParaRPr lang="en-IE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076056" y="3356992"/>
              <a:ext cx="69121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742950" lvl="0" indent="-742950"/>
              <a:r>
                <a:rPr lang="en-IE" sz="2000" dirty="0" err="1" smtClean="0">
                  <a:latin typeface="Comic Sans MS" pitchFamily="66" charset="0"/>
                </a:rPr>
                <a:t>log</a:t>
              </a:r>
              <a:r>
                <a:rPr lang="en-IE" sz="2000" baseline="-25000" dirty="0" err="1" smtClean="0">
                  <a:latin typeface="Comic Sans MS" pitchFamily="66" charset="0"/>
                </a:rPr>
                <a:t>a</a:t>
              </a:r>
              <a:r>
                <a:rPr lang="en-IE" sz="2000" dirty="0" smtClean="0">
                  <a:latin typeface="Comic Sans MS" pitchFamily="66" charset="0"/>
                </a:rPr>
                <a:t> </a:t>
              </a: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1"/>
      <p:bldP spid="12" grpId="0"/>
      <p:bldP spid="13" grpId="0"/>
      <p:bldP spid="22" grpId="0"/>
      <p:bldP spid="26" grpId="0"/>
      <p:bldP spid="28" grpId="0"/>
      <p:bldP spid="29" grpId="0"/>
      <p:bldP spid="32" grpId="0"/>
      <p:bldP spid="33" grpId="0"/>
      <p:bldP spid="34" grpId="0"/>
      <p:bldP spid="35" grpId="0"/>
      <p:bldP spid="37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42697" y="1569671"/>
            <a:ext cx="771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(    )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/>
          </a:p>
        </p:txBody>
      </p:sp>
      <p:sp>
        <p:nvSpPr>
          <p:cNvPr id="24" name="Rectangle 23"/>
          <p:cNvSpPr/>
          <p:nvPr/>
        </p:nvSpPr>
        <p:spPr>
          <a:xfrm>
            <a:off x="1563451" y="1562972"/>
            <a:ext cx="6944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(   )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499992" y="148570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Law 4</a:t>
            </a:r>
            <a:endParaRPr lang="en-IE" sz="2000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1350" y="1444714"/>
            <a:ext cx="696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</a:t>
            </a:r>
            <a:endParaRPr lang="en-IE" sz="2000" dirty="0"/>
          </a:p>
        </p:txBody>
      </p:sp>
      <p:sp>
        <p:nvSpPr>
          <p:cNvPr id="4" name="Rectangle 3"/>
          <p:cNvSpPr/>
          <p:nvPr/>
        </p:nvSpPr>
        <p:spPr>
          <a:xfrm>
            <a:off x="5436096" y="270026"/>
            <a:ext cx="18822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m = </a:t>
            </a:r>
            <a:r>
              <a:rPr lang="en-IE" sz="2000" u="sng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u="sng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u="sng" dirty="0" smtClean="0">
                <a:solidFill>
                  <a:srgbClr val="FF0000"/>
                </a:solidFill>
                <a:latin typeface="Comic Sans MS" pitchFamily="66" charset="0"/>
              </a:rPr>
              <a:t> m</a:t>
            </a:r>
          </a:p>
          <a:p>
            <a:pPr marL="742950" lvl="0" indent="-742950"/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	   </a:t>
            </a:r>
            <a:r>
              <a:rPr lang="en-IE" sz="2000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 n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4231" y="980728"/>
            <a:ext cx="19479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Let 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m = 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88224" y="133147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latin typeface="Comic Sans MS" pitchFamily="66" charset="0"/>
              </a:rPr>
              <a:t>take logs of </a:t>
            </a:r>
            <a:r>
              <a:rPr lang="en-IE" sz="1600" dirty="0" smtClean="0">
                <a:latin typeface="Comic Sans MS" pitchFamily="66" charset="0"/>
              </a:rPr>
              <a:t>both</a:t>
            </a:r>
            <a:r>
              <a:rPr lang="en-IE" dirty="0" smtClean="0">
                <a:latin typeface="Comic Sans MS" pitchFamily="66" charset="0"/>
              </a:rPr>
              <a:t> sides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13915" y="1844824"/>
            <a:ext cx="1202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</a:t>
            </a:r>
            <a:endParaRPr lang="en-IE" sz="2000" dirty="0"/>
          </a:p>
        </p:txBody>
      </p:sp>
      <p:sp>
        <p:nvSpPr>
          <p:cNvPr id="10" name="Rectangle 9"/>
          <p:cNvSpPr/>
          <p:nvPr/>
        </p:nvSpPr>
        <p:spPr>
          <a:xfrm>
            <a:off x="5940152" y="1844824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m</a:t>
            </a:r>
            <a:endParaRPr lang="en-IE" sz="2000" dirty="0">
              <a:solidFill>
                <a:prstClr val="black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835696" y="2780928"/>
            <a:ext cx="4896544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7504" y="116632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latin typeface="Comic Sans MS" pitchFamily="66" charset="0"/>
              </a:rPr>
              <a:t>Law 3</a:t>
            </a:r>
            <a:endParaRPr lang="en-IE" sz="2000" dirty="0"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872" y="620688"/>
            <a:ext cx="17924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Let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 = p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71600" y="1156682"/>
            <a:ext cx="6928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</a:t>
            </a:r>
            <a:endParaRPr lang="en-IE" sz="2000" dirty="0"/>
          </a:p>
        </p:txBody>
      </p:sp>
      <p:sp>
        <p:nvSpPr>
          <p:cNvPr id="15" name="Rectangle 14"/>
          <p:cNvSpPr/>
          <p:nvPr/>
        </p:nvSpPr>
        <p:spPr>
          <a:xfrm>
            <a:off x="1592410" y="1124744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43608" y="148570"/>
            <a:ext cx="19896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 m = </a:t>
            </a:r>
            <a:r>
              <a:rPr lang="en-IE" dirty="0" err="1" smtClean="0">
                <a:solidFill>
                  <a:srgbClr val="FF0000"/>
                </a:solidFill>
                <a:latin typeface="Comic Sans MS" pitchFamily="66" charset="0"/>
              </a:rPr>
              <a:t>log</a:t>
            </a:r>
            <a:r>
              <a:rPr lang="en-IE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IE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IE" dirty="0" err="1" smtClean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en-IE" baseline="30000" dirty="0" err="1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endParaRPr lang="en-IE" baseline="300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95736" y="1124744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rgbClr val="92D050"/>
                </a:solidFill>
                <a:latin typeface="Comic Sans MS" pitchFamily="66" charset="0"/>
              </a:rPr>
              <a:t>We need </a:t>
            </a:r>
            <a:r>
              <a:rPr lang="en-IE" sz="2000" dirty="0" err="1" smtClean="0">
                <a:solidFill>
                  <a:srgbClr val="92D050"/>
                </a:solidFill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solidFill>
                  <a:srgbClr val="92D050"/>
                </a:solidFill>
                <a:latin typeface="Comic Sans MS" pitchFamily="66" charset="0"/>
              </a:rPr>
              <a:t>n</a:t>
            </a:r>
            <a:endParaRPr lang="en-IE" sz="2000" dirty="0">
              <a:solidFill>
                <a:srgbClr val="92D050"/>
              </a:solidFill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96269" y="1588730"/>
            <a:ext cx="8210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 =</a:t>
            </a:r>
            <a:endParaRPr lang="en-IE" sz="2000" dirty="0"/>
          </a:p>
        </p:txBody>
      </p:sp>
      <p:sp>
        <p:nvSpPr>
          <p:cNvPr id="19" name="Rectangle 18"/>
          <p:cNvSpPr/>
          <p:nvPr/>
        </p:nvSpPr>
        <p:spPr>
          <a:xfrm>
            <a:off x="1668282" y="1556792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45842" y="2020778"/>
            <a:ext cx="782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pn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</a:t>
            </a:r>
            <a:endParaRPr lang="en-IE" sz="2000" dirty="0"/>
          </a:p>
        </p:txBody>
      </p:sp>
      <p:sp>
        <p:nvSpPr>
          <p:cNvPr id="26" name="Rectangle 25"/>
          <p:cNvSpPr/>
          <p:nvPr/>
        </p:nvSpPr>
        <p:spPr>
          <a:xfrm>
            <a:off x="1717855" y="1988840"/>
            <a:ext cx="4732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992238" y="2257127"/>
            <a:ext cx="2307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1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1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7730" y="2452826"/>
            <a:ext cx="153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</a:t>
            </a:r>
            <a:r>
              <a:rPr lang="en-IE" sz="2000" dirty="0" err="1" smtClean="0"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= </a:t>
            </a:r>
            <a:r>
              <a:rPr lang="en-IE" sz="2000" dirty="0" err="1" smtClean="0">
                <a:latin typeface="Comic Sans MS" pitchFamily="66" charset="0"/>
              </a:rPr>
              <a:t>pn</a:t>
            </a:r>
            <a:endParaRPr lang="en-IE" sz="2000" dirty="0" smtClean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11560" y="2956882"/>
            <a:ext cx="23711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</a:t>
            </a:r>
            <a:r>
              <a:rPr lang="en-IE" sz="2000" dirty="0" err="1" smtClean="0"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= (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m) 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11560" y="3388930"/>
            <a:ext cx="21820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</a:t>
            </a:r>
            <a:r>
              <a:rPr lang="en-IE" sz="2000" dirty="0" err="1" smtClean="0">
                <a:latin typeface="Comic Sans MS" pitchFamily="66" charset="0"/>
              </a:rPr>
              <a:t>m</a:t>
            </a:r>
            <a:r>
              <a:rPr lang="en-IE" sz="2000" baseline="30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= n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m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99634" y="1412776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m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686156" y="2236802"/>
            <a:ext cx="13260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p </a:t>
            </a:r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n  =</a:t>
            </a:r>
            <a:endParaRPr lang="en-IE" sz="2000" dirty="0"/>
          </a:p>
        </p:txBody>
      </p:sp>
      <p:sp>
        <p:nvSpPr>
          <p:cNvPr id="35" name="Rectangle 34"/>
          <p:cNvSpPr/>
          <p:nvPr/>
        </p:nvSpPr>
        <p:spPr>
          <a:xfrm>
            <a:off x="5914261" y="2236802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m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421763" y="2668850"/>
            <a:ext cx="530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p =</a:t>
            </a:r>
            <a:endParaRPr lang="en-IE" sz="2000" dirty="0"/>
          </a:p>
        </p:txBody>
      </p:sp>
      <p:sp>
        <p:nvSpPr>
          <p:cNvPr id="37" name="Rectangle 36"/>
          <p:cNvSpPr/>
          <p:nvPr/>
        </p:nvSpPr>
        <p:spPr>
          <a:xfrm>
            <a:off x="5872113" y="2668850"/>
            <a:ext cx="9028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u="sng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u="sng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 m</a:t>
            </a:r>
          </a:p>
          <a:p>
            <a:pPr lvl="0"/>
            <a:r>
              <a:rPr lang="en-IE" sz="2000" dirty="0" err="1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n 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896269" y="3366370"/>
            <a:ext cx="18822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/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n</a:t>
            </a:r>
            <a:r>
              <a:rPr lang="en-IE" sz="2000" dirty="0" smtClean="0">
                <a:latin typeface="Comic Sans MS" pitchFamily="66" charset="0"/>
              </a:rPr>
              <a:t> m = </a:t>
            </a:r>
            <a:r>
              <a:rPr lang="en-IE" sz="2000" u="sng" dirty="0" err="1" smtClean="0">
                <a:latin typeface="Comic Sans MS" pitchFamily="66" charset="0"/>
              </a:rPr>
              <a:t>log</a:t>
            </a:r>
            <a:r>
              <a:rPr lang="en-IE" sz="2000" u="sng" baseline="-25000" dirty="0" err="1" smtClean="0">
                <a:latin typeface="Comic Sans MS" pitchFamily="66" charset="0"/>
              </a:rPr>
              <a:t>a</a:t>
            </a:r>
            <a:r>
              <a:rPr lang="en-IE" sz="2000" u="sng" dirty="0" smtClean="0">
                <a:latin typeface="Comic Sans MS" pitchFamily="66" charset="0"/>
              </a:rPr>
              <a:t> m</a:t>
            </a:r>
          </a:p>
          <a:p>
            <a:pPr marL="742950" lvl="0" indent="-742950"/>
            <a:r>
              <a:rPr lang="en-IE" sz="2000" dirty="0" smtClean="0">
                <a:latin typeface="Comic Sans MS" pitchFamily="66" charset="0"/>
              </a:rPr>
              <a:t>	   </a:t>
            </a:r>
            <a:r>
              <a:rPr lang="en-IE" sz="2000" dirty="0" err="1" smtClean="0">
                <a:latin typeface="Comic Sans MS" pitchFamily="66" charset="0"/>
              </a:rPr>
              <a:t>log</a:t>
            </a:r>
            <a:r>
              <a:rPr lang="en-IE" sz="2000" baseline="-25000" dirty="0" err="1" smtClean="0">
                <a:latin typeface="Comic Sans MS" pitchFamily="66" charset="0"/>
              </a:rPr>
              <a:t>a</a:t>
            </a:r>
            <a:r>
              <a:rPr lang="en-IE" sz="2000" dirty="0" smtClean="0">
                <a:latin typeface="Comic Sans MS" pitchFamily="66" charset="0"/>
              </a:rPr>
              <a:t> 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" grpId="0"/>
      <p:bldP spid="3" grpId="0"/>
      <p:bldP spid="4" grpId="0"/>
      <p:bldP spid="6" grpId="0"/>
      <p:bldP spid="8" grpId="0"/>
      <p:bldP spid="9" grpId="0"/>
      <p:bldP spid="10" grpId="0"/>
      <p:bldP spid="13" grpId="0"/>
      <p:bldP spid="14" grpId="0"/>
      <p:bldP spid="15" grpId="0"/>
      <p:bldP spid="17" grpId="0"/>
      <p:bldP spid="18" grpId="0"/>
      <p:bldP spid="19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23631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e.g.1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64 = x</a:t>
            </a:r>
            <a:endParaRPr lang="en-IE" sz="2000" dirty="0"/>
          </a:p>
        </p:txBody>
      </p:sp>
      <p:sp>
        <p:nvSpPr>
          <p:cNvPr id="3" name="Rectangle 2"/>
          <p:cNvSpPr/>
          <p:nvPr/>
        </p:nvSpPr>
        <p:spPr>
          <a:xfrm>
            <a:off x="3059832" y="404664"/>
            <a:ext cx="3831498" cy="46166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IE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2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836712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4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1763688" y="620688"/>
            <a:ext cx="3353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x</a:t>
            </a:r>
            <a:endParaRPr lang="en-IE" dirty="0"/>
          </a:p>
        </p:txBody>
      </p:sp>
      <p:sp>
        <p:nvSpPr>
          <p:cNvPr id="7" name="Rectangle 6"/>
          <p:cNvSpPr/>
          <p:nvPr/>
        </p:nvSpPr>
        <p:spPr>
          <a:xfrm>
            <a:off x="1879624" y="836712"/>
            <a:ext cx="3161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2128929" y="836712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64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1560190" y="1372706"/>
            <a:ext cx="4427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x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1879624" y="1412776"/>
            <a:ext cx="3161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</a:t>
            </a:r>
            <a:endParaRPr lang="en-IE" dirty="0"/>
          </a:p>
        </p:txBody>
      </p:sp>
      <p:sp>
        <p:nvSpPr>
          <p:cNvPr id="11" name="Rectangle 10"/>
          <p:cNvSpPr/>
          <p:nvPr/>
        </p:nvSpPr>
        <p:spPr>
          <a:xfrm>
            <a:off x="2097527" y="1412776"/>
            <a:ext cx="445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endParaRPr lang="en-IE" dirty="0"/>
          </a:p>
        </p:txBody>
      </p:sp>
      <p:sp>
        <p:nvSpPr>
          <p:cNvPr id="12" name="Oval 11"/>
          <p:cNvSpPr/>
          <p:nvPr/>
        </p:nvSpPr>
        <p:spPr>
          <a:xfrm>
            <a:off x="1776214" y="1412776"/>
            <a:ext cx="131490" cy="203498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2339752" y="1412776"/>
            <a:ext cx="131490" cy="203498"/>
          </a:xfrm>
          <a:prstGeom prst="ellipse">
            <a:avLst/>
          </a:prstGeom>
          <a:solidFill>
            <a:schemeClr val="accent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1619672" y="1804754"/>
            <a:ext cx="9316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 =  3</a:t>
            </a:r>
            <a:endParaRPr lang="en-IE" dirty="0"/>
          </a:p>
        </p:txBody>
      </p:sp>
      <p:sp>
        <p:nvSpPr>
          <p:cNvPr id="15" name="Rectangle 14"/>
          <p:cNvSpPr/>
          <p:nvPr/>
        </p:nvSpPr>
        <p:spPr>
          <a:xfrm>
            <a:off x="179512" y="2524834"/>
            <a:ext cx="2247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e.g.2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x = 5</a:t>
            </a:r>
            <a:endParaRPr lang="en-IE" sz="2000" dirty="0"/>
          </a:p>
        </p:txBody>
      </p:sp>
      <p:sp>
        <p:nvSpPr>
          <p:cNvPr id="16" name="Rectangle 15"/>
          <p:cNvSpPr/>
          <p:nvPr/>
        </p:nvSpPr>
        <p:spPr>
          <a:xfrm>
            <a:off x="1547664" y="2924944"/>
            <a:ext cx="445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835696" y="2924944"/>
            <a:ext cx="6206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x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1647061" y="3284984"/>
            <a:ext cx="6206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= </a:t>
            </a:r>
            <a:endParaRPr lang="en-IE" dirty="0"/>
          </a:p>
        </p:txBody>
      </p:sp>
      <p:sp>
        <p:nvSpPr>
          <p:cNvPr id="19" name="Rectangle 18"/>
          <p:cNvSpPr/>
          <p:nvPr/>
        </p:nvSpPr>
        <p:spPr>
          <a:xfrm>
            <a:off x="2056921" y="3284984"/>
            <a:ext cx="4988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32</a:t>
            </a:r>
            <a:endParaRPr lang="en-IE" dirty="0"/>
          </a:p>
        </p:txBody>
      </p:sp>
      <p:cxnSp>
        <p:nvCxnSpPr>
          <p:cNvPr id="20" name="Straight Connector 19"/>
          <p:cNvCxnSpPr/>
          <p:nvPr/>
        </p:nvCxnSpPr>
        <p:spPr>
          <a:xfrm rot="16200000" flipH="1">
            <a:off x="647563" y="2312875"/>
            <a:ext cx="4104456" cy="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343807" y="188640"/>
            <a:ext cx="3028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e.g.3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(5x + 6) = 2</a:t>
            </a:r>
            <a:endParaRPr lang="en-IE" sz="2000" dirty="0"/>
          </a:p>
        </p:txBody>
      </p:sp>
      <p:sp>
        <p:nvSpPr>
          <p:cNvPr id="35" name="Rectangle 34"/>
          <p:cNvSpPr/>
          <p:nvPr/>
        </p:nvSpPr>
        <p:spPr>
          <a:xfrm>
            <a:off x="4410810" y="777230"/>
            <a:ext cx="4459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4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endParaRPr lang="en-IE" dirty="0"/>
          </a:p>
        </p:txBody>
      </p:sp>
      <p:sp>
        <p:nvSpPr>
          <p:cNvPr id="36" name="Rectangle 35"/>
          <p:cNvSpPr/>
          <p:nvPr/>
        </p:nvSpPr>
        <p:spPr>
          <a:xfrm>
            <a:off x="4711368" y="777230"/>
            <a:ext cx="12121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5x + 6</a:t>
            </a:r>
            <a:endParaRPr lang="en-IE" dirty="0"/>
          </a:p>
        </p:txBody>
      </p:sp>
      <p:sp>
        <p:nvSpPr>
          <p:cNvPr id="37" name="Rectangle 36"/>
          <p:cNvSpPr/>
          <p:nvPr/>
        </p:nvSpPr>
        <p:spPr>
          <a:xfrm>
            <a:off x="4410810" y="1097200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16</a:t>
            </a:r>
            <a:endParaRPr lang="en-IE" dirty="0"/>
          </a:p>
        </p:txBody>
      </p:sp>
      <p:sp>
        <p:nvSpPr>
          <p:cNvPr id="38" name="Rectangle 37"/>
          <p:cNvSpPr/>
          <p:nvPr/>
        </p:nvSpPr>
        <p:spPr>
          <a:xfrm>
            <a:off x="4711368" y="1097200"/>
            <a:ext cx="12121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5x + 6</a:t>
            </a:r>
            <a:endParaRPr lang="en-IE" dirty="0"/>
          </a:p>
        </p:txBody>
      </p:sp>
      <p:sp>
        <p:nvSpPr>
          <p:cNvPr id="39" name="Rectangle 38"/>
          <p:cNvSpPr/>
          <p:nvPr/>
        </p:nvSpPr>
        <p:spPr>
          <a:xfrm>
            <a:off x="4410810" y="1457240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dirty="0"/>
          </a:p>
        </p:txBody>
      </p:sp>
      <p:sp>
        <p:nvSpPr>
          <p:cNvPr id="40" name="Rectangle 39"/>
          <p:cNvSpPr/>
          <p:nvPr/>
        </p:nvSpPr>
        <p:spPr>
          <a:xfrm>
            <a:off x="4711368" y="1457240"/>
            <a:ext cx="8547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5x </a:t>
            </a:r>
            <a:endParaRPr lang="en-IE" dirty="0"/>
          </a:p>
        </p:txBody>
      </p:sp>
      <p:sp>
        <p:nvSpPr>
          <p:cNvPr id="41" name="Rectangle 40"/>
          <p:cNvSpPr/>
          <p:nvPr/>
        </p:nvSpPr>
        <p:spPr>
          <a:xfrm>
            <a:off x="4410810" y="1817280"/>
            <a:ext cx="4571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</a:p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5</a:t>
            </a:r>
            <a:endParaRPr lang="en-IE" dirty="0"/>
          </a:p>
        </p:txBody>
      </p:sp>
      <p:sp>
        <p:nvSpPr>
          <p:cNvPr id="42" name="Rectangle 41"/>
          <p:cNvSpPr/>
          <p:nvPr/>
        </p:nvSpPr>
        <p:spPr>
          <a:xfrm>
            <a:off x="4711368" y="1817280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x </a:t>
            </a:r>
            <a:endParaRPr lang="en-IE" dirty="0"/>
          </a:p>
        </p:txBody>
      </p:sp>
      <p:sp>
        <p:nvSpPr>
          <p:cNvPr id="43" name="Rectangle 42"/>
          <p:cNvSpPr/>
          <p:nvPr/>
        </p:nvSpPr>
        <p:spPr>
          <a:xfrm>
            <a:off x="4501098" y="2537360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endParaRPr lang="en-IE" dirty="0"/>
          </a:p>
        </p:txBody>
      </p:sp>
      <p:sp>
        <p:nvSpPr>
          <p:cNvPr id="44" name="Rectangle 43"/>
          <p:cNvSpPr/>
          <p:nvPr/>
        </p:nvSpPr>
        <p:spPr>
          <a:xfrm>
            <a:off x="4780777" y="2537360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x 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16200000" flipH="1">
            <a:off x="2807805" y="2312876"/>
            <a:ext cx="4104456" cy="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47465" y="248122"/>
            <a:ext cx="47019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e.g.4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(2x - 4) = 1 +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(4x + 8)</a:t>
            </a:r>
            <a:endParaRPr lang="en-IE" sz="2000" dirty="0"/>
          </a:p>
        </p:txBody>
      </p:sp>
      <p:sp>
        <p:nvSpPr>
          <p:cNvPr id="15" name="Rectangle 14"/>
          <p:cNvSpPr/>
          <p:nvPr/>
        </p:nvSpPr>
        <p:spPr>
          <a:xfrm>
            <a:off x="683570" y="692696"/>
            <a:ext cx="36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(2x – 4) –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(4x + 8)</a:t>
            </a:r>
            <a:endParaRPr lang="en-IE" dirty="0"/>
          </a:p>
        </p:txBody>
      </p:sp>
      <p:sp>
        <p:nvSpPr>
          <p:cNvPr id="16" name="Rectangle 15"/>
          <p:cNvSpPr/>
          <p:nvPr/>
        </p:nvSpPr>
        <p:spPr>
          <a:xfrm>
            <a:off x="4067946" y="692696"/>
            <a:ext cx="585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 1</a:t>
            </a:r>
            <a:endParaRPr lang="en-IE" dirty="0"/>
          </a:p>
        </p:txBody>
      </p:sp>
      <p:sp>
        <p:nvSpPr>
          <p:cNvPr id="19" name="Rectangle 18"/>
          <p:cNvSpPr/>
          <p:nvPr/>
        </p:nvSpPr>
        <p:spPr>
          <a:xfrm>
            <a:off x="344916" y="3789040"/>
            <a:ext cx="22108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12x + 24 = 2x - 4</a:t>
            </a:r>
            <a:endParaRPr lang="en-IE" dirty="0"/>
          </a:p>
        </p:txBody>
      </p:sp>
      <p:sp>
        <p:nvSpPr>
          <p:cNvPr id="20" name="Rectangle 19"/>
          <p:cNvSpPr/>
          <p:nvPr/>
        </p:nvSpPr>
        <p:spPr>
          <a:xfrm>
            <a:off x="952962" y="4293096"/>
            <a:ext cx="1314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10x = -28</a:t>
            </a:r>
            <a:endParaRPr lang="en-I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8" y="1196752"/>
            <a:ext cx="249244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4" y="2204864"/>
            <a:ext cx="1800200" cy="97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4" y="3284984"/>
            <a:ext cx="2440817" cy="44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Rectangle 29"/>
          <p:cNvSpPr/>
          <p:nvPr/>
        </p:nvSpPr>
        <p:spPr>
          <a:xfrm>
            <a:off x="1043610" y="4613066"/>
            <a:ext cx="10422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= -</a:t>
            </a:r>
            <a:r>
              <a:rPr lang="en-IE" sz="2000" u="sng" dirty="0" smtClean="0">
                <a:solidFill>
                  <a:prstClr val="black"/>
                </a:solidFill>
                <a:latin typeface="Comic Sans MS" pitchFamily="66" charset="0"/>
              </a:rPr>
              <a:t>28</a:t>
            </a:r>
          </a:p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   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endParaRPr lang="en-IE" dirty="0"/>
          </a:p>
        </p:txBody>
      </p:sp>
      <p:sp>
        <p:nvSpPr>
          <p:cNvPr id="31" name="Rectangle 30"/>
          <p:cNvSpPr/>
          <p:nvPr/>
        </p:nvSpPr>
        <p:spPr>
          <a:xfrm>
            <a:off x="1081457" y="5241394"/>
            <a:ext cx="1106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= -2.8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76056" y="260648"/>
            <a:ext cx="3634328" cy="707886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For an unknown power always</a:t>
            </a:r>
          </a:p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take logs of both sides</a:t>
            </a:r>
            <a:endParaRPr lang="en-IE" sz="2000" dirty="0"/>
          </a:p>
        </p:txBody>
      </p:sp>
      <p:sp>
        <p:nvSpPr>
          <p:cNvPr id="33" name="Rectangle 32"/>
          <p:cNvSpPr/>
          <p:nvPr/>
        </p:nvSpPr>
        <p:spPr>
          <a:xfrm>
            <a:off x="5076056" y="980728"/>
            <a:ext cx="24465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e.g.5     6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= 3200 </a:t>
            </a:r>
            <a:endParaRPr lang="en-IE" sz="2000" dirty="0"/>
          </a:p>
        </p:txBody>
      </p:sp>
      <p:sp>
        <p:nvSpPr>
          <p:cNvPr id="34" name="Rectangle 33"/>
          <p:cNvSpPr/>
          <p:nvPr/>
        </p:nvSpPr>
        <p:spPr>
          <a:xfrm>
            <a:off x="5364088" y="1484784"/>
            <a:ext cx="26212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 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3200</a:t>
            </a:r>
            <a:endParaRPr lang="en-IE" sz="2000" dirty="0">
              <a:solidFill>
                <a:prstClr val="black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67565" y="2020778"/>
            <a:ext cx="28328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n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6  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3200</a:t>
            </a:r>
            <a:endParaRPr lang="en-IE" sz="2000" dirty="0">
              <a:solidFill>
                <a:prstClr val="black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156176" y="2636912"/>
            <a:ext cx="1832553" cy="707886"/>
            <a:chOff x="6156176" y="2636912"/>
            <a:chExt cx="1832553" cy="707886"/>
          </a:xfrm>
        </p:grpSpPr>
        <p:sp>
          <p:nvSpPr>
            <p:cNvPr id="36" name="Rectangle 35"/>
            <p:cNvSpPr/>
            <p:nvPr/>
          </p:nvSpPr>
          <p:spPr>
            <a:xfrm>
              <a:off x="6156176" y="2636912"/>
              <a:ext cx="183255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IE" sz="2000" dirty="0" smtClean="0">
                  <a:solidFill>
                    <a:prstClr val="black"/>
                  </a:solidFill>
                  <a:latin typeface="Comic Sans MS" pitchFamily="66" charset="0"/>
                </a:rPr>
                <a:t>n = log</a:t>
              </a:r>
              <a:r>
                <a:rPr lang="en-IE" sz="2000" baseline="-25000" dirty="0" smtClean="0">
                  <a:solidFill>
                    <a:prstClr val="black"/>
                  </a:solidFill>
                  <a:latin typeface="Comic Sans MS" pitchFamily="66" charset="0"/>
                </a:rPr>
                <a:t>10</a:t>
              </a:r>
              <a:r>
                <a:rPr lang="en-IE" sz="2000" dirty="0" smtClean="0">
                  <a:solidFill>
                    <a:prstClr val="black"/>
                  </a:solidFill>
                  <a:latin typeface="Comic Sans MS" pitchFamily="66" charset="0"/>
                </a:rPr>
                <a:t> 3200</a:t>
              </a:r>
            </a:p>
            <a:p>
              <a:pPr lvl="0"/>
              <a:r>
                <a:rPr lang="en-IE" sz="2000" dirty="0">
                  <a:solidFill>
                    <a:prstClr val="black"/>
                  </a:solidFill>
                  <a:latin typeface="Comic Sans MS" pitchFamily="66" charset="0"/>
                </a:rPr>
                <a:t> </a:t>
              </a:r>
              <a:r>
                <a:rPr lang="en-IE" sz="2000" dirty="0" smtClean="0">
                  <a:solidFill>
                    <a:prstClr val="black"/>
                  </a:solidFill>
                  <a:latin typeface="Comic Sans MS" pitchFamily="66" charset="0"/>
                </a:rPr>
                <a:t>      log</a:t>
              </a:r>
              <a:r>
                <a:rPr lang="en-IE" sz="2000" baseline="-25000" dirty="0" smtClean="0">
                  <a:solidFill>
                    <a:prstClr val="black"/>
                  </a:solidFill>
                  <a:latin typeface="Comic Sans MS" pitchFamily="66" charset="0"/>
                </a:rPr>
                <a:t>10</a:t>
              </a:r>
              <a:r>
                <a:rPr lang="en-IE" sz="2000" dirty="0" smtClean="0">
                  <a:solidFill>
                    <a:prstClr val="black"/>
                  </a:solidFill>
                  <a:latin typeface="Comic Sans MS" pitchFamily="66" charset="0"/>
                </a:rPr>
                <a:t> </a:t>
              </a:r>
              <a:r>
                <a:rPr lang="en-IE" sz="2000" dirty="0">
                  <a:solidFill>
                    <a:prstClr val="black"/>
                  </a:solidFill>
                  <a:latin typeface="Comic Sans MS" pitchFamily="66" charset="0"/>
                </a:rPr>
                <a:t>6 </a:t>
              </a:r>
              <a:endParaRPr lang="en-IE" sz="2000" dirty="0">
                <a:solidFill>
                  <a:prstClr val="black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660232" y="2996952"/>
              <a:ext cx="115212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le 40"/>
          <p:cNvSpPr/>
          <p:nvPr/>
        </p:nvSpPr>
        <p:spPr>
          <a:xfrm>
            <a:off x="6214100" y="3501008"/>
            <a:ext cx="14542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n 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= 4.5045</a:t>
            </a:r>
            <a:endParaRPr lang="en-IE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9" grpId="0"/>
      <p:bldP spid="20" grpId="0"/>
      <p:bldP spid="30" grpId="0"/>
      <p:bldP spid="31" grpId="0"/>
      <p:bldP spid="32" grpId="0" animBg="1"/>
      <p:bldP spid="33" grpId="0"/>
      <p:bldP spid="34" grpId="0"/>
      <p:bldP spid="35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32656"/>
            <a:ext cx="2598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dirty="0" smtClean="0">
                <a:latin typeface="Comic Sans MS" pitchFamily="66" charset="0"/>
              </a:rPr>
              <a:t>Calculations using log</a:t>
            </a:r>
            <a:r>
              <a:rPr lang="en-IE" baseline="-25000" dirty="0" smtClean="0">
                <a:latin typeface="Comic Sans MS" pitchFamily="66" charset="0"/>
              </a:rPr>
              <a:t>10</a:t>
            </a:r>
            <a:endParaRPr lang="en-IE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5576" y="908720"/>
            <a:ext cx="1646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1000 = 3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2339752" y="899428"/>
            <a:ext cx="16065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as 10</a:t>
            </a:r>
            <a:r>
              <a:rPr lang="en-IE" baseline="30000" dirty="0">
                <a:solidFill>
                  <a:prstClr val="black"/>
                </a:solidFill>
                <a:latin typeface="Comic Sans MS" pitchFamily="66" charset="0"/>
              </a:rPr>
              <a:t>3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= 1000</a:t>
            </a:r>
            <a:endParaRPr lang="en-IE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2433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If we want 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32 = 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4283968" y="764704"/>
            <a:ext cx="4572000" cy="646331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marL="742950" lvl="0" indent="-742950"/>
            <a:r>
              <a:rPr lang="en-IE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err="1">
                <a:solidFill>
                  <a:prstClr val="black"/>
                </a:solidFill>
                <a:latin typeface="Comic Sans MS" pitchFamily="66" charset="0"/>
              </a:rPr>
              <a:t>n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m = </a:t>
            </a:r>
            <a:r>
              <a:rPr lang="en-IE" u="sng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u="sng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u="sng" dirty="0">
                <a:solidFill>
                  <a:prstClr val="black"/>
                </a:solidFill>
                <a:latin typeface="Comic Sans MS" pitchFamily="66" charset="0"/>
              </a:rPr>
              <a:t> m   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	change of base law</a:t>
            </a:r>
          </a:p>
          <a:p>
            <a:pPr marL="742950" lvl="0" indent="-742950"/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            </a:t>
            </a:r>
            <a:r>
              <a:rPr lang="en-IE" dirty="0" err="1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err="1">
                <a:solidFill>
                  <a:prstClr val="black"/>
                </a:solidFill>
                <a:latin typeface="Comic Sans MS" pitchFamily="66" charset="0"/>
              </a:rPr>
              <a:t>a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n</a:t>
            </a:r>
            <a:endParaRPr lang="en-IE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27784" y="1340768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IE" dirty="0">
                <a:solidFill>
                  <a:prstClr val="black"/>
                </a:solidFill>
                <a:latin typeface="Comic Sans MS" pitchFamily="66" charset="0"/>
              </a:rPr>
              <a:t>32 </a:t>
            </a:r>
            <a:endParaRPr lang="en-IE" dirty="0"/>
          </a:p>
        </p:txBody>
      </p:sp>
      <p:sp>
        <p:nvSpPr>
          <p:cNvPr id="9" name="Rectangle 8"/>
          <p:cNvSpPr/>
          <p:nvPr/>
        </p:nvSpPr>
        <p:spPr>
          <a:xfrm>
            <a:off x="2627784" y="1691516"/>
            <a:ext cx="933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</a:t>
            </a:r>
            <a:endParaRPr lang="en-IE" dirty="0"/>
          </a:p>
        </p:txBody>
      </p:sp>
      <p:sp>
        <p:nvSpPr>
          <p:cNvPr id="10" name="Rectangle 9"/>
          <p:cNvSpPr/>
          <p:nvPr/>
        </p:nvSpPr>
        <p:spPr>
          <a:xfrm>
            <a:off x="323528" y="2236802"/>
            <a:ext cx="30043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e.g.6    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2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55 = log</a:t>
            </a:r>
            <a:r>
              <a:rPr lang="en-IE" sz="2000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x</a:t>
            </a:r>
            <a:endParaRPr lang="en-IE" sz="20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627784" y="1700808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259632" y="2708920"/>
            <a:ext cx="1074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55 </a:t>
            </a:r>
            <a:endParaRPr lang="en-IE" dirty="0"/>
          </a:p>
        </p:txBody>
      </p:sp>
      <p:sp>
        <p:nvSpPr>
          <p:cNvPr id="15" name="Rectangle 14"/>
          <p:cNvSpPr/>
          <p:nvPr/>
        </p:nvSpPr>
        <p:spPr>
          <a:xfrm>
            <a:off x="1259632" y="3059668"/>
            <a:ext cx="933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baseline="-25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dirty="0" smtClean="0">
                <a:solidFill>
                  <a:prstClr val="black"/>
                </a:solidFill>
                <a:latin typeface="Comic Sans MS" pitchFamily="66" charset="0"/>
              </a:rPr>
              <a:t> 2 </a:t>
            </a:r>
            <a:endParaRPr lang="en-IE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59632" y="3068960"/>
            <a:ext cx="10081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183210" y="2708920"/>
            <a:ext cx="11432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= log</a:t>
            </a:r>
            <a:r>
              <a:rPr lang="en-IE" sz="2000" baseline="-25000" dirty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 x</a:t>
            </a:r>
            <a:endParaRPr lang="en-IE" dirty="0"/>
          </a:p>
        </p:txBody>
      </p:sp>
      <p:sp>
        <p:nvSpPr>
          <p:cNvPr id="18" name="Rectangle 17"/>
          <p:cNvSpPr/>
          <p:nvPr/>
        </p:nvSpPr>
        <p:spPr>
          <a:xfrm>
            <a:off x="1475656" y="3573016"/>
            <a:ext cx="18325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5.78  = 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log</a:t>
            </a:r>
            <a:r>
              <a:rPr lang="en-IE" sz="2000" baseline="-25000" dirty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dirty="0">
                <a:solidFill>
                  <a:prstClr val="black"/>
                </a:solidFill>
                <a:latin typeface="Comic Sans MS" pitchFamily="66" charset="0"/>
              </a:rPr>
              <a:t> x</a:t>
            </a:r>
            <a:endParaRPr lang="en-IE" dirty="0"/>
          </a:p>
        </p:txBody>
      </p:sp>
      <p:sp>
        <p:nvSpPr>
          <p:cNvPr id="19" name="Rectangle 18"/>
          <p:cNvSpPr/>
          <p:nvPr/>
        </p:nvSpPr>
        <p:spPr>
          <a:xfrm>
            <a:off x="4124878" y="3471391"/>
            <a:ext cx="3831498" cy="46166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en-IE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base</a:t>
            </a:r>
            <a:r>
              <a:rPr lang="en-IE" sz="2400" baseline="30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answer</a:t>
            </a:r>
            <a:r>
              <a:rPr lang="en-IE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IE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= </a:t>
            </a:r>
            <a:r>
              <a:rPr lang="en-IE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number inside</a:t>
            </a:r>
            <a:endParaRPr lang="en-IE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03648" y="4109010"/>
            <a:ext cx="1249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10</a:t>
            </a:r>
            <a:r>
              <a:rPr lang="en-IE" sz="2000" baseline="30000" dirty="0" smtClean="0">
                <a:solidFill>
                  <a:prstClr val="black"/>
                </a:solidFill>
                <a:latin typeface="Comic Sans MS" pitchFamily="66" charset="0"/>
              </a:rPr>
              <a:t>5.78</a:t>
            </a:r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 = x</a:t>
            </a:r>
            <a:endParaRPr lang="en-IE" dirty="0"/>
          </a:p>
        </p:txBody>
      </p:sp>
      <p:sp>
        <p:nvSpPr>
          <p:cNvPr id="21" name="Rectangle 20"/>
          <p:cNvSpPr/>
          <p:nvPr/>
        </p:nvSpPr>
        <p:spPr>
          <a:xfrm>
            <a:off x="1907704" y="4613066"/>
            <a:ext cx="15632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dirty="0" smtClean="0">
                <a:solidFill>
                  <a:prstClr val="black"/>
                </a:solidFill>
                <a:latin typeface="Comic Sans MS" pitchFamily="66" charset="0"/>
              </a:rPr>
              <a:t>x = 604449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8" grpId="0"/>
      <p:bldP spid="9" grpId="0"/>
      <p:bldP spid="10" grpId="0"/>
      <p:bldP spid="14" grpId="0"/>
      <p:bldP spid="15" grpId="0"/>
      <p:bldP spid="17" grpId="0"/>
      <p:bldP spid="18" grpId="0"/>
      <p:bldP spid="19" grpId="0" animBg="1"/>
      <p:bldP spid="20" grpId="0"/>
      <p:bldP spid="21" grpId="0"/>
    </p:bldLst>
  </p:timing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B14C1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200</TotalTime>
  <Words>592</Words>
  <Application>Microsoft Office PowerPoint</Application>
  <PresentationFormat>On-screen Show (4:3)</PresentationFormat>
  <Paragraphs>163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 Doherty - Maths</dc:creator>
  <cp:lastModifiedBy>pmdt</cp:lastModifiedBy>
  <cp:revision>21</cp:revision>
  <dcterms:created xsi:type="dcterms:W3CDTF">2010-09-01T21:33:42Z</dcterms:created>
  <dcterms:modified xsi:type="dcterms:W3CDTF">2012-04-15T20:59:20Z</dcterms:modified>
</cp:coreProperties>
</file>