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1" r:id="rId3"/>
    <p:sldId id="263" r:id="rId4"/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69" autoAdjust="0"/>
    <p:restoredTop sz="94660"/>
  </p:normalViewPr>
  <p:slideViewPr>
    <p:cSldViewPr>
      <p:cViewPr>
        <p:scale>
          <a:sx n="70" d="100"/>
          <a:sy n="70" d="100"/>
        </p:scale>
        <p:origin x="-115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0875" y="647700"/>
            <a:ext cx="2762250" cy="5562600"/>
          </a:xfrm>
          <a:prstGeom prst="rect">
            <a:avLst/>
          </a:prstGeom>
          <a:noFill/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559CAD28-5E03-4349-84F3-70A19E01649A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4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2.png"/><Relationship Id="rId7" Type="http://schemas.openxmlformats.org/officeDocument/2006/relationships/image" Target="../media/image2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3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11" Type="http://schemas.openxmlformats.org/officeDocument/2006/relationships/image" Target="../media/image31.png"/><Relationship Id="rId5" Type="http://schemas.openxmlformats.org/officeDocument/2006/relationships/image" Target="../media/image26.png"/><Relationship Id="rId10" Type="http://schemas.openxmlformats.org/officeDocument/2006/relationships/image" Target="../media/image30.png"/><Relationship Id="rId4" Type="http://schemas.openxmlformats.org/officeDocument/2006/relationships/image" Target="../media/image25.png"/><Relationship Id="rId9" Type="http://schemas.openxmlformats.org/officeDocument/2006/relationships/image" Target="../media/image22.png"/><Relationship Id="rId1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544616"/>
          </a:xfrm>
        </p:spPr>
        <p:txBody>
          <a:bodyPr>
            <a:normAutofit/>
          </a:bodyPr>
          <a:lstStyle/>
          <a:p>
            <a:r>
              <a:rPr lang="en-IE" sz="60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Finding </a:t>
            </a:r>
            <a:r>
              <a:rPr lang="en-IE" sz="60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E" sz="60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E" sz="60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Statistics </a:t>
            </a:r>
            <a:br>
              <a:rPr lang="en-IE" sz="60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E" sz="60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60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from </a:t>
            </a:r>
            <a:r>
              <a:rPr lang="en-IE" sz="60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E" sz="60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E" sz="60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Data</a:t>
            </a:r>
            <a:endParaRPr lang="en-IE" sz="6000" b="1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30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07677"/>
            <a:ext cx="309634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rgbClr val="C00000"/>
                </a:solidFill>
              </a:rPr>
              <a:t>10 people in the class rolled a di 10 times.</a:t>
            </a: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r>
              <a:rPr lang="en-IE" sz="2400" dirty="0" smtClean="0">
                <a:solidFill>
                  <a:srgbClr val="C00000"/>
                </a:solidFill>
              </a:rPr>
              <a:t>They each recorded how many times they rolled a 6. </a:t>
            </a: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r>
              <a:rPr lang="en-IE" sz="3000" dirty="0" smtClean="0">
                <a:solidFill>
                  <a:srgbClr val="C00000"/>
                </a:solidFill>
              </a:rPr>
              <a:t>1,2,5,0,2,4,2,2,0,1</a:t>
            </a: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r>
              <a:rPr lang="en-IE" sz="2400" dirty="0" smtClean="0">
                <a:solidFill>
                  <a:srgbClr val="C00000"/>
                </a:solidFill>
              </a:rPr>
              <a:t>Find the 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Min 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Max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Range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Mean 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Standard Deviation</a:t>
            </a:r>
          </a:p>
          <a:p>
            <a:r>
              <a:rPr lang="en-IE" sz="2400" dirty="0">
                <a:solidFill>
                  <a:srgbClr val="C00000"/>
                </a:solidFill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from the calculator</a:t>
            </a:r>
            <a:endParaRPr lang="en-IE" sz="2400" dirty="0">
              <a:solidFill>
                <a:srgbClr val="C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998512" y="2064919"/>
            <a:ext cx="2915816" cy="1885553"/>
            <a:chOff x="6012160" y="1866087"/>
            <a:chExt cx="2915816" cy="1885553"/>
          </a:xfrm>
        </p:grpSpPr>
        <p:sp>
          <p:nvSpPr>
            <p:cNvPr id="4" name="Line Callout 2 3"/>
            <p:cNvSpPr/>
            <p:nvPr/>
          </p:nvSpPr>
          <p:spPr>
            <a:xfrm>
              <a:off x="6012160" y="1866087"/>
              <a:ext cx="2915816" cy="1885553"/>
            </a:xfrm>
            <a:prstGeom prst="borderCallout2">
              <a:avLst>
                <a:gd name="adj1" fmla="val 99581"/>
                <a:gd name="adj2" fmla="val 1707"/>
                <a:gd name="adj3" fmla="val 120414"/>
                <a:gd name="adj4" fmla="val 1061"/>
                <a:gd name="adj5" fmla="val 120382"/>
                <a:gd name="adj6" fmla="val -43676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lvl="0" algn="ctr"/>
              <a:r>
                <a:rPr lang="en-IE" dirty="0" smtClean="0">
                  <a:solidFill>
                    <a:schemeClr val="bg1"/>
                  </a:solidFill>
                </a:rPr>
                <a:t> </a:t>
              </a:r>
              <a:r>
                <a: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We first need to make </a:t>
              </a:r>
              <a:r>
                <a:rPr lang="en-IE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sure the </a:t>
              </a:r>
              <a:r>
                <a: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calculator is </a:t>
              </a:r>
              <a:r>
                <a:rPr lang="en-IE" sz="2400" b="1" dirty="0" err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CL</a:t>
              </a:r>
              <a:r>
                <a:rPr lang="en-IE" dirty="0" err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ea</a:t>
              </a:r>
              <a:r>
                <a:rPr lang="en-IE" sz="2400" b="1" dirty="0" err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R</a:t>
              </a:r>
              <a:r>
                <a: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endParaRPr lang="en-IE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lvl="0" algn="ctr"/>
              <a:r>
                <a:rPr lang="en-IE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of all </a:t>
              </a:r>
              <a:r>
                <a: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previous content</a:t>
              </a:r>
            </a:p>
            <a:p>
              <a:pPr algn="ctr"/>
              <a:endParaRPr lang="en-IE" dirty="0">
                <a:solidFill>
                  <a:schemeClr val="bg1"/>
                </a:solidFill>
              </a:endParaRPr>
            </a:p>
          </p:txBody>
        </p:sp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6193" y="3134488"/>
              <a:ext cx="104775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3888" y="157202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201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307677"/>
            <a:ext cx="309634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 smtClean="0">
                <a:solidFill>
                  <a:srgbClr val="C00000"/>
                </a:solidFill>
              </a:rPr>
              <a:t>1: Setup</a:t>
            </a:r>
          </a:p>
          <a:p>
            <a:r>
              <a:rPr lang="en-IE" sz="2400" dirty="0" smtClean="0">
                <a:solidFill>
                  <a:srgbClr val="C00000"/>
                </a:solidFill>
              </a:rPr>
              <a:t>Will return the calculator to the default Setup </a:t>
            </a:r>
          </a:p>
          <a:p>
            <a:r>
              <a:rPr lang="en-IE" sz="2400" dirty="0">
                <a:solidFill>
                  <a:srgbClr val="C00000"/>
                </a:solidFill>
              </a:rPr>
              <a:t>l</a:t>
            </a:r>
            <a:r>
              <a:rPr lang="en-IE" sz="2400" dirty="0" smtClean="0">
                <a:solidFill>
                  <a:srgbClr val="C00000"/>
                </a:solidFill>
              </a:rPr>
              <a:t>eaving </a:t>
            </a:r>
            <a:r>
              <a:rPr lang="en-IE" sz="2400" dirty="0">
                <a:solidFill>
                  <a:srgbClr val="C00000"/>
                </a:solidFill>
              </a:rPr>
              <a:t>m</a:t>
            </a:r>
            <a:r>
              <a:rPr lang="en-IE" sz="2400" dirty="0" smtClean="0">
                <a:solidFill>
                  <a:srgbClr val="C00000"/>
                </a:solidFill>
              </a:rPr>
              <a:t>emories (including data) intact.</a:t>
            </a:r>
          </a:p>
          <a:p>
            <a:endParaRPr lang="en-IE" sz="2400" dirty="0">
              <a:solidFill>
                <a:srgbClr val="C00000"/>
              </a:solidFill>
            </a:endParaRPr>
          </a:p>
          <a:p>
            <a:r>
              <a:rPr lang="en-IE" sz="2400" b="1" dirty="0" smtClean="0">
                <a:solidFill>
                  <a:srgbClr val="C00000"/>
                </a:solidFill>
              </a:rPr>
              <a:t>2: Memory </a:t>
            </a:r>
          </a:p>
          <a:p>
            <a:r>
              <a:rPr lang="en-IE" sz="2400" dirty="0" smtClean="0">
                <a:solidFill>
                  <a:srgbClr val="C00000"/>
                </a:solidFill>
              </a:rPr>
              <a:t>Will delete all </a:t>
            </a:r>
            <a:r>
              <a:rPr lang="en-IE" sz="2400" dirty="0">
                <a:solidFill>
                  <a:srgbClr val="C00000"/>
                </a:solidFill>
              </a:rPr>
              <a:t>memories (including data) </a:t>
            </a:r>
            <a:r>
              <a:rPr lang="en-IE" sz="2400" dirty="0" smtClean="0">
                <a:solidFill>
                  <a:srgbClr val="C00000"/>
                </a:solidFill>
              </a:rPr>
              <a:t>leaving the Setup  intact.</a:t>
            </a: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r>
              <a:rPr lang="en-IE" sz="2400" b="1" dirty="0" smtClean="0">
                <a:solidFill>
                  <a:srgbClr val="C00000"/>
                </a:solidFill>
              </a:rPr>
              <a:t>3: All</a:t>
            </a:r>
          </a:p>
          <a:p>
            <a:r>
              <a:rPr lang="en-IE" sz="2400" dirty="0" smtClean="0">
                <a:solidFill>
                  <a:srgbClr val="C00000"/>
                </a:solidFill>
              </a:rPr>
              <a:t>Will return all the calculator to its default settings.</a:t>
            </a:r>
            <a:endParaRPr lang="en-IE" sz="2400" dirty="0">
              <a:solidFill>
                <a:srgbClr val="C00000"/>
              </a:solidFill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5994821" y="726903"/>
            <a:ext cx="2915816" cy="4862337"/>
            <a:chOff x="5994821" y="620688"/>
            <a:chExt cx="2915816" cy="4862337"/>
          </a:xfrm>
        </p:grpSpPr>
        <p:grpSp>
          <p:nvGrpSpPr>
            <p:cNvPr id="4" name="Group 3"/>
            <p:cNvGrpSpPr/>
            <p:nvPr/>
          </p:nvGrpSpPr>
          <p:grpSpPr>
            <a:xfrm>
              <a:off x="5994821" y="620688"/>
              <a:ext cx="2915816" cy="4862337"/>
              <a:chOff x="5778797" y="2110686"/>
              <a:chExt cx="2915816" cy="4862337"/>
            </a:xfrm>
          </p:grpSpPr>
          <p:sp>
            <p:nvSpPr>
              <p:cNvPr id="5" name="Line Callout 2 4"/>
              <p:cNvSpPr/>
              <p:nvPr/>
            </p:nvSpPr>
            <p:spPr>
              <a:xfrm>
                <a:off x="5778797" y="2110686"/>
                <a:ext cx="2915816" cy="4862337"/>
              </a:xfrm>
              <a:prstGeom prst="borderCallout2">
                <a:avLst>
                  <a:gd name="adj1" fmla="val 67303"/>
                  <a:gd name="adj2" fmla="val 303"/>
                  <a:gd name="adj3" fmla="val 73970"/>
                  <a:gd name="adj4" fmla="val -4555"/>
                  <a:gd name="adj5" fmla="val 73938"/>
                  <a:gd name="adj6" fmla="val -44612"/>
                </a:avLst>
              </a:prstGeom>
              <a:solidFill>
                <a:srgbClr val="C00000"/>
              </a:solidFill>
              <a:ln w="76200">
                <a:solidFill>
                  <a:srgbClr val="FFFF00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lvl="0" algn="ctr"/>
                <a:r>
                  <a:rPr lang="en-IE" dirty="0" smtClean="0">
                    <a:solidFill>
                      <a:schemeClr val="bg1"/>
                    </a:solidFill>
                  </a:rPr>
                  <a:t> </a:t>
                </a:r>
                <a:r>
                  <a:rPr lang="en-IE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We first need to make </a:t>
                </a:r>
                <a:r>
                  <a:rPr lang="en-IE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sure the </a:t>
                </a:r>
                <a:r>
                  <a:rPr lang="en-IE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calculator is </a:t>
                </a:r>
                <a:r>
                  <a:rPr lang="en-IE" sz="2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CL</a:t>
                </a:r>
                <a:r>
                  <a:rPr lang="en-IE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ea</a:t>
                </a:r>
                <a:r>
                  <a:rPr lang="en-IE" sz="2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R</a:t>
                </a:r>
                <a:r>
                  <a:rPr lang="en-IE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endParaRPr lang="en-IE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of all </a:t>
                </a:r>
                <a:r>
                  <a:rPr lang="en-IE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previous </a:t>
                </a:r>
                <a:r>
                  <a:rPr lang="en-IE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content</a:t>
                </a:r>
              </a:p>
              <a:p>
                <a:pPr lvl="0" algn="ctr"/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endParaRPr lang="en-IE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3: All</a:t>
                </a:r>
              </a:p>
              <a:p>
                <a:pPr lvl="0" algn="ctr"/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endParaRPr lang="en-IE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Yes</a:t>
                </a:r>
              </a:p>
              <a:p>
                <a:pPr lvl="0" algn="ctr"/>
                <a:endParaRPr lang="en-IE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endParaRPr lang="en-IE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Reset All</a:t>
                </a:r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algn="ctr"/>
                <a:endParaRPr lang="en-IE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32240" y="3445991"/>
                <a:ext cx="104775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571" y="2735427"/>
              <a:ext cx="466725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571" y="3652446"/>
              <a:ext cx="485775" cy="36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571" y="4349105"/>
              <a:ext cx="485775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8624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425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7202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Line Callout 2 6"/>
          <p:cNvSpPr/>
          <p:nvPr/>
        </p:nvSpPr>
        <p:spPr>
          <a:xfrm>
            <a:off x="6382971" y="1034477"/>
            <a:ext cx="2160240" cy="936104"/>
          </a:xfrm>
          <a:prstGeom prst="borderCallout2">
            <a:avLst>
              <a:gd name="adj1" fmla="val 27615"/>
              <a:gd name="adj2" fmla="val -5872"/>
              <a:gd name="adj3" fmla="val 42298"/>
              <a:gd name="adj4" fmla="val -29464"/>
              <a:gd name="adj5" fmla="val 60418"/>
              <a:gd name="adj6" fmla="val -48145"/>
            </a:avLst>
          </a:prstGeom>
          <a:solidFill>
            <a:srgbClr val="C00000"/>
          </a:solidFill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Statistical and Regression Calculations</a:t>
            </a:r>
            <a:endParaRPr lang="en-IE" dirty="0"/>
          </a:p>
        </p:txBody>
      </p:sp>
      <p:grpSp>
        <p:nvGrpSpPr>
          <p:cNvPr id="8" name="Group 7"/>
          <p:cNvGrpSpPr/>
          <p:nvPr/>
        </p:nvGrpSpPr>
        <p:grpSpPr>
          <a:xfrm>
            <a:off x="6382971" y="3396626"/>
            <a:ext cx="2160240" cy="1232786"/>
            <a:chOff x="6382971" y="3396626"/>
            <a:chExt cx="2160240" cy="1232786"/>
          </a:xfrm>
        </p:grpSpPr>
        <p:sp>
          <p:nvSpPr>
            <p:cNvPr id="6" name="Line Callout 2 5"/>
            <p:cNvSpPr/>
            <p:nvPr/>
          </p:nvSpPr>
          <p:spPr>
            <a:xfrm>
              <a:off x="6382971" y="3396626"/>
              <a:ext cx="2160240" cy="1232786"/>
            </a:xfrm>
            <a:prstGeom prst="borderCallout2">
              <a:avLst>
                <a:gd name="adj1" fmla="val 50241"/>
                <a:gd name="adj2" fmla="val -10302"/>
                <a:gd name="adj3" fmla="val 2544"/>
                <a:gd name="adj4" fmla="val -16667"/>
                <a:gd name="adj5" fmla="val -47625"/>
                <a:gd name="adj6" fmla="val -51288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E" dirty="0" smtClean="0"/>
                <a:t>Put the calculator into STAT mode</a:t>
              </a:r>
            </a:p>
            <a:p>
              <a:pPr algn="ctr"/>
              <a:endParaRPr lang="en-IE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4453" y="4124169"/>
              <a:ext cx="1057275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TextBox 8"/>
          <p:cNvSpPr txBox="1"/>
          <p:nvPr/>
        </p:nvSpPr>
        <p:spPr>
          <a:xfrm>
            <a:off x="179512" y="307677"/>
            <a:ext cx="309634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rgbClr val="C00000"/>
                </a:solidFill>
              </a:rPr>
              <a:t>10 people in the class rolled a di 10 times.</a:t>
            </a: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r>
              <a:rPr lang="en-IE" sz="2400" dirty="0" smtClean="0">
                <a:solidFill>
                  <a:srgbClr val="C00000"/>
                </a:solidFill>
              </a:rPr>
              <a:t>They each recorded how many times they rolled a 6. </a:t>
            </a: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r>
              <a:rPr lang="en-IE" sz="3000" dirty="0" smtClean="0">
                <a:solidFill>
                  <a:srgbClr val="C00000"/>
                </a:solidFill>
              </a:rPr>
              <a:t>1,2,5,0,2,4,2,2,0,1</a:t>
            </a: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r>
              <a:rPr lang="en-IE" sz="2400" dirty="0" smtClean="0">
                <a:solidFill>
                  <a:srgbClr val="C00000"/>
                </a:solidFill>
              </a:rPr>
              <a:t>Find the 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Min 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Max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Range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Mean 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Standard Deviation</a:t>
            </a:r>
          </a:p>
          <a:p>
            <a:r>
              <a:rPr lang="en-IE" sz="2400" dirty="0">
                <a:solidFill>
                  <a:srgbClr val="C00000"/>
                </a:solidFill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from the calculator</a:t>
            </a:r>
            <a:endParaRPr lang="en-IE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41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2938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2938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6228184" y="404664"/>
            <a:ext cx="2315027" cy="4248472"/>
            <a:chOff x="6228184" y="404664"/>
            <a:chExt cx="2315027" cy="4248472"/>
          </a:xfrm>
        </p:grpSpPr>
        <p:grpSp>
          <p:nvGrpSpPr>
            <p:cNvPr id="6" name="Group 5"/>
            <p:cNvGrpSpPr/>
            <p:nvPr/>
          </p:nvGrpSpPr>
          <p:grpSpPr>
            <a:xfrm>
              <a:off x="6228184" y="404664"/>
              <a:ext cx="2315027" cy="4248472"/>
              <a:chOff x="6228184" y="404664"/>
              <a:chExt cx="2315027" cy="3456384"/>
            </a:xfrm>
          </p:grpSpPr>
          <p:sp>
            <p:nvSpPr>
              <p:cNvPr id="2" name="Line Callout 2 1"/>
              <p:cNvSpPr/>
              <p:nvPr/>
            </p:nvSpPr>
            <p:spPr>
              <a:xfrm>
                <a:off x="6228184" y="404664"/>
                <a:ext cx="2315027" cy="3456384"/>
              </a:xfrm>
              <a:prstGeom prst="borderCallout2">
                <a:avLst>
                  <a:gd name="adj1" fmla="val 26648"/>
                  <a:gd name="adj2" fmla="val -131"/>
                  <a:gd name="adj3" fmla="val 42272"/>
                  <a:gd name="adj4" fmla="val 106"/>
                  <a:gd name="adj5" fmla="val 55018"/>
                  <a:gd name="adj6" fmla="val 366"/>
                </a:avLst>
              </a:prstGeom>
              <a:solidFill>
                <a:srgbClr val="C00000"/>
              </a:solidFill>
              <a:ln w="76200">
                <a:solidFill>
                  <a:srgbClr val="FFFF00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IE" dirty="0" smtClean="0"/>
                  <a:t>We only have 1 variable so Select</a:t>
                </a:r>
              </a:p>
              <a:p>
                <a:pPr algn="ctr"/>
                <a:r>
                  <a:rPr lang="en-IE" dirty="0" smtClean="0"/>
                  <a:t> </a:t>
                </a:r>
              </a:p>
              <a:p>
                <a:pPr algn="ctr"/>
                <a:endParaRPr lang="en-IE" dirty="0"/>
              </a:p>
              <a:p>
                <a:pPr algn="ctr"/>
                <a:r>
                  <a:rPr lang="en-IE" dirty="0" smtClean="0"/>
                  <a:t>Enter the numbers pressing </a:t>
                </a:r>
              </a:p>
              <a:p>
                <a:pPr algn="ctr"/>
                <a:endParaRPr lang="en-IE" dirty="0"/>
              </a:p>
              <a:p>
                <a:pPr algn="ctr"/>
                <a:endParaRPr lang="en-IE" dirty="0" smtClean="0"/>
              </a:p>
              <a:p>
                <a:pPr algn="ctr"/>
                <a:r>
                  <a:rPr lang="en-IE" dirty="0" smtClean="0"/>
                  <a:t> after each one.</a:t>
                </a:r>
              </a:p>
              <a:p>
                <a:pPr algn="ctr"/>
                <a:endParaRPr lang="en-IE" dirty="0"/>
              </a:p>
              <a:p>
                <a:pPr algn="ctr"/>
                <a:r>
                  <a:rPr lang="en-IE" dirty="0" smtClean="0"/>
                  <a:t>Once they have all been entered press</a:t>
                </a:r>
              </a:p>
              <a:p>
                <a:pPr algn="ctr"/>
                <a:endParaRPr lang="en-IE" dirty="0"/>
              </a:p>
              <a:p>
                <a:pPr algn="ctr"/>
                <a:endParaRPr lang="en-IE" dirty="0" smtClean="0"/>
              </a:p>
            </p:txBody>
          </p:sp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42809" y="931909"/>
                <a:ext cx="485775" cy="371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42808" y="2130946"/>
              <a:ext cx="485775" cy="36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42809" y="3789040"/>
              <a:ext cx="485775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1140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1140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1140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79512" y="307677"/>
            <a:ext cx="309634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rgbClr val="C00000"/>
                </a:solidFill>
              </a:rPr>
              <a:t>10 people in the class rolled a di 10 times.</a:t>
            </a: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r>
              <a:rPr lang="en-IE" sz="2400" dirty="0" smtClean="0">
                <a:solidFill>
                  <a:srgbClr val="C00000"/>
                </a:solidFill>
              </a:rPr>
              <a:t>They each recorded how many times they rolled a 6. </a:t>
            </a: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r>
              <a:rPr lang="en-IE" sz="3000" dirty="0" smtClean="0">
                <a:solidFill>
                  <a:srgbClr val="C00000"/>
                </a:solidFill>
              </a:rPr>
              <a:t>1,2,5,0,2,4,2,2,0,1</a:t>
            </a: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r>
              <a:rPr lang="en-IE" sz="2400" dirty="0" smtClean="0">
                <a:solidFill>
                  <a:srgbClr val="C00000"/>
                </a:solidFill>
              </a:rPr>
              <a:t>Find the 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Min 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Max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Range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Mean 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Standard Deviation</a:t>
            </a:r>
          </a:p>
          <a:p>
            <a:r>
              <a:rPr lang="en-IE" sz="2400" dirty="0">
                <a:solidFill>
                  <a:srgbClr val="C00000"/>
                </a:solidFill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from the calculator</a:t>
            </a:r>
            <a:endParaRPr lang="en-IE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0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228184" y="3199328"/>
            <a:ext cx="2315027" cy="1728192"/>
            <a:chOff x="6228184" y="3645024"/>
            <a:chExt cx="2315027" cy="1728192"/>
          </a:xfrm>
        </p:grpSpPr>
        <p:sp>
          <p:nvSpPr>
            <p:cNvPr id="7" name="Line Callout 2 6"/>
            <p:cNvSpPr/>
            <p:nvPr/>
          </p:nvSpPr>
          <p:spPr>
            <a:xfrm>
              <a:off x="6228184" y="3645024"/>
              <a:ext cx="2315027" cy="1728192"/>
            </a:xfrm>
            <a:prstGeom prst="borderCallout2">
              <a:avLst>
                <a:gd name="adj1" fmla="val 99581"/>
                <a:gd name="adj2" fmla="val 1707"/>
                <a:gd name="adj3" fmla="val 110812"/>
                <a:gd name="adj4" fmla="val -7832"/>
                <a:gd name="adj5" fmla="val 110781"/>
                <a:gd name="adj6" fmla="val -103588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dirty="0" smtClean="0"/>
                <a:t>We now need to analyse the statistics we have input</a:t>
              </a:r>
            </a:p>
            <a:p>
              <a:pPr algn="ctr"/>
              <a:endParaRPr lang="en-IE" dirty="0" smtClean="0"/>
            </a:p>
            <a:p>
              <a:pPr algn="ctr"/>
              <a:endParaRPr lang="en-IE" dirty="0"/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90397" y="4653136"/>
              <a:ext cx="9906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79512" y="307677"/>
            <a:ext cx="309634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rgbClr val="C00000"/>
                </a:solidFill>
              </a:rPr>
              <a:t>10 people in the class rolled a di 10 times.</a:t>
            </a: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r>
              <a:rPr lang="en-IE" sz="2400" dirty="0" smtClean="0">
                <a:solidFill>
                  <a:srgbClr val="C00000"/>
                </a:solidFill>
              </a:rPr>
              <a:t>They each recorded how many times they rolled a 6. </a:t>
            </a: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r>
              <a:rPr lang="en-IE" sz="3000" dirty="0" smtClean="0">
                <a:solidFill>
                  <a:srgbClr val="C00000"/>
                </a:solidFill>
              </a:rPr>
              <a:t>1,2,5,0,2,4,2,2,0,1</a:t>
            </a: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r>
              <a:rPr lang="en-IE" sz="2400" dirty="0" smtClean="0">
                <a:solidFill>
                  <a:srgbClr val="C00000"/>
                </a:solidFill>
              </a:rPr>
              <a:t>Find the 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Min 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Max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Range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Mean 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Standard Deviation</a:t>
            </a:r>
          </a:p>
          <a:p>
            <a:r>
              <a:rPr lang="en-IE" sz="2400" dirty="0">
                <a:solidFill>
                  <a:srgbClr val="C00000"/>
                </a:solidFill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from the calculator</a:t>
            </a:r>
            <a:endParaRPr lang="en-IE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18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107504" y="521384"/>
            <a:ext cx="9145016" cy="4893647"/>
            <a:chOff x="107504" y="260648"/>
            <a:chExt cx="9145016" cy="4893647"/>
          </a:xfrm>
        </p:grpSpPr>
        <p:sp>
          <p:nvSpPr>
            <p:cNvPr id="9" name="TextBox 8"/>
            <p:cNvSpPr txBox="1"/>
            <p:nvPr/>
          </p:nvSpPr>
          <p:spPr>
            <a:xfrm>
              <a:off x="107504" y="260648"/>
              <a:ext cx="9145016" cy="48936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5827713" algn="l"/>
                </a:tabLst>
              </a:pPr>
              <a:r>
                <a:rPr lang="en-IE" sz="2400" dirty="0" smtClean="0">
                  <a:solidFill>
                    <a:srgbClr val="C00000"/>
                  </a:solidFill>
                </a:rPr>
                <a:t>1: Type	2: Data</a:t>
              </a:r>
            </a:p>
            <a:p>
              <a:endParaRPr lang="en-IE" sz="2400" dirty="0" smtClean="0">
                <a:solidFill>
                  <a:srgbClr val="C00000"/>
                </a:solidFill>
              </a:endParaRPr>
            </a:p>
            <a:p>
              <a:r>
                <a:rPr lang="en-IE" sz="2400" dirty="0" smtClean="0">
                  <a:solidFill>
                    <a:srgbClr val="C00000"/>
                  </a:solidFill>
                </a:rPr>
                <a:t>change the type of data			         Edit the data</a:t>
              </a:r>
            </a:p>
            <a:p>
              <a:endParaRPr lang="en-IE" sz="2400" dirty="0">
                <a:solidFill>
                  <a:srgbClr val="C00000"/>
                </a:solidFill>
              </a:endParaRPr>
            </a:p>
            <a:p>
              <a:pPr>
                <a:tabLst>
                  <a:tab pos="5827713" algn="l"/>
                </a:tabLst>
              </a:pPr>
              <a:r>
                <a:rPr lang="en-IE" sz="2400" dirty="0" smtClean="0">
                  <a:solidFill>
                    <a:srgbClr val="C00000"/>
                  </a:solidFill>
                </a:rPr>
                <a:t>3:  Sum	4: </a:t>
              </a:r>
              <a:r>
                <a:rPr lang="en-IE" sz="2400" dirty="0" err="1" smtClean="0">
                  <a:solidFill>
                    <a:srgbClr val="C00000"/>
                  </a:solidFill>
                </a:rPr>
                <a:t>Var</a:t>
              </a:r>
              <a:endParaRPr lang="en-IE" sz="2400" dirty="0" smtClean="0">
                <a:solidFill>
                  <a:srgbClr val="C00000"/>
                </a:solidFill>
              </a:endParaRPr>
            </a:p>
            <a:p>
              <a:pPr>
                <a:tabLst>
                  <a:tab pos="5827713" algn="l"/>
                </a:tabLst>
              </a:pPr>
              <a:endParaRPr lang="en-IE" sz="2400" dirty="0">
                <a:solidFill>
                  <a:srgbClr val="C00000"/>
                </a:solidFill>
              </a:endParaRPr>
            </a:p>
            <a:p>
              <a:pPr>
                <a:tabLst>
                  <a:tab pos="5827713" algn="l"/>
                </a:tabLst>
              </a:pPr>
              <a:r>
                <a:rPr lang="en-IE" sz="2400" dirty="0" smtClean="0">
                  <a:solidFill>
                    <a:srgbClr val="C00000"/>
                  </a:solidFill>
                </a:rPr>
                <a:t>	1: How many terms</a:t>
              </a:r>
            </a:p>
            <a:p>
              <a:pPr>
                <a:tabLst>
                  <a:tab pos="5827713" algn="l"/>
                </a:tabLst>
              </a:pPr>
              <a:r>
                <a:rPr lang="en-IE" sz="2400" dirty="0" smtClean="0">
                  <a:solidFill>
                    <a:srgbClr val="C00000"/>
                  </a:solidFill>
                </a:rPr>
                <a:t>	2: Mean of data</a:t>
              </a:r>
            </a:p>
            <a:p>
              <a:pPr>
                <a:tabLst>
                  <a:tab pos="5827713" algn="l"/>
                </a:tabLst>
              </a:pPr>
              <a:r>
                <a:rPr lang="en-IE" sz="2400" dirty="0">
                  <a:solidFill>
                    <a:srgbClr val="C00000"/>
                  </a:solidFill>
                </a:rPr>
                <a:t>5: Min and </a:t>
              </a:r>
              <a:r>
                <a:rPr lang="en-IE" sz="2400" dirty="0" smtClean="0">
                  <a:solidFill>
                    <a:srgbClr val="C00000"/>
                  </a:solidFill>
                </a:rPr>
                <a:t>max of x</a:t>
              </a:r>
              <a:r>
                <a:rPr lang="en-IE" sz="2400" dirty="0">
                  <a:solidFill>
                    <a:srgbClr val="C00000"/>
                  </a:solidFill>
                </a:rPr>
                <a:t>	</a:t>
              </a:r>
              <a:r>
                <a:rPr lang="en-IE" sz="2400" dirty="0" smtClean="0">
                  <a:solidFill>
                    <a:srgbClr val="C00000"/>
                  </a:solidFill>
                </a:rPr>
                <a:t>3: Population Standard  	     Deviation</a:t>
              </a:r>
            </a:p>
            <a:p>
              <a:pPr>
                <a:tabLst>
                  <a:tab pos="5827713" algn="l"/>
                </a:tabLst>
              </a:pPr>
              <a:r>
                <a:rPr lang="en-IE" sz="2400" dirty="0" smtClean="0">
                  <a:solidFill>
                    <a:srgbClr val="C00000"/>
                  </a:solidFill>
                </a:rPr>
                <a:t>	4: Sample Standard 	     Deviation</a:t>
              </a:r>
            </a:p>
            <a:p>
              <a:endParaRPr lang="en-IE" sz="2400" dirty="0">
                <a:solidFill>
                  <a:srgbClr val="C00000"/>
                </a:solidFill>
              </a:endParaRP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3598" y="387115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50785" y="431960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7624" y="1909217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5143" y="1772816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7624" y="3651965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179512" y="6135687"/>
            <a:ext cx="87849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500" dirty="0" smtClean="0">
                <a:solidFill>
                  <a:srgbClr val="C00000"/>
                </a:solidFill>
              </a:rPr>
              <a:t>Once you have chosen your required output  you need to press </a:t>
            </a:r>
            <a:endParaRPr lang="en-IE" sz="2500" dirty="0">
              <a:solidFill>
                <a:srgbClr val="C00000"/>
              </a:solidFill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78713" y="6185544"/>
            <a:ext cx="48577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586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307677"/>
            <a:ext cx="309634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rgbClr val="C00000"/>
                </a:solidFill>
              </a:rPr>
              <a:t>10 people in the class rolled a di 10 times.</a:t>
            </a: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r>
              <a:rPr lang="en-IE" sz="2400" dirty="0" smtClean="0">
                <a:solidFill>
                  <a:srgbClr val="C00000"/>
                </a:solidFill>
              </a:rPr>
              <a:t>They each recorded how many times they rolled a 6. </a:t>
            </a: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r>
              <a:rPr lang="en-IE" sz="3000" dirty="0" smtClean="0">
                <a:solidFill>
                  <a:srgbClr val="C00000"/>
                </a:solidFill>
              </a:rPr>
              <a:t>1,2,5,0,2,4,2,2,0,1</a:t>
            </a: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r>
              <a:rPr lang="en-IE" sz="2400" dirty="0" smtClean="0">
                <a:solidFill>
                  <a:srgbClr val="C00000"/>
                </a:solidFill>
              </a:rPr>
              <a:t>Find the 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Min 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Max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Range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Mean 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Standard Deviation</a:t>
            </a:r>
          </a:p>
          <a:p>
            <a:r>
              <a:rPr lang="en-IE" sz="2400" dirty="0">
                <a:solidFill>
                  <a:srgbClr val="C00000"/>
                </a:solidFill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from the calculator</a:t>
            </a:r>
            <a:endParaRPr lang="en-IE" sz="2400" dirty="0">
              <a:solidFill>
                <a:srgbClr val="C00000"/>
              </a:solidFill>
            </a:endParaRPr>
          </a:p>
        </p:txBody>
      </p:sp>
      <p:sp>
        <p:nvSpPr>
          <p:cNvPr id="5" name="Line Callout 2 4"/>
          <p:cNvSpPr/>
          <p:nvPr/>
        </p:nvSpPr>
        <p:spPr>
          <a:xfrm>
            <a:off x="5988632" y="404664"/>
            <a:ext cx="2952328" cy="5472608"/>
          </a:xfrm>
          <a:prstGeom prst="borderCallout2">
            <a:avLst>
              <a:gd name="adj1" fmla="val 99581"/>
              <a:gd name="adj2" fmla="val 1707"/>
              <a:gd name="adj3" fmla="val 85126"/>
              <a:gd name="adj4" fmla="val -5058"/>
              <a:gd name="adj5" fmla="val 85593"/>
              <a:gd name="adj6" fmla="val -69842"/>
            </a:avLst>
          </a:prstGeom>
          <a:solidFill>
            <a:srgbClr val="C00000"/>
          </a:solidFill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IE" sz="2000" dirty="0" smtClean="0">
                <a:solidFill>
                  <a:schemeClr val="bg1"/>
                </a:solidFill>
              </a:rPr>
              <a:t>(</a:t>
            </a:r>
            <a:r>
              <a:rPr lang="en-IE" sz="2000" dirty="0" err="1" smtClean="0">
                <a:solidFill>
                  <a:schemeClr val="bg1"/>
                </a:solidFill>
              </a:rPr>
              <a:t>i</a:t>
            </a:r>
            <a:r>
              <a:rPr lang="en-IE" sz="2000" dirty="0" smtClean="0">
                <a:solidFill>
                  <a:schemeClr val="bg1"/>
                </a:solidFill>
              </a:rPr>
              <a:t>)  Min </a:t>
            </a:r>
            <a:endParaRPr lang="en-IE" sz="2400" dirty="0" smtClean="0">
              <a:solidFill>
                <a:schemeClr val="bg1"/>
              </a:solidFill>
            </a:endParaRPr>
          </a:p>
          <a:p>
            <a:endParaRPr lang="en-IE" sz="2800" dirty="0" smtClean="0">
              <a:solidFill>
                <a:schemeClr val="bg1"/>
              </a:solidFill>
            </a:endParaRPr>
          </a:p>
          <a:p>
            <a:r>
              <a:rPr lang="en-IE" sz="2400" dirty="0" smtClean="0">
                <a:solidFill>
                  <a:schemeClr val="bg1"/>
                </a:solidFill>
              </a:rPr>
              <a:t>	</a:t>
            </a:r>
            <a:r>
              <a:rPr lang="en-IE" sz="2000" dirty="0" smtClean="0">
                <a:solidFill>
                  <a:schemeClr val="bg1"/>
                </a:solidFill>
              </a:rPr>
              <a:t>= 0</a:t>
            </a:r>
            <a:endParaRPr lang="en-IE" sz="2000" dirty="0">
              <a:solidFill>
                <a:schemeClr val="bg1"/>
              </a:solidFill>
            </a:endParaRPr>
          </a:p>
          <a:p>
            <a:r>
              <a:rPr lang="en-IE" sz="2000" dirty="0" smtClean="0">
                <a:solidFill>
                  <a:schemeClr val="bg1"/>
                </a:solidFill>
              </a:rPr>
              <a:t>(ii)  Max</a:t>
            </a:r>
          </a:p>
          <a:p>
            <a:pPr marL="514350" indent="-514350">
              <a:buAutoNum type="romanLcParenBoth"/>
            </a:pPr>
            <a:endParaRPr lang="en-IE" sz="2000" dirty="0">
              <a:solidFill>
                <a:schemeClr val="bg1"/>
              </a:solidFill>
            </a:endParaRPr>
          </a:p>
          <a:p>
            <a:pPr marL="514350" indent="-514350">
              <a:buAutoNum type="romanLcParenBoth"/>
            </a:pPr>
            <a:endParaRPr lang="en-IE" sz="600" dirty="0" smtClean="0">
              <a:solidFill>
                <a:schemeClr val="bg1"/>
              </a:solidFill>
            </a:endParaRPr>
          </a:p>
          <a:p>
            <a:pPr lvl="1"/>
            <a:r>
              <a:rPr lang="en-IE" sz="2000" dirty="0" smtClean="0">
                <a:solidFill>
                  <a:schemeClr val="bg1"/>
                </a:solidFill>
              </a:rPr>
              <a:t>	= 5</a:t>
            </a:r>
            <a:endParaRPr lang="en-IE" sz="2000" dirty="0">
              <a:solidFill>
                <a:schemeClr val="bg1"/>
              </a:solidFill>
            </a:endParaRPr>
          </a:p>
          <a:p>
            <a:pPr marL="400050" indent="-400050">
              <a:buAutoNum type="romanLcParenBoth" startAt="3"/>
            </a:pPr>
            <a:r>
              <a:rPr lang="en-IE" sz="2000" dirty="0" smtClean="0">
                <a:solidFill>
                  <a:schemeClr val="bg1"/>
                </a:solidFill>
              </a:rPr>
              <a:t>Range</a:t>
            </a:r>
          </a:p>
          <a:p>
            <a:r>
              <a:rPr lang="en-IE" sz="2000" dirty="0">
                <a:solidFill>
                  <a:schemeClr val="bg1"/>
                </a:solidFill>
              </a:rPr>
              <a:t>	</a:t>
            </a:r>
            <a:r>
              <a:rPr lang="en-IE" sz="2000" dirty="0" smtClean="0">
                <a:solidFill>
                  <a:schemeClr val="bg1"/>
                </a:solidFill>
              </a:rPr>
              <a:t>=  5 – 0</a:t>
            </a:r>
          </a:p>
          <a:p>
            <a:r>
              <a:rPr lang="en-IE" sz="2000" dirty="0">
                <a:solidFill>
                  <a:schemeClr val="bg1"/>
                </a:solidFill>
              </a:rPr>
              <a:t>	</a:t>
            </a:r>
            <a:r>
              <a:rPr lang="en-IE" sz="2000" dirty="0" smtClean="0">
                <a:solidFill>
                  <a:schemeClr val="bg1"/>
                </a:solidFill>
              </a:rPr>
              <a:t>= 5</a:t>
            </a:r>
          </a:p>
          <a:p>
            <a:pPr marL="400050" indent="-400050">
              <a:buAutoNum type="romanLcParenBoth" startAt="4"/>
            </a:pPr>
            <a:r>
              <a:rPr lang="en-IE" sz="2000" dirty="0" smtClean="0">
                <a:solidFill>
                  <a:schemeClr val="bg1"/>
                </a:solidFill>
              </a:rPr>
              <a:t>Mean</a:t>
            </a:r>
          </a:p>
          <a:p>
            <a:pPr marL="400050" indent="-400050">
              <a:buAutoNum type="romanLcParenBoth" startAt="4"/>
            </a:pPr>
            <a:endParaRPr lang="en-IE" sz="2000" dirty="0" smtClean="0">
              <a:solidFill>
                <a:schemeClr val="bg1"/>
              </a:solidFill>
            </a:endParaRPr>
          </a:p>
          <a:p>
            <a:pPr marL="400050" indent="-400050">
              <a:buAutoNum type="romanLcParenBoth" startAt="4"/>
            </a:pPr>
            <a:endParaRPr lang="en-IE" sz="800" dirty="0">
              <a:solidFill>
                <a:schemeClr val="bg1"/>
              </a:solidFill>
            </a:endParaRPr>
          </a:p>
          <a:p>
            <a:pPr lvl="1"/>
            <a:r>
              <a:rPr lang="en-IE" sz="2000" dirty="0" smtClean="0">
                <a:solidFill>
                  <a:schemeClr val="bg1"/>
                </a:solidFill>
              </a:rPr>
              <a:t>	= 1.9</a:t>
            </a:r>
            <a:endParaRPr lang="en-IE" sz="2000" dirty="0">
              <a:solidFill>
                <a:schemeClr val="bg1"/>
              </a:solidFill>
            </a:endParaRPr>
          </a:p>
          <a:p>
            <a:pPr marL="514350" indent="-514350">
              <a:buAutoNum type="romanLcParenBoth"/>
            </a:pPr>
            <a:r>
              <a:rPr lang="en-IE" sz="2000" dirty="0">
                <a:solidFill>
                  <a:schemeClr val="bg1"/>
                </a:solidFill>
              </a:rPr>
              <a:t>Standard Deviation</a:t>
            </a:r>
          </a:p>
          <a:p>
            <a:pPr marL="514350" indent="-514350">
              <a:buAutoNum type="romanLcParenBoth"/>
            </a:pPr>
            <a:endParaRPr lang="en-IE" sz="2000" dirty="0" smtClean="0">
              <a:solidFill>
                <a:schemeClr val="bg1"/>
              </a:solidFill>
            </a:endParaRPr>
          </a:p>
          <a:p>
            <a:pPr marL="514350" indent="-514350">
              <a:buAutoNum type="romanLcParenBoth"/>
            </a:pPr>
            <a:endParaRPr lang="en-IE" sz="1600" dirty="0">
              <a:solidFill>
                <a:schemeClr val="bg1"/>
              </a:solidFill>
            </a:endParaRPr>
          </a:p>
          <a:p>
            <a:r>
              <a:rPr lang="en-IE" sz="2000" dirty="0">
                <a:solidFill>
                  <a:schemeClr val="bg1"/>
                </a:solidFill>
              </a:rPr>
              <a:t>	</a:t>
            </a:r>
            <a:r>
              <a:rPr lang="en-IE" sz="2000" dirty="0" smtClean="0">
                <a:solidFill>
                  <a:schemeClr val="bg1"/>
                </a:solidFill>
              </a:rPr>
              <a:t>=  1.51</a:t>
            </a:r>
            <a:endParaRPr lang="en-IE" sz="2000" dirty="0">
              <a:solidFill>
                <a:schemeClr val="bg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8707" y="836712"/>
            <a:ext cx="23717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55096" y="1880642"/>
            <a:ext cx="2819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08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08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28046" y="3787237"/>
            <a:ext cx="285750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6676" y="15418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8896" y="15418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6676" y="15418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08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54030" y="4869160"/>
            <a:ext cx="28384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08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08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4111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92</TotalTime>
  <Words>322</Words>
  <Application>Microsoft Office PowerPoint</Application>
  <PresentationFormat>On-screen Show (4:3)</PresentationFormat>
  <Paragraphs>129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Theme1</vt:lpstr>
      <vt:lpstr>Finding  Statistics   from 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pmdt</cp:lastModifiedBy>
  <cp:revision>13</cp:revision>
  <dcterms:created xsi:type="dcterms:W3CDTF">2012-04-04T14:45:01Z</dcterms:created>
  <dcterms:modified xsi:type="dcterms:W3CDTF">2012-04-18T09:50:36Z</dcterms:modified>
</cp:coreProperties>
</file>