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1" r:id="rId3"/>
    <p:sldId id="263" r:id="rId4"/>
    <p:sldId id="264" r:id="rId5"/>
    <p:sldId id="256" r:id="rId6"/>
    <p:sldId id="257" r:id="rId7"/>
    <p:sldId id="258" r:id="rId8"/>
    <p:sldId id="259" r:id="rId9"/>
    <p:sldId id="260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9" autoAdjust="0"/>
    <p:restoredTop sz="94660"/>
  </p:normalViewPr>
  <p:slideViewPr>
    <p:cSldViewPr>
      <p:cViewPr>
        <p:scale>
          <a:sx n="60" d="100"/>
          <a:sy n="60" d="100"/>
        </p:scale>
        <p:origin x="-142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179512" y="307677"/>
            <a:ext cx="30963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 person rolled a di 50 times and recorded their rolls.</a:t>
            </a:r>
          </a:p>
          <a:p>
            <a:endParaRPr lang="en-IE" sz="3000" dirty="0" smtClean="0">
              <a:solidFill>
                <a:srgbClr val="C00000"/>
              </a:solidFill>
            </a:endParaRPr>
          </a:p>
          <a:p>
            <a:endParaRPr lang="en-IE" sz="3000" dirty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84736306"/>
              </p:ext>
            </p:extLst>
          </p:nvPr>
        </p:nvGraphicFramePr>
        <p:xfrm>
          <a:off x="323528" y="1553200"/>
          <a:ext cx="2471936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5968"/>
                <a:gridCol w="12359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Number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Frequency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559CAD28-5E03-4349-84F3-70A19E01649A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PowerPoints/Using%20Table%20Mode%20to%20find%20the%20coordinates%20for%20a%20function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24.png"/><Relationship Id="rId5" Type="http://schemas.openxmlformats.org/officeDocument/2006/relationships/image" Target="../media/image6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7.pn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1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39.png"/><Relationship Id="rId5" Type="http://schemas.openxmlformats.org/officeDocument/2006/relationships/image" Target="../media/image34.png"/><Relationship Id="rId10" Type="http://schemas.openxmlformats.org/officeDocument/2006/relationships/image" Target="../media/image38.png"/><Relationship Id="rId4" Type="http://schemas.openxmlformats.org/officeDocument/2006/relationships/image" Target="../media/image33.png"/><Relationship Id="rId9" Type="http://schemas.openxmlformats.org/officeDocument/2006/relationships/image" Target="../media/image30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Statistics  from </a:t>
            </a:r>
            <a:r>
              <a:rPr lang="en-IE" sz="60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frequency </a:t>
            </a: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478" y="457622"/>
            <a:ext cx="874669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1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The frequency table of the monthly salaries of 20 people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is shown below.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Calculate the mean of the salaries of the 20 people.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Calculate the standard deviation of the salaries of the 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people.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8538"/>
              </p:ext>
            </p:extLst>
          </p:nvPr>
        </p:nvGraphicFramePr>
        <p:xfrm>
          <a:off x="2411760" y="1268760"/>
          <a:ext cx="4114800" cy="25908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salary(in </a:t>
                      </a:r>
                      <a:r>
                        <a:rPr lang="en-IE" sz="2800" b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€</a:t>
                      </a:r>
                      <a:r>
                        <a:rPr lang="en-IE" sz="28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IE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frequency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3500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29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44497"/>
            <a:ext cx="8922635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2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.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following table shows the grouped data, 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in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classes, for the heights of 50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a) Calculate the mean of the salaries of the 20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b) Calculate the standard deviation of the salaries of 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the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 people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676826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120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140</a:t>
                          </a:r>
                          <a:endParaRPr lang="en-IE" sz="26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140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150</a:t>
                          </a:r>
                          <a:endParaRPr lang="en-IE" sz="26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150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170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5928230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110000" r="-100000" b="-4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210000" r="-100000" b="-3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310000" r="-100000" b="-2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410000" r="-100000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510000" r="-100000" b="-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7637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4544" y="-232966"/>
            <a:ext cx="7840223" cy="769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E.g3.  C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onsider the following three data sets A, B and C.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 = {9,10,11,7,13}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 = {10,10,10,10,10} 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 = {1,1,10,19,19}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Calculate the mean of each data set.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Calculate the standard deviation of each data set.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c) Which set has the largest standard deviation?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d) Is it possible to answer question c) without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 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calculations of the standard deviation?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39970"/>
            <a:ext cx="899464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4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.A given data set has a mean μ and a standard deviation σ.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What are the new values of the mean and the standard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deviation if the same constant k is added to each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value in the given set? Explain.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What are the new values of the mean and the standard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deviation if each data value of the set is multiplied by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the same constant k? Explain.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5 </a:t>
            </a:r>
            <a:r>
              <a:rPr lang="en-IE" sz="2600" b="1" dirty="0" smtClean="0">
                <a:solidFill>
                  <a:srgbClr val="C00000"/>
                </a:solidFill>
              </a:rPr>
              <a:t>If </a:t>
            </a:r>
            <a:r>
              <a:rPr lang="en-IE" sz="2600" b="1" dirty="0">
                <a:solidFill>
                  <a:srgbClr val="C00000"/>
                </a:solidFill>
              </a:rPr>
              <a:t>the standard deviation of a given data set is equal </a:t>
            </a:r>
            <a:r>
              <a:rPr lang="en-IE" sz="2600" b="1" dirty="0" smtClean="0">
                <a:solidFill>
                  <a:srgbClr val="C00000"/>
                </a:solidFill>
              </a:rPr>
              <a:t>to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</a:t>
            </a:r>
            <a:r>
              <a:rPr lang="en-IE" sz="2600" b="1" dirty="0" smtClean="0">
                <a:solidFill>
                  <a:srgbClr val="C00000"/>
                </a:solidFill>
              </a:rPr>
              <a:t>         </a:t>
            </a:r>
            <a:r>
              <a:rPr lang="en-IE" sz="2600" b="1" dirty="0">
                <a:solidFill>
                  <a:srgbClr val="C00000"/>
                </a:solidFill>
              </a:rPr>
              <a:t>zero</a:t>
            </a:r>
            <a:r>
              <a:rPr lang="en-IE" sz="2600" b="1" dirty="0" smtClean="0">
                <a:solidFill>
                  <a:srgbClr val="C00000"/>
                </a:solidFill>
              </a:rPr>
              <a:t>, what </a:t>
            </a:r>
            <a:r>
              <a:rPr lang="en-IE" sz="2600" b="1" dirty="0">
                <a:solidFill>
                  <a:srgbClr val="C00000"/>
                </a:solidFill>
              </a:rPr>
              <a:t>can we say about the data values included in </a:t>
            </a:r>
            <a:endParaRPr lang="en-IE" sz="2600" b="1" dirty="0" smtClean="0">
              <a:solidFill>
                <a:srgbClr val="C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</a:t>
            </a:r>
            <a:r>
              <a:rPr lang="en-IE" sz="2600" b="1" dirty="0" smtClean="0">
                <a:solidFill>
                  <a:srgbClr val="C00000"/>
                </a:solidFill>
              </a:rPr>
              <a:t>         the given </a:t>
            </a:r>
            <a:r>
              <a:rPr lang="en-IE" sz="2600" b="1" dirty="0">
                <a:solidFill>
                  <a:srgbClr val="C00000"/>
                </a:solidFill>
              </a:rPr>
              <a:t>data set?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4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07677"/>
            <a:ext cx="30963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rgbClr val="C00000"/>
                </a:solidFill>
              </a:rPr>
              <a:t>1 person rolled a di 50 times and recorded their rolls.</a:t>
            </a:r>
          </a:p>
          <a:p>
            <a:endParaRPr lang="en-IE" sz="3000" dirty="0" smtClean="0">
              <a:solidFill>
                <a:srgbClr val="C00000"/>
              </a:solidFill>
            </a:endParaRPr>
          </a:p>
          <a:p>
            <a:endParaRPr lang="en-IE" sz="3000" dirty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r>
                <a:rPr lang="en-IE" dirty="0" smtClean="0">
                  <a:solidFill>
                    <a:schemeClr val="bg1"/>
                  </a:solidFill>
                </a:rPr>
                <a:t>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</a:t>
              </a:r>
              <a:r>
                <a: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sure the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calculator is 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I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lvl="0" algn="ctr"/>
              <a:r>
                <a: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previous content</a:t>
              </a:r>
            </a:p>
            <a:p>
              <a:pPr algn="ctr"/>
              <a:endParaRPr lang="en-IE" dirty="0">
                <a:solidFill>
                  <a:schemeClr val="bg1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52777"/>
              </p:ext>
            </p:extLst>
          </p:nvPr>
        </p:nvGraphicFramePr>
        <p:xfrm>
          <a:off x="323528" y="1553200"/>
          <a:ext cx="2471936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5968"/>
                <a:gridCol w="12359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Number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Frequency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IE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0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726903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67303"/>
                  <a:gd name="adj2" fmla="val 303"/>
                  <a:gd name="adj3" fmla="val 73970"/>
                  <a:gd name="adj4" fmla="val -4555"/>
                  <a:gd name="adj5" fmla="val 73938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</a:rPr>
                  <a:t>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</a:t>
                </a:r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sure the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calculator is 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previous </a:t>
                </a:r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content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25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257425" y="1572862"/>
            <a:ext cx="2886574" cy="2014512"/>
            <a:chOff x="6257425" y="1572862"/>
            <a:chExt cx="2886574" cy="2014512"/>
          </a:xfrm>
        </p:grpSpPr>
        <p:sp>
          <p:nvSpPr>
            <p:cNvPr id="2" name="Line Callout 2 1">
              <a:hlinkClick r:id="rId2" action="ppaction://hlinkpres?slideindex=1&amp;slidetitle="/>
            </p:cNvPr>
            <p:cNvSpPr/>
            <p:nvPr/>
          </p:nvSpPr>
          <p:spPr>
            <a:xfrm>
              <a:off x="6257425" y="1572862"/>
              <a:ext cx="2886574" cy="2014512"/>
            </a:xfrm>
            <a:prstGeom prst="borderCallout2">
              <a:avLst>
                <a:gd name="adj1" fmla="val -317"/>
                <a:gd name="adj2" fmla="val 338"/>
                <a:gd name="adj3" fmla="val 36512"/>
                <a:gd name="adj4" fmla="val -15848"/>
                <a:gd name="adj5" fmla="val 50276"/>
                <a:gd name="adj6" fmla="val -3382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We need to SETUP the calculator to allow us to input </a:t>
              </a:r>
            </a:p>
            <a:p>
              <a:pPr algn="ctr"/>
              <a:r>
                <a:rPr lang="en-IE" dirty="0" smtClean="0"/>
                <a:t>Stat with frequency ON</a:t>
              </a:r>
              <a:endParaRPr lang="en-I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9600" y="2928367"/>
              <a:ext cx="256222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878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967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92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034477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60418"/>
              <a:gd name="adj6" fmla="val -48145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Statistical and Regression Calculations</a:t>
            </a:r>
            <a:endParaRPr lang="en-IE" dirty="0"/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/>
                <a:t>Put the calculator into STAT mode</a:t>
              </a:r>
            </a:p>
            <a:p>
              <a:pPr algn="ctr"/>
              <a:endParaRPr lang="en-I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341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940152" y="404664"/>
            <a:ext cx="2974599" cy="6192688"/>
            <a:chOff x="6129191" y="404664"/>
            <a:chExt cx="3123329" cy="6192688"/>
          </a:xfrm>
        </p:grpSpPr>
        <p:grpSp>
          <p:nvGrpSpPr>
            <p:cNvPr id="6" name="Group 5"/>
            <p:cNvGrpSpPr/>
            <p:nvPr/>
          </p:nvGrpSpPr>
          <p:grpSpPr>
            <a:xfrm>
              <a:off x="6129191" y="404664"/>
              <a:ext cx="3123329" cy="6192688"/>
              <a:chOff x="6129191" y="404664"/>
              <a:chExt cx="3123329" cy="5038119"/>
            </a:xfrm>
          </p:grpSpPr>
          <p:sp>
            <p:nvSpPr>
              <p:cNvPr id="2" name="Line Callout 2 1"/>
              <p:cNvSpPr/>
              <p:nvPr/>
            </p:nvSpPr>
            <p:spPr>
              <a:xfrm>
                <a:off x="6129191" y="404664"/>
                <a:ext cx="3123329" cy="5038119"/>
              </a:xfrm>
              <a:prstGeom prst="borderCallout2">
                <a:avLst>
                  <a:gd name="adj1" fmla="val 26648"/>
                  <a:gd name="adj2" fmla="val -131"/>
                  <a:gd name="adj3" fmla="val 42272"/>
                  <a:gd name="adj4" fmla="val 106"/>
                  <a:gd name="adj5" fmla="val 55018"/>
                  <a:gd name="adj6" fmla="val 366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/>
                  <a:t>We only have 1 variable so Select</a:t>
                </a:r>
              </a:p>
              <a:p>
                <a:pPr algn="ctr"/>
                <a:r>
                  <a:rPr lang="en-IE" dirty="0" smtClean="0"/>
                  <a:t> 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 smtClean="0"/>
                  <a:t>Enter the number column first pressing 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sz="1050" dirty="0" smtClean="0"/>
              </a:p>
              <a:p>
                <a:pPr algn="ctr"/>
                <a:r>
                  <a:rPr lang="en-IE" dirty="0" smtClean="0"/>
                  <a:t> after each one.</a:t>
                </a:r>
              </a:p>
              <a:p>
                <a:pPr algn="ctr"/>
                <a:r>
                  <a:rPr lang="en-IE" sz="1400" dirty="0" smtClean="0"/>
                  <a:t>(the frequency automatically sets to 1)</a:t>
                </a:r>
              </a:p>
              <a:p>
                <a:pPr algn="ctr"/>
                <a:r>
                  <a:rPr lang="en-IE" dirty="0" smtClean="0"/>
                  <a:t>Go to the top of the next column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  <a:p>
                <a:pPr algn="ctr"/>
                <a:r>
                  <a:rPr lang="en-IE" dirty="0" smtClean="0"/>
                  <a:t>Enter each frequency pressing 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 smtClean="0"/>
                  <a:t>After each one</a:t>
                </a:r>
              </a:p>
              <a:p>
                <a:pPr algn="ctr"/>
                <a:endParaRPr lang="en-IE" dirty="0" smtClean="0"/>
              </a:p>
              <a:p>
                <a:pPr algn="ctr"/>
                <a:r>
                  <a:rPr lang="en-IE" dirty="0" smtClean="0"/>
                  <a:t>Once they have all been entered press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97464" y="931909"/>
                <a:ext cx="4857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3626" y="21309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967" y="6077297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0726" y="3561645"/>
            <a:ext cx="9334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9806" y="4653136"/>
            <a:ext cx="46264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09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2044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0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7" name="Line Callout 2 6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We now need to analyse the statistics we have input</a:t>
              </a:r>
            </a:p>
            <a:p>
              <a:pPr algn="ctr"/>
              <a:endParaRPr lang="en-IE" dirty="0" smtClean="0"/>
            </a:p>
            <a:p>
              <a:pPr algn="ctr"/>
              <a:endParaRPr lang="en-IE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018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307946"/>
            <a:ext cx="3008362" cy="6367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187624" y="647851"/>
            <a:ext cx="7763411" cy="3969700"/>
            <a:chOff x="1187624" y="387115"/>
            <a:chExt cx="7763411" cy="39697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598" y="38711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785" y="431960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909217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143" y="1772816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365196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dirty="0" smtClean="0">
                <a:solidFill>
                  <a:srgbClr val="C00000"/>
                </a:solidFill>
              </a:rPr>
              <a:t>Once you have chosen your required output  you need to press </a:t>
            </a:r>
            <a:endParaRPr lang="en-IE" sz="2500" dirty="0">
              <a:solidFill>
                <a:srgbClr val="C0000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7504" y="521384"/>
            <a:ext cx="9145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1: Type	2: Data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change the type of data			         Edit the data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3:  Sum	4: </a:t>
            </a:r>
            <a:r>
              <a:rPr lang="en-IE" sz="2400" dirty="0" err="1" smtClean="0">
                <a:solidFill>
                  <a:srgbClr val="C00000"/>
                </a:solidFill>
              </a:rPr>
              <a:t>Var</a:t>
            </a:r>
            <a:endParaRPr lang="en-IE" sz="2400" dirty="0" smtClean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	1: How many terms</a:t>
            </a: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	2: Mean of data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5: Min and </a:t>
            </a:r>
            <a:r>
              <a:rPr lang="en-IE" sz="2400" dirty="0" smtClean="0">
                <a:solidFill>
                  <a:srgbClr val="C00000"/>
                </a:solidFill>
              </a:rPr>
              <a:t>max of x</a:t>
            </a: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3: Population Standard  	     Deviation</a:t>
            </a: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	4: Sample Standard 	     Deviation</a:t>
            </a:r>
          </a:p>
          <a:p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Callout 2 4"/>
          <p:cNvSpPr/>
          <p:nvPr/>
        </p:nvSpPr>
        <p:spPr>
          <a:xfrm>
            <a:off x="5988632" y="404664"/>
            <a:ext cx="2952328" cy="5472608"/>
          </a:xfrm>
          <a:prstGeom prst="borderCallout2">
            <a:avLst>
              <a:gd name="adj1" fmla="val 99581"/>
              <a:gd name="adj2" fmla="val 1707"/>
              <a:gd name="adj3" fmla="val 85126"/>
              <a:gd name="adj4" fmla="val -5058"/>
              <a:gd name="adj5" fmla="val 85593"/>
              <a:gd name="adj6" fmla="val -6984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sz="2000" dirty="0" smtClean="0">
                <a:solidFill>
                  <a:schemeClr val="bg1"/>
                </a:solidFill>
              </a:rPr>
              <a:t>(</a:t>
            </a:r>
            <a:r>
              <a:rPr lang="en-IE" sz="2000" dirty="0" err="1" smtClean="0">
                <a:solidFill>
                  <a:schemeClr val="bg1"/>
                </a:solidFill>
              </a:rPr>
              <a:t>i</a:t>
            </a:r>
            <a:r>
              <a:rPr lang="en-IE" sz="2000" dirty="0" smtClean="0">
                <a:solidFill>
                  <a:schemeClr val="bg1"/>
                </a:solidFill>
              </a:rPr>
              <a:t>)  Min </a:t>
            </a:r>
            <a:endParaRPr lang="en-IE" sz="2400" dirty="0" smtClean="0">
              <a:solidFill>
                <a:schemeClr val="bg1"/>
              </a:solidFill>
            </a:endParaRPr>
          </a:p>
          <a:p>
            <a:endParaRPr lang="en-IE" sz="2800" dirty="0" smtClean="0">
              <a:solidFill>
                <a:schemeClr val="bg1"/>
              </a:solidFill>
            </a:endParaRPr>
          </a:p>
          <a:p>
            <a:r>
              <a:rPr lang="en-IE" sz="2400" dirty="0" smtClean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0</a:t>
            </a:r>
            <a:endParaRPr lang="en-IE" sz="2000" dirty="0">
              <a:solidFill>
                <a:schemeClr val="bg1"/>
              </a:solidFill>
            </a:endParaRPr>
          </a:p>
          <a:p>
            <a:r>
              <a:rPr lang="en-IE" sz="2000" dirty="0" smtClean="0">
                <a:solidFill>
                  <a:schemeClr val="bg1"/>
                </a:solidFill>
              </a:rPr>
              <a:t>(ii)  Max</a:t>
            </a:r>
          </a:p>
          <a:p>
            <a:pPr marL="514350" indent="-514350">
              <a:buAutoNum type="romanLcParenBoth"/>
            </a:pP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600" dirty="0" smtClean="0">
              <a:solidFill>
                <a:schemeClr val="bg1"/>
              </a:solidFill>
            </a:endParaRPr>
          </a:p>
          <a:p>
            <a:pPr lvl="1"/>
            <a:r>
              <a:rPr lang="en-IE" sz="2000" dirty="0" smtClean="0">
                <a:solidFill>
                  <a:schemeClr val="bg1"/>
                </a:solidFill>
              </a:rPr>
              <a:t>	= </a:t>
            </a:r>
            <a:r>
              <a:rPr lang="en-IE" sz="2000" dirty="0">
                <a:solidFill>
                  <a:schemeClr val="bg1"/>
                </a:solidFill>
              </a:rPr>
              <a:t>6</a:t>
            </a:r>
          </a:p>
          <a:p>
            <a:pPr marL="400050" indent="-400050">
              <a:buAutoNum type="romanLcParenBoth" startAt="3"/>
            </a:pPr>
            <a:r>
              <a:rPr lang="en-IE" sz="2000" dirty="0" smtClean="0">
                <a:solidFill>
                  <a:schemeClr val="bg1"/>
                </a:solidFill>
              </a:rPr>
              <a:t>Range</a:t>
            </a:r>
          </a:p>
          <a:p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 6 – 0</a:t>
            </a:r>
          </a:p>
          <a:p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6</a:t>
            </a:r>
          </a:p>
          <a:p>
            <a:pPr marL="400050" indent="-400050">
              <a:buAutoNum type="romanLcParenBoth" startAt="4"/>
            </a:pPr>
            <a:r>
              <a:rPr lang="en-IE" sz="2000" dirty="0" smtClean="0">
                <a:solidFill>
                  <a:schemeClr val="bg1"/>
                </a:solidFill>
              </a:rPr>
              <a:t>Mean</a:t>
            </a:r>
          </a:p>
          <a:p>
            <a:pPr marL="400050" indent="-400050">
              <a:buAutoNum type="romanLcParenBoth" startAt="4"/>
            </a:pPr>
            <a:endParaRPr lang="en-IE" sz="2000" dirty="0" smtClean="0">
              <a:solidFill>
                <a:schemeClr val="bg1"/>
              </a:solidFill>
            </a:endParaRPr>
          </a:p>
          <a:p>
            <a:pPr marL="400050" indent="-400050">
              <a:buAutoNum type="romanLcParenBoth" startAt="4"/>
            </a:pPr>
            <a:endParaRPr lang="en-IE" sz="800" dirty="0">
              <a:solidFill>
                <a:schemeClr val="bg1"/>
              </a:solidFill>
            </a:endParaRPr>
          </a:p>
          <a:p>
            <a:pPr lvl="1"/>
            <a:r>
              <a:rPr lang="en-IE" sz="2000" dirty="0" smtClean="0">
                <a:solidFill>
                  <a:schemeClr val="bg1"/>
                </a:solidFill>
              </a:rPr>
              <a:t>	</a:t>
            </a:r>
            <a:r>
              <a:rPr lang="en-IE" sz="2000" smtClean="0">
                <a:solidFill>
                  <a:schemeClr val="bg1"/>
                </a:solidFill>
              </a:rPr>
              <a:t>= 3.48</a:t>
            </a: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r>
              <a:rPr lang="en-IE" sz="2000" dirty="0">
                <a:solidFill>
                  <a:schemeClr val="bg1"/>
                </a:solidFill>
              </a:rPr>
              <a:t>Standard Deviation</a:t>
            </a:r>
          </a:p>
          <a:p>
            <a:pPr marL="514350" indent="-514350">
              <a:buAutoNum type="romanLcParenBoth"/>
            </a:pPr>
            <a:endParaRPr lang="en-IE" sz="2000" dirty="0" smtClean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1600" dirty="0">
              <a:solidFill>
                <a:schemeClr val="bg1"/>
              </a:solidFill>
            </a:endParaRPr>
          </a:p>
          <a:p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 dirty="0" smtClean="0">
                <a:solidFill>
                  <a:schemeClr val="bg1"/>
                </a:solidFill>
              </a:rPr>
              <a:t>=  1.66</a:t>
            </a:r>
          </a:p>
          <a:p>
            <a:endParaRPr lang="en-IE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707" y="836712"/>
            <a:ext cx="2371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96" y="1880642"/>
            <a:ext cx="281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8046" y="3787237"/>
            <a:ext cx="2857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6638" y="155014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0" y="4869160"/>
            <a:ext cx="28384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00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675" y="15567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6638" y="155834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11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126</TotalTime>
  <Words>298</Words>
  <Application>Microsoft Office PowerPoint</Application>
  <PresentationFormat>On-screen Show (4:3)</PresentationFormat>
  <Paragraphs>147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Theme1</vt:lpstr>
      <vt:lpstr>Finding Statistics  from a  frequency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19</cp:revision>
  <dcterms:created xsi:type="dcterms:W3CDTF">2012-04-04T14:45:01Z</dcterms:created>
  <dcterms:modified xsi:type="dcterms:W3CDTF">2012-04-18T09:50:51Z</dcterms:modified>
</cp:coreProperties>
</file>