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8"/>
  </p:notesMasterIdLst>
  <p:handoutMasterIdLst>
    <p:handoutMasterId r:id="rId69"/>
  </p:handoutMasterIdLst>
  <p:sldIdLst>
    <p:sldId id="314" r:id="rId3"/>
    <p:sldId id="315" r:id="rId4"/>
    <p:sldId id="256" r:id="rId5"/>
    <p:sldId id="30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98" r:id="rId16"/>
    <p:sldId id="333" r:id="rId17"/>
    <p:sldId id="334" r:id="rId18"/>
    <p:sldId id="276" r:id="rId19"/>
    <p:sldId id="302" r:id="rId20"/>
    <p:sldId id="299" r:id="rId21"/>
    <p:sldId id="300" r:id="rId22"/>
    <p:sldId id="320" r:id="rId23"/>
    <p:sldId id="266" r:id="rId24"/>
    <p:sldId id="267" r:id="rId25"/>
    <p:sldId id="303" r:id="rId26"/>
    <p:sldId id="268" r:id="rId27"/>
    <p:sldId id="269" r:id="rId28"/>
    <p:sldId id="270" r:id="rId29"/>
    <p:sldId id="319" r:id="rId30"/>
    <p:sldId id="331" r:id="rId31"/>
    <p:sldId id="272" r:id="rId32"/>
    <p:sldId id="316" r:id="rId33"/>
    <p:sldId id="273" r:id="rId34"/>
    <p:sldId id="335" r:id="rId35"/>
    <p:sldId id="274" r:id="rId36"/>
    <p:sldId id="275" r:id="rId37"/>
    <p:sldId id="277" r:id="rId38"/>
    <p:sldId id="337" r:id="rId39"/>
    <p:sldId id="338" r:id="rId40"/>
    <p:sldId id="290" r:id="rId41"/>
    <p:sldId id="289" r:id="rId42"/>
    <p:sldId id="288" r:id="rId43"/>
    <p:sldId id="279" r:id="rId44"/>
    <p:sldId id="291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336" r:id="rId53"/>
    <p:sldId id="292" r:id="rId54"/>
    <p:sldId id="293" r:id="rId55"/>
    <p:sldId id="294" r:id="rId56"/>
    <p:sldId id="307" r:id="rId57"/>
    <p:sldId id="328" r:id="rId58"/>
    <p:sldId id="330" r:id="rId59"/>
    <p:sldId id="329" r:id="rId60"/>
    <p:sldId id="304" r:id="rId61"/>
    <p:sldId id="308" r:id="rId62"/>
    <p:sldId id="310" r:id="rId63"/>
    <p:sldId id="311" r:id="rId64"/>
    <p:sldId id="312" r:id="rId65"/>
    <p:sldId id="313" r:id="rId66"/>
    <p:sldId id="317" r:id="rId67"/>
  </p:sldIdLst>
  <p:sldSz cx="9144000" cy="6858000" type="screen4x3"/>
  <p:notesSz cx="6858000" cy="9144000"/>
  <p:custDataLst>
    <p:tags r:id="rId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7" autoAdjust="0"/>
    <p:restoredTop sz="94671" autoAdjust="0"/>
  </p:normalViewPr>
  <p:slideViewPr>
    <p:cSldViewPr>
      <p:cViewPr>
        <p:scale>
          <a:sx n="60" d="100"/>
          <a:sy n="60" d="100"/>
        </p:scale>
        <p:origin x="-75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5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323AF-B872-4320-9369-AED3E25A4667}" type="datetimeFigureOut">
              <a:rPr lang="en-IE" smtClean="0"/>
              <a:t>08/01/2015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24A11-F3C4-4CF3-8A07-4D366B5C89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738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84C08-F826-4D88-B0A5-ED36EEC1B465}" type="datetimeFigureOut">
              <a:rPr lang="en-IE" smtClean="0"/>
              <a:t>08/01/2015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1347A-F701-4961-9FFE-E2401E8661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820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CB4CF-526D-452E-8BE6-5DDCCD45A272}" type="slidenum">
              <a:rPr lang="en-IE" smtClean="0">
                <a:solidFill>
                  <a:prstClr val="black"/>
                </a:solidFill>
              </a:rPr>
              <a:pPr/>
              <a:t>1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9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IE" smtClean="0">
                <a:solidFill>
                  <a:prstClr val="black"/>
                </a:solidFill>
              </a:rPr>
              <a:t>Project Maths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F638060-C5A7-4635-98AE-E9A7B3F54E0F}" type="datetime2">
              <a:rPr lang="en-IE" smtClean="0">
                <a:solidFill>
                  <a:prstClr val="black"/>
                </a:solidFill>
              </a:rPr>
              <a:pPr/>
              <a:t>Thursday, 08 January 2015</a:t>
            </a:fld>
            <a:endParaRPr lang="en-IE" smtClean="0">
              <a:solidFill>
                <a:prstClr val="black"/>
              </a:solidFill>
            </a:endParaRPr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IE" smtClean="0">
                <a:solidFill>
                  <a:prstClr val="black"/>
                </a:solidFill>
              </a:rPr>
              <a:t>projectmaths.ie</a:t>
            </a:r>
          </a:p>
        </p:txBody>
      </p:sp>
      <p:sp>
        <p:nvSpPr>
          <p:cNvPr id="68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0E058-D1D7-43DC-948F-5D07CBBBDD9E}" type="slidenum">
              <a:rPr lang="en-IE" smtClean="0">
                <a:solidFill>
                  <a:prstClr val="black"/>
                </a:solidFill>
              </a:rPr>
              <a:pPr/>
              <a:t>2</a:t>
            </a:fld>
            <a:endParaRPr lang="en-IE" smtClean="0">
              <a:solidFill>
                <a:prstClr val="black"/>
              </a:solidFill>
            </a:endParaRPr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362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32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IE" smtClean="0">
                <a:solidFill>
                  <a:prstClr val="black"/>
                </a:solidFill>
              </a:rPr>
              <a:t>Project Maths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F638060-C5A7-4635-98AE-E9A7B3F54E0F}" type="datetime2">
              <a:rPr lang="en-IE" smtClean="0">
                <a:solidFill>
                  <a:prstClr val="black"/>
                </a:solidFill>
              </a:rPr>
              <a:pPr/>
              <a:t>Thursday, 08 January 2015</a:t>
            </a:fld>
            <a:endParaRPr lang="en-IE" smtClean="0">
              <a:solidFill>
                <a:prstClr val="black"/>
              </a:solidFill>
            </a:endParaRPr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IE" smtClean="0">
                <a:solidFill>
                  <a:prstClr val="black"/>
                </a:solidFill>
              </a:rPr>
              <a:t>projectmaths.ie</a:t>
            </a:r>
          </a:p>
        </p:txBody>
      </p:sp>
      <p:sp>
        <p:nvSpPr>
          <p:cNvPr id="68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0E058-D1D7-43DC-948F-5D07CBBBDD9E}" type="slidenum">
              <a:rPr lang="en-IE" smtClean="0">
                <a:solidFill>
                  <a:prstClr val="black"/>
                </a:solidFill>
              </a:rPr>
              <a:pPr/>
              <a:t>65</a:t>
            </a:fld>
            <a:endParaRPr lang="en-IE" smtClean="0">
              <a:solidFill>
                <a:prstClr val="black"/>
              </a:solidFill>
            </a:endParaRPr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t>08/01/2015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t>08/01/2015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t>08/01/2015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08/01/2015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19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08/01/2015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31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08/01/2015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43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08/01/2015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97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08/01/2015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8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08/01/2015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4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08/01/2015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7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08/01/2015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4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t>08/01/2015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08/01/2015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1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08/01/2015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02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08/01/2015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1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t>08/01/2015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t>08/01/2015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t>08/01/2015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t>08/01/2015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t>08/01/2015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7700"/>
            <a:ext cx="2762250" cy="55626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t>08/01/2015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t>08/01/2015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6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2501688-ED77-4EB3-A825-9551CA23F2AA}" type="datetimeFigureOut">
              <a:rPr lang="en-IE" smtClean="0"/>
              <a:t>08/01/2015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DEC8188A-7A49-4760-89D6-12A74878587A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pic>
        <p:nvPicPr>
          <p:cNvPr id="11" name="Picture 10">
            <a:hlinkClick r:id="rId13" action="ppaction://hlinksldjump"/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6021288"/>
            <a:ext cx="1195554" cy="6716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08/01/2015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03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4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38.png"/><Relationship Id="rId2" Type="http://schemas.openxmlformats.org/officeDocument/2006/relationships/image" Target="../media/image45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36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4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4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41.png"/><Relationship Id="rId5" Type="http://schemas.openxmlformats.org/officeDocument/2006/relationships/image" Target="../media/image65.png"/><Relationship Id="rId10" Type="http://schemas.openxmlformats.org/officeDocument/2006/relationships/image" Target="../media/image40.png"/><Relationship Id="rId4" Type="http://schemas.openxmlformats.org/officeDocument/2006/relationships/image" Target="../media/image6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4.png"/><Relationship Id="rId7" Type="http://schemas.openxmlformats.org/officeDocument/2006/relationships/image" Target="../media/image59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71.png"/><Relationship Id="rId5" Type="http://schemas.openxmlformats.org/officeDocument/2006/relationships/image" Target="../media/image57.png"/><Relationship Id="rId10" Type="http://schemas.openxmlformats.org/officeDocument/2006/relationships/image" Target="../media/image70.png"/><Relationship Id="rId4" Type="http://schemas.openxmlformats.org/officeDocument/2006/relationships/image" Target="../media/image56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420.png"/><Relationship Id="rId18" Type="http://schemas.openxmlformats.org/officeDocument/2006/relationships/image" Target="../media/image470.png"/><Relationship Id="rId3" Type="http://schemas.openxmlformats.org/officeDocument/2006/relationships/image" Target="../media/image73.png"/><Relationship Id="rId21" Type="http://schemas.openxmlformats.org/officeDocument/2006/relationships/image" Target="../media/image86.png"/><Relationship Id="rId7" Type="http://schemas.openxmlformats.org/officeDocument/2006/relationships/image" Target="../media/image360.png"/><Relationship Id="rId12" Type="http://schemas.openxmlformats.org/officeDocument/2006/relationships/image" Target="../media/image410.png"/><Relationship Id="rId17" Type="http://schemas.openxmlformats.org/officeDocument/2006/relationships/image" Target="../media/image83.png"/><Relationship Id="rId2" Type="http://schemas.openxmlformats.org/officeDocument/2006/relationships/image" Target="../media/image310.png"/><Relationship Id="rId16" Type="http://schemas.openxmlformats.org/officeDocument/2006/relationships/image" Target="../media/image82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2.png"/><Relationship Id="rId5" Type="http://schemas.openxmlformats.org/officeDocument/2006/relationships/image" Target="../media/image75.png"/><Relationship Id="rId15" Type="http://schemas.openxmlformats.org/officeDocument/2006/relationships/image" Target="../media/image81.png"/><Relationship Id="rId10" Type="http://schemas.openxmlformats.org/officeDocument/2006/relationships/image" Target="../media/image79.png"/><Relationship Id="rId19" Type="http://schemas.openxmlformats.org/officeDocument/2006/relationships/image" Target="../media/image84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0.png"/><Relationship Id="rId22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7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7" Type="http://schemas.openxmlformats.org/officeDocument/2006/relationships/image" Target="../media/image77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7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13" Type="http://schemas.openxmlformats.org/officeDocument/2006/relationships/image" Target="../media/image101.png"/><Relationship Id="rId18" Type="http://schemas.openxmlformats.org/officeDocument/2006/relationships/image" Target="../media/image105.png"/><Relationship Id="rId3" Type="http://schemas.openxmlformats.org/officeDocument/2006/relationships/image" Target="../media/image600.png"/><Relationship Id="rId7" Type="http://schemas.openxmlformats.org/officeDocument/2006/relationships/image" Target="../media/image96.png"/><Relationship Id="rId12" Type="http://schemas.openxmlformats.org/officeDocument/2006/relationships/image" Target="../media/image100.png"/><Relationship Id="rId17" Type="http://schemas.openxmlformats.org/officeDocument/2006/relationships/hyperlink" Target="http://www.projectmaths.ie/documents/T&amp;L/RatioAndProportion.pptx" TargetMode="External"/><Relationship Id="rId2" Type="http://schemas.openxmlformats.org/officeDocument/2006/relationships/image" Target="../media/image590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99.png"/><Relationship Id="rId5" Type="http://schemas.openxmlformats.org/officeDocument/2006/relationships/image" Target="../media/image620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610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jectmaths.ie/documents/LearnCalculators/Casio/Logarithms.pptx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hyperlink" Target="http://www.projectmaths.ie/documents/LearnCalculators/Casio/IntroductionToPrimeNumbers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maths.fusio.net/documents/LearnCalculators/Casio/IntroductionToPrimeNumbers.pptx" TargetMode="External"/><Relationship Id="rId2" Type="http://schemas.openxmlformats.org/officeDocument/2006/relationships/hyperlink" Target="http://www.projectmaths.ie/documents/LearnCalculators/Casio/IntroductionToPrimeNumbers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ojectmaths.fusio.net/documents/LearnCalculators/Casio/HCFAndLCMJedward.pptx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hyperlink" Target="http://www.projectmaths.ie/documents/LearnCalculators/Casio/IntroductionToPrimeNumbers.ppt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hyperlink" Target="http://www.projectmaths.ie/documents/T&amp;L/IntroductionToTrigonometry.pptx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projectmaths.ie/documents/LearnCalculators/Casio/KnowHowYourCalculatorWorks.pdf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maths.ie/documents/LearnCalculators/Casio/PracticalApplicationsOfCombinationsInvolvingTwoGroups.pptx" TargetMode="External"/><Relationship Id="rId2" Type="http://schemas.openxmlformats.org/officeDocument/2006/relationships/hyperlink" Target="http://www.projectmaths.ie/documents/LearnCalculators/Casio/PracticalApplicationsOfCombinations.pptx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PowerPoints/Random%20Sampling%20using%20Ran.pptx" TargetMode="External"/><Relationship Id="rId2" Type="http://schemas.openxmlformats.org/officeDocument/2006/relationships/hyperlink" Target="http://www.projectmaths.ie/documents/LearnCalculators/Casio/RandomSamplingUsingRanNo.pptx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jectmaths.ie/documents/LearnCalculators/Casio/RandomSamplingUsingRanInt.pptx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hyperlink" Target="http://www.projectmaths.ie/documents/LearnCalculators/Casio/FindingStatisticsFromGroupedFrequencyTable.pptx" TargetMode="External"/><Relationship Id="rId7" Type="http://schemas.openxmlformats.org/officeDocument/2006/relationships/image" Target="../media/image148.png"/><Relationship Id="rId2" Type="http://schemas.openxmlformats.org/officeDocument/2006/relationships/hyperlink" Target="http://www.projectmaths.ie/documents/LearnCalculators/Casio/MeanMinAndMaxFromData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jectmaths.ie/documents/T&amp;L/CorrelationCoefficient.pptx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www.projectmaths.ie/documents/LearnCalculators/Casio/FindingCorrelationCoefficient.pptx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projectmaths.ie/documents/LearnCalculators/Casio/UsingTableModeToFindCoordinatesOfAFunction.pptx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maths.ie/documents/LearnCalculators/Casio/VerifyMode.ppt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maths.ie/documents/LearnCalculators/Casio/KnowHowYourCalculatorWorks.pptx" TargetMode="External"/><Relationship Id="rId2" Type="http://schemas.openxmlformats.org/officeDocument/2006/relationships/hyperlink" Target="http://www.projectmaths.ie/documents/LearnCalculators/Casio/KnowHowYourCalculatorWorks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27384"/>
            <a:ext cx="9430382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8" name="Group 167"/>
          <p:cNvGrpSpPr/>
          <p:nvPr/>
        </p:nvGrpSpPr>
        <p:grpSpPr>
          <a:xfrm>
            <a:off x="-13934056" y="836319"/>
            <a:ext cx="22986862" cy="590967"/>
            <a:chOff x="-5293096" y="836319"/>
            <a:chExt cx="22986862" cy="590967"/>
          </a:xfrm>
        </p:grpSpPr>
        <p:grpSp>
          <p:nvGrpSpPr>
            <p:cNvPr id="142" name="Group 141"/>
            <p:cNvGrpSpPr/>
            <p:nvPr/>
          </p:nvGrpSpPr>
          <p:grpSpPr>
            <a:xfrm>
              <a:off x="-5293096" y="836450"/>
              <a:ext cx="11513406" cy="590836"/>
              <a:chOff x="1195498" y="836581"/>
              <a:chExt cx="11513406" cy="59083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498" y="836581"/>
                <a:ext cx="1051538" cy="590705"/>
              </a:xfrm>
              <a:prstGeom prst="rect">
                <a:avLst/>
              </a:prstGeom>
            </p:spPr>
          </p:pic>
          <p:grpSp>
            <p:nvGrpSpPr>
              <p:cNvPr id="141" name="Group 140"/>
              <p:cNvGrpSpPr/>
              <p:nvPr/>
            </p:nvGrpSpPr>
            <p:grpSpPr>
              <a:xfrm>
                <a:off x="2246796" y="836708"/>
                <a:ext cx="10462108" cy="590709"/>
                <a:chOff x="2246796" y="836708"/>
                <a:chExt cx="10462108" cy="590709"/>
              </a:xfrm>
            </p:grpSpPr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6796" y="836712"/>
                  <a:ext cx="1051538" cy="590705"/>
                </a:xfrm>
                <a:prstGeom prst="rect">
                  <a:avLst/>
                </a:prstGeom>
              </p:spPr>
            </p:pic>
            <p:grpSp>
              <p:nvGrpSpPr>
                <p:cNvPr id="140" name="Group 139"/>
                <p:cNvGrpSpPr/>
                <p:nvPr/>
              </p:nvGrpSpPr>
              <p:grpSpPr>
                <a:xfrm>
                  <a:off x="3298334" y="836708"/>
                  <a:ext cx="9410570" cy="590709"/>
                  <a:chOff x="2506246" y="836708"/>
                  <a:chExt cx="9410570" cy="590709"/>
                </a:xfrm>
              </p:grpSpPr>
              <p:pic>
                <p:nvPicPr>
                  <p:cNvPr id="125" name="Picture 124"/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6246" y="836708"/>
                    <a:ext cx="1051538" cy="590705"/>
                  </a:xfrm>
                  <a:prstGeom prst="rect">
                    <a:avLst/>
                  </a:prstGeom>
                </p:spPr>
              </p:pic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3557784" y="836709"/>
                    <a:ext cx="8359032" cy="590708"/>
                    <a:chOff x="1973608" y="836709"/>
                    <a:chExt cx="8359032" cy="590708"/>
                  </a:xfrm>
                </p:grpSpPr>
                <p:pic>
                  <p:nvPicPr>
                    <p:cNvPr id="126" name="Picture 125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73608" y="836709"/>
                      <a:ext cx="1051538" cy="59070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38" name="Group 137"/>
                    <p:cNvGrpSpPr/>
                    <p:nvPr/>
                  </p:nvGrpSpPr>
                  <p:grpSpPr>
                    <a:xfrm>
                      <a:off x="3019762" y="836710"/>
                      <a:ext cx="7312878" cy="590707"/>
                      <a:chOff x="3019762" y="836710"/>
                      <a:chExt cx="7312878" cy="590707"/>
                    </a:xfrm>
                  </p:grpSpPr>
                  <p:pic>
                    <p:nvPicPr>
                      <p:cNvPr id="127" name="Picture 126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19762" y="836712"/>
                        <a:ext cx="1051538" cy="59070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37" name="Group 136"/>
                      <p:cNvGrpSpPr/>
                      <p:nvPr/>
                    </p:nvGrpSpPr>
                    <p:grpSpPr>
                      <a:xfrm>
                        <a:off x="4063061" y="836710"/>
                        <a:ext cx="6269579" cy="590707"/>
                        <a:chOff x="2034961" y="836710"/>
                        <a:chExt cx="6269579" cy="590707"/>
                      </a:xfrm>
                    </p:grpSpPr>
                    <p:pic>
                      <p:nvPicPr>
                        <p:cNvPr id="128" name="Picture 1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34961" y="836712"/>
                          <a:ext cx="1051538" cy="5907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136" name="Group 135"/>
                        <p:cNvGrpSpPr/>
                        <p:nvPr/>
                      </p:nvGrpSpPr>
                      <p:grpSpPr>
                        <a:xfrm>
                          <a:off x="3078109" y="836710"/>
                          <a:ext cx="5226431" cy="590707"/>
                          <a:chOff x="2358029" y="836710"/>
                          <a:chExt cx="5226431" cy="590707"/>
                        </a:xfrm>
                      </p:grpSpPr>
                      <p:pic>
                        <p:nvPicPr>
                          <p:cNvPr id="129" name="Picture 12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358029" y="836710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30" name="Picture 12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391270" y="836712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135" name="Group 134"/>
                          <p:cNvGrpSpPr/>
                          <p:nvPr/>
                        </p:nvGrpSpPr>
                        <p:grpSpPr>
                          <a:xfrm>
                            <a:off x="4442808" y="836711"/>
                            <a:ext cx="3141652" cy="590706"/>
                            <a:chOff x="2930640" y="836711"/>
                            <a:chExt cx="3141652" cy="590706"/>
                          </a:xfrm>
                        </p:grpSpPr>
                        <p:pic>
                          <p:nvPicPr>
                            <p:cNvPr id="131" name="Picture 13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30640" y="836712"/>
                              <a:ext cx="1051538" cy="590705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134" name="Group 133"/>
                            <p:cNvGrpSpPr/>
                            <p:nvPr/>
                          </p:nvGrpSpPr>
                          <p:grpSpPr>
                            <a:xfrm>
                              <a:off x="3974910" y="836711"/>
                              <a:ext cx="2097382" cy="590706"/>
                              <a:chOff x="2887475" y="836711"/>
                              <a:chExt cx="2097382" cy="590706"/>
                            </a:xfrm>
                          </p:grpSpPr>
                          <p:pic>
                            <p:nvPicPr>
                              <p:cNvPr id="132" name="Picture 13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887475" y="836711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33" name="Picture 13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933319" y="836712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143" name="Group 142"/>
            <p:cNvGrpSpPr/>
            <p:nvPr/>
          </p:nvGrpSpPr>
          <p:grpSpPr>
            <a:xfrm>
              <a:off x="6180360" y="836319"/>
              <a:ext cx="11513406" cy="590836"/>
              <a:chOff x="1195498" y="836581"/>
              <a:chExt cx="11513406" cy="590836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498" y="836581"/>
                <a:ext cx="1051538" cy="590705"/>
              </a:xfrm>
              <a:prstGeom prst="rect">
                <a:avLst/>
              </a:prstGeom>
            </p:spPr>
          </p:pic>
          <p:grpSp>
            <p:nvGrpSpPr>
              <p:cNvPr id="145" name="Group 144"/>
              <p:cNvGrpSpPr/>
              <p:nvPr/>
            </p:nvGrpSpPr>
            <p:grpSpPr>
              <a:xfrm>
                <a:off x="2246796" y="836708"/>
                <a:ext cx="10462108" cy="590709"/>
                <a:chOff x="2246796" y="836708"/>
                <a:chExt cx="10462108" cy="590709"/>
              </a:xfrm>
            </p:grpSpPr>
            <p:pic>
              <p:nvPicPr>
                <p:cNvPr id="146" name="Picture 145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6796" y="836712"/>
                  <a:ext cx="1051538" cy="590705"/>
                </a:xfrm>
                <a:prstGeom prst="rect">
                  <a:avLst/>
                </a:prstGeom>
              </p:spPr>
            </p:pic>
            <p:grpSp>
              <p:nvGrpSpPr>
                <p:cNvPr id="147" name="Group 146"/>
                <p:cNvGrpSpPr/>
                <p:nvPr/>
              </p:nvGrpSpPr>
              <p:grpSpPr>
                <a:xfrm>
                  <a:off x="3298334" y="836708"/>
                  <a:ext cx="9410570" cy="590709"/>
                  <a:chOff x="2506246" y="836708"/>
                  <a:chExt cx="9410570" cy="590709"/>
                </a:xfrm>
              </p:grpSpPr>
              <p:pic>
                <p:nvPicPr>
                  <p:cNvPr id="148" name="Picture 147"/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6246" y="836708"/>
                    <a:ext cx="1051538" cy="590705"/>
                  </a:xfrm>
                  <a:prstGeom prst="rect">
                    <a:avLst/>
                  </a:prstGeom>
                </p:spPr>
              </p:pic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3557784" y="836709"/>
                    <a:ext cx="8359032" cy="590708"/>
                    <a:chOff x="1973608" y="836709"/>
                    <a:chExt cx="8359032" cy="590708"/>
                  </a:xfrm>
                </p:grpSpPr>
                <p:pic>
                  <p:nvPicPr>
                    <p:cNvPr id="150" name="Picture 149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73608" y="836709"/>
                      <a:ext cx="1051538" cy="59070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51" name="Group 150"/>
                    <p:cNvGrpSpPr/>
                    <p:nvPr/>
                  </p:nvGrpSpPr>
                  <p:grpSpPr>
                    <a:xfrm>
                      <a:off x="3019762" y="836710"/>
                      <a:ext cx="7312878" cy="590707"/>
                      <a:chOff x="3019762" y="836710"/>
                      <a:chExt cx="7312878" cy="590707"/>
                    </a:xfrm>
                  </p:grpSpPr>
                  <p:pic>
                    <p:nvPicPr>
                      <p:cNvPr id="152" name="Picture 151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19762" y="836712"/>
                        <a:ext cx="1051538" cy="59070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53" name="Group 152"/>
                      <p:cNvGrpSpPr/>
                      <p:nvPr/>
                    </p:nvGrpSpPr>
                    <p:grpSpPr>
                      <a:xfrm>
                        <a:off x="4063061" y="836710"/>
                        <a:ext cx="6269579" cy="590707"/>
                        <a:chOff x="2034961" y="836710"/>
                        <a:chExt cx="6269579" cy="590707"/>
                      </a:xfrm>
                    </p:grpSpPr>
                    <p:pic>
                      <p:nvPicPr>
                        <p:cNvPr id="154" name="Picture 1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34961" y="836712"/>
                          <a:ext cx="1051538" cy="5907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155" name="Group 154"/>
                        <p:cNvGrpSpPr/>
                        <p:nvPr/>
                      </p:nvGrpSpPr>
                      <p:grpSpPr>
                        <a:xfrm>
                          <a:off x="3078109" y="836710"/>
                          <a:ext cx="5226431" cy="590707"/>
                          <a:chOff x="2358029" y="836710"/>
                          <a:chExt cx="5226431" cy="590707"/>
                        </a:xfrm>
                      </p:grpSpPr>
                      <p:pic>
                        <p:nvPicPr>
                          <p:cNvPr id="156" name="Picture 15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358029" y="836710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57" name="Picture 15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381745" y="836712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158" name="Group 157"/>
                          <p:cNvGrpSpPr/>
                          <p:nvPr/>
                        </p:nvGrpSpPr>
                        <p:grpSpPr>
                          <a:xfrm>
                            <a:off x="4433283" y="836711"/>
                            <a:ext cx="3151177" cy="590706"/>
                            <a:chOff x="2921115" y="836711"/>
                            <a:chExt cx="3151177" cy="590706"/>
                          </a:xfrm>
                        </p:grpSpPr>
                        <p:pic>
                          <p:nvPicPr>
                            <p:cNvPr id="159" name="Picture 15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21115" y="836712"/>
                              <a:ext cx="1051538" cy="590705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160" name="Group 159"/>
                            <p:cNvGrpSpPr/>
                            <p:nvPr/>
                          </p:nvGrpSpPr>
                          <p:grpSpPr>
                            <a:xfrm>
                              <a:off x="3967750" y="836711"/>
                              <a:ext cx="2104542" cy="590706"/>
                              <a:chOff x="2880315" y="836711"/>
                              <a:chExt cx="2104542" cy="590706"/>
                            </a:xfrm>
                          </p:grpSpPr>
                          <p:pic>
                            <p:nvPicPr>
                              <p:cNvPr id="161" name="Picture 16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880315" y="836711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62" name="Picture 16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933319" y="836712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169" name="Group 168"/>
          <p:cNvGrpSpPr/>
          <p:nvPr/>
        </p:nvGrpSpPr>
        <p:grpSpPr>
          <a:xfrm>
            <a:off x="-628886" y="3501008"/>
            <a:ext cx="22986862" cy="590967"/>
            <a:chOff x="-5293096" y="836319"/>
            <a:chExt cx="22986862" cy="590967"/>
          </a:xfrm>
        </p:grpSpPr>
        <p:grpSp>
          <p:nvGrpSpPr>
            <p:cNvPr id="170" name="Group 169"/>
            <p:cNvGrpSpPr/>
            <p:nvPr/>
          </p:nvGrpSpPr>
          <p:grpSpPr>
            <a:xfrm>
              <a:off x="-5293096" y="836450"/>
              <a:ext cx="11513406" cy="590836"/>
              <a:chOff x="1195498" y="836581"/>
              <a:chExt cx="11513406" cy="590836"/>
            </a:xfrm>
          </p:grpSpPr>
          <p:pic>
            <p:nvPicPr>
              <p:cNvPr id="191" name="Picture 19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498" y="836581"/>
                <a:ext cx="1051538" cy="590705"/>
              </a:xfrm>
              <a:prstGeom prst="rect">
                <a:avLst/>
              </a:prstGeom>
            </p:spPr>
          </p:pic>
          <p:grpSp>
            <p:nvGrpSpPr>
              <p:cNvPr id="192" name="Group 191"/>
              <p:cNvGrpSpPr/>
              <p:nvPr/>
            </p:nvGrpSpPr>
            <p:grpSpPr>
              <a:xfrm>
                <a:off x="2246796" y="836708"/>
                <a:ext cx="10462108" cy="590709"/>
                <a:chOff x="2246796" y="836708"/>
                <a:chExt cx="10462108" cy="590709"/>
              </a:xfrm>
            </p:grpSpPr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6796" y="836712"/>
                  <a:ext cx="1051538" cy="590705"/>
                </a:xfrm>
                <a:prstGeom prst="rect">
                  <a:avLst/>
                </a:prstGeom>
              </p:spPr>
            </p:pic>
            <p:grpSp>
              <p:nvGrpSpPr>
                <p:cNvPr id="194" name="Group 193"/>
                <p:cNvGrpSpPr/>
                <p:nvPr/>
              </p:nvGrpSpPr>
              <p:grpSpPr>
                <a:xfrm>
                  <a:off x="3298334" y="836708"/>
                  <a:ext cx="9410570" cy="590709"/>
                  <a:chOff x="2506246" y="836708"/>
                  <a:chExt cx="9410570" cy="590709"/>
                </a:xfrm>
              </p:grpSpPr>
              <p:pic>
                <p:nvPicPr>
                  <p:cNvPr id="195" name="Picture 194"/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6246" y="836708"/>
                    <a:ext cx="1051538" cy="590705"/>
                  </a:xfrm>
                  <a:prstGeom prst="rect">
                    <a:avLst/>
                  </a:prstGeom>
                </p:spPr>
              </p:pic>
              <p:grpSp>
                <p:nvGrpSpPr>
                  <p:cNvPr id="196" name="Group 195"/>
                  <p:cNvGrpSpPr/>
                  <p:nvPr/>
                </p:nvGrpSpPr>
                <p:grpSpPr>
                  <a:xfrm>
                    <a:off x="3557784" y="836709"/>
                    <a:ext cx="8359032" cy="590708"/>
                    <a:chOff x="1973608" y="836709"/>
                    <a:chExt cx="8359032" cy="590708"/>
                  </a:xfrm>
                </p:grpSpPr>
                <p:pic>
                  <p:nvPicPr>
                    <p:cNvPr id="197" name="Picture 196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73608" y="836709"/>
                      <a:ext cx="1051538" cy="59070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98" name="Group 197"/>
                    <p:cNvGrpSpPr/>
                    <p:nvPr/>
                  </p:nvGrpSpPr>
                  <p:grpSpPr>
                    <a:xfrm>
                      <a:off x="3019762" y="836710"/>
                      <a:ext cx="7312878" cy="590707"/>
                      <a:chOff x="3019762" y="836710"/>
                      <a:chExt cx="7312878" cy="590707"/>
                    </a:xfrm>
                  </p:grpSpPr>
                  <p:pic>
                    <p:nvPicPr>
                      <p:cNvPr id="199" name="Picture 198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19762" y="836712"/>
                        <a:ext cx="1051538" cy="59070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200" name="Group 199"/>
                      <p:cNvGrpSpPr/>
                      <p:nvPr/>
                    </p:nvGrpSpPr>
                    <p:grpSpPr>
                      <a:xfrm>
                        <a:off x="4063061" y="836710"/>
                        <a:ext cx="6269579" cy="590707"/>
                        <a:chOff x="2034961" y="836710"/>
                        <a:chExt cx="6269579" cy="590707"/>
                      </a:xfrm>
                    </p:grpSpPr>
                    <p:pic>
                      <p:nvPicPr>
                        <p:cNvPr id="201" name="Picture 2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34961" y="836712"/>
                          <a:ext cx="1051538" cy="5907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202" name="Group 201"/>
                        <p:cNvGrpSpPr/>
                        <p:nvPr/>
                      </p:nvGrpSpPr>
                      <p:grpSpPr>
                        <a:xfrm>
                          <a:off x="3078109" y="836710"/>
                          <a:ext cx="5226431" cy="590707"/>
                          <a:chOff x="2358029" y="836710"/>
                          <a:chExt cx="5226431" cy="590707"/>
                        </a:xfrm>
                      </p:grpSpPr>
                      <p:pic>
                        <p:nvPicPr>
                          <p:cNvPr id="203" name="Picture 20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358029" y="836710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04" name="Picture 20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391270" y="836712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205" name="Group 204"/>
                          <p:cNvGrpSpPr/>
                          <p:nvPr/>
                        </p:nvGrpSpPr>
                        <p:grpSpPr>
                          <a:xfrm>
                            <a:off x="4442808" y="836711"/>
                            <a:ext cx="3141652" cy="590706"/>
                            <a:chOff x="2930640" y="836711"/>
                            <a:chExt cx="3141652" cy="590706"/>
                          </a:xfrm>
                        </p:grpSpPr>
                        <p:pic>
                          <p:nvPicPr>
                            <p:cNvPr id="206" name="Picture 20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30640" y="836712"/>
                              <a:ext cx="1051538" cy="590705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207" name="Group 206"/>
                            <p:cNvGrpSpPr/>
                            <p:nvPr/>
                          </p:nvGrpSpPr>
                          <p:grpSpPr>
                            <a:xfrm>
                              <a:off x="3974910" y="836711"/>
                              <a:ext cx="2097382" cy="590706"/>
                              <a:chOff x="2887475" y="836711"/>
                              <a:chExt cx="2097382" cy="590706"/>
                            </a:xfrm>
                          </p:grpSpPr>
                          <p:pic>
                            <p:nvPicPr>
                              <p:cNvPr id="208" name="Picture 20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887475" y="836711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09" name="Picture 20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933319" y="836712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171" name="Group 170"/>
            <p:cNvGrpSpPr/>
            <p:nvPr/>
          </p:nvGrpSpPr>
          <p:grpSpPr>
            <a:xfrm>
              <a:off x="6180360" y="836319"/>
              <a:ext cx="11513406" cy="590836"/>
              <a:chOff x="1195498" y="836581"/>
              <a:chExt cx="11513406" cy="590836"/>
            </a:xfrm>
          </p:grpSpPr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498" y="836581"/>
                <a:ext cx="1051538" cy="590705"/>
              </a:xfrm>
              <a:prstGeom prst="rect">
                <a:avLst/>
              </a:prstGeom>
            </p:spPr>
          </p:pic>
          <p:grpSp>
            <p:nvGrpSpPr>
              <p:cNvPr id="173" name="Group 172"/>
              <p:cNvGrpSpPr/>
              <p:nvPr/>
            </p:nvGrpSpPr>
            <p:grpSpPr>
              <a:xfrm>
                <a:off x="2246796" y="836708"/>
                <a:ext cx="10462108" cy="590709"/>
                <a:chOff x="2246796" y="836708"/>
                <a:chExt cx="10462108" cy="590709"/>
              </a:xfrm>
            </p:grpSpPr>
            <p:pic>
              <p:nvPicPr>
                <p:cNvPr id="174" name="Picture 173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6796" y="836712"/>
                  <a:ext cx="1051538" cy="590705"/>
                </a:xfrm>
                <a:prstGeom prst="rect">
                  <a:avLst/>
                </a:prstGeom>
              </p:spPr>
            </p:pic>
            <p:grpSp>
              <p:nvGrpSpPr>
                <p:cNvPr id="175" name="Group 174"/>
                <p:cNvGrpSpPr/>
                <p:nvPr/>
              </p:nvGrpSpPr>
              <p:grpSpPr>
                <a:xfrm>
                  <a:off x="3298334" y="836708"/>
                  <a:ext cx="9410570" cy="590709"/>
                  <a:chOff x="2506246" y="836708"/>
                  <a:chExt cx="9410570" cy="590709"/>
                </a:xfrm>
              </p:grpSpPr>
              <p:pic>
                <p:nvPicPr>
                  <p:cNvPr id="176" name="Picture 175"/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6246" y="836708"/>
                    <a:ext cx="1051538" cy="590705"/>
                  </a:xfrm>
                  <a:prstGeom prst="rect">
                    <a:avLst/>
                  </a:prstGeom>
                </p:spPr>
              </p:pic>
              <p:grpSp>
                <p:nvGrpSpPr>
                  <p:cNvPr id="177" name="Group 176"/>
                  <p:cNvGrpSpPr/>
                  <p:nvPr/>
                </p:nvGrpSpPr>
                <p:grpSpPr>
                  <a:xfrm>
                    <a:off x="3557784" y="836709"/>
                    <a:ext cx="8359032" cy="590708"/>
                    <a:chOff x="1973608" y="836709"/>
                    <a:chExt cx="8359032" cy="590708"/>
                  </a:xfrm>
                </p:grpSpPr>
                <p:pic>
                  <p:nvPicPr>
                    <p:cNvPr id="178" name="Picture 177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73608" y="836709"/>
                      <a:ext cx="1051538" cy="59070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79" name="Group 178"/>
                    <p:cNvGrpSpPr/>
                    <p:nvPr/>
                  </p:nvGrpSpPr>
                  <p:grpSpPr>
                    <a:xfrm>
                      <a:off x="3019762" y="836710"/>
                      <a:ext cx="7312878" cy="590707"/>
                      <a:chOff x="3019762" y="836710"/>
                      <a:chExt cx="7312878" cy="590707"/>
                    </a:xfrm>
                  </p:grpSpPr>
                  <p:pic>
                    <p:nvPicPr>
                      <p:cNvPr id="180" name="Picture 179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19762" y="836712"/>
                        <a:ext cx="1051538" cy="59070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81" name="Group 180"/>
                      <p:cNvGrpSpPr/>
                      <p:nvPr/>
                    </p:nvGrpSpPr>
                    <p:grpSpPr>
                      <a:xfrm>
                        <a:off x="4063061" y="836710"/>
                        <a:ext cx="6269579" cy="590707"/>
                        <a:chOff x="2034961" y="836710"/>
                        <a:chExt cx="6269579" cy="590707"/>
                      </a:xfrm>
                    </p:grpSpPr>
                    <p:pic>
                      <p:nvPicPr>
                        <p:cNvPr id="182" name="Picture 1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34961" y="836712"/>
                          <a:ext cx="1051538" cy="5907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183" name="Group 182"/>
                        <p:cNvGrpSpPr/>
                        <p:nvPr/>
                      </p:nvGrpSpPr>
                      <p:grpSpPr>
                        <a:xfrm>
                          <a:off x="3078109" y="836710"/>
                          <a:ext cx="5226431" cy="590707"/>
                          <a:chOff x="2358029" y="836710"/>
                          <a:chExt cx="5226431" cy="590707"/>
                        </a:xfrm>
                      </p:grpSpPr>
                      <p:pic>
                        <p:nvPicPr>
                          <p:cNvPr id="184" name="Picture 18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358029" y="836710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85" name="Picture 18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381745" y="836712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186" name="Group 185"/>
                          <p:cNvGrpSpPr/>
                          <p:nvPr/>
                        </p:nvGrpSpPr>
                        <p:grpSpPr>
                          <a:xfrm>
                            <a:off x="4433283" y="836711"/>
                            <a:ext cx="3151177" cy="590706"/>
                            <a:chOff x="2921115" y="836711"/>
                            <a:chExt cx="3151177" cy="590706"/>
                          </a:xfrm>
                        </p:grpSpPr>
                        <p:pic>
                          <p:nvPicPr>
                            <p:cNvPr id="187" name="Picture 18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21115" y="836712"/>
                              <a:ext cx="1051538" cy="590705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188" name="Group 187"/>
                            <p:cNvGrpSpPr/>
                            <p:nvPr/>
                          </p:nvGrpSpPr>
                          <p:grpSpPr>
                            <a:xfrm>
                              <a:off x="3974910" y="836711"/>
                              <a:ext cx="2097382" cy="590706"/>
                              <a:chOff x="2887475" y="836711"/>
                              <a:chExt cx="2097382" cy="590706"/>
                            </a:xfrm>
                          </p:grpSpPr>
                          <p:pic>
                            <p:nvPicPr>
                              <p:cNvPr id="189" name="Picture 18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887475" y="836711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90" name="Picture 18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933319" y="836712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251" name="Group 250"/>
          <p:cNvGrpSpPr/>
          <p:nvPr/>
        </p:nvGrpSpPr>
        <p:grpSpPr>
          <a:xfrm>
            <a:off x="-108520" y="1988840"/>
            <a:ext cx="12824100" cy="295352"/>
            <a:chOff x="-5293096" y="836319"/>
            <a:chExt cx="22986862" cy="590967"/>
          </a:xfrm>
        </p:grpSpPr>
        <p:grpSp>
          <p:nvGrpSpPr>
            <p:cNvPr id="252" name="Group 251"/>
            <p:cNvGrpSpPr/>
            <p:nvPr/>
          </p:nvGrpSpPr>
          <p:grpSpPr>
            <a:xfrm>
              <a:off x="-5293096" y="836450"/>
              <a:ext cx="11513406" cy="590836"/>
              <a:chOff x="1195498" y="836581"/>
              <a:chExt cx="11513406" cy="590836"/>
            </a:xfrm>
          </p:grpSpPr>
          <p:pic>
            <p:nvPicPr>
              <p:cNvPr id="273" name="Picture 27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498" y="836581"/>
                <a:ext cx="1051538" cy="590705"/>
              </a:xfrm>
              <a:prstGeom prst="rect">
                <a:avLst/>
              </a:prstGeom>
            </p:spPr>
          </p:pic>
          <p:grpSp>
            <p:nvGrpSpPr>
              <p:cNvPr id="274" name="Group 273"/>
              <p:cNvGrpSpPr/>
              <p:nvPr/>
            </p:nvGrpSpPr>
            <p:grpSpPr>
              <a:xfrm>
                <a:off x="2246796" y="836708"/>
                <a:ext cx="10462108" cy="590709"/>
                <a:chOff x="2246796" y="836708"/>
                <a:chExt cx="10462108" cy="590709"/>
              </a:xfrm>
            </p:grpSpPr>
            <p:pic>
              <p:nvPicPr>
                <p:cNvPr id="275" name="Picture 274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6796" y="836712"/>
                  <a:ext cx="1051538" cy="590705"/>
                </a:xfrm>
                <a:prstGeom prst="rect">
                  <a:avLst/>
                </a:prstGeom>
              </p:spPr>
            </p:pic>
            <p:grpSp>
              <p:nvGrpSpPr>
                <p:cNvPr id="276" name="Group 275"/>
                <p:cNvGrpSpPr/>
                <p:nvPr/>
              </p:nvGrpSpPr>
              <p:grpSpPr>
                <a:xfrm>
                  <a:off x="3298334" y="836708"/>
                  <a:ext cx="9410570" cy="590709"/>
                  <a:chOff x="2506246" y="836708"/>
                  <a:chExt cx="9410570" cy="590709"/>
                </a:xfrm>
              </p:grpSpPr>
              <p:pic>
                <p:nvPicPr>
                  <p:cNvPr id="277" name="Picture 276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6246" y="836708"/>
                    <a:ext cx="1051538" cy="590705"/>
                  </a:xfrm>
                  <a:prstGeom prst="rect">
                    <a:avLst/>
                  </a:prstGeom>
                </p:spPr>
              </p:pic>
              <p:grpSp>
                <p:nvGrpSpPr>
                  <p:cNvPr id="278" name="Group 277"/>
                  <p:cNvGrpSpPr/>
                  <p:nvPr/>
                </p:nvGrpSpPr>
                <p:grpSpPr>
                  <a:xfrm>
                    <a:off x="3557784" y="836709"/>
                    <a:ext cx="8359032" cy="590708"/>
                    <a:chOff x="1973608" y="836709"/>
                    <a:chExt cx="8359032" cy="590708"/>
                  </a:xfrm>
                </p:grpSpPr>
                <p:pic>
                  <p:nvPicPr>
                    <p:cNvPr id="279" name="Picture 278"/>
                    <p:cNvPicPr>
                      <a:picLocks noChangeAspect="1"/>
                    </p:cNvPicPr>
                    <p:nvPr/>
                  </p:nvPicPr>
                  <p:blipFill>
                    <a:blip r:embed="rId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73608" y="836709"/>
                      <a:ext cx="1051538" cy="59070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280" name="Group 279"/>
                    <p:cNvGrpSpPr/>
                    <p:nvPr/>
                  </p:nvGrpSpPr>
                  <p:grpSpPr>
                    <a:xfrm>
                      <a:off x="3019762" y="836710"/>
                      <a:ext cx="7312878" cy="590707"/>
                      <a:chOff x="3019762" y="836710"/>
                      <a:chExt cx="7312878" cy="590707"/>
                    </a:xfrm>
                  </p:grpSpPr>
                  <p:pic>
                    <p:nvPicPr>
                      <p:cNvPr id="281" name="Picture 280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19762" y="836712"/>
                        <a:ext cx="1051538" cy="59070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282" name="Group 281"/>
                      <p:cNvGrpSpPr/>
                      <p:nvPr/>
                    </p:nvGrpSpPr>
                    <p:grpSpPr>
                      <a:xfrm>
                        <a:off x="4063061" y="836710"/>
                        <a:ext cx="6269579" cy="590707"/>
                        <a:chOff x="2034961" y="836710"/>
                        <a:chExt cx="6269579" cy="590707"/>
                      </a:xfrm>
                    </p:grpSpPr>
                    <p:pic>
                      <p:nvPicPr>
                        <p:cNvPr id="283" name="Picture 2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34961" y="836712"/>
                          <a:ext cx="1051538" cy="5907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284" name="Group 283"/>
                        <p:cNvGrpSpPr/>
                        <p:nvPr/>
                      </p:nvGrpSpPr>
                      <p:grpSpPr>
                        <a:xfrm>
                          <a:off x="3078109" y="836710"/>
                          <a:ext cx="5226431" cy="590707"/>
                          <a:chOff x="2358029" y="836710"/>
                          <a:chExt cx="5226431" cy="590707"/>
                        </a:xfrm>
                      </p:grpSpPr>
                      <p:pic>
                        <p:nvPicPr>
                          <p:cNvPr id="285" name="Picture 28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358029" y="836710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86" name="Picture 28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391270" y="836712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287" name="Group 286"/>
                          <p:cNvGrpSpPr/>
                          <p:nvPr/>
                        </p:nvGrpSpPr>
                        <p:grpSpPr>
                          <a:xfrm>
                            <a:off x="4442808" y="836711"/>
                            <a:ext cx="3141652" cy="590706"/>
                            <a:chOff x="2930640" y="836711"/>
                            <a:chExt cx="3141652" cy="590706"/>
                          </a:xfrm>
                        </p:grpSpPr>
                        <p:pic>
                          <p:nvPicPr>
                            <p:cNvPr id="288" name="Picture 287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30640" y="836712"/>
                              <a:ext cx="1051538" cy="590705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289" name="Group 288"/>
                            <p:cNvGrpSpPr/>
                            <p:nvPr/>
                          </p:nvGrpSpPr>
                          <p:grpSpPr>
                            <a:xfrm>
                              <a:off x="3974910" y="836711"/>
                              <a:ext cx="2097382" cy="590706"/>
                              <a:chOff x="2887475" y="836711"/>
                              <a:chExt cx="2097382" cy="590706"/>
                            </a:xfrm>
                          </p:grpSpPr>
                          <p:pic>
                            <p:nvPicPr>
                              <p:cNvPr id="290" name="Picture 28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887475" y="836711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91" name="Picture 29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933319" y="836712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253" name="Group 252"/>
            <p:cNvGrpSpPr/>
            <p:nvPr/>
          </p:nvGrpSpPr>
          <p:grpSpPr>
            <a:xfrm>
              <a:off x="6180360" y="836319"/>
              <a:ext cx="11513406" cy="590836"/>
              <a:chOff x="1195498" y="836581"/>
              <a:chExt cx="11513406" cy="590836"/>
            </a:xfrm>
          </p:grpSpPr>
          <p:pic>
            <p:nvPicPr>
              <p:cNvPr id="254" name="Picture 253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498" y="836581"/>
                <a:ext cx="1051538" cy="590705"/>
              </a:xfrm>
              <a:prstGeom prst="rect">
                <a:avLst/>
              </a:prstGeom>
            </p:spPr>
          </p:pic>
          <p:grpSp>
            <p:nvGrpSpPr>
              <p:cNvPr id="255" name="Group 254"/>
              <p:cNvGrpSpPr/>
              <p:nvPr/>
            </p:nvGrpSpPr>
            <p:grpSpPr>
              <a:xfrm>
                <a:off x="2246796" y="836708"/>
                <a:ext cx="10462108" cy="590709"/>
                <a:chOff x="2246796" y="836708"/>
                <a:chExt cx="10462108" cy="590709"/>
              </a:xfrm>
            </p:grpSpPr>
            <p:pic>
              <p:nvPicPr>
                <p:cNvPr id="256" name="Picture 255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6796" y="836712"/>
                  <a:ext cx="1051538" cy="590705"/>
                </a:xfrm>
                <a:prstGeom prst="rect">
                  <a:avLst/>
                </a:prstGeom>
              </p:spPr>
            </p:pic>
            <p:grpSp>
              <p:nvGrpSpPr>
                <p:cNvPr id="257" name="Group 256"/>
                <p:cNvGrpSpPr/>
                <p:nvPr/>
              </p:nvGrpSpPr>
              <p:grpSpPr>
                <a:xfrm>
                  <a:off x="3298334" y="836708"/>
                  <a:ext cx="9410570" cy="590709"/>
                  <a:chOff x="2506246" y="836708"/>
                  <a:chExt cx="9410570" cy="590709"/>
                </a:xfrm>
              </p:grpSpPr>
              <p:pic>
                <p:nvPicPr>
                  <p:cNvPr id="258" name="Picture 257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6246" y="836708"/>
                    <a:ext cx="1051538" cy="590705"/>
                  </a:xfrm>
                  <a:prstGeom prst="rect">
                    <a:avLst/>
                  </a:prstGeom>
                </p:spPr>
              </p:pic>
              <p:grpSp>
                <p:nvGrpSpPr>
                  <p:cNvPr id="259" name="Group 258"/>
                  <p:cNvGrpSpPr/>
                  <p:nvPr/>
                </p:nvGrpSpPr>
                <p:grpSpPr>
                  <a:xfrm>
                    <a:off x="3557784" y="836709"/>
                    <a:ext cx="8359032" cy="590708"/>
                    <a:chOff x="1973608" y="836709"/>
                    <a:chExt cx="8359032" cy="590708"/>
                  </a:xfrm>
                </p:grpSpPr>
                <p:pic>
                  <p:nvPicPr>
                    <p:cNvPr id="260" name="Picture 259"/>
                    <p:cNvPicPr>
                      <a:picLocks noChangeAspect="1"/>
                    </p:cNvPicPr>
                    <p:nvPr/>
                  </p:nvPicPr>
                  <p:blipFill>
                    <a:blip r:embed="rId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73608" y="836709"/>
                      <a:ext cx="1051538" cy="59070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261" name="Group 260"/>
                    <p:cNvGrpSpPr/>
                    <p:nvPr/>
                  </p:nvGrpSpPr>
                  <p:grpSpPr>
                    <a:xfrm>
                      <a:off x="3019762" y="836710"/>
                      <a:ext cx="7312878" cy="590707"/>
                      <a:chOff x="3019762" y="836710"/>
                      <a:chExt cx="7312878" cy="590707"/>
                    </a:xfrm>
                  </p:grpSpPr>
                  <p:pic>
                    <p:nvPicPr>
                      <p:cNvPr id="262" name="Picture 261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19762" y="836712"/>
                        <a:ext cx="1051538" cy="59070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263" name="Group 262"/>
                      <p:cNvGrpSpPr/>
                      <p:nvPr/>
                    </p:nvGrpSpPr>
                    <p:grpSpPr>
                      <a:xfrm>
                        <a:off x="4063061" y="836710"/>
                        <a:ext cx="6269579" cy="590707"/>
                        <a:chOff x="2034961" y="836710"/>
                        <a:chExt cx="6269579" cy="590707"/>
                      </a:xfrm>
                    </p:grpSpPr>
                    <p:pic>
                      <p:nvPicPr>
                        <p:cNvPr id="264" name="Picture 2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34961" y="836712"/>
                          <a:ext cx="1051538" cy="5907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265" name="Group 264"/>
                        <p:cNvGrpSpPr/>
                        <p:nvPr/>
                      </p:nvGrpSpPr>
                      <p:grpSpPr>
                        <a:xfrm>
                          <a:off x="3078109" y="836710"/>
                          <a:ext cx="5226431" cy="590707"/>
                          <a:chOff x="2358029" y="836710"/>
                          <a:chExt cx="5226431" cy="590707"/>
                        </a:xfrm>
                      </p:grpSpPr>
                      <p:pic>
                        <p:nvPicPr>
                          <p:cNvPr id="266" name="Picture 26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358029" y="836710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67" name="Picture 26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381745" y="836712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268" name="Group 267"/>
                          <p:cNvGrpSpPr/>
                          <p:nvPr/>
                        </p:nvGrpSpPr>
                        <p:grpSpPr>
                          <a:xfrm>
                            <a:off x="4433283" y="836711"/>
                            <a:ext cx="3151177" cy="590706"/>
                            <a:chOff x="2921115" y="836711"/>
                            <a:chExt cx="3151177" cy="590706"/>
                          </a:xfrm>
                        </p:grpSpPr>
                        <p:pic>
                          <p:nvPicPr>
                            <p:cNvPr id="269" name="Picture 26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21115" y="836712"/>
                              <a:ext cx="1051538" cy="590705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270" name="Group 269"/>
                            <p:cNvGrpSpPr/>
                            <p:nvPr/>
                          </p:nvGrpSpPr>
                          <p:grpSpPr>
                            <a:xfrm>
                              <a:off x="3974910" y="836711"/>
                              <a:ext cx="2097382" cy="590706"/>
                              <a:chOff x="2887475" y="836711"/>
                              <a:chExt cx="2097382" cy="590706"/>
                            </a:xfrm>
                          </p:grpSpPr>
                          <p:pic>
                            <p:nvPicPr>
                              <p:cNvPr id="271" name="Picture 27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887475" y="836711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72" name="Picture 27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933319" y="836712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292" name="Group 291"/>
          <p:cNvGrpSpPr/>
          <p:nvPr/>
        </p:nvGrpSpPr>
        <p:grpSpPr>
          <a:xfrm>
            <a:off x="-972616" y="5805264"/>
            <a:ext cx="18471270" cy="447752"/>
            <a:chOff x="-5293096" y="836319"/>
            <a:chExt cx="22986862" cy="590967"/>
          </a:xfrm>
        </p:grpSpPr>
        <p:grpSp>
          <p:nvGrpSpPr>
            <p:cNvPr id="293" name="Group 292"/>
            <p:cNvGrpSpPr/>
            <p:nvPr/>
          </p:nvGrpSpPr>
          <p:grpSpPr>
            <a:xfrm>
              <a:off x="-5293096" y="836450"/>
              <a:ext cx="11513406" cy="590836"/>
              <a:chOff x="1195498" y="836581"/>
              <a:chExt cx="11513406" cy="590836"/>
            </a:xfrm>
          </p:grpSpPr>
          <p:pic>
            <p:nvPicPr>
              <p:cNvPr id="314" name="Picture 313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498" y="836581"/>
                <a:ext cx="1051538" cy="590705"/>
              </a:xfrm>
              <a:prstGeom prst="rect">
                <a:avLst/>
              </a:prstGeom>
            </p:spPr>
          </p:pic>
          <p:grpSp>
            <p:nvGrpSpPr>
              <p:cNvPr id="315" name="Group 314"/>
              <p:cNvGrpSpPr/>
              <p:nvPr/>
            </p:nvGrpSpPr>
            <p:grpSpPr>
              <a:xfrm>
                <a:off x="2246796" y="836708"/>
                <a:ext cx="10462108" cy="590709"/>
                <a:chOff x="2246796" y="836708"/>
                <a:chExt cx="10462108" cy="590709"/>
              </a:xfrm>
            </p:grpSpPr>
            <p:pic>
              <p:nvPicPr>
                <p:cNvPr id="316" name="Picture 315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6796" y="836712"/>
                  <a:ext cx="1051538" cy="590705"/>
                </a:xfrm>
                <a:prstGeom prst="rect">
                  <a:avLst/>
                </a:prstGeom>
              </p:spPr>
            </p:pic>
            <p:grpSp>
              <p:nvGrpSpPr>
                <p:cNvPr id="317" name="Group 316"/>
                <p:cNvGrpSpPr/>
                <p:nvPr/>
              </p:nvGrpSpPr>
              <p:grpSpPr>
                <a:xfrm>
                  <a:off x="3298334" y="836708"/>
                  <a:ext cx="9410570" cy="590709"/>
                  <a:chOff x="2506246" y="836708"/>
                  <a:chExt cx="9410570" cy="590709"/>
                </a:xfrm>
              </p:grpSpPr>
              <p:pic>
                <p:nvPicPr>
                  <p:cNvPr id="318" name="Picture 317"/>
                  <p:cNvPicPr>
                    <a:picLocks noChangeAspect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6246" y="836708"/>
                    <a:ext cx="1051538" cy="590705"/>
                  </a:xfrm>
                  <a:prstGeom prst="rect">
                    <a:avLst/>
                  </a:prstGeom>
                </p:spPr>
              </p:pic>
              <p:grpSp>
                <p:nvGrpSpPr>
                  <p:cNvPr id="319" name="Group 318"/>
                  <p:cNvGrpSpPr/>
                  <p:nvPr/>
                </p:nvGrpSpPr>
                <p:grpSpPr>
                  <a:xfrm>
                    <a:off x="3557784" y="836709"/>
                    <a:ext cx="8359032" cy="590708"/>
                    <a:chOff x="1973608" y="836709"/>
                    <a:chExt cx="8359032" cy="590708"/>
                  </a:xfrm>
                </p:grpSpPr>
                <p:pic>
                  <p:nvPicPr>
                    <p:cNvPr id="320" name="Picture 319"/>
                    <p:cNvPicPr>
                      <a:picLocks noChangeAspect="1"/>
                    </p:cNvPicPr>
                    <p:nvPr/>
                  </p:nvPicPr>
                  <p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73608" y="836709"/>
                      <a:ext cx="1051538" cy="59070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21" name="Group 320"/>
                    <p:cNvGrpSpPr/>
                    <p:nvPr/>
                  </p:nvGrpSpPr>
                  <p:grpSpPr>
                    <a:xfrm>
                      <a:off x="3019762" y="836710"/>
                      <a:ext cx="7312878" cy="590707"/>
                      <a:chOff x="3019762" y="836710"/>
                      <a:chExt cx="7312878" cy="590707"/>
                    </a:xfrm>
                  </p:grpSpPr>
                  <p:pic>
                    <p:nvPicPr>
                      <p:cNvPr id="322" name="Picture 321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19762" y="836712"/>
                        <a:ext cx="1051538" cy="59070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23" name="Group 322"/>
                      <p:cNvGrpSpPr/>
                      <p:nvPr/>
                    </p:nvGrpSpPr>
                    <p:grpSpPr>
                      <a:xfrm>
                        <a:off x="4063061" y="836710"/>
                        <a:ext cx="6269579" cy="590707"/>
                        <a:chOff x="2034961" y="836710"/>
                        <a:chExt cx="6269579" cy="590707"/>
                      </a:xfrm>
                    </p:grpSpPr>
                    <p:pic>
                      <p:nvPicPr>
                        <p:cNvPr id="324" name="Picture 3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34961" y="836712"/>
                          <a:ext cx="1051538" cy="5907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25" name="Group 324"/>
                        <p:cNvGrpSpPr/>
                        <p:nvPr/>
                      </p:nvGrpSpPr>
                      <p:grpSpPr>
                        <a:xfrm>
                          <a:off x="3078109" y="836710"/>
                          <a:ext cx="5226431" cy="590707"/>
                          <a:chOff x="2358029" y="836710"/>
                          <a:chExt cx="5226431" cy="590707"/>
                        </a:xfrm>
                      </p:grpSpPr>
                      <p:pic>
                        <p:nvPicPr>
                          <p:cNvPr id="326" name="Picture 32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358029" y="836710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27" name="Picture 32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391270" y="836712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328" name="Group 327"/>
                          <p:cNvGrpSpPr/>
                          <p:nvPr/>
                        </p:nvGrpSpPr>
                        <p:grpSpPr>
                          <a:xfrm>
                            <a:off x="4442808" y="836711"/>
                            <a:ext cx="3141652" cy="590706"/>
                            <a:chOff x="2930640" y="836711"/>
                            <a:chExt cx="3141652" cy="590706"/>
                          </a:xfrm>
                        </p:grpSpPr>
                        <p:pic>
                          <p:nvPicPr>
                            <p:cNvPr id="329" name="Picture 32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30640" y="836712"/>
                              <a:ext cx="1051538" cy="590705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330" name="Group 329"/>
                            <p:cNvGrpSpPr/>
                            <p:nvPr/>
                          </p:nvGrpSpPr>
                          <p:grpSpPr>
                            <a:xfrm>
                              <a:off x="3974910" y="836711"/>
                              <a:ext cx="2097382" cy="590706"/>
                              <a:chOff x="2887475" y="836711"/>
                              <a:chExt cx="2097382" cy="590706"/>
                            </a:xfrm>
                          </p:grpSpPr>
                          <p:pic>
                            <p:nvPicPr>
                              <p:cNvPr id="331" name="Picture 33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6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887475" y="836711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32" name="Picture 33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6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933319" y="836712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294" name="Group 293"/>
            <p:cNvGrpSpPr/>
            <p:nvPr/>
          </p:nvGrpSpPr>
          <p:grpSpPr>
            <a:xfrm>
              <a:off x="6180360" y="836319"/>
              <a:ext cx="11513406" cy="590836"/>
              <a:chOff x="1195498" y="836581"/>
              <a:chExt cx="11513406" cy="590836"/>
            </a:xfrm>
          </p:grpSpPr>
          <p:pic>
            <p:nvPicPr>
              <p:cNvPr id="295" name="Picture 294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498" y="836581"/>
                <a:ext cx="1051538" cy="590705"/>
              </a:xfrm>
              <a:prstGeom prst="rect">
                <a:avLst/>
              </a:prstGeom>
            </p:spPr>
          </p:pic>
          <p:grpSp>
            <p:nvGrpSpPr>
              <p:cNvPr id="296" name="Group 295"/>
              <p:cNvGrpSpPr/>
              <p:nvPr/>
            </p:nvGrpSpPr>
            <p:grpSpPr>
              <a:xfrm>
                <a:off x="2246796" y="836708"/>
                <a:ext cx="10462108" cy="590709"/>
                <a:chOff x="2246796" y="836708"/>
                <a:chExt cx="10462108" cy="590709"/>
              </a:xfrm>
            </p:grpSpPr>
            <p:pic>
              <p:nvPicPr>
                <p:cNvPr id="297" name="Picture 296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6796" y="836712"/>
                  <a:ext cx="1051538" cy="590705"/>
                </a:xfrm>
                <a:prstGeom prst="rect">
                  <a:avLst/>
                </a:prstGeom>
              </p:spPr>
            </p:pic>
            <p:grpSp>
              <p:nvGrpSpPr>
                <p:cNvPr id="298" name="Group 297"/>
                <p:cNvGrpSpPr/>
                <p:nvPr/>
              </p:nvGrpSpPr>
              <p:grpSpPr>
                <a:xfrm>
                  <a:off x="3298334" y="836708"/>
                  <a:ext cx="9410570" cy="590709"/>
                  <a:chOff x="2506246" y="836708"/>
                  <a:chExt cx="9410570" cy="590709"/>
                </a:xfrm>
              </p:grpSpPr>
              <p:pic>
                <p:nvPicPr>
                  <p:cNvPr id="299" name="Picture 298"/>
                  <p:cNvPicPr>
                    <a:picLocks noChangeAspect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6246" y="836708"/>
                    <a:ext cx="1051538" cy="590705"/>
                  </a:xfrm>
                  <a:prstGeom prst="rect">
                    <a:avLst/>
                  </a:prstGeom>
                </p:spPr>
              </p:pic>
              <p:grpSp>
                <p:nvGrpSpPr>
                  <p:cNvPr id="300" name="Group 299"/>
                  <p:cNvGrpSpPr/>
                  <p:nvPr/>
                </p:nvGrpSpPr>
                <p:grpSpPr>
                  <a:xfrm>
                    <a:off x="3557784" y="836709"/>
                    <a:ext cx="8359032" cy="590708"/>
                    <a:chOff x="1973608" y="836709"/>
                    <a:chExt cx="8359032" cy="590708"/>
                  </a:xfrm>
                </p:grpSpPr>
                <p:pic>
                  <p:nvPicPr>
                    <p:cNvPr id="301" name="Picture 300"/>
                    <p:cNvPicPr>
                      <a:picLocks noChangeAspect="1"/>
                    </p:cNvPicPr>
                    <p:nvPr/>
                  </p:nvPicPr>
                  <p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73608" y="836709"/>
                      <a:ext cx="1051538" cy="59070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02" name="Group 301"/>
                    <p:cNvGrpSpPr/>
                    <p:nvPr/>
                  </p:nvGrpSpPr>
                  <p:grpSpPr>
                    <a:xfrm>
                      <a:off x="3019762" y="836710"/>
                      <a:ext cx="7312878" cy="590707"/>
                      <a:chOff x="3019762" y="836710"/>
                      <a:chExt cx="7312878" cy="590707"/>
                    </a:xfrm>
                  </p:grpSpPr>
                  <p:pic>
                    <p:nvPicPr>
                      <p:cNvPr id="303" name="Picture 302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19762" y="836712"/>
                        <a:ext cx="1051538" cy="59070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04" name="Group 303"/>
                      <p:cNvGrpSpPr/>
                      <p:nvPr/>
                    </p:nvGrpSpPr>
                    <p:grpSpPr>
                      <a:xfrm>
                        <a:off x="4063061" y="836710"/>
                        <a:ext cx="6269579" cy="590707"/>
                        <a:chOff x="2034961" y="836710"/>
                        <a:chExt cx="6269579" cy="590707"/>
                      </a:xfrm>
                    </p:grpSpPr>
                    <p:pic>
                      <p:nvPicPr>
                        <p:cNvPr id="305" name="Picture 3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34961" y="836712"/>
                          <a:ext cx="1051538" cy="5907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06" name="Group 305"/>
                        <p:cNvGrpSpPr/>
                        <p:nvPr/>
                      </p:nvGrpSpPr>
                      <p:grpSpPr>
                        <a:xfrm>
                          <a:off x="3078109" y="836710"/>
                          <a:ext cx="5226431" cy="590707"/>
                          <a:chOff x="2358029" y="836710"/>
                          <a:chExt cx="5226431" cy="590707"/>
                        </a:xfrm>
                      </p:grpSpPr>
                      <p:pic>
                        <p:nvPicPr>
                          <p:cNvPr id="307" name="Picture 30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358029" y="836710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08" name="Picture 30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381745" y="836712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309" name="Group 308"/>
                          <p:cNvGrpSpPr/>
                          <p:nvPr/>
                        </p:nvGrpSpPr>
                        <p:grpSpPr>
                          <a:xfrm>
                            <a:off x="4433283" y="836711"/>
                            <a:ext cx="3151177" cy="590706"/>
                            <a:chOff x="2921115" y="836711"/>
                            <a:chExt cx="3151177" cy="590706"/>
                          </a:xfrm>
                        </p:grpSpPr>
                        <p:pic>
                          <p:nvPicPr>
                            <p:cNvPr id="310" name="Picture 30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21115" y="836712"/>
                              <a:ext cx="1051538" cy="590705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311" name="Group 310"/>
                            <p:cNvGrpSpPr/>
                            <p:nvPr/>
                          </p:nvGrpSpPr>
                          <p:grpSpPr>
                            <a:xfrm>
                              <a:off x="3974910" y="836711"/>
                              <a:ext cx="2097382" cy="590706"/>
                              <a:chOff x="2887475" y="836711"/>
                              <a:chExt cx="2097382" cy="590706"/>
                            </a:xfrm>
                          </p:grpSpPr>
                          <p:pic>
                            <p:nvPicPr>
                              <p:cNvPr id="312" name="Picture 31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6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887475" y="836711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13" name="Picture 31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6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933319" y="836712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333" name="Group 332"/>
          <p:cNvGrpSpPr/>
          <p:nvPr/>
        </p:nvGrpSpPr>
        <p:grpSpPr>
          <a:xfrm>
            <a:off x="-108520" y="5002131"/>
            <a:ext cx="12824100" cy="295352"/>
            <a:chOff x="-5293096" y="836319"/>
            <a:chExt cx="22986862" cy="590967"/>
          </a:xfrm>
        </p:grpSpPr>
        <p:grpSp>
          <p:nvGrpSpPr>
            <p:cNvPr id="334" name="Group 333"/>
            <p:cNvGrpSpPr/>
            <p:nvPr/>
          </p:nvGrpSpPr>
          <p:grpSpPr>
            <a:xfrm>
              <a:off x="-5293096" y="836450"/>
              <a:ext cx="11513406" cy="590836"/>
              <a:chOff x="1195498" y="836581"/>
              <a:chExt cx="11513406" cy="590836"/>
            </a:xfrm>
          </p:grpSpPr>
          <p:pic>
            <p:nvPicPr>
              <p:cNvPr id="355" name="Picture 35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498" y="836581"/>
                <a:ext cx="1051538" cy="590705"/>
              </a:xfrm>
              <a:prstGeom prst="rect">
                <a:avLst/>
              </a:prstGeom>
            </p:spPr>
          </p:pic>
          <p:grpSp>
            <p:nvGrpSpPr>
              <p:cNvPr id="356" name="Group 355"/>
              <p:cNvGrpSpPr/>
              <p:nvPr/>
            </p:nvGrpSpPr>
            <p:grpSpPr>
              <a:xfrm>
                <a:off x="2246796" y="836708"/>
                <a:ext cx="10462108" cy="590709"/>
                <a:chOff x="2246796" y="836708"/>
                <a:chExt cx="10462108" cy="590709"/>
              </a:xfrm>
            </p:grpSpPr>
            <p:pic>
              <p:nvPicPr>
                <p:cNvPr id="357" name="Picture 356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6796" y="836712"/>
                  <a:ext cx="1051538" cy="590705"/>
                </a:xfrm>
                <a:prstGeom prst="rect">
                  <a:avLst/>
                </a:prstGeom>
              </p:spPr>
            </p:pic>
            <p:grpSp>
              <p:nvGrpSpPr>
                <p:cNvPr id="358" name="Group 357"/>
                <p:cNvGrpSpPr/>
                <p:nvPr/>
              </p:nvGrpSpPr>
              <p:grpSpPr>
                <a:xfrm>
                  <a:off x="3298334" y="836708"/>
                  <a:ext cx="9410570" cy="590709"/>
                  <a:chOff x="2506246" y="836708"/>
                  <a:chExt cx="9410570" cy="590709"/>
                </a:xfrm>
              </p:grpSpPr>
              <p:pic>
                <p:nvPicPr>
                  <p:cNvPr id="359" name="Picture 358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6246" y="836708"/>
                    <a:ext cx="1051538" cy="590705"/>
                  </a:xfrm>
                  <a:prstGeom prst="rect">
                    <a:avLst/>
                  </a:prstGeom>
                </p:spPr>
              </p:pic>
              <p:grpSp>
                <p:nvGrpSpPr>
                  <p:cNvPr id="360" name="Group 359"/>
                  <p:cNvGrpSpPr/>
                  <p:nvPr/>
                </p:nvGrpSpPr>
                <p:grpSpPr>
                  <a:xfrm>
                    <a:off x="3557784" y="836709"/>
                    <a:ext cx="8359032" cy="590708"/>
                    <a:chOff x="1973608" y="836709"/>
                    <a:chExt cx="8359032" cy="590708"/>
                  </a:xfrm>
                </p:grpSpPr>
                <p:pic>
                  <p:nvPicPr>
                    <p:cNvPr id="361" name="Picture 360"/>
                    <p:cNvPicPr>
                      <a:picLocks noChangeAspect="1"/>
                    </p:cNvPicPr>
                    <p:nvPr/>
                  </p:nvPicPr>
                  <p:blipFill>
                    <a:blip r:embed="rId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73608" y="836709"/>
                      <a:ext cx="1051538" cy="59070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62" name="Group 361"/>
                    <p:cNvGrpSpPr/>
                    <p:nvPr/>
                  </p:nvGrpSpPr>
                  <p:grpSpPr>
                    <a:xfrm>
                      <a:off x="3019762" y="836710"/>
                      <a:ext cx="7312878" cy="590707"/>
                      <a:chOff x="3019762" y="836710"/>
                      <a:chExt cx="7312878" cy="590707"/>
                    </a:xfrm>
                  </p:grpSpPr>
                  <p:pic>
                    <p:nvPicPr>
                      <p:cNvPr id="363" name="Picture 362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19762" y="836712"/>
                        <a:ext cx="1051538" cy="59070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64" name="Group 363"/>
                      <p:cNvGrpSpPr/>
                      <p:nvPr/>
                    </p:nvGrpSpPr>
                    <p:grpSpPr>
                      <a:xfrm>
                        <a:off x="4063061" y="836710"/>
                        <a:ext cx="6269579" cy="590707"/>
                        <a:chOff x="2034961" y="836710"/>
                        <a:chExt cx="6269579" cy="590707"/>
                      </a:xfrm>
                    </p:grpSpPr>
                    <p:pic>
                      <p:nvPicPr>
                        <p:cNvPr id="365" name="Picture 3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34961" y="836712"/>
                          <a:ext cx="1051538" cy="5907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66" name="Group 365"/>
                        <p:cNvGrpSpPr/>
                        <p:nvPr/>
                      </p:nvGrpSpPr>
                      <p:grpSpPr>
                        <a:xfrm>
                          <a:off x="3078109" y="836710"/>
                          <a:ext cx="5226431" cy="590707"/>
                          <a:chOff x="2358029" y="836710"/>
                          <a:chExt cx="5226431" cy="590707"/>
                        </a:xfrm>
                      </p:grpSpPr>
                      <p:pic>
                        <p:nvPicPr>
                          <p:cNvPr id="367" name="Picture 36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358029" y="836710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68" name="Picture 36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391270" y="836712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369" name="Group 368"/>
                          <p:cNvGrpSpPr/>
                          <p:nvPr/>
                        </p:nvGrpSpPr>
                        <p:grpSpPr>
                          <a:xfrm>
                            <a:off x="4442808" y="836711"/>
                            <a:ext cx="3141652" cy="590706"/>
                            <a:chOff x="2930640" y="836711"/>
                            <a:chExt cx="3141652" cy="590706"/>
                          </a:xfrm>
                        </p:grpSpPr>
                        <p:pic>
                          <p:nvPicPr>
                            <p:cNvPr id="370" name="Picture 36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30640" y="836712"/>
                              <a:ext cx="1051538" cy="590705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371" name="Group 370"/>
                            <p:cNvGrpSpPr/>
                            <p:nvPr/>
                          </p:nvGrpSpPr>
                          <p:grpSpPr>
                            <a:xfrm>
                              <a:off x="3974910" y="836711"/>
                              <a:ext cx="2097382" cy="590706"/>
                              <a:chOff x="2887475" y="836711"/>
                              <a:chExt cx="2097382" cy="590706"/>
                            </a:xfrm>
                          </p:grpSpPr>
                          <p:pic>
                            <p:nvPicPr>
                              <p:cNvPr id="372" name="Picture 37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887475" y="836711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73" name="Picture 37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933319" y="836712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335" name="Group 334"/>
            <p:cNvGrpSpPr/>
            <p:nvPr/>
          </p:nvGrpSpPr>
          <p:grpSpPr>
            <a:xfrm>
              <a:off x="6180360" y="836319"/>
              <a:ext cx="11513406" cy="590836"/>
              <a:chOff x="1195498" y="836581"/>
              <a:chExt cx="11513406" cy="590836"/>
            </a:xfrm>
          </p:grpSpPr>
          <p:pic>
            <p:nvPicPr>
              <p:cNvPr id="336" name="Picture 33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498" y="836581"/>
                <a:ext cx="1051538" cy="590705"/>
              </a:xfrm>
              <a:prstGeom prst="rect">
                <a:avLst/>
              </a:prstGeom>
            </p:spPr>
          </p:pic>
          <p:grpSp>
            <p:nvGrpSpPr>
              <p:cNvPr id="337" name="Group 336"/>
              <p:cNvGrpSpPr/>
              <p:nvPr/>
            </p:nvGrpSpPr>
            <p:grpSpPr>
              <a:xfrm>
                <a:off x="2246796" y="836708"/>
                <a:ext cx="10462108" cy="590709"/>
                <a:chOff x="2246796" y="836708"/>
                <a:chExt cx="10462108" cy="590709"/>
              </a:xfrm>
            </p:grpSpPr>
            <p:pic>
              <p:nvPicPr>
                <p:cNvPr id="338" name="Picture 337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6796" y="836712"/>
                  <a:ext cx="1051538" cy="590705"/>
                </a:xfrm>
                <a:prstGeom prst="rect">
                  <a:avLst/>
                </a:prstGeom>
              </p:spPr>
            </p:pic>
            <p:grpSp>
              <p:nvGrpSpPr>
                <p:cNvPr id="339" name="Group 338"/>
                <p:cNvGrpSpPr/>
                <p:nvPr/>
              </p:nvGrpSpPr>
              <p:grpSpPr>
                <a:xfrm>
                  <a:off x="3298334" y="836708"/>
                  <a:ext cx="9410570" cy="590709"/>
                  <a:chOff x="2506246" y="836708"/>
                  <a:chExt cx="9410570" cy="590709"/>
                </a:xfrm>
              </p:grpSpPr>
              <p:pic>
                <p:nvPicPr>
                  <p:cNvPr id="340" name="Picture 339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6246" y="836708"/>
                    <a:ext cx="1051538" cy="590705"/>
                  </a:xfrm>
                  <a:prstGeom prst="rect">
                    <a:avLst/>
                  </a:prstGeom>
                </p:spPr>
              </p:pic>
              <p:grpSp>
                <p:nvGrpSpPr>
                  <p:cNvPr id="341" name="Group 340"/>
                  <p:cNvGrpSpPr/>
                  <p:nvPr/>
                </p:nvGrpSpPr>
                <p:grpSpPr>
                  <a:xfrm>
                    <a:off x="3557784" y="836709"/>
                    <a:ext cx="8359032" cy="590708"/>
                    <a:chOff x="1973608" y="836709"/>
                    <a:chExt cx="8359032" cy="590708"/>
                  </a:xfrm>
                </p:grpSpPr>
                <p:pic>
                  <p:nvPicPr>
                    <p:cNvPr id="342" name="Picture 341"/>
                    <p:cNvPicPr>
                      <a:picLocks noChangeAspect="1"/>
                    </p:cNvPicPr>
                    <p:nvPr/>
                  </p:nvPicPr>
                  <p:blipFill>
                    <a:blip r:embed="rId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73608" y="836709"/>
                      <a:ext cx="1051538" cy="59070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43" name="Group 342"/>
                    <p:cNvGrpSpPr/>
                    <p:nvPr/>
                  </p:nvGrpSpPr>
                  <p:grpSpPr>
                    <a:xfrm>
                      <a:off x="3019762" y="836710"/>
                      <a:ext cx="7312878" cy="590707"/>
                      <a:chOff x="3019762" y="836710"/>
                      <a:chExt cx="7312878" cy="590707"/>
                    </a:xfrm>
                  </p:grpSpPr>
                  <p:pic>
                    <p:nvPicPr>
                      <p:cNvPr id="344" name="Picture 343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19762" y="836712"/>
                        <a:ext cx="1051538" cy="59070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45" name="Group 344"/>
                      <p:cNvGrpSpPr/>
                      <p:nvPr/>
                    </p:nvGrpSpPr>
                    <p:grpSpPr>
                      <a:xfrm>
                        <a:off x="4063061" y="836710"/>
                        <a:ext cx="6269579" cy="590707"/>
                        <a:chOff x="2034961" y="836710"/>
                        <a:chExt cx="6269579" cy="590707"/>
                      </a:xfrm>
                    </p:grpSpPr>
                    <p:pic>
                      <p:nvPicPr>
                        <p:cNvPr id="346" name="Picture 3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34961" y="836712"/>
                          <a:ext cx="1051538" cy="5907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47" name="Group 346"/>
                        <p:cNvGrpSpPr/>
                        <p:nvPr/>
                      </p:nvGrpSpPr>
                      <p:grpSpPr>
                        <a:xfrm>
                          <a:off x="3078109" y="836710"/>
                          <a:ext cx="5226431" cy="590707"/>
                          <a:chOff x="2358029" y="836710"/>
                          <a:chExt cx="5226431" cy="590707"/>
                        </a:xfrm>
                      </p:grpSpPr>
                      <p:pic>
                        <p:nvPicPr>
                          <p:cNvPr id="348" name="Picture 34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358029" y="836710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49" name="Picture 34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381745" y="836712"/>
                            <a:ext cx="1051538" cy="590705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350" name="Group 349"/>
                          <p:cNvGrpSpPr/>
                          <p:nvPr/>
                        </p:nvGrpSpPr>
                        <p:grpSpPr>
                          <a:xfrm>
                            <a:off x="4433283" y="836711"/>
                            <a:ext cx="3151177" cy="590706"/>
                            <a:chOff x="2921115" y="836711"/>
                            <a:chExt cx="3151177" cy="590706"/>
                          </a:xfrm>
                        </p:grpSpPr>
                        <p:pic>
                          <p:nvPicPr>
                            <p:cNvPr id="351" name="Picture 35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21115" y="836712"/>
                              <a:ext cx="1051538" cy="590705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352" name="Group 351"/>
                            <p:cNvGrpSpPr/>
                            <p:nvPr/>
                          </p:nvGrpSpPr>
                          <p:grpSpPr>
                            <a:xfrm>
                              <a:off x="3974910" y="836711"/>
                              <a:ext cx="2097382" cy="590706"/>
                              <a:chOff x="2887475" y="836711"/>
                              <a:chExt cx="2097382" cy="590706"/>
                            </a:xfrm>
                          </p:grpSpPr>
                          <p:pic>
                            <p:nvPicPr>
                              <p:cNvPr id="353" name="Picture 35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887475" y="836711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54" name="Picture 35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email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933319" y="836712"/>
                                <a:ext cx="1051538" cy="5907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68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7.86673E-8 L 0.25799 -0.0009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5356E-6 L -0.30226 -0.00047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26 -0.00116 L 0.08454 -0.00116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28143 0.0011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47700"/>
            <a:ext cx="2733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61546" y="2636912"/>
            <a:ext cx="8496944" cy="1296144"/>
            <a:chOff x="361546" y="2636912"/>
            <a:chExt cx="8496944" cy="1296144"/>
          </a:xfrm>
        </p:grpSpPr>
        <p:sp>
          <p:nvSpPr>
            <p:cNvPr id="4" name="Rectangle 3"/>
            <p:cNvSpPr/>
            <p:nvPr/>
          </p:nvSpPr>
          <p:spPr>
            <a:xfrm>
              <a:off x="361546" y="2636912"/>
              <a:ext cx="8496944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b="1" u="sng" dirty="0" smtClean="0">
                  <a:solidFill>
                    <a:srgbClr val="C00000"/>
                  </a:solidFill>
                </a:rPr>
                <a:t>3 </a:t>
              </a:r>
              <a:r>
                <a:rPr lang="en-IE" b="1" u="sng" dirty="0" err="1" smtClean="0">
                  <a:solidFill>
                    <a:srgbClr val="C00000"/>
                  </a:solidFill>
                </a:rPr>
                <a:t>Deg</a:t>
              </a:r>
              <a:r>
                <a:rPr lang="en-IE" b="1" u="sng" dirty="0" smtClean="0">
                  <a:solidFill>
                    <a:srgbClr val="C00000"/>
                  </a:solidFill>
                </a:rPr>
                <a:t>  </a:t>
              </a:r>
              <a:r>
                <a:rPr lang="en-IE" b="1" dirty="0" smtClean="0">
                  <a:solidFill>
                    <a:srgbClr val="C00000"/>
                  </a:solidFill>
                </a:rPr>
                <a:t>  4  Rad   5   </a:t>
              </a:r>
              <a:r>
                <a:rPr lang="en-IE" b="1" dirty="0" err="1" smtClean="0">
                  <a:solidFill>
                    <a:srgbClr val="C00000"/>
                  </a:solidFill>
                </a:rPr>
                <a:t>Gra</a:t>
              </a:r>
              <a:r>
                <a:rPr lang="en-IE" b="1" dirty="0" smtClean="0">
                  <a:solidFill>
                    <a:srgbClr val="C00000"/>
                  </a:solidFill>
                </a:rPr>
                <a:t> </a:t>
              </a:r>
              <a:r>
                <a:rPr lang="en-IE" dirty="0" smtClean="0">
                  <a:solidFill>
                    <a:srgbClr val="C00000"/>
                  </a:solidFill>
                </a:rPr>
                <a:t>Specifies degrees, radians or grads as the angle unit for value input and calculation result display.</a:t>
              </a:r>
            </a:p>
            <a:p>
              <a:endParaRPr lang="en-IE" dirty="0">
                <a:solidFill>
                  <a:srgbClr val="C00000"/>
                </a:solidFill>
              </a:endParaRPr>
            </a:p>
            <a:p>
              <a:r>
                <a:rPr lang="en-IE" dirty="0" smtClean="0">
                  <a:solidFill>
                    <a:srgbClr val="C00000"/>
                  </a:solidFill>
                </a:rPr>
                <a:t>Note: D R G are displayed on the top line of the calculator</a:t>
              </a:r>
              <a:endParaRPr lang="en-IE" dirty="0">
                <a:solidFill>
                  <a:srgbClr val="C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51453" y="2757178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82438" y="2757178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94626" y="2765837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453" y="4149080"/>
            <a:ext cx="6501322" cy="231760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1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2733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91864" y="2433338"/>
            <a:ext cx="8496944" cy="491606"/>
            <a:chOff x="361546" y="2636912"/>
            <a:chExt cx="8496944" cy="491606"/>
          </a:xfrm>
        </p:grpSpPr>
        <p:sp>
          <p:nvSpPr>
            <p:cNvPr id="8" name="Rectangle 7"/>
            <p:cNvSpPr/>
            <p:nvPr/>
          </p:nvSpPr>
          <p:spPr>
            <a:xfrm>
              <a:off x="361546" y="2636912"/>
              <a:ext cx="8496944" cy="4916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b="1" dirty="0" smtClean="0">
                  <a:solidFill>
                    <a:srgbClr val="C00000"/>
                  </a:solidFill>
                </a:rPr>
                <a:t>6  Fix     7   </a:t>
              </a:r>
              <a:r>
                <a:rPr lang="en-IE" b="1" dirty="0" err="1" smtClean="0">
                  <a:solidFill>
                    <a:srgbClr val="C00000"/>
                  </a:solidFill>
                </a:rPr>
                <a:t>Sci</a:t>
              </a:r>
              <a:r>
                <a:rPr lang="en-IE" b="1" dirty="0" smtClean="0">
                  <a:solidFill>
                    <a:srgbClr val="C00000"/>
                  </a:solidFill>
                </a:rPr>
                <a:t>    </a:t>
              </a:r>
              <a:r>
                <a:rPr lang="en-IE" b="1" u="sng" dirty="0" smtClean="0">
                  <a:solidFill>
                    <a:srgbClr val="C00000"/>
                  </a:solidFill>
                </a:rPr>
                <a:t>8  Norm</a:t>
              </a:r>
              <a:r>
                <a:rPr lang="en-IE" b="1" dirty="0" smtClean="0">
                  <a:solidFill>
                    <a:srgbClr val="C00000"/>
                  </a:solidFill>
                </a:rPr>
                <a:t> </a:t>
              </a:r>
              <a:r>
                <a:rPr lang="en-IE" dirty="0" smtClean="0">
                  <a:solidFill>
                    <a:srgbClr val="C00000"/>
                  </a:solidFill>
                </a:rPr>
                <a:t>Specifies the number of digits for display of a calculation result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151453" y="2769053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82438" y="2780928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94626" y="2765837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91864" y="2924944"/>
            <a:ext cx="8496944" cy="187942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</a:rPr>
              <a:t>Fix:  </a:t>
            </a:r>
            <a:r>
              <a:rPr lang="en-IE" dirty="0" smtClean="0">
                <a:solidFill>
                  <a:srgbClr val="C00000"/>
                </a:solidFill>
              </a:rPr>
              <a:t>The value you specify (from 0 to 9) controls the number of decimal places for displayed calculation results.  Calculation results are rounded off to the specified digit before being displayed.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e.g. 	100 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÷ 7 	= 14.286 	(Fix 3)</a:t>
            </a:r>
          </a:p>
          <a:p>
            <a:r>
              <a:rPr lang="en-IE" dirty="0">
                <a:solidFill>
                  <a:srgbClr val="C00000"/>
                </a:solidFill>
                <a:ea typeface="Cambria Math"/>
              </a:rPr>
              <a:t>	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	= 14.29    	(Fix 2)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2924944"/>
            <a:ext cx="8496944" cy="187942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err="1" smtClean="0">
                <a:solidFill>
                  <a:srgbClr val="C00000"/>
                </a:solidFill>
              </a:rPr>
              <a:t>Sci</a:t>
            </a:r>
            <a:r>
              <a:rPr lang="en-IE" b="1" dirty="0" smtClean="0">
                <a:solidFill>
                  <a:srgbClr val="C00000"/>
                </a:solidFill>
              </a:rPr>
              <a:t>:  Scientific notation </a:t>
            </a:r>
            <a:r>
              <a:rPr lang="en-IE" dirty="0" smtClean="0">
                <a:solidFill>
                  <a:srgbClr val="C00000"/>
                </a:solidFill>
              </a:rPr>
              <a:t>The value you specify (from 1 to 10) controls the number of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 decimal places for displayed calculation results.  Calculation results are rounded off to the specified digit before being displayed.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e.g. 	100 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÷ 7 	= 1.4286 x 10</a:t>
            </a:r>
            <a:r>
              <a:rPr lang="en-IE" baseline="30000" dirty="0" smtClean="0">
                <a:solidFill>
                  <a:srgbClr val="C00000"/>
                </a:solidFill>
                <a:ea typeface="Cambria Math"/>
              </a:rPr>
              <a:t>1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  	(</a:t>
            </a:r>
            <a:r>
              <a:rPr lang="en-IE" dirty="0" err="1" smtClean="0">
                <a:solidFill>
                  <a:srgbClr val="C00000"/>
                </a:solidFill>
                <a:ea typeface="Cambria Math"/>
              </a:rPr>
              <a:t>Sci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 5)</a:t>
            </a:r>
          </a:p>
          <a:p>
            <a:r>
              <a:rPr lang="en-IE" dirty="0">
                <a:solidFill>
                  <a:srgbClr val="C00000"/>
                </a:solidFill>
                <a:ea typeface="Cambria Math"/>
              </a:rPr>
              <a:t>	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	= 1.429 x 10</a:t>
            </a:r>
            <a:r>
              <a:rPr lang="en-IE" baseline="30000" dirty="0" smtClean="0">
                <a:solidFill>
                  <a:srgbClr val="C00000"/>
                </a:solidFill>
                <a:ea typeface="Cambria Math"/>
              </a:rPr>
              <a:t>1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    	(</a:t>
            </a:r>
            <a:r>
              <a:rPr lang="en-IE" dirty="0" err="1" smtClean="0">
                <a:solidFill>
                  <a:srgbClr val="C00000"/>
                </a:solidFill>
                <a:ea typeface="Cambria Math"/>
              </a:rPr>
              <a:t>Sci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 4)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2924944"/>
            <a:ext cx="8496944" cy="187942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</a:rPr>
              <a:t>Norm:  </a:t>
            </a:r>
            <a:r>
              <a:rPr lang="en-IE" dirty="0" smtClean="0">
                <a:solidFill>
                  <a:srgbClr val="C00000"/>
                </a:solidFill>
              </a:rPr>
              <a:t>Selecting one of the two available settings (</a:t>
            </a:r>
            <a:r>
              <a:rPr lang="en-IE" b="1" u="sng" dirty="0" smtClean="0">
                <a:solidFill>
                  <a:srgbClr val="C00000"/>
                </a:solidFill>
              </a:rPr>
              <a:t>Norm1</a:t>
            </a:r>
            <a:r>
              <a:rPr lang="en-IE" dirty="0" smtClean="0">
                <a:solidFill>
                  <a:srgbClr val="C00000"/>
                </a:solidFill>
              </a:rPr>
              <a:t>, Norm 2) determines the range in which the results will be displayed in non-exponential format.  Outside the specified range results are displayed using exponential format</a:t>
            </a:r>
          </a:p>
          <a:p>
            <a:r>
              <a:rPr lang="en-IE" dirty="0" smtClean="0">
                <a:solidFill>
                  <a:srgbClr val="C00000"/>
                </a:solidFill>
                <a:ea typeface="Cambria Math"/>
              </a:rPr>
              <a:t>Norm 1:  10</a:t>
            </a:r>
            <a:r>
              <a:rPr lang="en-IE" baseline="30000" dirty="0" smtClean="0">
                <a:solidFill>
                  <a:srgbClr val="C00000"/>
                </a:solidFill>
                <a:ea typeface="Cambria Math"/>
              </a:rPr>
              <a:t>-2  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 &gt; |x|, |x| </a:t>
            </a:r>
            <a:r>
              <a:rPr lang="en-IE" dirty="0" smtClean="0">
                <a:solidFill>
                  <a:srgbClr val="C00000"/>
                </a:solidFill>
                <a:latin typeface="Cambria Math"/>
                <a:ea typeface="Cambria Math"/>
              </a:rPr>
              <a:t>≥ 10</a:t>
            </a:r>
            <a:r>
              <a:rPr lang="en-IE" baseline="30000" dirty="0" smtClean="0">
                <a:solidFill>
                  <a:srgbClr val="C00000"/>
                </a:solidFill>
                <a:latin typeface="Cambria Math"/>
                <a:ea typeface="Cambria Math"/>
              </a:rPr>
              <a:t>10</a:t>
            </a:r>
            <a:r>
              <a:rPr lang="en-IE" dirty="0" smtClean="0">
                <a:solidFill>
                  <a:srgbClr val="C00000"/>
                </a:solidFill>
                <a:latin typeface="Cambria Math"/>
                <a:ea typeface="Cambria Math"/>
              </a:rPr>
              <a:t>     Norm 2:  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10</a:t>
            </a:r>
            <a:r>
              <a:rPr lang="en-IE" baseline="30000" dirty="0" smtClean="0">
                <a:solidFill>
                  <a:srgbClr val="C00000"/>
                </a:solidFill>
                <a:ea typeface="Cambria Math"/>
              </a:rPr>
              <a:t>-9  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 </a:t>
            </a:r>
            <a:r>
              <a:rPr lang="en-IE" dirty="0">
                <a:solidFill>
                  <a:srgbClr val="C00000"/>
                </a:solidFill>
                <a:ea typeface="Cambria Math"/>
              </a:rPr>
              <a:t>&gt; |x|, |x| </a:t>
            </a:r>
            <a:r>
              <a:rPr lang="en-IE" dirty="0">
                <a:solidFill>
                  <a:srgbClr val="C00000"/>
                </a:solidFill>
                <a:latin typeface="Cambria Math"/>
                <a:ea typeface="Cambria Math"/>
              </a:rPr>
              <a:t>≥ 10</a:t>
            </a:r>
            <a:r>
              <a:rPr lang="en-IE" baseline="30000" dirty="0">
                <a:solidFill>
                  <a:srgbClr val="C00000"/>
                </a:solidFill>
                <a:latin typeface="Cambria Math"/>
                <a:ea typeface="Cambria Math"/>
              </a:rPr>
              <a:t>10</a:t>
            </a:r>
            <a:r>
              <a:rPr lang="en-IE" dirty="0">
                <a:solidFill>
                  <a:srgbClr val="C00000"/>
                </a:solidFill>
                <a:latin typeface="Cambria Math"/>
                <a:ea typeface="Cambria Math"/>
              </a:rPr>
              <a:t> </a:t>
            </a:r>
            <a:endParaRPr lang="en-IE" dirty="0" smtClean="0">
              <a:solidFill>
                <a:srgbClr val="C00000"/>
              </a:solidFill>
              <a:latin typeface="Cambria Math"/>
              <a:ea typeface="Cambria Math"/>
            </a:endParaRPr>
          </a:p>
          <a:p>
            <a:r>
              <a:rPr lang="en-IE" dirty="0" smtClean="0">
                <a:solidFill>
                  <a:srgbClr val="C00000"/>
                </a:solidFill>
                <a:latin typeface="Cambria Math"/>
                <a:ea typeface="Cambria Math"/>
              </a:rPr>
              <a:t>E.g.  	1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 </a:t>
            </a:r>
            <a:r>
              <a:rPr lang="en-IE" dirty="0">
                <a:solidFill>
                  <a:srgbClr val="C00000"/>
                </a:solidFill>
                <a:ea typeface="Cambria Math"/>
              </a:rPr>
              <a:t>÷ 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100 	= 5 x 10</a:t>
            </a:r>
            <a:r>
              <a:rPr lang="en-IE" baseline="30000" dirty="0" smtClean="0">
                <a:solidFill>
                  <a:srgbClr val="C00000"/>
                </a:solidFill>
                <a:ea typeface="Cambria Math"/>
              </a:rPr>
              <a:t>-3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 	(Norm 1)</a:t>
            </a:r>
          </a:p>
          <a:p>
            <a:r>
              <a:rPr lang="en-IE" dirty="0">
                <a:solidFill>
                  <a:srgbClr val="C00000"/>
                </a:solidFill>
                <a:ea typeface="Cambria Math"/>
              </a:rPr>
              <a:t>	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	= 0.005 	(Norm 2)</a:t>
            </a:r>
            <a:endParaRPr lang="en-I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47700"/>
            <a:ext cx="2733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35979"/>
            <a:ext cx="27622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6300192" y="1010756"/>
            <a:ext cx="2160240" cy="2058203"/>
          </a:xfrm>
          <a:prstGeom prst="borderCallout2">
            <a:avLst>
              <a:gd name="adj1" fmla="val 1767"/>
              <a:gd name="adj2" fmla="val -3193"/>
              <a:gd name="adj3" fmla="val 8781"/>
              <a:gd name="adj4" fmla="val -24791"/>
              <a:gd name="adj5" fmla="val 21938"/>
              <a:gd name="adj6" fmla="val -3686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An indicator in the upper right corner indicates that  another menu exists below the current one</a:t>
            </a:r>
          </a:p>
        </p:txBody>
      </p:sp>
      <p:sp>
        <p:nvSpPr>
          <p:cNvPr id="3" name="Oval 2"/>
          <p:cNvSpPr/>
          <p:nvPr/>
        </p:nvSpPr>
        <p:spPr>
          <a:xfrm>
            <a:off x="5148064" y="1412776"/>
            <a:ext cx="360040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Line Callout 2 5"/>
          <p:cNvSpPr/>
          <p:nvPr/>
        </p:nvSpPr>
        <p:spPr>
          <a:xfrm>
            <a:off x="6300192" y="1010757"/>
            <a:ext cx="2160240" cy="2058203"/>
          </a:xfrm>
          <a:prstGeom prst="borderCallout2">
            <a:avLst>
              <a:gd name="adj1" fmla="val 1767"/>
              <a:gd name="adj2" fmla="val -3193"/>
              <a:gd name="adj3" fmla="val 8781"/>
              <a:gd name="adj4" fmla="val -24791"/>
              <a:gd name="adj5" fmla="val 21938"/>
              <a:gd name="adj6" fmla="val -3686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An indicator in the upper right corner indicates that  another menu exists above the current one</a:t>
            </a:r>
          </a:p>
        </p:txBody>
      </p:sp>
    </p:spTree>
    <p:extLst>
      <p:ext uri="{BB962C8B-B14F-4D97-AF65-F5344CB8AC3E}">
        <p14:creationId xmlns:p14="http://schemas.microsoft.com/office/powerpoint/2010/main" val="42120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52463"/>
            <a:ext cx="27622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3528" y="2809624"/>
            <a:ext cx="8496944" cy="1051424"/>
            <a:chOff x="481925" y="3313680"/>
            <a:chExt cx="8496944" cy="1051424"/>
          </a:xfrm>
        </p:grpSpPr>
        <p:grpSp>
          <p:nvGrpSpPr>
            <p:cNvPr id="8" name="Group 7"/>
            <p:cNvGrpSpPr/>
            <p:nvPr/>
          </p:nvGrpSpPr>
          <p:grpSpPr>
            <a:xfrm>
              <a:off x="481925" y="3313680"/>
              <a:ext cx="8496944" cy="1051424"/>
              <a:chOff x="361546" y="2636912"/>
              <a:chExt cx="8496944" cy="49160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61546" y="2636912"/>
                <a:ext cx="8496944" cy="4916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   1   </a:t>
                </a:r>
                <a:r>
                  <a:rPr lang="en-IE" sz="2000" b="1" dirty="0" err="1" smtClean="0">
                    <a:solidFill>
                      <a:srgbClr val="C00000"/>
                    </a:solidFill>
                    <a:sym typeface="Wingdings 3"/>
                  </a:rPr>
                  <a:t>ab</a:t>
                </a:r>
                <a:r>
                  <a:rPr lang="en-IE" sz="2000" b="1" dirty="0" smtClean="0">
                    <a:solidFill>
                      <a:srgbClr val="C00000"/>
                    </a:solidFill>
                    <a:sym typeface="Wingdings 3"/>
                  </a:rPr>
                  <a:t>/c</a:t>
                </a:r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      2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   </a:t>
                </a:r>
                <a:r>
                  <a:rPr lang="en-IE" sz="2000" b="1" dirty="0" smtClean="0">
                    <a:solidFill>
                      <a:srgbClr val="C00000"/>
                    </a:solidFill>
                  </a:rPr>
                  <a:t>d/c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 Specifies either mixed fraction (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ab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/c) or improper fraction (d/c) for display of fractions in calculation results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2123639" y="2777761"/>
                <a:ext cx="216000" cy="100993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79213" y="2777712"/>
                <a:ext cx="216000" cy="100993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539552" y="3580347"/>
              <a:ext cx="288032" cy="23244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Oval 13"/>
            <p:cNvSpPr/>
            <p:nvPr/>
          </p:nvSpPr>
          <p:spPr>
            <a:xfrm>
              <a:off x="1823821" y="3573016"/>
              <a:ext cx="288032" cy="23244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28" y="2809624"/>
            <a:ext cx="8496944" cy="1051424"/>
            <a:chOff x="475928" y="2962024"/>
            <a:chExt cx="8496944" cy="1051424"/>
          </a:xfrm>
        </p:grpSpPr>
        <p:grpSp>
          <p:nvGrpSpPr>
            <p:cNvPr id="16" name="Group 15"/>
            <p:cNvGrpSpPr/>
            <p:nvPr/>
          </p:nvGrpSpPr>
          <p:grpSpPr>
            <a:xfrm>
              <a:off x="475928" y="2962024"/>
              <a:ext cx="8496944" cy="1051424"/>
              <a:chOff x="481925" y="3313680"/>
              <a:chExt cx="8496944" cy="105142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81925" y="3313680"/>
                <a:ext cx="8496944" cy="1051424"/>
                <a:chOff x="361546" y="2636912"/>
                <a:chExt cx="8496944" cy="491606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361546" y="2636912"/>
                  <a:ext cx="8496944" cy="4916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IE" b="1" dirty="0" smtClean="0">
                      <a:solidFill>
                        <a:srgbClr val="C00000"/>
                      </a:solidFill>
                      <a:sym typeface="Wingdings 3"/>
                    </a:rPr>
                    <a:t>   3   STAT    1  ON  ;   </a:t>
                  </a:r>
                  <a:r>
                    <a:rPr lang="en-IE" b="1" u="sng" dirty="0" smtClean="0">
                      <a:solidFill>
                        <a:srgbClr val="C00000"/>
                      </a:solidFill>
                      <a:sym typeface="Wingdings 3"/>
                    </a:rPr>
                    <a:t>2</a:t>
                  </a:r>
                  <a:r>
                    <a:rPr lang="en-IE" b="1" u="sng" dirty="0" smtClean="0">
                      <a:solidFill>
                        <a:srgbClr val="C00000"/>
                      </a:solidFill>
                    </a:rPr>
                    <a:t>  OFF</a:t>
                  </a:r>
                  <a:r>
                    <a:rPr lang="en-IE" b="1" dirty="0" smtClean="0">
                      <a:solidFill>
                        <a:srgbClr val="C00000"/>
                      </a:solidFill>
                    </a:rPr>
                    <a:t>  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 Specifies whether or not to display a FREQ (frequency ) column in the STAT Mode Stat Editor.</a:t>
                  </a: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1697564" y="2772209"/>
                  <a:ext cx="216000" cy="100993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779213" y="2777712"/>
                  <a:ext cx="216000" cy="100993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>
                <a:off x="539552" y="3580347"/>
                <a:ext cx="288032" cy="232443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2664167" y="3248316"/>
              <a:ext cx="216000" cy="215999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3528" y="2809624"/>
            <a:ext cx="8496944" cy="1051424"/>
            <a:chOff x="475928" y="2962024"/>
            <a:chExt cx="8496944" cy="1051424"/>
          </a:xfrm>
        </p:grpSpPr>
        <p:grpSp>
          <p:nvGrpSpPr>
            <p:cNvPr id="26" name="Group 25"/>
            <p:cNvGrpSpPr/>
            <p:nvPr/>
          </p:nvGrpSpPr>
          <p:grpSpPr>
            <a:xfrm>
              <a:off x="475928" y="2962024"/>
              <a:ext cx="8496944" cy="1051424"/>
              <a:chOff x="481925" y="3313680"/>
              <a:chExt cx="8496944" cy="1051424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81925" y="3313680"/>
                <a:ext cx="8496944" cy="1051424"/>
                <a:chOff x="361546" y="2636912"/>
                <a:chExt cx="8496944" cy="491606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361546" y="2636912"/>
                  <a:ext cx="8496944" cy="4916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IE" b="1" dirty="0" smtClean="0">
                      <a:solidFill>
                        <a:srgbClr val="C00000"/>
                      </a:solidFill>
                      <a:sym typeface="Wingdings 3"/>
                    </a:rPr>
                    <a:t>   4   </a:t>
                  </a:r>
                  <a:r>
                    <a:rPr lang="en-IE" b="1" dirty="0" err="1" smtClean="0">
                      <a:solidFill>
                        <a:srgbClr val="C00000"/>
                      </a:solidFill>
                      <a:sym typeface="Wingdings 3"/>
                    </a:rPr>
                    <a:t>Rdec</a:t>
                  </a:r>
                  <a:r>
                    <a:rPr lang="en-IE" b="1" dirty="0" smtClean="0">
                      <a:solidFill>
                        <a:srgbClr val="C00000"/>
                      </a:solidFill>
                      <a:sym typeface="Wingdings 3"/>
                    </a:rPr>
                    <a:t>   </a:t>
                  </a:r>
                  <a:r>
                    <a:rPr lang="en-IE" b="1" u="sng" dirty="0" smtClean="0">
                      <a:solidFill>
                        <a:srgbClr val="C00000"/>
                      </a:solidFill>
                      <a:sym typeface="Wingdings 3"/>
                    </a:rPr>
                    <a:t>1  ON  </a:t>
                  </a:r>
                  <a:r>
                    <a:rPr lang="en-IE" b="1" dirty="0" smtClean="0">
                      <a:solidFill>
                        <a:srgbClr val="C00000"/>
                      </a:solidFill>
                      <a:sym typeface="Wingdings 3"/>
                    </a:rPr>
                    <a:t>;   2</a:t>
                  </a:r>
                  <a:r>
                    <a:rPr lang="en-IE" b="1" dirty="0" smtClean="0">
                      <a:solidFill>
                        <a:srgbClr val="C00000"/>
                      </a:solidFill>
                    </a:rPr>
                    <a:t>  OFF  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 Specifies whether or not to display calculation results using recurring decimal form.</a:t>
                  </a: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1697564" y="2772209"/>
                  <a:ext cx="216000" cy="100993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779213" y="2777712"/>
                  <a:ext cx="216000" cy="100993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539552" y="3580347"/>
                <a:ext cx="288032" cy="232443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2664167" y="3248316"/>
              <a:ext cx="216000" cy="215999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3528" y="2809624"/>
            <a:ext cx="8496944" cy="1506469"/>
            <a:chOff x="475928" y="2962022"/>
            <a:chExt cx="8496944" cy="1506469"/>
          </a:xfrm>
        </p:grpSpPr>
        <p:grpSp>
          <p:nvGrpSpPr>
            <p:cNvPr id="34" name="Group 33"/>
            <p:cNvGrpSpPr/>
            <p:nvPr/>
          </p:nvGrpSpPr>
          <p:grpSpPr>
            <a:xfrm>
              <a:off x="475928" y="2962022"/>
              <a:ext cx="8496944" cy="1506469"/>
              <a:chOff x="481925" y="3313678"/>
              <a:chExt cx="8496944" cy="150646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81925" y="3313678"/>
                <a:ext cx="8496944" cy="1506469"/>
                <a:chOff x="361546" y="2636912"/>
                <a:chExt cx="8496944" cy="704368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361546" y="2636912"/>
                  <a:ext cx="8496944" cy="7043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Wingdings 3"/>
                    <a:buChar char="q"/>
                  </a:pPr>
                  <a:r>
                    <a:rPr lang="en-IE" b="1" dirty="0" smtClean="0">
                      <a:solidFill>
                        <a:srgbClr val="C00000"/>
                      </a:solidFill>
                      <a:sym typeface="Wingdings 3"/>
                    </a:rPr>
                    <a:t>  5   </a:t>
                  </a:r>
                  <a:r>
                    <a:rPr lang="en-IE" b="1" dirty="0" err="1" smtClean="0">
                      <a:solidFill>
                        <a:srgbClr val="C00000"/>
                      </a:solidFill>
                      <a:sym typeface="Wingdings 3"/>
                    </a:rPr>
                    <a:t>Disp</a:t>
                  </a:r>
                  <a:r>
                    <a:rPr lang="en-IE" b="1" dirty="0" smtClean="0">
                      <a:solidFill>
                        <a:srgbClr val="C00000"/>
                      </a:solidFill>
                      <a:sym typeface="Wingdings 3"/>
                    </a:rPr>
                    <a:t>    </a:t>
                  </a:r>
                  <a:r>
                    <a:rPr lang="en-IE" b="1" u="sng" dirty="0" smtClean="0">
                      <a:solidFill>
                        <a:srgbClr val="C00000"/>
                      </a:solidFill>
                      <a:sym typeface="Wingdings 3"/>
                    </a:rPr>
                    <a:t>1  Dot  </a:t>
                  </a:r>
                  <a:r>
                    <a:rPr lang="en-IE" b="1" dirty="0" smtClean="0">
                      <a:solidFill>
                        <a:srgbClr val="C00000"/>
                      </a:solidFill>
                      <a:sym typeface="Wingdings 3"/>
                    </a:rPr>
                    <a:t>;   2</a:t>
                  </a:r>
                  <a:r>
                    <a:rPr lang="en-IE" b="1" dirty="0" smtClean="0">
                      <a:solidFill>
                        <a:srgbClr val="C00000"/>
                      </a:solidFill>
                    </a:rPr>
                    <a:t>  Comma  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 Specifies whether to display a dot or a comma for the calculation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reskt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decimal point.  A dot is always displayed during input.</a:t>
                  </a:r>
                </a:p>
                <a:p>
                  <a:pPr marL="285750" indent="-285750">
                    <a:buFont typeface="Wingdings 3"/>
                    <a:buChar char="q"/>
                  </a:pPr>
                  <a:endParaRPr lang="en-IE" dirty="0">
                    <a:solidFill>
                      <a:srgbClr val="C00000"/>
                    </a:solidFill>
                  </a:endParaRPr>
                </a:p>
                <a:p>
                  <a:r>
                    <a:rPr lang="en-IE" dirty="0" smtClean="0">
                      <a:solidFill>
                        <a:srgbClr val="C00000"/>
                      </a:solidFill>
                    </a:rPr>
                    <a:t>Note: when dot is selected as the decimal point, the separator for multiple results is a comma(,).  When comma is selected, the separator is a semicolon (:).</a:t>
                  </a: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1688195" y="2679237"/>
                  <a:ext cx="216000" cy="100993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769844" y="2684740"/>
                  <a:ext cx="216000" cy="100993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37" name="Oval 36"/>
              <p:cNvSpPr/>
              <p:nvPr/>
            </p:nvSpPr>
            <p:spPr>
              <a:xfrm>
                <a:off x="530183" y="3381500"/>
                <a:ext cx="288032" cy="232443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2678548" y="3049469"/>
              <a:ext cx="216000" cy="215999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3528" y="2809624"/>
            <a:ext cx="8496944" cy="654058"/>
            <a:chOff x="481925" y="3313680"/>
            <a:chExt cx="8496944" cy="1051424"/>
          </a:xfrm>
        </p:grpSpPr>
        <p:grpSp>
          <p:nvGrpSpPr>
            <p:cNvPr id="42" name="Group 41"/>
            <p:cNvGrpSpPr/>
            <p:nvPr/>
          </p:nvGrpSpPr>
          <p:grpSpPr>
            <a:xfrm>
              <a:off x="481925" y="3313680"/>
              <a:ext cx="8496944" cy="1051424"/>
              <a:chOff x="361546" y="2636912"/>
              <a:chExt cx="8496944" cy="49160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61546" y="2636912"/>
                <a:ext cx="8496944" cy="4916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   6   </a:t>
                </a:r>
                <a:r>
                  <a:rPr lang="en-IE" sz="2000" b="1" dirty="0" smtClean="0">
                    <a:solidFill>
                      <a:srgbClr val="C00000"/>
                    </a:solidFill>
                    <a:sym typeface="Wingdings 3"/>
                  </a:rPr>
                  <a:t> CONT </a:t>
                </a:r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  </a:t>
                </a:r>
                <a:r>
                  <a:rPr lang="en-IE" dirty="0" smtClean="0">
                    <a:solidFill>
                      <a:srgbClr val="C00000"/>
                    </a:solidFill>
                    <a:sym typeface="Wingdings 3"/>
                  </a:rPr>
                  <a:t>Adjusts display contrast.</a:t>
                </a:r>
                <a:endParaRPr lang="en-IE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79213" y="2799299"/>
                <a:ext cx="216000" cy="162351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551427" y="3618526"/>
              <a:ext cx="288032" cy="4051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0458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0757" y="188640"/>
            <a:ext cx="508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b="1" u="sng" dirty="0">
                <a:solidFill>
                  <a:srgbClr val="C00000"/>
                </a:solidFill>
              </a:rPr>
              <a:t>Different types of Memory</a:t>
            </a:r>
          </a:p>
        </p:txBody>
      </p:sp>
      <p:sp>
        <p:nvSpPr>
          <p:cNvPr id="4" name="Line Callout 2 3"/>
          <p:cNvSpPr/>
          <p:nvPr/>
        </p:nvSpPr>
        <p:spPr>
          <a:xfrm>
            <a:off x="5940152" y="1268760"/>
            <a:ext cx="2952328" cy="3426355"/>
          </a:xfrm>
          <a:prstGeom prst="borderCallout2">
            <a:avLst>
              <a:gd name="adj1" fmla="val 98693"/>
              <a:gd name="adj2" fmla="val -444"/>
              <a:gd name="adj3" fmla="val 129000"/>
              <a:gd name="adj4" fmla="val -6167"/>
              <a:gd name="adj5" fmla="val 129234"/>
              <a:gd name="adj6" fmla="val -25311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Answer Memory (ANS)</a:t>
            </a:r>
          </a:p>
          <a:p>
            <a:pPr algn="ctr"/>
            <a:endParaRPr lang="en-IE" b="1" dirty="0" smtClean="0"/>
          </a:p>
          <a:p>
            <a:pPr algn="ctr"/>
            <a:r>
              <a:rPr lang="en-IE" dirty="0" smtClean="0"/>
              <a:t> The last calculation result obtained is stored in ANS (answer) memory. </a:t>
            </a:r>
          </a:p>
          <a:p>
            <a:pPr algn="ctr"/>
            <a:r>
              <a:rPr lang="en-IE" dirty="0" smtClean="0"/>
              <a:t>ANS memory contents are updated whenever a new calculation result is displayed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7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75" y="260648"/>
            <a:ext cx="4497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>
                <a:solidFill>
                  <a:srgbClr val="C00000"/>
                </a:solidFill>
              </a:rPr>
              <a:t>E.g. 1 Find the area for the triangle below</a:t>
            </a:r>
          </a:p>
          <a:p>
            <a:r>
              <a:rPr lang="en-IE" sz="2000" dirty="0">
                <a:solidFill>
                  <a:srgbClr val="C00000"/>
                </a:solidFill>
              </a:rPr>
              <a:t> </a:t>
            </a:r>
            <a:r>
              <a:rPr lang="en-IE" sz="2000" dirty="0" smtClean="0">
                <a:solidFill>
                  <a:srgbClr val="C00000"/>
                </a:solidFill>
              </a:rPr>
              <a:t>           to 1 </a:t>
            </a:r>
            <a:r>
              <a:rPr lang="en-IE" sz="2000" dirty="0" err="1" smtClean="0">
                <a:solidFill>
                  <a:srgbClr val="C00000"/>
                </a:solidFill>
              </a:rPr>
              <a:t>d.p</a:t>
            </a:r>
            <a:endParaRPr lang="en-IE" sz="2000" dirty="0" smtClean="0">
              <a:solidFill>
                <a:srgbClr val="C00000"/>
              </a:solidFill>
            </a:endParaRPr>
          </a:p>
          <a:p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259632" y="985886"/>
            <a:ext cx="2376264" cy="144016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2049495" y="2452081"/>
            <a:ext cx="8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10cm                 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8005" y="1305856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15cm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4171" y="2420888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b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6969" y="1500017"/>
            <a:ext cx="293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c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2749" y="1505911"/>
            <a:ext cx="308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a</a:t>
            </a:r>
            <a:endParaRPr lang="en-IE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55311" y="3175485"/>
                <a:ext cx="16685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11" y="3175485"/>
                <a:ext cx="1668598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923928" y="839291"/>
            <a:ext cx="0" cy="5614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50884" y="2063427"/>
            <a:ext cx="296780" cy="35746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5685" y="3521457"/>
                <a:ext cx="2314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(15)</m:t>
                          </m:r>
                        </m:e>
                        <m:sup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(10)</m:t>
                          </m:r>
                        </m:e>
                        <m:sup>
                          <m: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85" y="3521457"/>
                <a:ext cx="2314095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60821" y="3895565"/>
                <a:ext cx="18549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225=</m:t>
                    </m:r>
                    <m:sSup>
                      <m:sSupPr>
                        <m:ctrlPr>
                          <a:rPr lang="en-I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I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IE" sz="2000" dirty="0" smtClean="0">
                    <a:solidFill>
                      <a:srgbClr val="C00000"/>
                    </a:solidFill>
                  </a:rPr>
                  <a:t>100</a:t>
                </a:r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21" y="3895565"/>
                <a:ext cx="1854995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2632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1035604" y="3921567"/>
            <a:ext cx="0" cy="16085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87824" y="3911282"/>
            <a:ext cx="0" cy="16085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2791" y="3942527"/>
                <a:ext cx="7264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−100</m:t>
                      </m:r>
                    </m:oMath>
                  </m:oMathPara>
                </a14:m>
                <a:endParaRPr lang="en-IE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91" y="3942527"/>
                <a:ext cx="726481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35626" y="3957121"/>
                <a:ext cx="7264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−100</m:t>
                      </m:r>
                    </m:oMath>
                  </m:oMathPara>
                </a14:m>
                <a:endParaRPr lang="en-IE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626" y="3957121"/>
                <a:ext cx="726481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1600" y="4635857"/>
                <a:ext cx="1299587" cy="44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635857"/>
                <a:ext cx="1299587" cy="4426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65964" y="4236433"/>
                <a:ext cx="12738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125=</m:t>
                      </m:r>
                      <m:sSup>
                        <m:sSup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64" y="4236433"/>
                <a:ext cx="127381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504077" y="4261827"/>
            <a:ext cx="572721" cy="401841"/>
            <a:chOff x="4107766" y="2996418"/>
            <a:chExt cx="572721" cy="401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107766" y="2996418"/>
                  <a:ext cx="572721" cy="401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IE" sz="16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/>
                        </m:rad>
                      </m:oMath>
                    </m:oMathPara>
                  </a14:m>
                  <a:endParaRPr lang="en-IE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7766" y="2996418"/>
                  <a:ext cx="572721" cy="40184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4375871" y="3131380"/>
              <a:ext cx="176306" cy="1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20121" y="4261826"/>
            <a:ext cx="572721" cy="401841"/>
            <a:chOff x="4107766" y="2996418"/>
            <a:chExt cx="572721" cy="401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107766" y="2996418"/>
                  <a:ext cx="572721" cy="401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IE" sz="16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/>
                        </m:rad>
                      </m:oMath>
                    </m:oMathPara>
                  </a14:m>
                  <a:endParaRPr lang="en-IE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7766" y="2996418"/>
                  <a:ext cx="572721" cy="40184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/>
            <p:cNvSpPr/>
            <p:nvPr/>
          </p:nvSpPr>
          <p:spPr>
            <a:xfrm>
              <a:off x="4375871" y="3131380"/>
              <a:ext cx="176306" cy="1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39952" y="1004966"/>
                <a:ext cx="1645002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𝑎𝑟𝑒𝑎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𝑎𝑏</m:t>
                      </m:r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004966"/>
                <a:ext cx="1645002" cy="6685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39952" y="1650459"/>
                <a:ext cx="2322367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𝑎𝑟𝑒𝑎</m:t>
                    </m:r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E" sz="2000" i="1">
                        <a:solidFill>
                          <a:srgbClr val="C00000"/>
                        </a:solidFill>
                        <a:latin typeface="Cambria Math"/>
                      </a:rPr>
                      <m:t>(5</m:t>
                    </m:r>
                    <m:rad>
                      <m:radPr>
                        <m:degHide m:val="on"/>
                        <m:ctrlPr>
                          <a:rPr lang="en-I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en-IE" sz="2000" dirty="0" smtClean="0">
                    <a:solidFill>
                      <a:srgbClr val="C00000"/>
                    </a:solidFill>
                  </a:rPr>
                  <a:t>)(10)</a:t>
                </a:r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50459"/>
                <a:ext cx="2322367" cy="526939"/>
              </a:xfrm>
              <a:prstGeom prst="rect">
                <a:avLst/>
              </a:prstGeom>
              <a:blipFill rotWithShape="1">
                <a:blip r:embed="rId12"/>
                <a:stretch>
                  <a:fillRect r="-2100" b="-930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Callout 2 35"/>
          <p:cNvSpPr/>
          <p:nvPr/>
        </p:nvSpPr>
        <p:spPr>
          <a:xfrm>
            <a:off x="6469736" y="551259"/>
            <a:ext cx="2134711" cy="2198400"/>
          </a:xfrm>
          <a:prstGeom prst="borderCallout2">
            <a:avLst>
              <a:gd name="adj1" fmla="val 18750"/>
              <a:gd name="adj2" fmla="val -1657"/>
              <a:gd name="adj3" fmla="val 18750"/>
              <a:gd name="adj4" fmla="val -16667"/>
              <a:gd name="adj5" fmla="val 54950"/>
              <a:gd name="adj6" fmla="val -39530"/>
            </a:avLst>
          </a:prstGeom>
          <a:solidFill>
            <a:srgbClr val="C00000"/>
          </a:solidFill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As we have just worked this out. It is stored as </a:t>
            </a:r>
            <a:r>
              <a:rPr lang="en-IE" sz="2000" b="1" dirty="0" smtClean="0">
                <a:solidFill>
                  <a:schemeClr val="bg1"/>
                </a:solidFill>
              </a:rPr>
              <a:t>ANS</a:t>
            </a:r>
            <a:r>
              <a:rPr lang="en-IE" dirty="0" smtClean="0">
                <a:solidFill>
                  <a:schemeClr val="bg1"/>
                </a:solidFill>
              </a:rPr>
              <a:t> we do not need to type it in again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300" y="52350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966" y="326206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966" y="3282013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966" y="3282013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88" b="8483"/>
          <a:stretch/>
        </p:blipFill>
        <p:spPr bwMode="auto">
          <a:xfrm>
            <a:off x="3271837" y="2749659"/>
            <a:ext cx="5514975" cy="38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39952" y="2112552"/>
                <a:ext cx="19555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𝑎𝑟𝑒𝑎</m:t>
                    </m:r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=</m:t>
                    </m:r>
                  </m:oMath>
                </a14:m>
                <a:r>
                  <a:rPr lang="en-IE" sz="2000" dirty="0" smtClean="0">
                    <a:solidFill>
                      <a:srgbClr val="C00000"/>
                    </a:solidFill>
                  </a:rPr>
                  <a:t>55.9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2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20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IE" sz="20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12552"/>
                <a:ext cx="1955535" cy="400110"/>
              </a:xfrm>
              <a:prstGeom prst="rect">
                <a:avLst/>
              </a:prstGeom>
              <a:blipFill rotWithShape="1">
                <a:blip r:embed="rId18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5473418" y="2652136"/>
            <a:ext cx="648072" cy="6182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22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8" grpId="0"/>
      <p:bldP spid="19" grpId="0"/>
      <p:bldP spid="23" grpId="0"/>
      <p:bldP spid="24" grpId="0"/>
      <p:bldP spid="26" grpId="0"/>
      <p:bldP spid="27" grpId="0"/>
      <p:bldP spid="34" grpId="0"/>
      <p:bldP spid="35" grpId="0"/>
      <p:bldP spid="36" grpId="0" animBg="1"/>
      <p:bldP spid="43" grpId="0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9592" y="3870549"/>
                <a:ext cx="2167581" cy="707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800" dirty="0" smtClean="0">
                    <a:solidFill>
                      <a:srgbClr val="C0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IE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IE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12 +10 +15</m:t>
                        </m:r>
                      </m:num>
                      <m:den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IE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870549"/>
                <a:ext cx="2167581" cy="707758"/>
              </a:xfrm>
              <a:prstGeom prst="rect">
                <a:avLst/>
              </a:prstGeom>
              <a:blipFill rotWithShape="1">
                <a:blip r:embed="rId2"/>
                <a:stretch>
                  <a:fillRect l="-5915" b="-120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6675" y="260648"/>
            <a:ext cx="4497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>
                <a:solidFill>
                  <a:srgbClr val="C00000"/>
                </a:solidFill>
              </a:rPr>
              <a:t>E.g. 1 Find the area for the triangle below</a:t>
            </a:r>
          </a:p>
          <a:p>
            <a:r>
              <a:rPr lang="en-IE" sz="2000" dirty="0">
                <a:solidFill>
                  <a:srgbClr val="C00000"/>
                </a:solidFill>
              </a:rPr>
              <a:t> </a:t>
            </a:r>
            <a:r>
              <a:rPr lang="en-IE" sz="2000" dirty="0" smtClean="0">
                <a:solidFill>
                  <a:srgbClr val="C00000"/>
                </a:solidFill>
              </a:rPr>
              <a:t>           to 1 </a:t>
            </a:r>
            <a:r>
              <a:rPr lang="en-IE" sz="2000" dirty="0" err="1" smtClean="0">
                <a:solidFill>
                  <a:srgbClr val="C00000"/>
                </a:solidFill>
              </a:rPr>
              <a:t>d.p</a:t>
            </a:r>
            <a:endParaRPr lang="en-IE" sz="2000" dirty="0" smtClean="0">
              <a:solidFill>
                <a:srgbClr val="C00000"/>
              </a:solidFill>
            </a:endParaRPr>
          </a:p>
          <a:p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259632" y="985886"/>
            <a:ext cx="2376264" cy="1440160"/>
          </a:xfrm>
          <a:prstGeom prst="triangle">
            <a:avLst>
              <a:gd name="adj" fmla="val 8638"/>
            </a:avLst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2219107" y="2441398"/>
            <a:ext cx="8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10cm                 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1291" y="1268760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15cm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4171" y="2420888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b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6969" y="1500017"/>
            <a:ext cx="293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c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2749" y="1505911"/>
            <a:ext cx="308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a</a:t>
            </a:r>
            <a:endParaRPr lang="en-IE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9592" y="3140968"/>
                <a:ext cx="1844672" cy="710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800" dirty="0">
                    <a:solidFill>
                      <a:srgbClr val="C00000"/>
                    </a:solidFill>
                  </a:rPr>
                  <a:t>s</a:t>
                </a:r>
                <a:r>
                  <a:rPr lang="en-IE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E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IE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IE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140968"/>
                <a:ext cx="1844672" cy="710579"/>
              </a:xfrm>
              <a:prstGeom prst="rect">
                <a:avLst/>
              </a:prstGeom>
              <a:blipFill rotWithShape="1">
                <a:blip r:embed="rId3"/>
                <a:stretch>
                  <a:fillRect l="-6954" b="-1111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47796" y="1904534"/>
                <a:ext cx="3833806" cy="46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𝑎𝑟𝑒𝑎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I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I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96" y="1904534"/>
                <a:ext cx="3833806" cy="465064"/>
              </a:xfrm>
              <a:prstGeom prst="rect">
                <a:avLst/>
              </a:prstGeom>
              <a:blipFill rotWithShape="1">
                <a:blip r:embed="rId4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Callout 2 35"/>
          <p:cNvSpPr/>
          <p:nvPr/>
        </p:nvSpPr>
        <p:spPr>
          <a:xfrm>
            <a:off x="5351017" y="384714"/>
            <a:ext cx="3574871" cy="1321252"/>
          </a:xfrm>
          <a:prstGeom prst="borderCallout2">
            <a:avLst>
              <a:gd name="adj1" fmla="val 99256"/>
              <a:gd name="adj2" fmla="val 99201"/>
              <a:gd name="adj3" fmla="val 131741"/>
              <a:gd name="adj4" fmla="val 74685"/>
              <a:gd name="adj5" fmla="val 163288"/>
              <a:gd name="adj6" fmla="val 6209"/>
            </a:avLst>
          </a:prstGeom>
          <a:solidFill>
            <a:srgbClr val="C00000"/>
          </a:solidFill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bg1"/>
                </a:solidFill>
              </a:rPr>
              <a:t>As we have just worked this out. It is stored as </a:t>
            </a:r>
            <a:r>
              <a:rPr lang="en-IE" sz="2400" b="1" dirty="0" smtClean="0">
                <a:solidFill>
                  <a:schemeClr val="bg1"/>
                </a:solidFill>
              </a:rPr>
              <a:t>ANS</a:t>
            </a:r>
            <a:r>
              <a:rPr lang="en-IE" sz="2000" dirty="0" smtClean="0">
                <a:solidFill>
                  <a:schemeClr val="bg1"/>
                </a:solidFill>
              </a:rPr>
              <a:t> we do not need to type it in again</a:t>
            </a:r>
            <a:endParaRPr lang="en-IE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47796" y="2940913"/>
                <a:ext cx="19555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𝑎𝑟𝑒𝑎</m:t>
                    </m:r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=</m:t>
                    </m:r>
                  </m:oMath>
                </a14:m>
                <a:r>
                  <a:rPr lang="en-IE" sz="2000" dirty="0" smtClean="0">
                    <a:solidFill>
                      <a:srgbClr val="C00000"/>
                    </a:solidFill>
                  </a:rPr>
                  <a:t>59.8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2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20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IE" sz="20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96" y="2940913"/>
                <a:ext cx="1955535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681550" y="1250897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12cm</a:t>
            </a:r>
            <a:endParaRPr lang="en-IE" sz="20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71600" y="4551511"/>
                <a:ext cx="14450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800" dirty="0" smtClean="0">
                    <a:solidFill>
                      <a:srgbClr val="C0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IE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=18.5</m:t>
                    </m:r>
                  </m:oMath>
                </a14:m>
                <a:endParaRPr lang="en-IE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51511"/>
                <a:ext cx="144501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8439" t="-10588" b="-3411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915746" y="2400377"/>
            <a:ext cx="5222777" cy="441131"/>
            <a:chOff x="3779912" y="1556792"/>
            <a:chExt cx="5222777" cy="441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851920" y="1556792"/>
                  <a:ext cx="5150769" cy="427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𝑎𝑟𝑒𝑎</m:t>
                        </m:r>
                        <m:r>
                          <a:rPr lang="en-IE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=</m:t>
                        </m:r>
                        <m:rad>
                          <m:radPr>
                            <m:degHide m:val="on"/>
                            <m:ctrlPr>
                              <a:rPr lang="en-I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E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18.5</m:t>
                            </m:r>
                            <m:d>
                              <m:dPr>
                                <m:ctrlPr>
                                  <a:rPr lang="en-IE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E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18.5</m:t>
                                </m:r>
                                <m:r>
                                  <a:rPr lang="en-IE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12</m:t>
                                </m:r>
                              </m:e>
                            </m:d>
                            <m:r>
                              <a:rPr lang="en-I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IE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18.5</m:t>
                            </m:r>
                            <m:r>
                              <a:rPr lang="en-I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IE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10</m:t>
                            </m:r>
                            <m:r>
                              <a:rPr lang="en-I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)(</m:t>
                            </m:r>
                            <m:r>
                              <a:rPr lang="en-IE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18.5</m:t>
                            </m:r>
                            <m:r>
                              <a:rPr lang="en-I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IE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15</m:t>
                            </m:r>
                            <m:r>
                              <a:rPr lang="en-I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</m:oMath>
                    </m:oMathPara>
                  </a14:m>
                  <a:endParaRPr lang="en-IE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1556792"/>
                  <a:ext cx="5150769" cy="42774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779912" y="1597813"/>
                  <a:ext cx="1046056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𝑎𝑟𝑒𝑎</m:t>
                        </m:r>
                        <m: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IE" sz="2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1597813"/>
                  <a:ext cx="1046056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/>
          <p:cNvCxnSpPr/>
          <p:nvPr/>
        </p:nvCxnSpPr>
        <p:spPr>
          <a:xfrm>
            <a:off x="3923928" y="839291"/>
            <a:ext cx="0" cy="5614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249" y="5074731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424" y="3429000"/>
            <a:ext cx="36385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583" y="3978037"/>
            <a:ext cx="27241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583" y="4451466"/>
            <a:ext cx="31432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705" y="51571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5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395536" y="3212976"/>
            <a:ext cx="2160240" cy="1584176"/>
          </a:xfrm>
          <a:prstGeom prst="borderCallout2">
            <a:avLst>
              <a:gd name="adj1" fmla="val 41561"/>
              <a:gd name="adj2" fmla="val 99606"/>
              <a:gd name="adj3" fmla="val 51477"/>
              <a:gd name="adj4" fmla="val 119238"/>
              <a:gd name="adj5" fmla="val 50910"/>
              <a:gd name="adj6" fmla="val 142891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Stores numbers in a given Memory of the calculator</a:t>
            </a:r>
          </a:p>
        </p:txBody>
      </p:sp>
    </p:spTree>
    <p:extLst>
      <p:ext uri="{BB962C8B-B14F-4D97-AF65-F5344CB8AC3E}">
        <p14:creationId xmlns:p14="http://schemas.microsoft.com/office/powerpoint/2010/main" val="20008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0890" y="169476"/>
            <a:ext cx="508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b="1" u="sng" dirty="0">
                <a:solidFill>
                  <a:srgbClr val="C00000"/>
                </a:solidFill>
              </a:rPr>
              <a:t>Different types of Memory</a:t>
            </a:r>
          </a:p>
        </p:txBody>
      </p:sp>
      <p:sp>
        <p:nvSpPr>
          <p:cNvPr id="4" name="Line Callout 2 3"/>
          <p:cNvSpPr/>
          <p:nvPr/>
        </p:nvSpPr>
        <p:spPr>
          <a:xfrm>
            <a:off x="6012160" y="836712"/>
            <a:ext cx="2952328" cy="2592288"/>
          </a:xfrm>
          <a:prstGeom prst="borderCallout2">
            <a:avLst>
              <a:gd name="adj1" fmla="val 98990"/>
              <a:gd name="adj2" fmla="val 49755"/>
              <a:gd name="adj3" fmla="val 130021"/>
              <a:gd name="adj4" fmla="val 32877"/>
              <a:gd name="adj5" fmla="val 128579"/>
              <a:gd name="adj6" fmla="val -11367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Independent Memory</a:t>
            </a:r>
          </a:p>
          <a:p>
            <a:pPr algn="ctr"/>
            <a:endParaRPr lang="en-IE" dirty="0"/>
          </a:p>
          <a:p>
            <a:pPr algn="ctr"/>
            <a:r>
              <a:rPr lang="en-IE" dirty="0" smtClean="0"/>
              <a:t>You can add calculation results to or subtract results from independent memory.  The M appears on the display when there is any value other than zero stored in independent memory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15848" y="2348744"/>
            <a:ext cx="2988000" cy="1224000"/>
            <a:chOff x="147731" y="2564768"/>
            <a:chExt cx="2988000" cy="1224000"/>
          </a:xfrm>
        </p:grpSpPr>
        <p:sp>
          <p:nvSpPr>
            <p:cNvPr id="18" name="Rectangle 17"/>
            <p:cNvSpPr/>
            <p:nvPr/>
          </p:nvSpPr>
          <p:spPr>
            <a:xfrm>
              <a:off x="147731" y="2564768"/>
              <a:ext cx="2988000" cy="122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IE" b="1" dirty="0" smtClean="0">
                  <a:solidFill>
                    <a:srgbClr val="C00000"/>
                  </a:solidFill>
                  <a:sym typeface="Wingdings 3"/>
                </a:rPr>
                <a:t>To add the result of 12 + 16 to M</a:t>
              </a:r>
              <a:endParaRPr lang="en-IE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1" y="3209156"/>
              <a:ext cx="270510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5848" y="3572744"/>
            <a:ext cx="2988000" cy="1224000"/>
            <a:chOff x="323528" y="2996824"/>
            <a:chExt cx="2988000" cy="1224000"/>
          </a:xfrm>
        </p:grpSpPr>
        <p:sp>
          <p:nvSpPr>
            <p:cNvPr id="25" name="Rectangle 24"/>
            <p:cNvSpPr/>
            <p:nvPr/>
          </p:nvSpPr>
          <p:spPr>
            <a:xfrm>
              <a:off x="323528" y="2996824"/>
              <a:ext cx="2988000" cy="122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IE" b="1" dirty="0" smtClean="0">
                  <a:solidFill>
                    <a:srgbClr val="C00000"/>
                  </a:solidFill>
                  <a:sym typeface="Wingdings 3"/>
                </a:rPr>
                <a:t>To subtract the result of 2 + 7 from M</a:t>
              </a:r>
              <a:endParaRPr lang="en-IE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78" y="3608824"/>
              <a:ext cx="240982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58697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58697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15848" y="1124744"/>
            <a:ext cx="2988000" cy="1224000"/>
            <a:chOff x="143508" y="1124744"/>
            <a:chExt cx="2988000" cy="1224000"/>
          </a:xfrm>
        </p:grpSpPr>
        <p:sp>
          <p:nvSpPr>
            <p:cNvPr id="11" name="Rectangle 10"/>
            <p:cNvSpPr/>
            <p:nvPr/>
          </p:nvSpPr>
          <p:spPr>
            <a:xfrm>
              <a:off x="143508" y="1124744"/>
              <a:ext cx="2988000" cy="122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IE" b="1" dirty="0" smtClean="0">
                  <a:solidFill>
                    <a:srgbClr val="C00000"/>
                  </a:solidFill>
                  <a:sym typeface="Wingdings 3"/>
                </a:rPr>
                <a:t>To clear the contents of M. </a:t>
              </a:r>
            </a:p>
            <a:p>
              <a:r>
                <a:rPr lang="en-IE" b="1" dirty="0" smtClean="0">
                  <a:solidFill>
                    <a:srgbClr val="C00000"/>
                  </a:solidFill>
                  <a:sym typeface="Wingdings 3"/>
                </a:rPr>
                <a:t>We Store 0 as M</a:t>
              </a:r>
            </a:p>
            <a:p>
              <a:endParaRPr lang="en-IE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86" y="1772816"/>
              <a:ext cx="1962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15848" y="4797152"/>
            <a:ext cx="2988000" cy="1224000"/>
            <a:chOff x="215848" y="4797152"/>
            <a:chExt cx="2988000" cy="1224000"/>
          </a:xfrm>
        </p:grpSpPr>
        <p:grpSp>
          <p:nvGrpSpPr>
            <p:cNvPr id="21" name="Group 20"/>
            <p:cNvGrpSpPr/>
            <p:nvPr/>
          </p:nvGrpSpPr>
          <p:grpSpPr>
            <a:xfrm>
              <a:off x="215848" y="4797152"/>
              <a:ext cx="2988000" cy="1224000"/>
              <a:chOff x="323528" y="4733661"/>
              <a:chExt cx="2988000" cy="1224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23528" y="4733661"/>
                <a:ext cx="2988000" cy="1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To recall the contents of the memory</a:t>
                </a:r>
              </a:p>
              <a:p>
                <a:endParaRPr lang="en-IE" sz="600" b="1" dirty="0">
                  <a:solidFill>
                    <a:srgbClr val="C00000"/>
                  </a:solidFill>
                  <a:sym typeface="Wingdings 3"/>
                </a:endParaRPr>
              </a:p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                  OR</a:t>
                </a:r>
                <a:endParaRPr lang="en-IE" dirty="0" smtClean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335" y="5345661"/>
                <a:ext cx="942975" cy="390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424" y="5428202"/>
              <a:ext cx="102870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1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93" t="9389" r="29587"/>
          <a:stretch/>
        </p:blipFill>
        <p:spPr bwMode="auto">
          <a:xfrm>
            <a:off x="2661267" y="5432904"/>
            <a:ext cx="442851" cy="3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4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868144" y="2204936"/>
            <a:ext cx="3096344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C00000"/>
                </a:solidFill>
                <a:sym typeface="Wingdings 3"/>
              </a:rPr>
              <a:t>We can add this straight to the memory by pressing M+ as no memory is currently stored </a:t>
            </a:r>
          </a:p>
          <a:p>
            <a:pPr algn="ctr"/>
            <a:r>
              <a:rPr lang="en-IE" b="1" dirty="0" smtClean="0">
                <a:solidFill>
                  <a:srgbClr val="C00000"/>
                </a:solidFill>
                <a:sym typeface="Wingdings 3"/>
              </a:rPr>
              <a:t>OR</a:t>
            </a:r>
          </a:p>
          <a:p>
            <a:pPr algn="ctr"/>
            <a:r>
              <a:rPr lang="en-IE" b="1" dirty="0" smtClean="0">
                <a:solidFill>
                  <a:srgbClr val="C00000"/>
                </a:solidFill>
                <a:sym typeface="Wingdings 3"/>
              </a:rPr>
              <a:t>We can always STORE  a number and this over rides any previous memory</a:t>
            </a:r>
            <a:endParaRPr lang="en-IE" dirty="0" smtClean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578" y="260648"/>
            <a:ext cx="8568952" cy="648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E.g. 	Alan (14), Brendan(12) and Ciaran(10) share 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€20 in the ratio of their ages.   	How much do they each receive</a:t>
            </a:r>
            <a:endParaRPr lang="en-IE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2912296" cy="1440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  A :  B  :  C</a:t>
                </a:r>
              </a:p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 14: 12 : 10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sym typeface="Wingdings 3"/>
                        </a:rPr>
                        <m:t>𝟑𝟔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sym typeface="Wingdings 3"/>
                        </a:rPr>
                        <m:t> 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sym typeface="Wingdings 3"/>
                        </a:rPr>
                        <m:t>𝒔𝒉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sym typeface="Wingdings 3"/>
                        </a:rPr>
                        <m:t>=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sym typeface="Wingdings 3"/>
                        </a:rPr>
                        <m:t>𝟐𝟎</m:t>
                      </m:r>
                    </m:oMath>
                  </m:oMathPara>
                </a14:m>
                <a:endParaRPr lang="en-IE" b="1" dirty="0" smtClean="0">
                  <a:solidFill>
                    <a:srgbClr val="C00000"/>
                  </a:solidFill>
                  <a:ea typeface="Cambria Math"/>
                  <a:sym typeface="Wingdings 3"/>
                </a:endParaRPr>
              </a:p>
              <a:p>
                <a:endParaRPr lang="en-IE" b="1" dirty="0" smtClean="0">
                  <a:solidFill>
                    <a:srgbClr val="C00000"/>
                  </a:solidFill>
                  <a:ea typeface="Cambria Math"/>
                  <a:sym typeface="Wingdings 3"/>
                </a:endParaRPr>
              </a:p>
              <a:p>
                <a:endParaRPr lang="en-IE" b="1" dirty="0" smtClean="0">
                  <a:solidFill>
                    <a:srgbClr val="C00000"/>
                  </a:solidFill>
                  <a:ea typeface="Cambria Math"/>
                  <a:sym typeface="Wingdings 3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𝒔𝒉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IE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IE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IE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2912296" cy="1440232"/>
              </a:xfrm>
              <a:prstGeom prst="rect">
                <a:avLst/>
              </a:prstGeom>
              <a:blipFill rotWithShape="1">
                <a:blip r:embed="rId2"/>
                <a:stretch>
                  <a:fillRect t="-21186" b="-156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29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4" y="1761900"/>
            <a:ext cx="2762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50854" y="2204864"/>
            <a:ext cx="1761308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Store this as</a:t>
            </a:r>
          </a:p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your memory</a:t>
            </a:r>
            <a:endParaRPr lang="en-IE" dirty="0" smtClean="0">
              <a:solidFill>
                <a:srgbClr val="C0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854" y="2847975"/>
            <a:ext cx="1495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29" y="1556791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9825" y="3284984"/>
                <a:ext cx="1720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𝟏𝟒</m:t>
                      </m:r>
                      <m:r>
                        <a:rPr lang="en-IE" b="1" i="1">
                          <a:solidFill>
                            <a:srgbClr val="C00000"/>
                          </a:solidFill>
                          <a:latin typeface="Cambria Math"/>
                        </a:rPr>
                        <m:t>𝒔𝒉</m:t>
                      </m:r>
                      <m:r>
                        <a:rPr lang="en-IE" b="1" i="1">
                          <a:solidFill>
                            <a:srgbClr val="C00000"/>
                          </a:solidFill>
                          <a:latin typeface="Cambria Math"/>
                        </a:rPr>
                        <m:t>=€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𝟕𝟖</m:t>
                      </m:r>
                    </m:oMath>
                  </m:oMathPara>
                </a14:m>
                <a:endParaRPr lang="en-I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5" y="3284984"/>
                <a:ext cx="172034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29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48967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" t="9389"/>
          <a:stretch/>
        </p:blipFill>
        <p:spPr bwMode="auto">
          <a:xfrm>
            <a:off x="107504" y="3654316"/>
            <a:ext cx="3143502" cy="3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19824" y="4067780"/>
                <a:ext cx="1720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IE" b="1" i="1">
                          <a:solidFill>
                            <a:srgbClr val="C00000"/>
                          </a:solidFill>
                          <a:latin typeface="Cambria Math"/>
                        </a:rPr>
                        <m:t>𝒔𝒉</m:t>
                      </m:r>
                      <m:r>
                        <a:rPr lang="en-IE" b="1" i="1">
                          <a:solidFill>
                            <a:srgbClr val="C00000"/>
                          </a:solidFill>
                          <a:latin typeface="Cambria Math"/>
                        </a:rPr>
                        <m:t>=€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𝟔𝟕</m:t>
                      </m:r>
                    </m:oMath>
                  </m:oMathPara>
                </a14:m>
                <a:endParaRPr lang="en-I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4" y="4067780"/>
                <a:ext cx="172034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58610" y="4869160"/>
                <a:ext cx="16257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b="1" dirty="0" smtClean="0">
                    <a:solidFill>
                      <a:srgbClr val="C00000"/>
                    </a:solidFill>
                  </a:rPr>
                  <a:t>10</a:t>
                </a:r>
                <a14:m>
                  <m:oMath xmlns:m="http://schemas.openxmlformats.org/officeDocument/2006/math">
                    <m:r>
                      <a:rPr lang="en-IE" b="1" i="1">
                        <a:solidFill>
                          <a:srgbClr val="C00000"/>
                        </a:solidFill>
                        <a:latin typeface="Cambria Math"/>
                      </a:rPr>
                      <m:t>𝒔𝒉</m:t>
                    </m:r>
                    <m:r>
                      <a:rPr lang="en-IE" b="1" i="1">
                        <a:solidFill>
                          <a:srgbClr val="C00000"/>
                        </a:solidFill>
                        <a:latin typeface="Cambria Math"/>
                      </a:rPr>
                      <m:t>=€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.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𝟓𝟔</m:t>
                    </m:r>
                  </m:oMath>
                </a14:m>
                <a:endParaRPr lang="en-I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0" y="4869160"/>
                <a:ext cx="1625766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3371" t="-8333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2" name="Picture 1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5" r="1967"/>
          <a:stretch/>
        </p:blipFill>
        <p:spPr bwMode="auto">
          <a:xfrm>
            <a:off x="127950" y="4428011"/>
            <a:ext cx="311766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29" y="1548967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360" y="155073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8895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9825" y="3284984"/>
                <a:ext cx="10118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𝟏𝟒</m:t>
                      </m:r>
                      <m:r>
                        <a:rPr lang="en-IE" b="1" i="1">
                          <a:solidFill>
                            <a:srgbClr val="C00000"/>
                          </a:solidFill>
                          <a:latin typeface="Cambria Math"/>
                        </a:rPr>
                        <m:t>𝒔𝒉</m:t>
                      </m:r>
                      <m:r>
                        <a:rPr lang="en-IE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I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5" y="3284984"/>
                <a:ext cx="1011815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6" name="Picture 20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" t="11861" r="1395" b="9019"/>
          <a:stretch/>
        </p:blipFill>
        <p:spPr bwMode="auto">
          <a:xfrm>
            <a:off x="127950" y="5290456"/>
            <a:ext cx="3117668" cy="34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6791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360" y="1558895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2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 animBg="1"/>
      <p:bldP spid="7" grpId="0"/>
      <p:bldP spid="4" grpId="0"/>
      <p:bldP spid="22" grpId="0"/>
      <p:bldP spid="24" grpId="0"/>
      <p:bldP spid="29" grpId="0"/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3"/>
            <a:ext cx="9144000" cy="1021277"/>
          </a:xfrm>
          <a:prstGeom prst="rect">
            <a:avLst/>
          </a:prstGeom>
          <a:solidFill>
            <a:srgbClr val="99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3600" b="1" i="1" dirty="0">
                <a:solidFill>
                  <a:srgbClr val="FFCC33"/>
                </a:solidFill>
              </a:rPr>
              <a:t>Project Maths</a:t>
            </a:r>
            <a:r>
              <a:rPr lang="en-IE" sz="3600" b="1" i="1" dirty="0" smtClean="0">
                <a:solidFill>
                  <a:srgbClr val="FFCC33"/>
                </a:solidFill>
              </a:rPr>
              <a:t>: Use of Casio Calculators</a:t>
            </a:r>
            <a:endParaRPr lang="en-IE" sz="3600" b="1" i="1" dirty="0">
              <a:solidFill>
                <a:srgbClr val="FFCC33"/>
              </a:solidFill>
              <a:ea typeface="ＭＳ Ｐゴシック" pitchFamily="34" charset="-128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652321" y="6097751"/>
            <a:ext cx="3246007" cy="534473"/>
            <a:chOff x="961324" y="5863285"/>
            <a:chExt cx="6440503" cy="850609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5" y="5863285"/>
              <a:ext cx="1403215" cy="7796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23" descr="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324" y="5863285"/>
              <a:ext cx="1489448" cy="7940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24" descr="NDP_log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6653" y="5863285"/>
              <a:ext cx="1939710" cy="7752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25" descr="ec_drumcondra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2695" y="5863285"/>
              <a:ext cx="1079132" cy="8506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07504" y="1196752"/>
                <a:ext cx="8927472" cy="3024336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t" anchorCtr="0"/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BIMDAS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CURSOR KEYS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MODE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SETUP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MEMORIES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GENERAL FUNCTIONS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SEXIGESIMAL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PRIME FACTORS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CLEAR MEMORY</a:t>
                </a:r>
              </a:p>
              <a:p>
                <a:pPr lvl="0"/>
                <a:endParaRPr lang="en-IE" sz="2400" dirty="0" smtClean="0">
                  <a:solidFill>
                    <a:srgbClr val="FFC000"/>
                  </a:solidFill>
                </a:endParaRP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RANDOM</a:t>
                </a:r>
                <a:endParaRPr lang="en-IE" sz="2400" dirty="0">
                  <a:solidFill>
                    <a:srgbClr val="FFC000"/>
                  </a:solidFill>
                </a:endParaRP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IE" sz="2400" dirty="0">
                    <a:solidFill>
                      <a:srgbClr val="FFC000"/>
                    </a:solidFill>
                  </a:rPr>
                  <a:t>POLAR </a:t>
                </a:r>
                <a14:m>
                  <m:oMath xmlns:m="http://schemas.openxmlformats.org/officeDocument/2006/math">
                    <m:r>
                      <a:rPr lang="en-IE" sz="24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IE" sz="2400" dirty="0">
                    <a:solidFill>
                      <a:srgbClr val="FFC000"/>
                    </a:solidFill>
                  </a:rPr>
                  <a:t>RECTANGULAR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IE" sz="2400" dirty="0">
                    <a:solidFill>
                      <a:srgbClr val="FFC000"/>
                    </a:solidFill>
                  </a:rPr>
                  <a:t>STATISTICS MODE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IE" sz="2400" dirty="0">
                    <a:solidFill>
                      <a:srgbClr val="FFC000"/>
                    </a:solidFill>
                  </a:rPr>
                  <a:t>TABLE MODE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IE" sz="2400" dirty="0">
                    <a:solidFill>
                      <a:srgbClr val="FFC000"/>
                    </a:solidFill>
                  </a:rPr>
                  <a:t>VERIFY MODE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IE" sz="2400" dirty="0">
                    <a:solidFill>
                      <a:srgbClr val="FFC000"/>
                    </a:solidFill>
                  </a:rPr>
                  <a:t>KNOWING YOUR CALCULATOR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IE" sz="2400" dirty="0" smtClean="0">
                  <a:solidFill>
                    <a:srgbClr val="FFC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IE" sz="2400" dirty="0" smtClean="0">
                  <a:solidFill>
                    <a:srgbClr val="FFC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IE" sz="2400" dirty="0" smtClean="0">
                  <a:solidFill>
                    <a:srgbClr val="FFC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IE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96752"/>
                <a:ext cx="8927472" cy="3024336"/>
              </a:xfrm>
              <a:prstGeom prst="roundRect">
                <a:avLst/>
              </a:prstGeom>
              <a:blipFill rotWithShape="1">
                <a:blip r:embed="rId10"/>
                <a:stretch>
                  <a:fillRect b="-21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467544" y="1196752"/>
            <a:ext cx="2160240" cy="3168352"/>
          </a:xfrm>
          <a:prstGeom prst="borderCallout2">
            <a:avLst>
              <a:gd name="adj1" fmla="val 40062"/>
              <a:gd name="adj2" fmla="val 104553"/>
              <a:gd name="adj3" fmla="val 78088"/>
              <a:gd name="adj4" fmla="val 114840"/>
              <a:gd name="adj5" fmla="val 79019"/>
              <a:gd name="adj6" fmla="val 14069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 Pre-set Variables</a:t>
            </a:r>
          </a:p>
          <a:p>
            <a:pPr algn="ctr"/>
            <a:endParaRPr lang="en-IE" b="1" dirty="0" smtClean="0"/>
          </a:p>
          <a:p>
            <a:pPr algn="ctr"/>
            <a:r>
              <a:rPr lang="en-IE" dirty="0" smtClean="0"/>
              <a:t>A B C D E  F </a:t>
            </a:r>
            <a:r>
              <a:rPr lang="en-IE" dirty="0"/>
              <a:t> </a:t>
            </a:r>
            <a:r>
              <a:rPr lang="en-IE" dirty="0" smtClean="0"/>
              <a:t>X and Y are Variables we can assign values to and can use in calculations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0152" y="332656"/>
            <a:ext cx="2988000" cy="16158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To assign a number to a letter we store it.</a:t>
            </a:r>
          </a:p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E.g. Assign the constant of</a:t>
            </a:r>
          </a:p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Gravitational acceleration </a:t>
            </a:r>
          </a:p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9.80665 m/s</a:t>
            </a:r>
            <a:r>
              <a:rPr lang="en-IE" b="1" baseline="30000" dirty="0" smtClean="0">
                <a:solidFill>
                  <a:srgbClr val="C00000"/>
                </a:solidFill>
                <a:sym typeface="Wingdings 3"/>
              </a:rPr>
              <a:t>2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to the value A</a:t>
            </a:r>
          </a:p>
          <a:p>
            <a:endParaRPr lang="en-IE" b="1" dirty="0">
              <a:solidFill>
                <a:srgbClr val="C00000"/>
              </a:solidFill>
              <a:sym typeface="Wingdings 3"/>
            </a:endParaRPr>
          </a:p>
          <a:p>
            <a:endParaRPr lang="en-IE" b="1" dirty="0" smtClean="0">
              <a:solidFill>
                <a:srgbClr val="C00000"/>
              </a:solidFill>
              <a:sym typeface="Wingdings 3"/>
            </a:endParaRPr>
          </a:p>
          <a:p>
            <a:endParaRPr lang="en-IE" dirty="0" smtClean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90"/>
          <a:stretch/>
        </p:blipFill>
        <p:spPr bwMode="auto">
          <a:xfrm>
            <a:off x="4242665" y="5335506"/>
            <a:ext cx="4667250" cy="38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67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40152" y="1948520"/>
                <a:ext cx="2988000" cy="327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I can use this in a calculation when required</a:t>
                </a:r>
              </a:p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N.B the letters are in red </a:t>
                </a:r>
              </a:p>
              <a:p>
                <a:endParaRPr lang="en-IE" b="1" dirty="0">
                  <a:solidFill>
                    <a:srgbClr val="C00000"/>
                  </a:solidFill>
                  <a:sym typeface="Wingdings 3"/>
                </a:endParaRPr>
              </a:p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E.g. A body starts falling from  rest.  Find its velocity after 5 seconds to 2 decimal places</a:t>
                </a:r>
              </a:p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e.g.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𝒗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=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𝒖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+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𝒂𝒕</m:t>
                      </m:r>
                    </m:oMath>
                  </m:oMathPara>
                </a14:m>
                <a:endParaRPr lang="en-IE" b="1" dirty="0" smtClean="0">
                  <a:solidFill>
                    <a:srgbClr val="C00000"/>
                  </a:solidFill>
                  <a:sym typeface="Wingdings 3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𝒗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=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𝟎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+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𝑨</m:t>
                      </m:r>
                      <m:d>
                        <m:dPr>
                          <m:ctrlPr>
                            <a:rPr lang="en-IE" b="1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Wingdings 3"/>
                            </a:rPr>
                          </m:ctrlPr>
                        </m:dPr>
                        <m:e>
                          <m:r>
                            <a:rPr lang="en-IE" b="1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Wingdings 3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IE" b="1" dirty="0" smtClean="0">
                  <a:solidFill>
                    <a:srgbClr val="C00000"/>
                  </a:solidFill>
                  <a:sym typeface="Wingdings 3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𝒗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=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𝟒𝟗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.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𝟎𝟑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𝒎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/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sym typeface="Wingdings 3"/>
                        </a:rPr>
                        <m:t>𝒔</m:t>
                      </m:r>
                    </m:oMath>
                  </m:oMathPara>
                </a14:m>
                <a:endParaRPr lang="en-IE" b="1" dirty="0" smtClean="0">
                  <a:solidFill>
                    <a:srgbClr val="C00000"/>
                  </a:solidFill>
                  <a:sym typeface="Wingdings 3"/>
                </a:endParaRPr>
              </a:p>
              <a:p>
                <a:endParaRPr lang="en-IE" b="1" dirty="0" smtClean="0">
                  <a:solidFill>
                    <a:srgbClr val="C00000"/>
                  </a:solidFill>
                  <a:sym typeface="Wingdings 3"/>
                </a:endParaRPr>
              </a:p>
              <a:p>
                <a:endParaRPr lang="en-IE" b="1" dirty="0">
                  <a:solidFill>
                    <a:srgbClr val="C00000"/>
                  </a:solidFill>
                  <a:sym typeface="Wingdings 3"/>
                </a:endParaRPr>
              </a:p>
              <a:p>
                <a:endParaRPr lang="en-IE" b="1" dirty="0" smtClean="0">
                  <a:solidFill>
                    <a:srgbClr val="C00000"/>
                  </a:solidFill>
                  <a:sym typeface="Wingdings 3"/>
                </a:endParaRPr>
              </a:p>
              <a:p>
                <a:endParaRPr lang="en-IE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948520"/>
                <a:ext cx="2988000" cy="3272048"/>
              </a:xfrm>
              <a:prstGeom prst="rect">
                <a:avLst/>
              </a:prstGeom>
              <a:blipFill rotWithShape="1">
                <a:blip r:embed="rId4"/>
                <a:stretch>
                  <a:fillRect l="-1212" t="-556" r="-404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77" y="5805264"/>
            <a:ext cx="3800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407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48064" y="6197302"/>
            <a:ext cx="3800475" cy="400050"/>
            <a:chOff x="5148064" y="6269310"/>
            <a:chExt cx="3800475" cy="40005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6269310"/>
              <a:ext cx="38004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224" y="6282245"/>
              <a:ext cx="540000" cy="387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93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75" y="260648"/>
            <a:ext cx="44445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>
                <a:solidFill>
                  <a:srgbClr val="C00000"/>
                </a:solidFill>
              </a:rPr>
              <a:t>E.g. 1 Store the values for A, b and c into </a:t>
            </a:r>
          </a:p>
          <a:p>
            <a:r>
              <a:rPr lang="en-IE" sz="2000" dirty="0">
                <a:solidFill>
                  <a:srgbClr val="C00000"/>
                </a:solidFill>
              </a:rPr>
              <a:t> </a:t>
            </a:r>
            <a:r>
              <a:rPr lang="en-IE" sz="2000" dirty="0" smtClean="0">
                <a:solidFill>
                  <a:srgbClr val="C00000"/>
                </a:solidFill>
              </a:rPr>
              <a:t>          the memory of your calculator for</a:t>
            </a:r>
          </a:p>
          <a:p>
            <a:r>
              <a:rPr lang="en-IE" sz="2000" dirty="0">
                <a:solidFill>
                  <a:srgbClr val="C00000"/>
                </a:solidFill>
              </a:rPr>
              <a:t> </a:t>
            </a:r>
            <a:r>
              <a:rPr lang="en-IE" sz="2000" dirty="0" smtClean="0">
                <a:solidFill>
                  <a:srgbClr val="C00000"/>
                </a:solidFill>
              </a:rPr>
              <a:t>         the triangle below.</a:t>
            </a:r>
          </a:p>
          <a:p>
            <a:r>
              <a:rPr lang="en-IE" sz="2000" dirty="0" smtClean="0">
                <a:solidFill>
                  <a:srgbClr val="C00000"/>
                </a:solidFill>
              </a:rPr>
              <a:t>          Use the Cosine rule to find [</a:t>
            </a:r>
            <a:r>
              <a:rPr lang="en-IE" sz="2000" dirty="0" err="1" smtClean="0">
                <a:solidFill>
                  <a:srgbClr val="C00000"/>
                </a:solidFill>
              </a:rPr>
              <a:t>xy</a:t>
            </a:r>
            <a:r>
              <a:rPr lang="en-IE" sz="2000" dirty="0" smtClean="0">
                <a:solidFill>
                  <a:srgbClr val="C00000"/>
                </a:solidFill>
              </a:rPr>
              <a:t>].</a:t>
            </a:r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547664" y="1815207"/>
            <a:ext cx="2376264" cy="1440160"/>
          </a:xfrm>
          <a:prstGeom prst="triangle">
            <a:avLst>
              <a:gd name="adj" fmla="val 37365"/>
            </a:avLst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1001613" y="1498622"/>
            <a:ext cx="32287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X</a:t>
            </a:r>
          </a:p>
          <a:p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IE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IE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y                                             z</a:t>
            </a:r>
          </a:p>
          <a:p>
            <a:r>
              <a:rPr lang="en-IE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10cm                 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1371" y="2135177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15cm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8831" y="2909849"/>
            <a:ext cx="530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35</a:t>
            </a:r>
            <a:r>
              <a:rPr lang="en-IE" sz="2000" baseline="30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0</a:t>
            </a:r>
            <a:endParaRPr lang="en-IE" sz="20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5187" y="282132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A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712" y="3309923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b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2873" y="2407534"/>
            <a:ext cx="293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c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5966" y="2207443"/>
            <a:ext cx="308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a</a:t>
            </a:r>
            <a:endParaRPr lang="en-IE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4434" y="4221088"/>
                <a:ext cx="20594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000" i="1" dirty="0" smtClean="0">
                    <a:solidFill>
                      <a:srgbClr val="C00000"/>
                    </a:solidFill>
                  </a:rPr>
                  <a:t>= 79.25438671 </a:t>
                </a:r>
                <a:endParaRPr lang="en-IE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34" y="4221088"/>
                <a:ext cx="2059475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576" r="-2367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5969" y="3745391"/>
                <a:ext cx="3009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−2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𝑏𝑐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𝐶𝑜𝑠𝐴</m:t>
                      </m:r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69" y="3745391"/>
                <a:ext cx="300992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64434" y="4725144"/>
                <a:ext cx="10309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IE" sz="2000" i="1" dirty="0" smtClean="0">
                    <a:solidFill>
                      <a:srgbClr val="C00000"/>
                    </a:solidFill>
                  </a:rPr>
                  <a:t> = 8.90</a:t>
                </a:r>
                <a:endParaRPr lang="en-IE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34" y="4725144"/>
                <a:ext cx="103092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5294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716016" y="332656"/>
            <a:ext cx="0" cy="60486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57656" y="233352"/>
                <a:ext cx="4341573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E.g. 2 Input values for a, b and c into </a:t>
                </a:r>
              </a:p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           the memory</a:t>
                </a:r>
                <a:r>
                  <a:rPr lang="en-IE" sz="2000" dirty="0">
                    <a:solidFill>
                      <a:srgbClr val="C00000"/>
                    </a:solidFill>
                  </a:rPr>
                  <a:t> of your calculator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 for</a:t>
                </a:r>
              </a:p>
              <a:p>
                <a:r>
                  <a:rPr lang="en-IE" sz="2000" dirty="0">
                    <a:solidFill>
                      <a:srgbClr val="C00000"/>
                    </a:solidFill>
                  </a:rPr>
                  <a:t> 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          the quadratic  equation below</a:t>
                </a:r>
              </a:p>
              <a:p>
                <a:r>
                  <a:rPr lang="en-IE" sz="2000" dirty="0">
                    <a:solidFill>
                      <a:srgbClr val="C00000"/>
                    </a:solidFill>
                  </a:rPr>
                  <a:t> 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          and solve it.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+2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−4=0</m:t>
                      </m:r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656" y="233352"/>
                <a:ext cx="4341573" cy="1631216"/>
              </a:xfrm>
              <a:prstGeom prst="rect">
                <a:avLst/>
              </a:prstGeom>
              <a:blipFill rotWithShape="1">
                <a:blip r:embed="rId5"/>
                <a:stretch>
                  <a:fillRect l="-1404" t="-1866" r="-70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89114" y="1871031"/>
                <a:ext cx="2516010" cy="750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I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IE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IE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IE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I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14" y="1871031"/>
                <a:ext cx="2516010" cy="7509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413158" y="2860038"/>
                <a:ext cx="29545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</a:rPr>
                      <m:t>=0.86    </m:t>
                    </m:r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𝑜𝑟</m:t>
                    </m:r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 −1.54</m:t>
                    </m:r>
                  </m:oMath>
                </a14:m>
                <a:r>
                  <a:rPr lang="en-IE" sz="2000" dirty="0" smtClean="0"/>
                  <a:t> </a:t>
                </a:r>
                <a:endParaRPr lang="en-IE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58" y="2860038"/>
                <a:ext cx="295459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2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2 3"/>
          <p:cNvSpPr/>
          <p:nvPr/>
        </p:nvSpPr>
        <p:spPr>
          <a:xfrm>
            <a:off x="611560" y="1844823"/>
            <a:ext cx="2160240" cy="2058203"/>
          </a:xfrm>
          <a:prstGeom prst="borderCallout2">
            <a:avLst>
              <a:gd name="adj1" fmla="val 11576"/>
              <a:gd name="adj2" fmla="val 104553"/>
              <a:gd name="adj3" fmla="val 51477"/>
              <a:gd name="adj4" fmla="val 111541"/>
              <a:gd name="adj5" fmla="val 62903"/>
              <a:gd name="adj6" fmla="val 132446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Allows us to find the Absolute value of  a calculation.  </a:t>
            </a:r>
          </a:p>
          <a:p>
            <a:pPr algn="ctr"/>
            <a:r>
              <a:rPr lang="en-IE" dirty="0"/>
              <a:t>(</a:t>
            </a:r>
            <a:r>
              <a:rPr lang="en-IE" dirty="0" smtClean="0"/>
              <a:t>This can also be used when using the Table mode for graphing functions)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819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199" y="1492398"/>
            <a:ext cx="2124000" cy="89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97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539552" y="1196752"/>
            <a:ext cx="2160240" cy="3528392"/>
          </a:xfrm>
          <a:prstGeom prst="borderCallout2">
            <a:avLst>
              <a:gd name="adj1" fmla="val 21961"/>
              <a:gd name="adj2" fmla="val 104003"/>
              <a:gd name="adj3" fmla="val 50227"/>
              <a:gd name="adj4" fmla="val 117587"/>
              <a:gd name="adj5" fmla="val 53495"/>
              <a:gd name="adj6" fmla="val 15443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Multi Statements</a:t>
            </a:r>
          </a:p>
          <a:p>
            <a:pPr algn="ctr"/>
            <a:r>
              <a:rPr lang="en-IE" dirty="0" smtClean="0"/>
              <a:t>The colon character</a:t>
            </a:r>
          </a:p>
          <a:p>
            <a:pPr algn="ctr"/>
            <a:r>
              <a:rPr lang="en-IE" dirty="0" smtClean="0"/>
              <a:t> : </a:t>
            </a:r>
          </a:p>
          <a:p>
            <a:pPr algn="ctr"/>
            <a:r>
              <a:rPr lang="en-IE" dirty="0" smtClean="0"/>
              <a:t>can connect two or more expression and execute them in sequence from left to right when you press =</a:t>
            </a:r>
          </a:p>
          <a:p>
            <a:pPr algn="ctr"/>
            <a:endParaRPr lang="en-IE" dirty="0"/>
          </a:p>
          <a:p>
            <a:pPr algn="ctr"/>
            <a:r>
              <a:rPr lang="en-IE" dirty="0" smtClean="0"/>
              <a:t>May be useful when doing ratio</a:t>
            </a:r>
          </a:p>
        </p:txBody>
      </p:sp>
    </p:spTree>
    <p:extLst>
      <p:ext uri="{BB962C8B-B14F-4D97-AF65-F5344CB8AC3E}">
        <p14:creationId xmlns:p14="http://schemas.microsoft.com/office/powerpoint/2010/main" val="30361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578" y="260648"/>
            <a:ext cx="8568952" cy="648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E.g. 	Amanda (8), Bernie (5) and Claire (7) ate 100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Easter eggs in the ratio of their 	ages.   	How many did they each eat?</a:t>
            </a:r>
            <a:endParaRPr lang="en-IE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6602" y="1196752"/>
                <a:ext cx="2912296" cy="1440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  A :  B  :  C</a:t>
                </a:r>
              </a:p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  8 :   5  :  7</a:t>
                </a:r>
              </a:p>
              <a:p>
                <a:r>
                  <a:rPr lang="en-IE" b="1" dirty="0" smtClean="0">
                    <a:solidFill>
                      <a:srgbClr val="C00000"/>
                    </a:solidFill>
                    <a:ea typeface="Cambria Math"/>
                    <a:sym typeface="Wingdings 3"/>
                  </a:rPr>
                  <a:t>20 </a:t>
                </a:r>
                <a14:m>
                  <m:oMath xmlns:m="http://schemas.openxmlformats.org/officeDocument/2006/math"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sym typeface="Wingdings 3"/>
                      </a:rPr>
                      <m:t>𝒔𝒉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sym typeface="Wingdings 3"/>
                      </a:rPr>
                      <m:t>=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sym typeface="Wingdings 3"/>
                      </a:rPr>
                      <m:t>𝟏𝟎𝟎</m:t>
                    </m:r>
                  </m:oMath>
                </a14:m>
                <a:endParaRPr lang="en-IE" b="1" dirty="0" smtClean="0">
                  <a:solidFill>
                    <a:srgbClr val="C00000"/>
                  </a:solidFill>
                  <a:ea typeface="Cambria Math"/>
                  <a:sym typeface="Wingdings 3"/>
                </a:endParaRPr>
              </a:p>
              <a:p>
                <a:endParaRPr lang="en-IE" b="1" dirty="0" smtClean="0">
                  <a:solidFill>
                    <a:srgbClr val="C00000"/>
                  </a:solidFill>
                  <a:ea typeface="Cambria Math"/>
                  <a:sym typeface="Wingdings 3"/>
                </a:endParaRPr>
              </a:p>
              <a:p>
                <a:endParaRPr lang="en-IE" b="1" dirty="0" smtClean="0">
                  <a:solidFill>
                    <a:srgbClr val="C00000"/>
                  </a:solidFill>
                  <a:ea typeface="Cambria Math"/>
                  <a:sym typeface="Wingdings 3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𝒔𝒉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IE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IE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IE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02" y="1196752"/>
                <a:ext cx="2912296" cy="1440232"/>
              </a:xfrm>
              <a:prstGeom prst="rect">
                <a:avLst/>
              </a:prstGeom>
              <a:blipFill rotWithShape="1">
                <a:blip r:embed="rId2"/>
                <a:stretch>
                  <a:fillRect l="-1887" t="-20675" b="-15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3756" y="4504892"/>
                <a:ext cx="1818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IE" b="1" i="1">
                          <a:solidFill>
                            <a:srgbClr val="C00000"/>
                          </a:solidFill>
                          <a:latin typeface="Cambria Math"/>
                        </a:rPr>
                        <m:t>𝒔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𝒉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𝟒𝟎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𝒆𝒈𝒈𝒔</m:t>
                      </m:r>
                    </m:oMath>
                  </m:oMathPara>
                </a14:m>
                <a:endParaRPr lang="en-I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56" y="4504892"/>
                <a:ext cx="181812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23528" y="4874224"/>
                <a:ext cx="17972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b="1" dirty="0" smtClean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en-IE" b="1" i="1">
                        <a:solidFill>
                          <a:srgbClr val="C00000"/>
                        </a:solidFill>
                        <a:latin typeface="Cambria Math"/>
                      </a:rPr>
                      <m:t>𝒔𝒉</m:t>
                    </m:r>
                    <m:r>
                      <a:rPr lang="en-IE" b="1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𝟐𝟓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𝒆𝒈𝒈𝒔</m:t>
                    </m:r>
                  </m:oMath>
                </a14:m>
                <a:endParaRPr lang="en-I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74224"/>
                <a:ext cx="179728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712" t="-8333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22332" y="5306272"/>
                <a:ext cx="17972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b="1" dirty="0" smtClean="0">
                    <a:solidFill>
                      <a:srgbClr val="C0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IE" b="1" i="1">
                        <a:solidFill>
                          <a:srgbClr val="C00000"/>
                        </a:solidFill>
                        <a:latin typeface="Cambria Math"/>
                      </a:rPr>
                      <m:t>𝒔𝒉</m:t>
                    </m:r>
                    <m:r>
                      <a:rPr lang="en-IE" b="1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𝟑𝟓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𝒆𝒈𝒈𝒔</m:t>
                    </m:r>
                  </m:oMath>
                </a14:m>
                <a:endParaRPr lang="en-I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32" y="5306272"/>
                <a:ext cx="179728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051" t="-8197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752"/>
            <a:ext cx="31623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3310" y="2348808"/>
                <a:ext cx="1470595" cy="6309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endParaRPr lang="en-IE" sz="5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𝒔𝒉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IE" b="1" dirty="0" smtClean="0">
                    <a:solidFill>
                      <a:srgbClr val="C00000"/>
                    </a:solidFill>
                  </a:rPr>
                  <a:t> 5 eggs</a:t>
                </a:r>
              </a:p>
              <a:p>
                <a:endParaRPr lang="en-IE" sz="105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10" y="2348808"/>
                <a:ext cx="1470595" cy="630942"/>
              </a:xfrm>
              <a:prstGeom prst="rect">
                <a:avLst/>
              </a:prstGeom>
              <a:blipFill rotWithShape="1">
                <a:blip r:embed="rId8"/>
                <a:stretch>
                  <a:fillRect r="-247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42" y="2793781"/>
            <a:ext cx="28575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867" y="3231931"/>
            <a:ext cx="28384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78" y="3651031"/>
            <a:ext cx="1790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745" b="-11592"/>
          <a:stretch/>
        </p:blipFill>
        <p:spPr bwMode="auto">
          <a:xfrm>
            <a:off x="298578" y="4090356"/>
            <a:ext cx="489698" cy="4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64443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64443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745" b="-11592"/>
          <a:stretch/>
        </p:blipFill>
        <p:spPr bwMode="auto">
          <a:xfrm>
            <a:off x="769934" y="4077072"/>
            <a:ext cx="489698" cy="4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64443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745" b="-11592"/>
          <a:stretch/>
        </p:blipFill>
        <p:spPr bwMode="auto">
          <a:xfrm>
            <a:off x="1201982" y="4077072"/>
            <a:ext cx="489698" cy="4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29" y="156572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940509"/>
            <a:ext cx="1671932" cy="125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3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2" grpId="0"/>
      <p:bldP spid="2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281108" y="3212976"/>
            <a:ext cx="2160240" cy="966130"/>
          </a:xfrm>
          <a:prstGeom prst="borderCallout2">
            <a:avLst>
              <a:gd name="adj1" fmla="val 76196"/>
              <a:gd name="adj2" fmla="val -5392"/>
              <a:gd name="adj3" fmla="val 64473"/>
              <a:gd name="adj4" fmla="val -14346"/>
              <a:gd name="adj5" fmla="val 7542"/>
              <a:gd name="adj6" fmla="val -4566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Finds the reciprocal of  a number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6228184" y="1010757"/>
            <a:ext cx="2664296" cy="1842180"/>
          </a:xfrm>
          <a:prstGeom prst="borderCallout2">
            <a:avLst>
              <a:gd name="adj1" fmla="val 68164"/>
              <a:gd name="adj2" fmla="val -3193"/>
              <a:gd name="adj3" fmla="val 106121"/>
              <a:gd name="adj4" fmla="val -9948"/>
              <a:gd name="adj5" fmla="val 112186"/>
              <a:gd name="adj6" fmla="val -35591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Factorial</a:t>
            </a:r>
          </a:p>
          <a:p>
            <a:pPr algn="ctr"/>
            <a:r>
              <a:rPr lang="en-IE" dirty="0" smtClean="0"/>
              <a:t>e.g.</a:t>
            </a:r>
          </a:p>
          <a:p>
            <a:r>
              <a:rPr lang="en-IE" dirty="0" smtClean="0"/>
              <a:t>    6! = 6 x 5 x 4 x 3 x 2 x 1</a:t>
            </a:r>
          </a:p>
          <a:p>
            <a:r>
              <a:rPr lang="en-IE" dirty="0" smtClean="0"/>
              <a:t>         = 120</a:t>
            </a:r>
          </a:p>
        </p:txBody>
      </p:sp>
    </p:spTree>
    <p:extLst>
      <p:ext uri="{BB962C8B-B14F-4D97-AF65-F5344CB8AC3E}">
        <p14:creationId xmlns:p14="http://schemas.microsoft.com/office/powerpoint/2010/main" val="22884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06894" y="3633410"/>
            <a:ext cx="2160240" cy="792090"/>
          </a:xfrm>
          <a:prstGeom prst="borderCallout2">
            <a:avLst>
              <a:gd name="adj1" fmla="val 40062"/>
              <a:gd name="adj2" fmla="val 104553"/>
              <a:gd name="adj3" fmla="val 12497"/>
              <a:gd name="adj4" fmla="val 109892"/>
              <a:gd name="adj5" fmla="val -10560"/>
              <a:gd name="adj6" fmla="val 131347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Allows us input fractions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603427" y="2060848"/>
            <a:ext cx="2160240" cy="792090"/>
          </a:xfrm>
          <a:prstGeom prst="borderCallout2">
            <a:avLst>
              <a:gd name="adj1" fmla="val 40062"/>
              <a:gd name="adj2" fmla="val 104553"/>
              <a:gd name="adj3" fmla="val 150427"/>
              <a:gd name="adj4" fmla="val 108793"/>
              <a:gd name="adj5" fmla="val 170848"/>
              <a:gd name="adj6" fmla="val 13464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Allows us input mixed fractions</a:t>
            </a:r>
          </a:p>
        </p:txBody>
      </p:sp>
    </p:spTree>
    <p:extLst>
      <p:ext uri="{BB962C8B-B14F-4D97-AF65-F5344CB8AC3E}">
        <p14:creationId xmlns:p14="http://schemas.microsoft.com/office/powerpoint/2010/main" val="22943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Line Callout 2 1"/>
              <p:cNvSpPr/>
              <p:nvPr/>
            </p:nvSpPr>
            <p:spPr>
              <a:xfrm>
                <a:off x="583144" y="2432763"/>
                <a:ext cx="2160240" cy="1307760"/>
              </a:xfrm>
              <a:prstGeom prst="borderCallout2">
                <a:avLst>
                  <a:gd name="adj1" fmla="val 40062"/>
                  <a:gd name="adj2" fmla="val 104553"/>
                  <a:gd name="adj3" fmla="val 63471"/>
                  <a:gd name="adj4" fmla="val 113190"/>
                  <a:gd name="adj5" fmla="val 73397"/>
                  <a:gd name="adj6" fmla="val 172576"/>
                </a:avLst>
              </a:prstGeom>
              <a:solidFill>
                <a:srgbClr val="C00000"/>
              </a:solidFill>
              <a:ln w="7620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dirty="0" smtClean="0"/>
                  <a:t>Allows us to input a recurring decimal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𝐸</m:t>
                      </m:r>
                      <m:r>
                        <a:rPr lang="en-IE" b="0" i="1" smtClean="0">
                          <a:latin typeface="Cambria Math"/>
                        </a:rPr>
                        <m:t>.</m:t>
                      </m:r>
                      <m:r>
                        <a:rPr lang="en-IE" b="0" i="1" smtClean="0">
                          <a:latin typeface="Cambria Math"/>
                        </a:rPr>
                        <m:t>𝑔</m:t>
                      </m:r>
                      <m:r>
                        <a:rPr lang="en-IE" b="0" i="1" smtClean="0">
                          <a:latin typeface="Cambria Math"/>
                        </a:rPr>
                        <m:t>  2.</m:t>
                      </m:r>
                      <m:acc>
                        <m:accPr>
                          <m:chr m:val="̇"/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E" b="0" i="1" smtClean="0">
                              <a:latin typeface="Cambria Math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  <a:endParaRPr lang="en-IE" dirty="0" smtClean="0"/>
              </a:p>
            </p:txBody>
          </p:sp>
        </mc:Choice>
        <mc:Fallback xmlns="">
          <p:sp>
            <p:nvSpPr>
              <p:cNvPr id="2" name="Line Callout 2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44" y="2432763"/>
                <a:ext cx="2160240" cy="1307760"/>
              </a:xfrm>
              <a:prstGeom prst="borderCallout2">
                <a:avLst>
                  <a:gd name="adj1" fmla="val 40062"/>
                  <a:gd name="adj2" fmla="val 104553"/>
                  <a:gd name="adj3" fmla="val 63471"/>
                  <a:gd name="adj4" fmla="val 113190"/>
                  <a:gd name="adj5" fmla="val 73397"/>
                  <a:gd name="adj6" fmla="val 172576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 w="7620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933056"/>
            <a:ext cx="2857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9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228184" y="2129643"/>
            <a:ext cx="2160240" cy="792090"/>
          </a:xfrm>
          <a:prstGeom prst="borderCallout2">
            <a:avLst>
              <a:gd name="adj1" fmla="val 112428"/>
              <a:gd name="adj2" fmla="val 48957"/>
              <a:gd name="adj3" fmla="val 155596"/>
              <a:gd name="adj4" fmla="val 46880"/>
              <a:gd name="adj5" fmla="val 177740"/>
              <a:gd name="adj6" fmla="val -20771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Logs</a:t>
            </a:r>
          </a:p>
        </p:txBody>
      </p:sp>
      <p:sp>
        <p:nvSpPr>
          <p:cNvPr id="3" name="Rounded Rectangle 2">
            <a:hlinkClick r:id="rId2"/>
          </p:cNvPr>
          <p:cNvSpPr/>
          <p:nvPr/>
        </p:nvSpPr>
        <p:spPr>
          <a:xfrm>
            <a:off x="7873113" y="260648"/>
            <a:ext cx="970813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sz="66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2160" y="1196824"/>
            <a:ext cx="288032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Means </a:t>
            </a:r>
          </a:p>
          <a:p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What power must I raise 2 to give me 512?</a:t>
            </a:r>
            <a:endParaRPr lang="en-IE" sz="2000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07"/>
          <a:stretch/>
        </p:blipFill>
        <p:spPr bwMode="auto">
          <a:xfrm>
            <a:off x="6017766" y="2060848"/>
            <a:ext cx="2874714" cy="40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2 4"/>
          <p:cNvSpPr/>
          <p:nvPr/>
        </p:nvSpPr>
        <p:spPr>
          <a:xfrm>
            <a:off x="6156176" y="3573014"/>
            <a:ext cx="2160240" cy="792090"/>
          </a:xfrm>
          <a:prstGeom prst="borderCallout2">
            <a:avLst>
              <a:gd name="adj1" fmla="val -3013"/>
              <a:gd name="adj2" fmla="val 48369"/>
              <a:gd name="adj3" fmla="val -41616"/>
              <a:gd name="adj4" fmla="val 29831"/>
              <a:gd name="adj5" fmla="val -41919"/>
              <a:gd name="adj6" fmla="val -17831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Logs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2160" y="556137"/>
            <a:ext cx="288032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Write 512 in the form 2</a:t>
            </a:r>
            <a:r>
              <a:rPr lang="en-IE" sz="2000" b="1" baseline="30000" dirty="0" smtClean="0">
                <a:solidFill>
                  <a:srgbClr val="C00000"/>
                </a:solidFill>
                <a:sym typeface="Wingdings 3"/>
              </a:rPr>
              <a:t>n</a:t>
            </a:r>
            <a:endParaRPr lang="en-IE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770" y="2471630"/>
            <a:ext cx="43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3524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913" y="2679444"/>
            <a:ext cx="304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913" y="2552592"/>
            <a:ext cx="3810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040" y="2636911"/>
            <a:ext cx="720000" cy="67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10892" y="836712"/>
            <a:ext cx="1185244" cy="32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400" b="1" i="1" dirty="0" smtClean="0">
                <a:solidFill>
                  <a:schemeClr val="bg1">
                    <a:lumMod val="75000"/>
                  </a:schemeClr>
                </a:solidFill>
                <a:sym typeface="Wingdings 3"/>
              </a:rPr>
              <a:t>fx-83GT PLUS</a:t>
            </a:r>
            <a:endParaRPr lang="en-IE" sz="1400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295" y="548681"/>
            <a:ext cx="3560221" cy="572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1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251520" y="2636912"/>
            <a:ext cx="2592288" cy="1944216"/>
          </a:xfrm>
          <a:prstGeom prst="borderCallout2">
            <a:avLst>
              <a:gd name="adj1" fmla="val 40062"/>
              <a:gd name="adj2" fmla="val 104553"/>
              <a:gd name="adj3" fmla="val 58973"/>
              <a:gd name="adj4" fmla="val 116489"/>
              <a:gd name="adj5" fmla="val 61404"/>
              <a:gd name="adj6" fmla="val 13913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Degree, Minute , Second allows mathematical operations between </a:t>
            </a:r>
            <a:r>
              <a:rPr lang="en-IE" dirty="0" err="1" smtClean="0"/>
              <a:t>sexagesimal</a:t>
            </a:r>
            <a:r>
              <a:rPr lang="en-IE" dirty="0" smtClean="0"/>
              <a:t> and decimal values, displaying the result as a </a:t>
            </a:r>
            <a:r>
              <a:rPr lang="en-IE" dirty="0" err="1" smtClean="0"/>
              <a:t>sexagesimal</a:t>
            </a:r>
            <a:r>
              <a:rPr lang="en-IE" dirty="0" smtClean="0"/>
              <a:t> value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2160" y="1196824"/>
            <a:ext cx="288032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A bus leaves Dublin at 12:50 an arrives in Donegal at 16:40.  How long did the journey take?</a:t>
            </a:r>
            <a:endParaRPr lang="en-IE" dirty="0" smtClean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3722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114" y="639517"/>
            <a:ext cx="14287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84168" y="2168896"/>
            <a:ext cx="1590027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3hrs 50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mins</a:t>
            </a:r>
            <a:endParaRPr lang="en-IE" dirty="0" smtClean="0">
              <a:solidFill>
                <a:srgbClr val="C000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4270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84168" y="2492896"/>
            <a:ext cx="1590027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3.83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hrs</a:t>
            </a:r>
            <a:endParaRPr lang="en-IE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>
            <a:hlinkClick r:id="rId2"/>
          </p:cNvPr>
          <p:cNvSpPr/>
          <p:nvPr/>
        </p:nvSpPr>
        <p:spPr>
          <a:xfrm>
            <a:off x="467544" y="2708920"/>
            <a:ext cx="2160240" cy="1728192"/>
          </a:xfrm>
          <a:prstGeom prst="borderCallout2">
            <a:avLst>
              <a:gd name="adj1" fmla="val 40062"/>
              <a:gd name="adj2" fmla="val 104553"/>
              <a:gd name="adj3" fmla="val 58973"/>
              <a:gd name="adj4" fmla="val 116489"/>
              <a:gd name="adj5" fmla="val 59155"/>
              <a:gd name="adj6" fmla="val 15608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Allows us to find the Prime Factors of any given number</a:t>
            </a:r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N.B. need to be in COMP MODE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12160" y="1196824"/>
            <a:ext cx="2880320" cy="4608440"/>
            <a:chOff x="6012160" y="1196824"/>
            <a:chExt cx="2880320" cy="4608440"/>
          </a:xfrm>
        </p:grpSpPr>
        <p:sp>
          <p:nvSpPr>
            <p:cNvPr id="3" name="Rectangle 2"/>
            <p:cNvSpPr/>
            <p:nvPr/>
          </p:nvSpPr>
          <p:spPr>
            <a:xfrm>
              <a:off x="6012160" y="1196824"/>
              <a:ext cx="2880320" cy="460844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2000" b="1" dirty="0" smtClean="0">
                  <a:solidFill>
                    <a:srgbClr val="C00000"/>
                  </a:solidFill>
                  <a:sym typeface="Wingdings 3"/>
                </a:rPr>
                <a:t>E.g.  Find the Prime Factors of 5880.</a:t>
              </a:r>
            </a:p>
            <a:p>
              <a:pPr algn="ctr"/>
              <a:endParaRPr lang="en-IE" sz="2000" b="1" dirty="0">
                <a:solidFill>
                  <a:srgbClr val="C00000"/>
                </a:solidFill>
                <a:sym typeface="Wingdings 3"/>
              </a:endParaRPr>
            </a:p>
            <a:p>
              <a:pPr algn="ctr"/>
              <a:r>
                <a:rPr lang="en-IE" sz="2000" b="1" dirty="0" smtClean="0">
                  <a:solidFill>
                    <a:srgbClr val="C00000"/>
                  </a:solidFill>
                  <a:sym typeface="Wingdings 3"/>
                </a:rPr>
                <a:t> type it in pressing = after</a:t>
              </a:r>
            </a:p>
            <a:p>
              <a:pPr algn="ctr"/>
              <a:endParaRPr lang="en-IE" sz="2000" b="1" dirty="0">
                <a:solidFill>
                  <a:srgbClr val="C00000"/>
                </a:solidFill>
                <a:sym typeface="Wingdings 3"/>
              </a:endParaRPr>
            </a:p>
            <a:p>
              <a:pPr algn="ctr"/>
              <a:endParaRPr lang="en-IE" sz="2000" b="1" dirty="0" smtClean="0">
                <a:solidFill>
                  <a:srgbClr val="C00000"/>
                </a:solidFill>
                <a:sym typeface="Wingdings 3"/>
              </a:endParaRPr>
            </a:p>
            <a:p>
              <a:pPr algn="ctr"/>
              <a:r>
                <a:rPr lang="en-IE" sz="2000" b="1" dirty="0" smtClean="0">
                  <a:solidFill>
                    <a:srgbClr val="C00000"/>
                  </a:solidFill>
                  <a:sym typeface="Wingdings 3"/>
                </a:rPr>
                <a:t>We want </a:t>
              </a:r>
              <a:r>
                <a:rPr lang="en-IE" sz="2000" b="1" dirty="0" err="1" smtClean="0">
                  <a:solidFill>
                    <a:srgbClr val="C00000"/>
                  </a:solidFill>
                  <a:sym typeface="Wingdings 3"/>
                </a:rPr>
                <a:t>FACTors</a:t>
              </a:r>
              <a:endParaRPr lang="en-IE" sz="2000" b="1" dirty="0" smtClean="0">
                <a:solidFill>
                  <a:srgbClr val="C00000"/>
                </a:solidFill>
                <a:sym typeface="Wingdings 3"/>
              </a:endParaRPr>
            </a:p>
            <a:p>
              <a:pPr algn="ctr"/>
              <a:endParaRPr lang="en-IE" sz="2000" b="1" dirty="0">
                <a:solidFill>
                  <a:srgbClr val="C00000"/>
                </a:solidFill>
                <a:sym typeface="Wingdings 3"/>
              </a:endParaRPr>
            </a:p>
            <a:p>
              <a:pPr algn="ctr"/>
              <a:endParaRPr lang="en-IE" sz="2000" b="1" dirty="0" smtClean="0">
                <a:solidFill>
                  <a:srgbClr val="C00000"/>
                </a:solidFill>
                <a:sym typeface="Wingdings 3"/>
              </a:endParaRPr>
            </a:p>
            <a:p>
              <a:pPr algn="ctr"/>
              <a:endParaRPr lang="en-IE" sz="2000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370" y="2594721"/>
              <a:ext cx="22479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157" y="3387278"/>
              <a:ext cx="107632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691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691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12160" y="3758753"/>
            <a:ext cx="2880320" cy="23042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Use your calculator to find the Prime Factors of 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57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47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000" b="1" dirty="0">
                <a:solidFill>
                  <a:srgbClr val="C00000"/>
                </a:solidFill>
                <a:sym typeface="Wingdings 3"/>
              </a:rPr>
              <a:t>1</a:t>
            </a:r>
          </a:p>
          <a:p>
            <a:pPr algn="ctr"/>
            <a:r>
              <a:rPr lang="en-IE" sz="2000" dirty="0" smtClean="0">
                <a:solidFill>
                  <a:srgbClr val="C00000"/>
                </a:solidFill>
              </a:rPr>
              <a:t>What can you say about 47 and 1?</a:t>
            </a:r>
          </a:p>
        </p:txBody>
      </p:sp>
    </p:spTree>
    <p:extLst>
      <p:ext uri="{BB962C8B-B14F-4D97-AF65-F5344CB8AC3E}">
        <p14:creationId xmlns:p14="http://schemas.microsoft.com/office/powerpoint/2010/main" val="28275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>
            <a:hlinkClick r:id="rId2"/>
          </p:cNvPr>
          <p:cNvSpPr/>
          <p:nvPr/>
        </p:nvSpPr>
        <p:spPr>
          <a:xfrm>
            <a:off x="467544" y="2780928"/>
            <a:ext cx="2160240" cy="1584176"/>
          </a:xfrm>
          <a:prstGeom prst="borderCallout2">
            <a:avLst>
              <a:gd name="adj1" fmla="val 40062"/>
              <a:gd name="adj2" fmla="val 104553"/>
              <a:gd name="adj3" fmla="val 58973"/>
              <a:gd name="adj4" fmla="val 116489"/>
              <a:gd name="adj5" fmla="val 59155"/>
              <a:gd name="adj6" fmla="val 15608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Allows us to find the Prime Factors of any given number</a:t>
            </a:r>
          </a:p>
        </p:txBody>
      </p:sp>
      <p:sp>
        <p:nvSpPr>
          <p:cNvPr id="3" name="Rounded Rectangle 2">
            <a:hlinkClick r:id="rId3"/>
          </p:cNvPr>
          <p:cNvSpPr/>
          <p:nvPr/>
        </p:nvSpPr>
        <p:spPr>
          <a:xfrm>
            <a:off x="6012160" y="1484784"/>
            <a:ext cx="2088232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rgbClr val="C00000"/>
                </a:solidFill>
              </a:rPr>
              <a:t>Prime numbers introduction</a:t>
            </a:r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29776" y="1628800"/>
            <a:ext cx="108012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5400" dirty="0"/>
          </a:p>
        </p:txBody>
      </p:sp>
      <p:sp>
        <p:nvSpPr>
          <p:cNvPr id="15" name="Rounded Rectangle 14">
            <a:hlinkClick r:id="rId4"/>
          </p:cNvPr>
          <p:cNvSpPr/>
          <p:nvPr/>
        </p:nvSpPr>
        <p:spPr>
          <a:xfrm>
            <a:off x="6012160" y="2564904"/>
            <a:ext cx="2088232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rgbClr val="C00000"/>
                </a:solidFill>
              </a:rPr>
              <a:t>HCF &amp; LCM </a:t>
            </a:r>
          </a:p>
          <a:p>
            <a:pPr algn="ctr"/>
            <a:r>
              <a:rPr lang="en-IE" sz="2000" dirty="0" err="1" smtClean="0">
                <a:solidFill>
                  <a:srgbClr val="C00000"/>
                </a:solidFill>
              </a:rPr>
              <a:t>Jedward</a:t>
            </a:r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9776" y="2708920"/>
            <a:ext cx="108012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20812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2160" y="1196824"/>
            <a:ext cx="288032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Write 512 in the form 2</a:t>
            </a:r>
            <a:r>
              <a:rPr lang="en-IE" sz="2000" b="1" baseline="30000" dirty="0" smtClean="0">
                <a:solidFill>
                  <a:srgbClr val="C00000"/>
                </a:solidFill>
                <a:sym typeface="Wingdings 3"/>
              </a:rPr>
              <a:t>n</a:t>
            </a:r>
            <a:endParaRPr lang="en-IE" sz="2000" dirty="0" smtClean="0">
              <a:solidFill>
                <a:srgbClr val="C00000"/>
              </a:solidFill>
            </a:endParaRPr>
          </a:p>
        </p:txBody>
      </p:sp>
      <p:sp>
        <p:nvSpPr>
          <p:cNvPr id="6" name="Line Callout 2 5">
            <a:hlinkClick r:id="rId2"/>
          </p:cNvPr>
          <p:cNvSpPr/>
          <p:nvPr/>
        </p:nvSpPr>
        <p:spPr>
          <a:xfrm>
            <a:off x="467544" y="2780928"/>
            <a:ext cx="2160240" cy="1584176"/>
          </a:xfrm>
          <a:prstGeom prst="borderCallout2">
            <a:avLst>
              <a:gd name="adj1" fmla="val 40062"/>
              <a:gd name="adj2" fmla="val 104553"/>
              <a:gd name="adj3" fmla="val 58973"/>
              <a:gd name="adj4" fmla="val 116489"/>
              <a:gd name="adj5" fmla="val 59155"/>
              <a:gd name="adj6" fmla="val 15608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Allows us to find the Prime Factors of any given number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183" y="1872207"/>
            <a:ext cx="28479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86457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86457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9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455669" y="3057085"/>
            <a:ext cx="2160240" cy="1224136"/>
          </a:xfrm>
          <a:prstGeom prst="borderCallout2">
            <a:avLst>
              <a:gd name="adj1" fmla="val 40062"/>
              <a:gd name="adj2" fmla="val 104553"/>
              <a:gd name="adj3" fmla="val 58973"/>
              <a:gd name="adj4" fmla="val 116489"/>
              <a:gd name="adj5" fmla="val 67401"/>
              <a:gd name="adj6" fmla="val 178623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Hyperbolic trigonometric functions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6300192" y="1412776"/>
            <a:ext cx="2160240" cy="1584176"/>
          </a:xfrm>
          <a:prstGeom prst="borderCallout2">
            <a:avLst>
              <a:gd name="adj1" fmla="val 75956"/>
              <a:gd name="adj2" fmla="val -5391"/>
              <a:gd name="adj3" fmla="val 116826"/>
              <a:gd name="adj4" fmla="val -7748"/>
              <a:gd name="adj5" fmla="val 147655"/>
              <a:gd name="adj6" fmla="val -2972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Trig functions</a:t>
            </a:r>
          </a:p>
          <a:p>
            <a:pPr algn="ctr"/>
            <a:r>
              <a:rPr lang="en-IE" dirty="0" smtClean="0"/>
              <a:t>Ensure students can set up the calculator into Degrees </a:t>
            </a:r>
          </a:p>
          <a:p>
            <a:pPr algn="ctr"/>
            <a:r>
              <a:rPr lang="en-IE" dirty="0" smtClean="0"/>
              <a:t>or</a:t>
            </a:r>
          </a:p>
        </p:txBody>
      </p:sp>
      <p:sp>
        <p:nvSpPr>
          <p:cNvPr id="4" name="Line Callout 2 3"/>
          <p:cNvSpPr/>
          <p:nvPr/>
        </p:nvSpPr>
        <p:spPr>
          <a:xfrm>
            <a:off x="6300192" y="3753415"/>
            <a:ext cx="2304256" cy="1656942"/>
          </a:xfrm>
          <a:prstGeom prst="borderCallout2">
            <a:avLst>
              <a:gd name="adj1" fmla="val 100659"/>
              <a:gd name="adj2" fmla="val -3227"/>
              <a:gd name="adj3" fmla="val 104328"/>
              <a:gd name="adj4" fmla="val -12936"/>
              <a:gd name="adj5" fmla="val 106228"/>
              <a:gd name="adj6" fmla="val -48207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Allows us to change angle format between Degrees, Radians and Grads without changing the Set up of the calculator.</a:t>
            </a: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15936"/>
            <a:ext cx="1569428" cy="116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6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395536" y="3212976"/>
            <a:ext cx="2160240" cy="1584176"/>
          </a:xfrm>
          <a:prstGeom prst="borderCallout2">
            <a:avLst>
              <a:gd name="adj1" fmla="val 41561"/>
              <a:gd name="adj2" fmla="val 99606"/>
              <a:gd name="adj3" fmla="val 59723"/>
              <a:gd name="adj4" fmla="val 119238"/>
              <a:gd name="adj5" fmla="val 62154"/>
              <a:gd name="adj6" fmla="val 142891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Recalls numbers stored in a given Memory of the calculator</a:t>
            </a:r>
          </a:p>
        </p:txBody>
      </p:sp>
    </p:spTree>
    <p:extLst>
      <p:ext uri="{BB962C8B-B14F-4D97-AF65-F5344CB8AC3E}">
        <p14:creationId xmlns:p14="http://schemas.microsoft.com/office/powerpoint/2010/main" val="26601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251520" y="1020738"/>
            <a:ext cx="2880320" cy="4496494"/>
          </a:xfrm>
          <a:prstGeom prst="borderCallout2">
            <a:avLst>
              <a:gd name="adj1" fmla="val 41561"/>
              <a:gd name="adj2" fmla="val 99606"/>
              <a:gd name="adj3" fmla="val 65611"/>
              <a:gd name="adj4" fmla="val 108814"/>
              <a:gd name="adj5" fmla="val 68060"/>
              <a:gd name="adj6" fmla="val 12608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Transforms a displayed value into engineering notation.</a:t>
            </a:r>
          </a:p>
          <a:p>
            <a:pPr algn="ctr"/>
            <a:endParaRPr lang="en-IE" dirty="0" smtClean="0">
              <a:solidFill>
                <a:schemeClr val="bg1"/>
              </a:solidFill>
            </a:endParaRPr>
          </a:p>
          <a:p>
            <a:pPr algn="ctr"/>
            <a:r>
              <a:rPr lang="en-IE" dirty="0">
                <a:solidFill>
                  <a:schemeClr val="bg1"/>
                </a:solidFill>
              </a:rPr>
              <a:t>Note that exponents occur only in multiples of positive and negative </a:t>
            </a:r>
            <a:r>
              <a:rPr lang="en-IE" dirty="0" smtClean="0">
                <a:solidFill>
                  <a:schemeClr val="bg1"/>
                </a:solidFill>
              </a:rPr>
              <a:t>3.  Engineering </a:t>
            </a:r>
            <a:r>
              <a:rPr lang="en-IE" dirty="0">
                <a:solidFill>
                  <a:schemeClr val="bg1"/>
                </a:solidFill>
              </a:rPr>
              <a:t>notation only allows multiples of 3 as exponents.</a:t>
            </a:r>
          </a:p>
          <a:p>
            <a:pPr algn="ctr"/>
            <a:endParaRPr lang="en-IE" dirty="0" smtClean="0">
              <a:solidFill>
                <a:schemeClr val="bg1"/>
              </a:solidFill>
            </a:endParaRPr>
          </a:p>
          <a:p>
            <a:pPr algn="ctr"/>
            <a:r>
              <a:rPr lang="en-IE" dirty="0" smtClean="0">
                <a:solidFill>
                  <a:schemeClr val="bg1"/>
                </a:solidFill>
              </a:rPr>
              <a:t>Each time pressed afterwards, the decimal point will </a:t>
            </a:r>
            <a:r>
              <a:rPr lang="en-IE" dirty="0">
                <a:solidFill>
                  <a:schemeClr val="bg1"/>
                </a:solidFill>
              </a:rPr>
              <a:t>move </a:t>
            </a:r>
            <a:r>
              <a:rPr lang="en-IE" dirty="0" smtClean="0">
                <a:solidFill>
                  <a:schemeClr val="bg1"/>
                </a:solidFill>
              </a:rPr>
              <a:t> three places to the right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9434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238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238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889"/>
          <a:stretch/>
        </p:blipFill>
        <p:spPr bwMode="auto">
          <a:xfrm>
            <a:off x="1907703" y="251123"/>
            <a:ext cx="4454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238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304"/>
          <a:stretch/>
        </p:blipFill>
        <p:spPr bwMode="auto">
          <a:xfrm>
            <a:off x="6804248" y="260648"/>
            <a:ext cx="479326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1896" y="613073"/>
            <a:ext cx="1038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1038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238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238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Callout 2 12"/>
          <p:cNvSpPr/>
          <p:nvPr/>
        </p:nvSpPr>
        <p:spPr>
          <a:xfrm>
            <a:off x="6012160" y="2326103"/>
            <a:ext cx="2160240" cy="2520280"/>
          </a:xfrm>
          <a:prstGeom prst="borderCallout2">
            <a:avLst>
              <a:gd name="adj1" fmla="val 52143"/>
              <a:gd name="adj2" fmla="val -5775"/>
              <a:gd name="adj3" fmla="val 68936"/>
              <a:gd name="adj4" fmla="val -14362"/>
              <a:gd name="adj5" fmla="val 67749"/>
              <a:gd name="adj6" fmla="val -89286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Once in engineering notation the decimal </a:t>
            </a:r>
            <a:r>
              <a:rPr lang="en-IE" dirty="0"/>
              <a:t>point </a:t>
            </a:r>
            <a:r>
              <a:rPr lang="en-IE" dirty="0" smtClean="0"/>
              <a:t> will move three places to the left</a:t>
            </a:r>
          </a:p>
        </p:txBody>
      </p:sp>
    </p:spTree>
    <p:extLst>
      <p:ext uri="{BB962C8B-B14F-4D97-AF65-F5344CB8AC3E}">
        <p14:creationId xmlns:p14="http://schemas.microsoft.com/office/powerpoint/2010/main" val="38093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251520" y="3717032"/>
            <a:ext cx="2880320" cy="504056"/>
          </a:xfrm>
          <a:prstGeom prst="borderCallout2">
            <a:avLst>
              <a:gd name="adj1" fmla="val 41561"/>
              <a:gd name="adj2" fmla="val 99606"/>
              <a:gd name="adj3" fmla="val 65611"/>
              <a:gd name="adj4" fmla="val 108814"/>
              <a:gd name="adj5" fmla="val 68060"/>
              <a:gd name="adj6" fmla="val 138863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Uses %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1854" y="656615"/>
            <a:ext cx="2880320" cy="39604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E.g.  Find 25% of 62</a:t>
            </a:r>
            <a:endParaRPr lang="en-IE" sz="2000" b="1" dirty="0">
              <a:solidFill>
                <a:srgbClr val="C00000"/>
              </a:solidFill>
              <a:sym typeface="Wingdings 3"/>
            </a:endParaRPr>
          </a:p>
          <a:p>
            <a:pPr algn="ctr"/>
            <a:endParaRPr lang="en-IE" sz="2000" b="1" dirty="0" smtClean="0">
              <a:solidFill>
                <a:srgbClr val="C00000"/>
              </a:solidFill>
              <a:sym typeface="Wingdings 3"/>
            </a:endParaRPr>
          </a:p>
          <a:p>
            <a:pPr algn="ctr"/>
            <a:endParaRPr lang="en-IE" sz="2000" dirty="0" smtClean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24" y="1011086"/>
            <a:ext cx="41719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0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251520" y="2936819"/>
            <a:ext cx="2880320" cy="1584176"/>
          </a:xfrm>
          <a:prstGeom prst="borderCallout2">
            <a:avLst>
              <a:gd name="adj1" fmla="val 41561"/>
              <a:gd name="adj2" fmla="val 99606"/>
              <a:gd name="adj3" fmla="val 65611"/>
              <a:gd name="adj4" fmla="val 108814"/>
              <a:gd name="adj5" fmla="val 68060"/>
              <a:gd name="adj6" fmla="val 14875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Places a comma in expressions like </a:t>
            </a:r>
          </a:p>
          <a:p>
            <a:pPr algn="ctr"/>
            <a:r>
              <a:rPr lang="en-IE" dirty="0" err="1" smtClean="0">
                <a:solidFill>
                  <a:schemeClr val="bg1"/>
                </a:solidFill>
              </a:rPr>
              <a:t>Ranint</a:t>
            </a:r>
            <a:r>
              <a:rPr lang="en-IE" dirty="0" smtClean="0">
                <a:solidFill>
                  <a:schemeClr val="bg1"/>
                </a:solidFill>
              </a:rPr>
              <a:t> and Pol/Rec</a:t>
            </a:r>
          </a:p>
        </p:txBody>
      </p:sp>
    </p:spTree>
    <p:extLst>
      <p:ext uri="{BB962C8B-B14F-4D97-AF65-F5344CB8AC3E}">
        <p14:creationId xmlns:p14="http://schemas.microsoft.com/office/powerpoint/2010/main" val="40495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516216" y="2708920"/>
            <a:ext cx="2160240" cy="1872208"/>
          </a:xfrm>
          <a:prstGeom prst="borderCallout2">
            <a:avLst>
              <a:gd name="adj1" fmla="val 51306"/>
              <a:gd name="adj2" fmla="val 106"/>
              <a:gd name="adj3" fmla="val 81462"/>
              <a:gd name="adj4" fmla="val -11046"/>
              <a:gd name="adj5" fmla="val 80087"/>
              <a:gd name="adj6" fmla="val -53910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Transforms between standard fractions, recurring decimal</a:t>
            </a:r>
          </a:p>
          <a:p>
            <a:pPr algn="ctr"/>
            <a:r>
              <a:rPr lang="en-IE" dirty="0" smtClean="0"/>
              <a:t> (if applicable) </a:t>
            </a:r>
          </a:p>
          <a:p>
            <a:pPr algn="ctr"/>
            <a:r>
              <a:rPr lang="en-IE" dirty="0" smtClean="0"/>
              <a:t>and given decimal value ( to 10 digits)</a:t>
            </a:r>
          </a:p>
        </p:txBody>
      </p:sp>
    </p:spTree>
    <p:extLst>
      <p:ext uri="{BB962C8B-B14F-4D97-AF65-F5344CB8AC3E}">
        <p14:creationId xmlns:p14="http://schemas.microsoft.com/office/powerpoint/2010/main" val="13679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4744"/>
            <a:ext cx="4472905" cy="676293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86508" y="2132856"/>
            <a:ext cx="3114741" cy="774672"/>
            <a:chOff x="6284844" y="-43728"/>
            <a:chExt cx="3114741" cy="774672"/>
          </a:xfrm>
        </p:grpSpPr>
        <p:sp>
          <p:nvSpPr>
            <p:cNvPr id="4" name="Rounded Rectangle 3">
              <a:hlinkClick r:id="rId2"/>
            </p:cNvPr>
            <p:cNvSpPr/>
            <p:nvPr/>
          </p:nvSpPr>
          <p:spPr>
            <a:xfrm>
              <a:off x="6284844" y="-43728"/>
              <a:ext cx="2304000" cy="7746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C00000"/>
                  </a:solidFill>
                </a:rPr>
                <a:t>BIMDAS</a:t>
              </a:r>
            </a:p>
            <a:p>
              <a:pPr algn="ctr"/>
              <a:r>
                <a:rPr lang="en-IE" dirty="0" smtClean="0">
                  <a:solidFill>
                    <a:srgbClr val="C00000"/>
                  </a:solidFill>
                </a:rPr>
                <a:t>Worksheet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8319465" y="-16432"/>
              <a:ext cx="1080120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dirty="0" smtClean="0">
                  <a:solidFill>
                    <a:srgbClr val="C00000"/>
                  </a:solidFill>
                  <a:sym typeface="Wingdings"/>
                </a:rPr>
                <a:t></a:t>
              </a:r>
              <a:endParaRPr lang="en-IE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33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300192" y="3065454"/>
            <a:ext cx="2160240" cy="1584176"/>
          </a:xfrm>
          <a:prstGeom prst="borderCallout2">
            <a:avLst>
              <a:gd name="adj1" fmla="val 50556"/>
              <a:gd name="adj2" fmla="val -443"/>
              <a:gd name="adj3" fmla="val 62721"/>
              <a:gd name="adj4" fmla="val -12695"/>
              <a:gd name="adj5" fmla="val 62154"/>
              <a:gd name="adj6" fmla="val -5006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Transforms between mixed fraction and top heavy fraction</a:t>
            </a:r>
          </a:p>
        </p:txBody>
      </p:sp>
    </p:spTree>
    <p:extLst>
      <p:ext uri="{BB962C8B-B14F-4D97-AF65-F5344CB8AC3E}">
        <p14:creationId xmlns:p14="http://schemas.microsoft.com/office/powerpoint/2010/main" val="13679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372200" y="2996952"/>
            <a:ext cx="2160240" cy="1584176"/>
          </a:xfrm>
          <a:prstGeom prst="borderCallout2">
            <a:avLst>
              <a:gd name="adj1" fmla="val 49057"/>
              <a:gd name="adj2" fmla="val -3742"/>
              <a:gd name="adj3" fmla="val 64970"/>
              <a:gd name="adj4" fmla="val -7748"/>
              <a:gd name="adj5" fmla="val 70400"/>
              <a:gd name="adj6" fmla="val -3027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To add a result to the Independent Memory M</a:t>
            </a:r>
          </a:p>
        </p:txBody>
      </p:sp>
    </p:spTree>
    <p:extLst>
      <p:ext uri="{BB962C8B-B14F-4D97-AF65-F5344CB8AC3E}">
        <p14:creationId xmlns:p14="http://schemas.microsoft.com/office/powerpoint/2010/main" val="13679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372200" y="2996952"/>
            <a:ext cx="2160240" cy="1584176"/>
          </a:xfrm>
          <a:prstGeom prst="borderCallout2">
            <a:avLst>
              <a:gd name="adj1" fmla="val 49057"/>
              <a:gd name="adj2" fmla="val -3742"/>
              <a:gd name="adj3" fmla="val 64970"/>
              <a:gd name="adj4" fmla="val -7748"/>
              <a:gd name="adj5" fmla="val 65902"/>
              <a:gd name="adj6" fmla="val -3906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To subtract a result from the Independent Memory M</a:t>
            </a:r>
          </a:p>
        </p:txBody>
      </p:sp>
    </p:spTree>
    <p:extLst>
      <p:ext uri="{BB962C8B-B14F-4D97-AF65-F5344CB8AC3E}">
        <p14:creationId xmlns:p14="http://schemas.microsoft.com/office/powerpoint/2010/main" val="1165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156176" y="3717032"/>
            <a:ext cx="2160240" cy="936104"/>
          </a:xfrm>
          <a:prstGeom prst="borderCallout2">
            <a:avLst>
              <a:gd name="adj1" fmla="val 49057"/>
              <a:gd name="adj2" fmla="val -3742"/>
              <a:gd name="adj3" fmla="val 64970"/>
              <a:gd name="adj4" fmla="val -7748"/>
              <a:gd name="adj5" fmla="val 81645"/>
              <a:gd name="adj6" fmla="val -22576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Clears All current calculations</a:t>
            </a:r>
          </a:p>
        </p:txBody>
      </p:sp>
    </p:spTree>
    <p:extLst>
      <p:ext uri="{BB962C8B-B14F-4D97-AF65-F5344CB8AC3E}">
        <p14:creationId xmlns:p14="http://schemas.microsoft.com/office/powerpoint/2010/main" val="27497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156176" y="3212976"/>
            <a:ext cx="2160240" cy="1584176"/>
          </a:xfrm>
          <a:prstGeom prst="borderCallout2">
            <a:avLst>
              <a:gd name="adj1" fmla="val 49057"/>
              <a:gd name="adj2" fmla="val -3742"/>
              <a:gd name="adj3" fmla="val 64970"/>
              <a:gd name="adj4" fmla="val -7748"/>
              <a:gd name="adj5" fmla="val 71150"/>
              <a:gd name="adj6" fmla="val -4676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To insert an item into a previous calculation</a:t>
            </a:r>
          </a:p>
        </p:txBody>
      </p:sp>
    </p:spTree>
    <p:extLst>
      <p:ext uri="{BB962C8B-B14F-4D97-AF65-F5344CB8AC3E}">
        <p14:creationId xmlns:p14="http://schemas.microsoft.com/office/powerpoint/2010/main" val="4128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5940152" y="3212976"/>
            <a:ext cx="3024336" cy="1584176"/>
          </a:xfrm>
          <a:prstGeom prst="borderCallout2">
            <a:avLst>
              <a:gd name="adj1" fmla="val 49057"/>
              <a:gd name="adj2" fmla="val -3742"/>
              <a:gd name="adj3" fmla="val 64970"/>
              <a:gd name="adj4" fmla="val -7748"/>
              <a:gd name="adj5" fmla="val 72649"/>
              <a:gd name="adj6" fmla="val -41816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To CLEAR contents</a:t>
            </a:r>
          </a:p>
          <a:p>
            <a:pPr marL="342900" indent="-342900">
              <a:buAutoNum type="arabicPeriod"/>
            </a:pPr>
            <a:r>
              <a:rPr lang="en-IE" dirty="0" smtClean="0"/>
              <a:t>Set up (retains Memories)</a:t>
            </a:r>
          </a:p>
          <a:p>
            <a:pPr marL="342900" indent="-342900">
              <a:buAutoNum type="arabicPeriod"/>
            </a:pPr>
            <a:r>
              <a:rPr lang="en-IE" dirty="0" smtClean="0"/>
              <a:t>Memory</a:t>
            </a:r>
          </a:p>
          <a:p>
            <a:pPr marL="342900" indent="-342900">
              <a:buAutoNum type="arabicPeriod"/>
            </a:pPr>
            <a:r>
              <a:rPr lang="en-IE" dirty="0" smtClean="0"/>
              <a:t>All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642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156176" y="4293854"/>
            <a:ext cx="2160240" cy="623564"/>
          </a:xfrm>
          <a:prstGeom prst="borderCallout2">
            <a:avLst>
              <a:gd name="adj1" fmla="val 49057"/>
              <a:gd name="adj2" fmla="val -3742"/>
              <a:gd name="adj3" fmla="val 64970"/>
              <a:gd name="adj4" fmla="val -7748"/>
              <a:gd name="adj5" fmla="val 71150"/>
              <a:gd name="adj6" fmla="val -2477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Combinations</a:t>
            </a:r>
          </a:p>
        </p:txBody>
      </p:sp>
      <p:sp>
        <p:nvSpPr>
          <p:cNvPr id="3" name="Rounded Rectangle 2">
            <a:hlinkClick r:id="rId2"/>
          </p:cNvPr>
          <p:cNvSpPr/>
          <p:nvPr/>
        </p:nvSpPr>
        <p:spPr>
          <a:xfrm>
            <a:off x="8100392" y="260648"/>
            <a:ext cx="805611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IE" sz="66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4" name="Rounded Rectangle 3">
            <a:hlinkClick r:id="rId3"/>
          </p:cNvPr>
          <p:cNvSpPr/>
          <p:nvPr/>
        </p:nvSpPr>
        <p:spPr>
          <a:xfrm>
            <a:off x="8100392" y="1124744"/>
            <a:ext cx="805611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IE" sz="66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156176" y="4293854"/>
            <a:ext cx="2160240" cy="623564"/>
          </a:xfrm>
          <a:prstGeom prst="borderCallout2">
            <a:avLst>
              <a:gd name="adj1" fmla="val 49057"/>
              <a:gd name="adj2" fmla="val -3742"/>
              <a:gd name="adj3" fmla="val 64970"/>
              <a:gd name="adj4" fmla="val -7748"/>
              <a:gd name="adj5" fmla="val 71150"/>
              <a:gd name="adj6" fmla="val -4621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Permutations</a:t>
            </a:r>
          </a:p>
        </p:txBody>
      </p:sp>
    </p:spTree>
    <p:extLst>
      <p:ext uri="{BB962C8B-B14F-4D97-AF65-F5344CB8AC3E}">
        <p14:creationId xmlns:p14="http://schemas.microsoft.com/office/powerpoint/2010/main" val="19859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2 2"/>
          <p:cNvSpPr/>
          <p:nvPr/>
        </p:nvSpPr>
        <p:spPr>
          <a:xfrm>
            <a:off x="539552" y="4232963"/>
            <a:ext cx="2160240" cy="1080120"/>
          </a:xfrm>
          <a:prstGeom prst="borderCallout2">
            <a:avLst>
              <a:gd name="adj1" fmla="val 41561"/>
              <a:gd name="adj2" fmla="val 99606"/>
              <a:gd name="adj3" fmla="val 81692"/>
              <a:gd name="adj4" fmla="val 114840"/>
              <a:gd name="adj5" fmla="val 83431"/>
              <a:gd name="adj6" fmla="val 14014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Obtains statistical value from input data</a:t>
            </a:r>
          </a:p>
        </p:txBody>
      </p:sp>
    </p:spTree>
    <p:extLst>
      <p:ext uri="{BB962C8B-B14F-4D97-AF65-F5344CB8AC3E}">
        <p14:creationId xmlns:p14="http://schemas.microsoft.com/office/powerpoint/2010/main" val="12204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539552" y="4232963"/>
            <a:ext cx="2160240" cy="1080120"/>
          </a:xfrm>
          <a:prstGeom prst="borderCallout2">
            <a:avLst>
              <a:gd name="adj1" fmla="val 41561"/>
              <a:gd name="adj2" fmla="val 99606"/>
              <a:gd name="adj3" fmla="val 81692"/>
              <a:gd name="adj4" fmla="val 114840"/>
              <a:gd name="adj5" fmla="val 83431"/>
              <a:gd name="adj6" fmla="val 15553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Gives a choice of statements when in verify mode</a:t>
            </a:r>
          </a:p>
        </p:txBody>
      </p:sp>
    </p:spTree>
    <p:extLst>
      <p:ext uri="{BB962C8B-B14F-4D97-AF65-F5344CB8AC3E}">
        <p14:creationId xmlns:p14="http://schemas.microsoft.com/office/powerpoint/2010/main" val="10216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395536" y="1700808"/>
            <a:ext cx="2160240" cy="1656184"/>
          </a:xfrm>
          <a:prstGeom prst="borderCallout2">
            <a:avLst>
              <a:gd name="adj1" fmla="val 23072"/>
              <a:gd name="adj2" fmla="val 101426"/>
              <a:gd name="adj3" fmla="val 61607"/>
              <a:gd name="adj4" fmla="val 118686"/>
              <a:gd name="adj5" fmla="val 65321"/>
              <a:gd name="adj6" fmla="val 14331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This allows me to access all the alternate functions written in yellow above the key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39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413" y="1558180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ine Callout 2 1"/>
          <p:cNvSpPr/>
          <p:nvPr/>
        </p:nvSpPr>
        <p:spPr>
          <a:xfrm>
            <a:off x="6191800" y="2311739"/>
            <a:ext cx="2700679" cy="3349509"/>
          </a:xfrm>
          <a:prstGeom prst="borderCallout2">
            <a:avLst>
              <a:gd name="adj1" fmla="val 49057"/>
              <a:gd name="adj2" fmla="val -3742"/>
              <a:gd name="adj3" fmla="val 84385"/>
              <a:gd name="adj4" fmla="val -5476"/>
              <a:gd name="adj5" fmla="val 84283"/>
              <a:gd name="adj6" fmla="val -2077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Rectangular coordinates are of the form (</a:t>
            </a:r>
            <a:r>
              <a:rPr lang="en-IE" dirty="0" err="1" smtClean="0"/>
              <a:t>x,y</a:t>
            </a:r>
            <a:r>
              <a:rPr lang="en-IE" dirty="0" smtClean="0"/>
              <a:t>) </a:t>
            </a:r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Polar coordinates are of the form ( r,</a:t>
            </a:r>
            <a:r>
              <a:rPr lang="el-GR" dirty="0">
                <a:latin typeface="Cambria Math"/>
                <a:ea typeface="Cambria Math"/>
              </a:rPr>
              <a:t> θ</a:t>
            </a:r>
            <a:r>
              <a:rPr lang="en-IE" dirty="0">
                <a:latin typeface="Cambria Math"/>
                <a:ea typeface="Cambria Math"/>
              </a:rPr>
              <a:t>)</a:t>
            </a:r>
            <a:r>
              <a:rPr lang="en-IE" dirty="0"/>
              <a:t>.</a:t>
            </a:r>
            <a:r>
              <a:rPr lang="en-IE" dirty="0" smtClean="0"/>
              <a:t> </a:t>
            </a:r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Pol converts Rectangular to Polar</a:t>
            </a:r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Rec converts Polar to Rectangular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105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413" y="1558180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2160" y="1196824"/>
            <a:ext cx="288032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E.g. 	Express 1+ 2i  in  	the Polar form</a:t>
            </a:r>
            <a:endParaRPr lang="en-IE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413" y="1558180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Callout 2 2"/>
          <p:cNvSpPr/>
          <p:nvPr/>
        </p:nvSpPr>
        <p:spPr>
          <a:xfrm>
            <a:off x="6191800" y="2311739"/>
            <a:ext cx="2700679" cy="3349509"/>
          </a:xfrm>
          <a:prstGeom prst="borderCallout2">
            <a:avLst>
              <a:gd name="adj1" fmla="val 49057"/>
              <a:gd name="adj2" fmla="val -3742"/>
              <a:gd name="adj3" fmla="val 52122"/>
              <a:gd name="adj4" fmla="val -11632"/>
              <a:gd name="adj5" fmla="val 51311"/>
              <a:gd name="adj6" fmla="val -2913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dirty="0" smtClean="0"/>
              <a:t>These values are automatically stored as </a:t>
            </a:r>
          </a:p>
          <a:p>
            <a:pPr algn="ctr"/>
            <a:r>
              <a:rPr lang="en-IE" dirty="0" smtClean="0"/>
              <a:t>X and Y</a:t>
            </a:r>
          </a:p>
          <a:p>
            <a:pPr algn="ctr"/>
            <a:r>
              <a:rPr lang="en-IE" dirty="0" smtClean="0"/>
              <a:t>We can RCL them and use them in a later question</a:t>
            </a:r>
          </a:p>
          <a:p>
            <a:pPr algn="ctr"/>
            <a:endParaRPr lang="en-IE" sz="1100" dirty="0"/>
          </a:p>
          <a:p>
            <a:pPr algn="ctr"/>
            <a:r>
              <a:rPr lang="en-IE" dirty="0" smtClean="0"/>
              <a:t>RCL X</a:t>
            </a:r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sz="1050" dirty="0"/>
          </a:p>
          <a:p>
            <a:pPr algn="ctr"/>
            <a:r>
              <a:rPr lang="en-IE" dirty="0" smtClean="0"/>
              <a:t>RCL 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72129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949" y="1572129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984" y="4293096"/>
            <a:ext cx="904875" cy="381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5414" y="5178289"/>
            <a:ext cx="933450" cy="40005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40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188898" y="3544251"/>
            <a:ext cx="3024336" cy="1944214"/>
          </a:xfrm>
          <a:prstGeom prst="borderCallout2">
            <a:avLst>
              <a:gd name="adj1" fmla="val 100198"/>
              <a:gd name="adj2" fmla="val 49346"/>
              <a:gd name="adj3" fmla="val 125181"/>
              <a:gd name="adj4" fmla="val 72511"/>
              <a:gd name="adj5" fmla="val 99556"/>
              <a:gd name="adj6" fmla="val 11273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The argument of this function is made a decimal and then rounded in accordance with the current number of display digits setting </a:t>
            </a:r>
          </a:p>
          <a:p>
            <a:pPr algn="ctr"/>
            <a:r>
              <a:rPr lang="en-IE" dirty="0" smtClean="0"/>
              <a:t>(Norm, Fix or </a:t>
            </a:r>
            <a:r>
              <a:rPr lang="en-IE" dirty="0" err="1" smtClean="0"/>
              <a:t>Sci</a:t>
            </a:r>
            <a:r>
              <a:rPr lang="en-IE" dirty="0" smtClean="0"/>
              <a:t>).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40152" y="476671"/>
            <a:ext cx="3096344" cy="5011793"/>
          </a:xfrm>
          <a:prstGeom prst="roundRect">
            <a:avLst/>
          </a:prstGeom>
          <a:solidFill>
            <a:srgbClr val="C0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IE" dirty="0" smtClean="0"/>
              <a:t>Normally the calculator will retain answers to fifteen digits for internal calculations</a:t>
            </a:r>
          </a:p>
          <a:p>
            <a:pPr algn="ctr"/>
            <a:endParaRPr lang="en-IE" dirty="0" smtClean="0"/>
          </a:p>
          <a:p>
            <a:pPr algn="ctr"/>
            <a:r>
              <a:rPr lang="en-IE" dirty="0" err="1" smtClean="0"/>
              <a:t>e.g</a:t>
            </a:r>
            <a:r>
              <a:rPr lang="en-IE" dirty="0" smtClean="0"/>
              <a:t> when Fix 3 is selected </a:t>
            </a:r>
          </a:p>
          <a:p>
            <a:pPr algn="ctr"/>
            <a:r>
              <a:rPr lang="en-IE" dirty="0" smtClean="0"/>
              <a:t>20</a:t>
            </a:r>
            <a:r>
              <a:rPr lang="en-IE" dirty="0" smtClean="0">
                <a:ea typeface="Cambria Math"/>
              </a:rPr>
              <a:t>÷3 = 6.667</a:t>
            </a:r>
          </a:p>
          <a:p>
            <a:pPr algn="ctr"/>
            <a:endParaRPr lang="en-IE" dirty="0" smtClean="0">
              <a:ea typeface="Cambria Math"/>
            </a:endParaRPr>
          </a:p>
          <a:p>
            <a:pPr algn="ctr"/>
            <a:r>
              <a:rPr lang="en-IE" dirty="0" smtClean="0">
                <a:ea typeface="Cambria Math"/>
              </a:rPr>
              <a:t>But the calculator retains 6.66666666666667 for internal calculations.  </a:t>
            </a:r>
          </a:p>
          <a:p>
            <a:pPr algn="ctr"/>
            <a:endParaRPr lang="en-IE" dirty="0">
              <a:ea typeface="Cambria Math"/>
            </a:endParaRPr>
          </a:p>
          <a:p>
            <a:pPr algn="ctr"/>
            <a:r>
              <a:rPr lang="en-IE" dirty="0" smtClean="0">
                <a:ea typeface="Cambria Math"/>
              </a:rPr>
              <a:t>In the case of </a:t>
            </a:r>
          </a:p>
          <a:p>
            <a:pPr algn="ctr"/>
            <a:r>
              <a:rPr lang="en-IE" dirty="0" err="1" smtClean="0">
                <a:ea typeface="Cambria Math"/>
              </a:rPr>
              <a:t>Rnd</a:t>
            </a:r>
            <a:r>
              <a:rPr lang="en-IE" dirty="0" smtClean="0">
                <a:ea typeface="Cambria Math"/>
              </a:rPr>
              <a:t> (20÷3) =6.667 </a:t>
            </a:r>
          </a:p>
          <a:p>
            <a:pPr algn="ctr"/>
            <a:r>
              <a:rPr lang="en-IE" dirty="0" smtClean="0">
                <a:ea typeface="Cambria Math"/>
              </a:rPr>
              <a:t>(with Fix 3),</a:t>
            </a:r>
          </a:p>
          <a:p>
            <a:pPr algn="ctr"/>
            <a:r>
              <a:rPr lang="en-IE" dirty="0" smtClean="0">
                <a:ea typeface="Cambria Math"/>
              </a:rPr>
              <a:t> both the displayed value and the calculators internal value become 6.667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9144000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77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>
            <a:hlinkClick r:id="rId2"/>
          </p:cNvPr>
          <p:cNvSpPr/>
          <p:nvPr/>
        </p:nvSpPr>
        <p:spPr>
          <a:xfrm>
            <a:off x="539552" y="2276872"/>
            <a:ext cx="2160240" cy="2736303"/>
          </a:xfrm>
          <a:prstGeom prst="borderCallout2">
            <a:avLst>
              <a:gd name="adj1" fmla="val 103130"/>
              <a:gd name="adj2" fmla="val 100156"/>
              <a:gd name="adj3" fmla="val 117569"/>
              <a:gd name="adj4" fmla="val 114840"/>
              <a:gd name="adj5" fmla="val 117948"/>
              <a:gd name="adj6" fmla="val 15498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RAN#</a:t>
            </a:r>
          </a:p>
          <a:p>
            <a:pPr algn="ctr"/>
            <a:r>
              <a:rPr lang="en-IE" dirty="0" smtClean="0"/>
              <a:t>Generates a pseudo random number </a:t>
            </a:r>
          </a:p>
          <a:p>
            <a:pPr algn="ctr"/>
            <a:r>
              <a:rPr lang="en-IE" dirty="0" smtClean="0"/>
              <a:t>0 &lt; x &lt; 1</a:t>
            </a:r>
          </a:p>
          <a:p>
            <a:pPr algn="ctr"/>
            <a:r>
              <a:rPr lang="en-IE" dirty="0" smtClean="0"/>
              <a:t>The result is displayed as a fraction when Natural Display </a:t>
            </a:r>
          </a:p>
          <a:p>
            <a:pPr algn="ctr"/>
            <a:r>
              <a:rPr lang="en-IE" dirty="0" smtClean="0"/>
              <a:t>is selected</a:t>
            </a:r>
          </a:p>
        </p:txBody>
      </p:sp>
      <p:sp>
        <p:nvSpPr>
          <p:cNvPr id="11" name="Rounded Rectangle 10">
            <a:hlinkClick r:id="rId2"/>
          </p:cNvPr>
          <p:cNvSpPr/>
          <p:nvPr/>
        </p:nvSpPr>
        <p:spPr>
          <a:xfrm>
            <a:off x="6012160" y="2564904"/>
            <a:ext cx="2088232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rgbClr val="C00000"/>
                </a:solidFill>
              </a:rPr>
              <a:t>Ran#</a:t>
            </a:r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29776" y="2708920"/>
            <a:ext cx="108012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5400" dirty="0"/>
          </a:p>
        </p:txBody>
      </p:sp>
      <p:sp>
        <p:nvSpPr>
          <p:cNvPr id="3" name="Rounded Rectangle 2">
            <a:hlinkClick r:id="rId3" action="ppaction://hlinkpres?slideindex=1&amp;slidetitle="/>
          </p:cNvPr>
          <p:cNvSpPr/>
          <p:nvPr/>
        </p:nvSpPr>
        <p:spPr>
          <a:xfrm>
            <a:off x="7147771" y="28366"/>
            <a:ext cx="2897736" cy="1656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70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>
            <a:hlinkClick r:id="rId2"/>
          </p:cNvPr>
          <p:cNvSpPr/>
          <p:nvPr/>
        </p:nvSpPr>
        <p:spPr>
          <a:xfrm>
            <a:off x="539552" y="2276872"/>
            <a:ext cx="2160240" cy="2736303"/>
          </a:xfrm>
          <a:prstGeom prst="borderCallout2">
            <a:avLst>
              <a:gd name="adj1" fmla="val 103130"/>
              <a:gd name="adj2" fmla="val 100156"/>
              <a:gd name="adj3" fmla="val 117569"/>
              <a:gd name="adj4" fmla="val 114840"/>
              <a:gd name="adj5" fmla="val 117948"/>
              <a:gd name="adj6" fmla="val 16487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Ranint</a:t>
            </a:r>
            <a:endParaRPr lang="en-IE" dirty="0" smtClean="0"/>
          </a:p>
          <a:p>
            <a:pPr algn="ctr"/>
            <a:endParaRPr lang="en-IE" dirty="0" smtClean="0"/>
          </a:p>
          <a:p>
            <a:pPr algn="ctr"/>
            <a:r>
              <a:rPr lang="en-IE" dirty="0" err="1" smtClean="0"/>
              <a:t>Ranint</a:t>
            </a:r>
            <a:r>
              <a:rPr lang="en-IE" dirty="0"/>
              <a:t>#</a:t>
            </a:r>
            <a:r>
              <a:rPr lang="en-IE" dirty="0" smtClean="0"/>
              <a:t>(</a:t>
            </a:r>
            <a:r>
              <a:rPr lang="en-IE" dirty="0" err="1" smtClean="0"/>
              <a:t>a,b</a:t>
            </a:r>
            <a:r>
              <a:rPr lang="en-IE" dirty="0" smtClean="0"/>
              <a:t>)</a:t>
            </a:r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Generates a random integer within the range a and b</a:t>
            </a:r>
          </a:p>
        </p:txBody>
      </p:sp>
      <p:sp>
        <p:nvSpPr>
          <p:cNvPr id="10" name="Rounded Rectangle 9">
            <a:hlinkClick r:id="rId2"/>
          </p:cNvPr>
          <p:cNvSpPr/>
          <p:nvPr/>
        </p:nvSpPr>
        <p:spPr>
          <a:xfrm>
            <a:off x="6012160" y="2564904"/>
            <a:ext cx="2088232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err="1" smtClean="0">
                <a:solidFill>
                  <a:srgbClr val="C00000"/>
                </a:solidFill>
              </a:rPr>
              <a:t>Ranint</a:t>
            </a:r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29776" y="2708920"/>
            <a:ext cx="108012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23712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827584" y="4437112"/>
            <a:ext cx="2160240" cy="1080120"/>
          </a:xfrm>
          <a:prstGeom prst="borderCallout2">
            <a:avLst>
              <a:gd name="adj1" fmla="val 103130"/>
              <a:gd name="adj2" fmla="val 100156"/>
              <a:gd name="adj3" fmla="val 117569"/>
              <a:gd name="adj4" fmla="val 114840"/>
              <a:gd name="adj5" fmla="val 117948"/>
              <a:gd name="adj6" fmla="val 16487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Allows us to use Scientific Notation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885944" y="4221088"/>
            <a:ext cx="2160240" cy="1080120"/>
          </a:xfrm>
          <a:prstGeom prst="borderCallout2">
            <a:avLst>
              <a:gd name="adj1" fmla="val 103130"/>
              <a:gd name="adj2" fmla="val 100156"/>
              <a:gd name="adj3" fmla="val 117569"/>
              <a:gd name="adj4" fmla="val 114840"/>
              <a:gd name="adj5" fmla="val 117948"/>
              <a:gd name="adj6" fmla="val 16487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Allows us to use the constant </a:t>
            </a:r>
            <a:r>
              <a:rPr lang="en-IE" dirty="0" smtClean="0">
                <a:latin typeface="Cambria Math"/>
                <a:ea typeface="Cambria Math"/>
              </a:rPr>
              <a:t>𝜋</a:t>
            </a:r>
            <a:endParaRPr lang="en-IE" dirty="0" smtClean="0"/>
          </a:p>
        </p:txBody>
      </p:sp>
      <p:sp>
        <p:nvSpPr>
          <p:cNvPr id="4" name="Line Callout 2 3"/>
          <p:cNvSpPr/>
          <p:nvPr/>
        </p:nvSpPr>
        <p:spPr>
          <a:xfrm>
            <a:off x="1043608" y="4221088"/>
            <a:ext cx="2160240" cy="1080120"/>
          </a:xfrm>
          <a:prstGeom prst="borderCallout2">
            <a:avLst>
              <a:gd name="adj1" fmla="val 103130"/>
              <a:gd name="adj2" fmla="val 100156"/>
              <a:gd name="adj3" fmla="val 117569"/>
              <a:gd name="adj4" fmla="val 114840"/>
              <a:gd name="adj5" fmla="val 117948"/>
              <a:gd name="adj6" fmla="val 16487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Allows us to input the constant </a:t>
            </a:r>
            <a:r>
              <a:rPr lang="en-IE" i="1" dirty="0" smtClean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958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0757" y="188640"/>
            <a:ext cx="508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b="1" u="sng" dirty="0" smtClean="0">
                <a:solidFill>
                  <a:srgbClr val="C00000"/>
                </a:solidFill>
              </a:rPr>
              <a:t>Errors</a:t>
            </a:r>
            <a:endParaRPr lang="en-IE" sz="2800" b="1" u="sng" dirty="0">
              <a:solidFill>
                <a:srgbClr val="C0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1" b="50913"/>
          <a:stretch/>
        </p:blipFill>
        <p:spPr bwMode="auto">
          <a:xfrm>
            <a:off x="424483" y="2636912"/>
            <a:ext cx="7600950" cy="254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56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31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31" y="1559926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5" b="88757"/>
          <a:stretch/>
        </p:blipFill>
        <p:spPr bwMode="auto">
          <a:xfrm>
            <a:off x="1043608" y="832655"/>
            <a:ext cx="6876715" cy="3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42" t="15070" r="34589" b="9035"/>
          <a:stretch/>
        </p:blipFill>
        <p:spPr bwMode="auto">
          <a:xfrm>
            <a:off x="6804248" y="1196752"/>
            <a:ext cx="1727985" cy="24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07" b="2215"/>
          <a:stretch/>
        </p:blipFill>
        <p:spPr bwMode="auto">
          <a:xfrm>
            <a:off x="827584" y="2326436"/>
            <a:ext cx="7600950" cy="105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80" b="25000"/>
          <a:stretch/>
        </p:blipFill>
        <p:spPr bwMode="auto">
          <a:xfrm>
            <a:off x="899592" y="2315406"/>
            <a:ext cx="7600950" cy="125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66" b="46031"/>
          <a:stretch/>
        </p:blipFill>
        <p:spPr bwMode="auto">
          <a:xfrm>
            <a:off x="996481" y="2307458"/>
            <a:ext cx="7553325" cy="138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2" t="57217" b="7886"/>
          <a:stretch/>
        </p:blipFill>
        <p:spPr bwMode="auto">
          <a:xfrm>
            <a:off x="996481" y="2315406"/>
            <a:ext cx="7504061" cy="111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0757" y="188640"/>
            <a:ext cx="508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b="1" u="sng" dirty="0" smtClean="0">
                <a:solidFill>
                  <a:srgbClr val="C00000"/>
                </a:solidFill>
              </a:rPr>
              <a:t>Errors</a:t>
            </a:r>
            <a:endParaRPr lang="en-IE" sz="28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650" y="652463"/>
            <a:ext cx="63627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3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567" y="157721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6382971" y="3693308"/>
            <a:ext cx="2160240" cy="936104"/>
          </a:xfrm>
          <a:prstGeom prst="borderCallout2">
            <a:avLst>
              <a:gd name="adj1" fmla="val 50241"/>
              <a:gd name="adj2" fmla="val -10302"/>
              <a:gd name="adj3" fmla="val 2544"/>
              <a:gd name="adj4" fmla="val -16667"/>
              <a:gd name="adj5" fmla="val -90693"/>
              <a:gd name="adj6" fmla="val -5060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This allows me to change the mode of the calculator</a:t>
            </a:r>
            <a:endParaRPr lang="en-IE" dirty="0"/>
          </a:p>
        </p:txBody>
      </p:sp>
      <p:sp>
        <p:nvSpPr>
          <p:cNvPr id="8" name="Line Callout 2 7"/>
          <p:cNvSpPr/>
          <p:nvPr/>
        </p:nvSpPr>
        <p:spPr>
          <a:xfrm>
            <a:off x="6382971" y="1034477"/>
            <a:ext cx="2160240" cy="936104"/>
          </a:xfrm>
          <a:prstGeom prst="borderCallout2">
            <a:avLst>
              <a:gd name="adj1" fmla="val 27615"/>
              <a:gd name="adj2" fmla="val -5872"/>
              <a:gd name="adj3" fmla="val 42298"/>
              <a:gd name="adj4" fmla="val -29464"/>
              <a:gd name="adj5" fmla="val 60418"/>
              <a:gd name="adj6" fmla="val -4814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Statistical and Regression Calculations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2020757" y="188640"/>
            <a:ext cx="508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b="1" u="sng" dirty="0" smtClean="0">
                <a:solidFill>
                  <a:srgbClr val="C00000"/>
                </a:solidFill>
              </a:rPr>
              <a:t>Mode</a:t>
            </a:r>
            <a:endParaRPr lang="en-IE" sz="28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9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395536" y="1628800"/>
            <a:ext cx="2160240" cy="1800200"/>
          </a:xfrm>
          <a:prstGeom prst="borderCallout2">
            <a:avLst>
              <a:gd name="adj1" fmla="val 23072"/>
              <a:gd name="adj2" fmla="val 101426"/>
              <a:gd name="adj3" fmla="val 61607"/>
              <a:gd name="adj4" fmla="val 118686"/>
              <a:gd name="adj5" fmla="val 64961"/>
              <a:gd name="adj6" fmla="val 16103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This allows me to access all the alternate functions written in </a:t>
            </a:r>
            <a:r>
              <a:rPr lang="en-IE" dirty="0" smtClean="0"/>
              <a:t>Red </a:t>
            </a:r>
          </a:p>
          <a:p>
            <a:pPr algn="ctr"/>
            <a:r>
              <a:rPr lang="en-IE" dirty="0" smtClean="0"/>
              <a:t>above the key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08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20757" y="188640"/>
            <a:ext cx="508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b="1" u="sng" dirty="0" smtClean="0">
                <a:solidFill>
                  <a:srgbClr val="C00000"/>
                </a:solidFill>
              </a:rPr>
              <a:t>Mode</a:t>
            </a:r>
            <a:endParaRPr lang="en-IE" sz="2800" b="1" u="sng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hlinkClick r:id="rId2"/>
          </p:cNvPr>
          <p:cNvSpPr/>
          <p:nvPr/>
        </p:nvSpPr>
        <p:spPr>
          <a:xfrm>
            <a:off x="6003370" y="2324947"/>
            <a:ext cx="2304000" cy="92383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C00000"/>
                </a:solidFill>
              </a:rPr>
              <a:t>Mean, Max, Min </a:t>
            </a:r>
          </a:p>
          <a:p>
            <a:pPr algn="ctr"/>
            <a:r>
              <a:rPr lang="en-IE" dirty="0" smtClean="0">
                <a:solidFill>
                  <a:srgbClr val="C00000"/>
                </a:solidFill>
              </a:rPr>
              <a:t>from a frequency Table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87238" y="1499294"/>
            <a:ext cx="3107618" cy="805640"/>
            <a:chOff x="6516216" y="364690"/>
            <a:chExt cx="3107618" cy="805640"/>
          </a:xfrm>
        </p:grpSpPr>
        <p:sp>
          <p:nvSpPr>
            <p:cNvPr id="11" name="Rounded Rectangle 10">
              <a:hlinkClick r:id="rId2"/>
            </p:cNvPr>
            <p:cNvSpPr/>
            <p:nvPr/>
          </p:nvSpPr>
          <p:spPr>
            <a:xfrm>
              <a:off x="6516216" y="364690"/>
              <a:ext cx="2304000" cy="756286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C00000"/>
                  </a:solidFill>
                </a:rPr>
                <a:t>Mean, Max, Min</a:t>
              </a:r>
            </a:p>
            <a:p>
              <a:pPr algn="ctr"/>
              <a:r>
                <a:rPr lang="en-IE" dirty="0" smtClean="0">
                  <a:solidFill>
                    <a:srgbClr val="C00000"/>
                  </a:solidFill>
                </a:rPr>
                <a:t> from Data</a:t>
              </a:r>
              <a:endParaRPr lang="en-IE" dirty="0">
                <a:solidFill>
                  <a:srgbClr val="C000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8543714" y="450250"/>
              <a:ext cx="1080120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dirty="0" smtClean="0">
                  <a:solidFill>
                    <a:srgbClr val="C00000"/>
                  </a:solidFill>
                  <a:sym typeface="Wingdings"/>
                </a:rPr>
                <a:t></a:t>
              </a:r>
              <a:endParaRPr lang="en-IE" sz="5400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8028384" y="2440471"/>
            <a:ext cx="108012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5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10496" y="3304442"/>
            <a:ext cx="3105442" cy="972310"/>
            <a:chOff x="6010496" y="2260528"/>
            <a:chExt cx="3105442" cy="972310"/>
          </a:xfrm>
        </p:grpSpPr>
        <p:sp>
          <p:nvSpPr>
            <p:cNvPr id="13" name="Rounded Rectangle 12">
              <a:hlinkClick r:id="rId3"/>
            </p:cNvPr>
            <p:cNvSpPr/>
            <p:nvPr/>
          </p:nvSpPr>
          <p:spPr>
            <a:xfrm>
              <a:off x="6010496" y="2260528"/>
              <a:ext cx="2304000" cy="9723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C00000"/>
                  </a:solidFill>
                </a:rPr>
                <a:t>Mean from a Grouped frequency Table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035818" y="2458166"/>
              <a:ext cx="1080120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dirty="0" smtClean="0">
                  <a:solidFill>
                    <a:srgbClr val="C00000"/>
                  </a:solidFill>
                  <a:sym typeface="Wingdings"/>
                </a:rPr>
                <a:t></a:t>
              </a:r>
              <a:endParaRPr lang="en-IE" sz="5400" dirty="0"/>
            </a:p>
          </p:txBody>
        </p:sp>
      </p:grpSp>
      <p:sp>
        <p:nvSpPr>
          <p:cNvPr id="20" name="Rounded Rectangle 19">
            <a:hlinkClick r:id="rId4"/>
          </p:cNvPr>
          <p:cNvSpPr/>
          <p:nvPr/>
        </p:nvSpPr>
        <p:spPr>
          <a:xfrm>
            <a:off x="6012160" y="4328898"/>
            <a:ext cx="2304000" cy="97231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Finding Correlation </a:t>
            </a:r>
            <a:r>
              <a:rPr lang="en-IE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Coefficient &amp;</a:t>
            </a:r>
            <a:r>
              <a:rPr lang="en-IE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IE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</a:br>
            <a:r>
              <a:rPr lang="en-IE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Line of Best Fit</a:t>
            </a:r>
            <a:endParaRPr lang="en-IE" dirty="0" smtClean="0">
              <a:solidFill>
                <a:srgbClr val="C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41924" y="4526536"/>
            <a:ext cx="108012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5678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Callout 2 7"/>
          <p:cNvSpPr/>
          <p:nvPr/>
        </p:nvSpPr>
        <p:spPr>
          <a:xfrm>
            <a:off x="539552" y="722870"/>
            <a:ext cx="2160240" cy="936104"/>
          </a:xfrm>
          <a:prstGeom prst="borderCallout2">
            <a:avLst>
              <a:gd name="adj1" fmla="val 4288"/>
              <a:gd name="adj2" fmla="val 104056"/>
              <a:gd name="adj3" fmla="val 7308"/>
              <a:gd name="adj4" fmla="val 140482"/>
              <a:gd name="adj5" fmla="val 99783"/>
              <a:gd name="adj6" fmla="val 18624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Statistical and Regression Calculations</a:t>
            </a:r>
            <a:endParaRPr lang="en-IE" dirty="0"/>
          </a:p>
        </p:txBody>
      </p:sp>
      <p:pic>
        <p:nvPicPr>
          <p:cNvPr id="19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03316"/>
            <a:ext cx="1678876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374143"/>
            <a:ext cx="2912693" cy="249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89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>
            <a:hlinkClick r:id="rId2"/>
          </p:cNvPr>
          <p:cNvSpPr/>
          <p:nvPr/>
        </p:nvSpPr>
        <p:spPr>
          <a:xfrm>
            <a:off x="372001" y="2347450"/>
            <a:ext cx="2160240" cy="1297573"/>
          </a:xfrm>
          <a:prstGeom prst="borderCallout2">
            <a:avLst>
              <a:gd name="adj1" fmla="val 50332"/>
              <a:gd name="adj2" fmla="val 102903"/>
              <a:gd name="adj3" fmla="val -5407"/>
              <a:gd name="adj4" fmla="val 114748"/>
              <a:gd name="adj5" fmla="val -36964"/>
              <a:gd name="adj6" fmla="val 14774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Generation of a number  table</a:t>
            </a:r>
          </a:p>
          <a:p>
            <a:pPr algn="ctr"/>
            <a:r>
              <a:rPr lang="en-IE" dirty="0" smtClean="0"/>
              <a:t> based on an expression</a:t>
            </a:r>
            <a:endParaRPr lang="en-IE" dirty="0"/>
          </a:p>
        </p:txBody>
      </p:sp>
      <p:grpSp>
        <p:nvGrpSpPr>
          <p:cNvPr id="4" name="Group 3"/>
          <p:cNvGrpSpPr/>
          <p:nvPr/>
        </p:nvGrpSpPr>
        <p:grpSpPr>
          <a:xfrm>
            <a:off x="5959942" y="2511844"/>
            <a:ext cx="3109884" cy="720080"/>
            <a:chOff x="6010496" y="2458166"/>
            <a:chExt cx="3109884" cy="720080"/>
          </a:xfrm>
        </p:grpSpPr>
        <p:sp>
          <p:nvSpPr>
            <p:cNvPr id="5" name="Rounded Rectangle 4">
              <a:hlinkClick r:id="rId2"/>
            </p:cNvPr>
            <p:cNvSpPr/>
            <p:nvPr/>
          </p:nvSpPr>
          <p:spPr>
            <a:xfrm>
              <a:off x="6010496" y="2462970"/>
              <a:ext cx="2304000" cy="5775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C00000"/>
                  </a:solidFill>
                </a:rPr>
                <a:t>Table Mode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040260" y="2458166"/>
              <a:ext cx="1080120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dirty="0" smtClean="0">
                  <a:solidFill>
                    <a:srgbClr val="C00000"/>
                  </a:solidFill>
                  <a:sym typeface="Wingdings"/>
                </a:rPr>
                <a:t></a:t>
              </a:r>
              <a:endParaRPr lang="en-IE" sz="54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8547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0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369555" y="2347450"/>
            <a:ext cx="2160240" cy="936104"/>
          </a:xfrm>
          <a:prstGeom prst="borderCallout2">
            <a:avLst>
              <a:gd name="adj1" fmla="val 44653"/>
              <a:gd name="adj2" fmla="val -949"/>
              <a:gd name="adj3" fmla="val 3680"/>
              <a:gd name="adj4" fmla="val -14698"/>
              <a:gd name="adj5" fmla="val -47011"/>
              <a:gd name="adj6" fmla="val -4335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Verify Calculations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45992" y="1453726"/>
            <a:ext cx="3098008" cy="720080"/>
            <a:chOff x="6010496" y="2458166"/>
            <a:chExt cx="3098008" cy="720080"/>
          </a:xfrm>
        </p:grpSpPr>
        <p:sp>
          <p:nvSpPr>
            <p:cNvPr id="6" name="Rounded Rectangle 5">
              <a:hlinkClick r:id="rId3"/>
            </p:cNvPr>
            <p:cNvSpPr/>
            <p:nvPr/>
          </p:nvSpPr>
          <p:spPr>
            <a:xfrm>
              <a:off x="6010496" y="2471628"/>
              <a:ext cx="2304000" cy="5995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C00000"/>
                  </a:solidFill>
                </a:rPr>
                <a:t>VERIFY MODE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028384" y="2458166"/>
              <a:ext cx="1080120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dirty="0" smtClean="0">
                  <a:solidFill>
                    <a:srgbClr val="C00000"/>
                  </a:solidFill>
                  <a:sym typeface="Wingdings"/>
                </a:rPr>
                <a:t></a:t>
              </a:r>
              <a:endParaRPr lang="en-IE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09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00066" y="1736610"/>
            <a:ext cx="3098008" cy="972310"/>
            <a:chOff x="6010496" y="2224322"/>
            <a:chExt cx="3098008" cy="972310"/>
          </a:xfrm>
        </p:grpSpPr>
        <p:sp>
          <p:nvSpPr>
            <p:cNvPr id="3" name="Rounded Rectangle 2">
              <a:hlinkClick r:id="rId2"/>
            </p:cNvPr>
            <p:cNvSpPr/>
            <p:nvPr/>
          </p:nvSpPr>
          <p:spPr>
            <a:xfrm>
              <a:off x="6010496" y="2224322"/>
              <a:ext cx="2304000" cy="9723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C00000"/>
                  </a:solidFill>
                </a:rPr>
                <a:t>Knowing how your calculator works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8028384" y="2458166"/>
              <a:ext cx="1080120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dirty="0" smtClean="0">
                  <a:solidFill>
                    <a:srgbClr val="C00000"/>
                  </a:solidFill>
                  <a:sym typeface="Wingdings"/>
                </a:rPr>
                <a:t></a:t>
              </a:r>
              <a:endParaRPr lang="en-IE" sz="5400" dirty="0"/>
            </a:p>
          </p:txBody>
        </p:sp>
      </p:grpSp>
      <p:pic>
        <p:nvPicPr>
          <p:cNvPr id="819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210" y="2996952"/>
            <a:ext cx="2054758" cy="152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9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3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3"/>
            <a:ext cx="9144000" cy="1021277"/>
          </a:xfrm>
          <a:prstGeom prst="rect">
            <a:avLst/>
          </a:prstGeom>
          <a:solidFill>
            <a:srgbClr val="99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3600" b="1" i="1" dirty="0">
                <a:solidFill>
                  <a:srgbClr val="FFCC33"/>
                </a:solidFill>
              </a:rPr>
              <a:t>Project Maths</a:t>
            </a:r>
            <a:r>
              <a:rPr lang="en-IE" sz="3600" b="1" i="1" dirty="0" smtClean="0">
                <a:solidFill>
                  <a:srgbClr val="FFCC33"/>
                </a:solidFill>
              </a:rPr>
              <a:t>: Use of Casio Calculators</a:t>
            </a:r>
            <a:endParaRPr lang="en-IE" sz="3600" b="1" i="1" dirty="0">
              <a:solidFill>
                <a:srgbClr val="FFCC33"/>
              </a:solidFill>
              <a:ea typeface="ＭＳ Ｐゴシック" pitchFamily="34" charset="-128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652321" y="6097751"/>
            <a:ext cx="3246007" cy="534473"/>
            <a:chOff x="961324" y="5863285"/>
            <a:chExt cx="6440503" cy="850609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5" y="5863285"/>
              <a:ext cx="1403215" cy="7796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23" descr="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324" y="5863285"/>
              <a:ext cx="1489448" cy="7940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24" descr="NDP_log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6653" y="5863285"/>
              <a:ext cx="1939710" cy="7752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25" descr="ec_drumcondra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2695" y="5863285"/>
              <a:ext cx="1079132" cy="8506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07504" y="1196752"/>
                <a:ext cx="8927472" cy="3024336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t" anchorCtr="0"/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BIMDAS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CURSOR KEYS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MODE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SETUP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MEMORIES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GENERAL FUNCTIONS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SEXIGESIMAL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PRIME FACTORS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CLEAR MEMORY</a:t>
                </a:r>
              </a:p>
              <a:p>
                <a:endParaRPr lang="en-IE" sz="2400" dirty="0" smtClean="0">
                  <a:solidFill>
                    <a:srgbClr val="FFC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 smtClean="0">
                    <a:solidFill>
                      <a:srgbClr val="FFC000"/>
                    </a:solidFill>
                  </a:rPr>
                  <a:t>RANDOM</a:t>
                </a:r>
                <a:endParaRPr lang="en-IE" sz="2400" dirty="0">
                  <a:solidFill>
                    <a:srgbClr val="FFC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>
                    <a:solidFill>
                      <a:srgbClr val="FFC000"/>
                    </a:solidFill>
                  </a:rPr>
                  <a:t>POLAR </a:t>
                </a:r>
                <a14:m>
                  <m:oMath xmlns:m="http://schemas.openxmlformats.org/officeDocument/2006/math">
                    <m:r>
                      <a:rPr lang="en-IE" sz="24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IE" sz="2400" dirty="0">
                    <a:solidFill>
                      <a:srgbClr val="FFC000"/>
                    </a:solidFill>
                  </a:rPr>
                  <a:t>RECTANGULAR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>
                    <a:solidFill>
                      <a:srgbClr val="FFC000"/>
                    </a:solidFill>
                  </a:rPr>
                  <a:t>STATISTICS MODE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>
                    <a:solidFill>
                      <a:srgbClr val="FFC000"/>
                    </a:solidFill>
                  </a:rPr>
                  <a:t>TABLE MODE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>
                    <a:solidFill>
                      <a:srgbClr val="FFC000"/>
                    </a:solidFill>
                  </a:rPr>
                  <a:t>VERIFY MODE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sz="2400" dirty="0">
                    <a:solidFill>
                      <a:srgbClr val="FFC000"/>
                    </a:solidFill>
                  </a:rPr>
                  <a:t>KNOWING YOUR CALCULATOR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IE" sz="2400" dirty="0" smtClean="0">
                  <a:solidFill>
                    <a:srgbClr val="FFC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IE" sz="2400" dirty="0" smtClean="0">
                  <a:solidFill>
                    <a:srgbClr val="FFC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IE" sz="2400" dirty="0" smtClean="0">
                  <a:solidFill>
                    <a:srgbClr val="FFC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IE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96752"/>
                <a:ext cx="8927472" cy="3024336"/>
              </a:xfrm>
              <a:prstGeom prst="roundRect">
                <a:avLst/>
              </a:prstGeom>
              <a:blipFill rotWithShape="1">
                <a:blip r:embed="rId10"/>
                <a:stretch>
                  <a:fillRect b="-21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2 2"/>
          <p:cNvSpPr/>
          <p:nvPr/>
        </p:nvSpPr>
        <p:spPr>
          <a:xfrm>
            <a:off x="6249888" y="3096519"/>
            <a:ext cx="2664296" cy="1800200"/>
          </a:xfrm>
          <a:prstGeom prst="borderCallout2">
            <a:avLst>
              <a:gd name="adj1" fmla="val 11512"/>
              <a:gd name="adj2" fmla="val -2965"/>
              <a:gd name="adj3" fmla="val -1253"/>
              <a:gd name="adj4" fmla="val -11728"/>
              <a:gd name="adj5" fmla="val -3022"/>
              <a:gd name="adj6" fmla="val -47050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This cursor allows me to navigate through a </a:t>
            </a:r>
          </a:p>
          <a:p>
            <a:pPr algn="ctr"/>
            <a:r>
              <a:rPr lang="en-IE" dirty="0" smtClean="0"/>
              <a:t>Menu, </a:t>
            </a:r>
          </a:p>
          <a:p>
            <a:pPr algn="ctr"/>
            <a:r>
              <a:rPr lang="en-IE" dirty="0" smtClean="0"/>
              <a:t> a current or a previous</a:t>
            </a:r>
          </a:p>
          <a:p>
            <a:pPr algn="ctr"/>
            <a:r>
              <a:rPr lang="en-IE" dirty="0" smtClean="0"/>
              <a:t> calculation</a:t>
            </a:r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42331"/>
            <a:ext cx="18097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56" y="2276872"/>
            <a:ext cx="18097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56" y="2744094"/>
            <a:ext cx="18097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"/>
          <a:stretch/>
        </p:blipFill>
        <p:spPr bwMode="auto">
          <a:xfrm>
            <a:off x="376856" y="3136518"/>
            <a:ext cx="1809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85168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85168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7202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5148064" y="1412776"/>
            <a:ext cx="360040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Line Callout 2 10"/>
          <p:cNvSpPr/>
          <p:nvPr/>
        </p:nvSpPr>
        <p:spPr>
          <a:xfrm>
            <a:off x="6228138" y="394881"/>
            <a:ext cx="2707796" cy="2058203"/>
          </a:xfrm>
          <a:prstGeom prst="borderCallout2">
            <a:avLst>
              <a:gd name="adj1" fmla="val 1767"/>
              <a:gd name="adj2" fmla="val -3193"/>
              <a:gd name="adj3" fmla="val 62440"/>
              <a:gd name="adj4" fmla="val -5933"/>
              <a:gd name="adj5" fmla="val 61172"/>
              <a:gd name="adj6" fmla="val -2502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An indicator in the upper right corner indicates that enough memory exists for me to use a previous calculation</a:t>
            </a:r>
          </a:p>
        </p:txBody>
      </p:sp>
    </p:spTree>
    <p:extLst>
      <p:ext uri="{BB962C8B-B14F-4D97-AF65-F5344CB8AC3E}">
        <p14:creationId xmlns:p14="http://schemas.microsoft.com/office/powerpoint/2010/main" val="12890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6382971" y="3693308"/>
            <a:ext cx="2160240" cy="936104"/>
          </a:xfrm>
          <a:prstGeom prst="borderCallout2">
            <a:avLst>
              <a:gd name="adj1" fmla="val 50241"/>
              <a:gd name="adj2" fmla="val -10302"/>
              <a:gd name="adj3" fmla="val 2544"/>
              <a:gd name="adj4" fmla="val -16667"/>
              <a:gd name="adj5" fmla="val -90693"/>
              <a:gd name="adj6" fmla="val -5060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This allows me to change the mode of the calculator</a:t>
            </a:r>
            <a:endParaRPr lang="en-IE" dirty="0"/>
          </a:p>
        </p:txBody>
      </p:sp>
      <p:sp>
        <p:nvSpPr>
          <p:cNvPr id="6" name="Line Callout 2 5"/>
          <p:cNvSpPr/>
          <p:nvPr/>
        </p:nvSpPr>
        <p:spPr>
          <a:xfrm>
            <a:off x="372001" y="1010757"/>
            <a:ext cx="2160240" cy="936104"/>
          </a:xfrm>
          <a:prstGeom prst="borderCallout2">
            <a:avLst>
              <a:gd name="adj1" fmla="val 27615"/>
              <a:gd name="adj2" fmla="val 102903"/>
              <a:gd name="adj3" fmla="val 33211"/>
              <a:gd name="adj4" fmla="val 125084"/>
              <a:gd name="adj5" fmla="val 71776"/>
              <a:gd name="adj6" fmla="val 151686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General Calculations</a:t>
            </a:r>
            <a:endParaRPr lang="en-IE" dirty="0"/>
          </a:p>
        </p:txBody>
      </p:sp>
      <p:sp>
        <p:nvSpPr>
          <p:cNvPr id="7" name="Line Callout 2 6"/>
          <p:cNvSpPr/>
          <p:nvPr/>
        </p:nvSpPr>
        <p:spPr>
          <a:xfrm>
            <a:off x="372001" y="2347450"/>
            <a:ext cx="2160240" cy="1297573"/>
          </a:xfrm>
          <a:prstGeom prst="borderCallout2">
            <a:avLst>
              <a:gd name="adj1" fmla="val 50332"/>
              <a:gd name="adj2" fmla="val 102903"/>
              <a:gd name="adj3" fmla="val -5407"/>
              <a:gd name="adj4" fmla="val 114748"/>
              <a:gd name="adj5" fmla="val -36964"/>
              <a:gd name="adj6" fmla="val 14774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Generation of a number  table</a:t>
            </a:r>
          </a:p>
          <a:p>
            <a:pPr algn="ctr"/>
            <a:r>
              <a:rPr lang="en-IE" dirty="0" smtClean="0"/>
              <a:t> based on an expression</a:t>
            </a:r>
            <a:endParaRPr lang="en-IE" dirty="0"/>
          </a:p>
        </p:txBody>
      </p:sp>
      <p:sp>
        <p:nvSpPr>
          <p:cNvPr id="8" name="Line Callout 2 7"/>
          <p:cNvSpPr/>
          <p:nvPr/>
        </p:nvSpPr>
        <p:spPr>
          <a:xfrm>
            <a:off x="6382971" y="1034477"/>
            <a:ext cx="2160240" cy="936104"/>
          </a:xfrm>
          <a:prstGeom prst="borderCallout2">
            <a:avLst>
              <a:gd name="adj1" fmla="val 27615"/>
              <a:gd name="adj2" fmla="val -5872"/>
              <a:gd name="adj3" fmla="val 42298"/>
              <a:gd name="adj4" fmla="val -29464"/>
              <a:gd name="adj5" fmla="val 60418"/>
              <a:gd name="adj6" fmla="val -4814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Statistical and Regression Calculations</a:t>
            </a:r>
            <a:endParaRPr lang="en-IE" dirty="0"/>
          </a:p>
        </p:txBody>
      </p:sp>
      <p:sp>
        <p:nvSpPr>
          <p:cNvPr id="9" name="Line Callout 2 8"/>
          <p:cNvSpPr/>
          <p:nvPr/>
        </p:nvSpPr>
        <p:spPr>
          <a:xfrm>
            <a:off x="6369555" y="2347450"/>
            <a:ext cx="2160240" cy="936104"/>
          </a:xfrm>
          <a:prstGeom prst="borderCallout2">
            <a:avLst>
              <a:gd name="adj1" fmla="val 44653"/>
              <a:gd name="adj2" fmla="val -949"/>
              <a:gd name="adj3" fmla="val 3680"/>
              <a:gd name="adj4" fmla="val -14698"/>
              <a:gd name="adj5" fmla="val -54301"/>
              <a:gd name="adj6" fmla="val -38301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Verify Calculations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12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47700"/>
            <a:ext cx="2733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Callout 2 2"/>
          <p:cNvSpPr/>
          <p:nvPr/>
        </p:nvSpPr>
        <p:spPr>
          <a:xfrm>
            <a:off x="372001" y="542705"/>
            <a:ext cx="2160240" cy="936104"/>
          </a:xfrm>
          <a:prstGeom prst="borderCallout2">
            <a:avLst>
              <a:gd name="adj1" fmla="val 50332"/>
              <a:gd name="adj2" fmla="val 102903"/>
              <a:gd name="adj3" fmla="val 61607"/>
              <a:gd name="adj4" fmla="val 118686"/>
              <a:gd name="adj5" fmla="val 117445"/>
              <a:gd name="adj6" fmla="val 150037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Natural Display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6372200" y="542705"/>
            <a:ext cx="2160240" cy="936104"/>
          </a:xfrm>
          <a:prstGeom prst="borderCallout2">
            <a:avLst>
              <a:gd name="adj1" fmla="val 57944"/>
              <a:gd name="adj2" fmla="val -4293"/>
              <a:gd name="adj3" fmla="val 61607"/>
              <a:gd name="adj4" fmla="val -20394"/>
              <a:gd name="adj5" fmla="val 123788"/>
              <a:gd name="adj6" fmla="val -3796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Linear Display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6372200" y="2204864"/>
            <a:ext cx="2160240" cy="1800200"/>
          </a:xfrm>
          <a:prstGeom prst="borderCallout2">
            <a:avLst>
              <a:gd name="adj1" fmla="val 67483"/>
              <a:gd name="adj2" fmla="val -3743"/>
              <a:gd name="adj3" fmla="val 67544"/>
              <a:gd name="adj4" fmla="val -69319"/>
              <a:gd name="adj5" fmla="val 30369"/>
              <a:gd name="adj6" fmla="val -121526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If we press the shift Key before we press this key we can alter the way the calculator is</a:t>
            </a:r>
          </a:p>
          <a:p>
            <a:pPr algn="ctr"/>
            <a:r>
              <a:rPr lang="en-IE" dirty="0" smtClean="0"/>
              <a:t> SET UP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6372200" y="2204864"/>
            <a:ext cx="2160240" cy="1800200"/>
          </a:xfrm>
          <a:prstGeom prst="borderCallout2">
            <a:avLst>
              <a:gd name="adj1" fmla="val 67483"/>
              <a:gd name="adj2" fmla="val -3743"/>
              <a:gd name="adj3" fmla="val 66225"/>
              <a:gd name="adj4" fmla="val -29189"/>
              <a:gd name="adj5" fmla="val 35646"/>
              <a:gd name="adj6" fmla="val -59407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If we press the shift Key before we press this key we can alter the way the calculator is</a:t>
            </a:r>
          </a:p>
          <a:p>
            <a:pPr algn="ctr"/>
            <a:r>
              <a:rPr lang="en-IE" dirty="0" smtClean="0"/>
              <a:t> SET UP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2001" y="2987122"/>
            <a:ext cx="8496944" cy="3223178"/>
            <a:chOff x="372001" y="2987122"/>
            <a:chExt cx="8496944" cy="3223178"/>
          </a:xfrm>
        </p:grpSpPr>
        <p:grpSp>
          <p:nvGrpSpPr>
            <p:cNvPr id="6" name="Group 5"/>
            <p:cNvGrpSpPr/>
            <p:nvPr/>
          </p:nvGrpSpPr>
          <p:grpSpPr>
            <a:xfrm>
              <a:off x="372001" y="2987122"/>
              <a:ext cx="8496944" cy="3223178"/>
              <a:chOff x="251520" y="3861048"/>
              <a:chExt cx="8496944" cy="322317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51520" y="3861048"/>
                <a:ext cx="8496944" cy="32231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E" b="1" u="sng" dirty="0" smtClean="0">
                    <a:solidFill>
                      <a:srgbClr val="C00000"/>
                    </a:solidFill>
                  </a:rPr>
                  <a:t>1  </a:t>
                </a:r>
                <a:r>
                  <a:rPr lang="en-IE" b="1" u="sng" dirty="0" err="1" smtClean="0">
                    <a:solidFill>
                      <a:srgbClr val="C00000"/>
                    </a:solidFill>
                  </a:rPr>
                  <a:t>MthIO</a:t>
                </a:r>
                <a:r>
                  <a:rPr lang="en-IE" b="1" u="sng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  2  </a:t>
                </a:r>
                <a:r>
                  <a:rPr lang="en-IE" b="1" dirty="0" err="1" smtClean="0">
                    <a:solidFill>
                      <a:srgbClr val="C00000"/>
                    </a:solidFill>
                  </a:rPr>
                  <a:t>LineIO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Specifies the display format.</a:t>
                </a:r>
              </a:p>
              <a:p>
                <a:endParaRPr lang="en-IE" dirty="0" smtClean="0">
                  <a:solidFill>
                    <a:srgbClr val="C00000"/>
                  </a:solidFill>
                </a:endParaRPr>
              </a:p>
              <a:p>
                <a:r>
                  <a:rPr lang="en-IE" b="1" dirty="0" smtClean="0">
                    <a:solidFill>
                      <a:srgbClr val="C00000"/>
                    </a:solidFill>
                  </a:rPr>
                  <a:t>Natural Display (</a:t>
                </a:r>
                <a:r>
                  <a:rPr lang="en-IE" b="1" dirty="0" err="1" smtClean="0">
                    <a:solidFill>
                      <a:srgbClr val="C00000"/>
                    </a:solidFill>
                  </a:rPr>
                  <a:t>MthIO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) </a:t>
                </a:r>
              </a:p>
              <a:p>
                <a:r>
                  <a:rPr lang="en-IE" dirty="0" smtClean="0">
                    <a:solidFill>
                      <a:srgbClr val="C00000"/>
                    </a:solidFill>
                  </a:rPr>
                  <a:t>Causes fraction, irrational numbers, and other expressions to</a:t>
                </a:r>
              </a:p>
              <a:p>
                <a:r>
                  <a:rPr lang="en-IE" dirty="0" smtClean="0">
                    <a:solidFill>
                      <a:srgbClr val="C00000"/>
                    </a:solidFill>
                  </a:rPr>
                  <a:t>be displayed as they are written on the paper.</a:t>
                </a:r>
              </a:p>
              <a:p>
                <a:endParaRPr lang="en-IE" b="1" dirty="0">
                  <a:solidFill>
                    <a:srgbClr val="C00000"/>
                  </a:solidFill>
                </a:endParaRPr>
              </a:p>
              <a:p>
                <a:r>
                  <a:rPr lang="en-IE" b="1" dirty="0" smtClean="0">
                    <a:solidFill>
                      <a:srgbClr val="C00000"/>
                    </a:solidFill>
                  </a:rPr>
                  <a:t>Linear Display (</a:t>
                </a:r>
                <a:r>
                  <a:rPr lang="en-IE" b="1" dirty="0" err="1" smtClean="0">
                    <a:solidFill>
                      <a:srgbClr val="C00000"/>
                    </a:solidFill>
                  </a:rPr>
                  <a:t>LineIO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causes fractions and other expressions</a:t>
                </a:r>
              </a:p>
              <a:p>
                <a:r>
                  <a:rPr lang="en-IE" dirty="0" smtClean="0">
                    <a:solidFill>
                      <a:srgbClr val="C00000"/>
                    </a:solidFill>
                  </a:rPr>
                  <a:t> to be displayed in a single line. </a:t>
                </a:r>
              </a:p>
              <a:p>
                <a:endParaRPr lang="en-IE" dirty="0">
                  <a:solidFill>
                    <a:srgbClr val="C00000"/>
                  </a:solidFill>
                </a:endParaRPr>
              </a:p>
              <a:p>
                <a:endParaRPr lang="en-IE" dirty="0" smtClean="0">
                  <a:solidFill>
                    <a:srgbClr val="C00000"/>
                  </a:solidFill>
                </a:endParaRPr>
              </a:p>
              <a:p>
                <a:endParaRPr lang="en-IE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4261" t="51143" r="1964" b="23423"/>
              <a:stretch/>
            </p:blipFill>
            <p:spPr bwMode="auto">
              <a:xfrm>
                <a:off x="6156176" y="5445224"/>
                <a:ext cx="2535073" cy="1089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4413" t="7853" r="2219" b="69057"/>
              <a:stretch/>
            </p:blipFill>
            <p:spPr bwMode="auto">
              <a:xfrm>
                <a:off x="6156176" y="4149080"/>
                <a:ext cx="2504518" cy="989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Rounded Rectangle 9"/>
            <p:cNvSpPr/>
            <p:nvPr/>
          </p:nvSpPr>
          <p:spPr>
            <a:xfrm>
              <a:off x="431376" y="3105872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415547" y="3117242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1396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GBX_HAS_SWIFFPOINT_SHAPES" val="1"/>
  <p:tag name="ISPRING_RESOURCE_PATHS_HASH_PRESENTER" val="34ee41ee671b0897d971d252dc8ecb152946844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5185</TotalTime>
  <Words>2151</Words>
  <Application>Microsoft Office PowerPoint</Application>
  <PresentationFormat>On-screen Show (4:3)</PresentationFormat>
  <Paragraphs>389</Paragraphs>
  <Slides>65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Theme1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sgammell</cp:lastModifiedBy>
  <cp:revision>149</cp:revision>
  <dcterms:created xsi:type="dcterms:W3CDTF">2012-03-29T21:38:00Z</dcterms:created>
  <dcterms:modified xsi:type="dcterms:W3CDTF">2015-01-09T12:41:21Z</dcterms:modified>
</cp:coreProperties>
</file>