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62" r:id="rId6"/>
    <p:sldId id="258" r:id="rId7"/>
    <p:sldId id="263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4119849-D73F-4E4C-BBB4-0C305BC64F7E}" type="datetimeFigureOut">
              <a:rPr lang="en-IE" smtClean="0"/>
              <a:pPr/>
              <a:t>11/04/2012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A0B298BD-B414-4AF6-8014-791DE8F91252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1547664" y="116632"/>
            <a:ext cx="5832648" cy="7200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latin typeface="Comic Sans MS" pitchFamily="66" charset="0"/>
              </a:rPr>
              <a:t>12.1 Permutations</a:t>
            </a:r>
            <a:endParaRPr lang="en-IE" sz="32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268760"/>
            <a:ext cx="727280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When a question says ‘how many </a:t>
            </a:r>
            <a:r>
              <a:rPr lang="en-IE" dirty="0" err="1" smtClean="0">
                <a:latin typeface="Comic Sans MS" pitchFamily="66" charset="0"/>
              </a:rPr>
              <a:t>arrangment</a:t>
            </a:r>
            <a:r>
              <a:rPr lang="en-IE" dirty="0" smtClean="0">
                <a:latin typeface="Comic Sans MS" pitchFamily="66" charset="0"/>
              </a:rPr>
              <a:t>’..... Think BOXES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1700808"/>
            <a:ext cx="60532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For each space we have a box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In the box write down how many options can go into it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Multiply these numbers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107504" y="2780928"/>
            <a:ext cx="89466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1  	(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) How many arrangements can be made of the letters of the word FROG</a:t>
            </a:r>
          </a:p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	taking two letters at a time</a:t>
            </a:r>
            <a:endParaRPr lang="en-IE" dirty="0"/>
          </a:p>
        </p:txBody>
      </p:sp>
      <p:sp>
        <p:nvSpPr>
          <p:cNvPr id="9" name="Rounded Rectangle 8"/>
          <p:cNvSpPr/>
          <p:nvPr/>
        </p:nvSpPr>
        <p:spPr>
          <a:xfrm>
            <a:off x="1115616" y="3501008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1057463" y="3553852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12" name="Rounded Rectangle 11"/>
          <p:cNvSpPr/>
          <p:nvPr/>
        </p:nvSpPr>
        <p:spPr>
          <a:xfrm>
            <a:off x="1907704" y="3501008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828073" y="3573016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14" name="Rectangle 13"/>
          <p:cNvSpPr/>
          <p:nvPr/>
        </p:nvSpPr>
        <p:spPr>
          <a:xfrm>
            <a:off x="2476145" y="3573016"/>
            <a:ext cx="963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12</a:t>
            </a:r>
            <a:endParaRPr lang="en-IE" sz="2800" dirty="0"/>
          </a:p>
        </p:txBody>
      </p:sp>
      <p:sp>
        <p:nvSpPr>
          <p:cNvPr id="15" name="Rectangle 14"/>
          <p:cNvSpPr/>
          <p:nvPr/>
        </p:nvSpPr>
        <p:spPr>
          <a:xfrm>
            <a:off x="4932040" y="3573016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FR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436096" y="3140968"/>
            <a:ext cx="1141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Long way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4932040" y="400506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FO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32040" y="4437112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FG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52120" y="3573016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RF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52120" y="400506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RO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65975" y="4450967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RG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00192" y="3573016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OF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300192" y="400506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OR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300192" y="4464822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OG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948264" y="3573016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GF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948264" y="4005064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GR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948264" y="4495265"/>
            <a:ext cx="576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GO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5496" y="4006805"/>
            <a:ext cx="4477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e.g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1  	(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) How many start with a vowel</a:t>
            </a:r>
            <a:endParaRPr lang="en-IE" dirty="0"/>
          </a:p>
        </p:txBody>
      </p:sp>
      <p:sp>
        <p:nvSpPr>
          <p:cNvPr id="30" name="Rectangle 29"/>
          <p:cNvSpPr/>
          <p:nvPr/>
        </p:nvSpPr>
        <p:spPr>
          <a:xfrm>
            <a:off x="985455" y="4553418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31" name="Rounded Rectangle 30"/>
          <p:cNvSpPr/>
          <p:nvPr/>
        </p:nvSpPr>
        <p:spPr>
          <a:xfrm>
            <a:off x="999310" y="452297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2" name="Rounded Rectangle 31"/>
          <p:cNvSpPr/>
          <p:nvPr/>
        </p:nvSpPr>
        <p:spPr>
          <a:xfrm>
            <a:off x="1907704" y="450912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828073" y="4581128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34" name="Rectangle 33"/>
          <p:cNvSpPr/>
          <p:nvPr/>
        </p:nvSpPr>
        <p:spPr>
          <a:xfrm>
            <a:off x="2411760" y="4561964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3</a:t>
            </a:r>
            <a:endParaRPr lang="en-IE" sz="2800" dirty="0"/>
          </a:p>
        </p:txBody>
      </p:sp>
      <p:sp>
        <p:nvSpPr>
          <p:cNvPr id="35" name="Rectangle 34"/>
          <p:cNvSpPr/>
          <p:nvPr/>
        </p:nvSpPr>
        <p:spPr>
          <a:xfrm>
            <a:off x="1101836" y="5013176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srgbClr val="FF0000"/>
                </a:solidFill>
                <a:latin typeface="Comic Sans MS" pitchFamily="66" charset="0"/>
              </a:rPr>
              <a:t>o</a:t>
            </a:r>
            <a:endParaRPr lang="en-IE" sz="2800" dirty="0">
              <a:solidFill>
                <a:srgbClr val="FF0000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547664" y="5301208"/>
            <a:ext cx="4032448" cy="369332"/>
            <a:chOff x="1547664" y="5301208"/>
            <a:chExt cx="4032448" cy="369332"/>
          </a:xfrm>
        </p:grpSpPr>
        <p:sp>
          <p:nvSpPr>
            <p:cNvPr id="36" name="TextBox 35"/>
            <p:cNvSpPr txBox="1"/>
            <p:nvPr/>
          </p:nvSpPr>
          <p:spPr>
            <a:xfrm>
              <a:off x="1979712" y="5301208"/>
              <a:ext cx="360040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IE" dirty="0" smtClean="0">
                  <a:latin typeface="Comic Sans MS" pitchFamily="66" charset="0"/>
                </a:rPr>
                <a:t>Deal with the restriction first</a:t>
              </a:r>
              <a:endParaRPr lang="en-IE" dirty="0">
                <a:latin typeface="Comic Sans MS" pitchFamily="66" charset="0"/>
              </a:endParaRPr>
            </a:p>
          </p:txBody>
        </p:sp>
        <p:cxnSp>
          <p:nvCxnSpPr>
            <p:cNvPr id="38" name="Straight Arrow Connector 37"/>
            <p:cNvCxnSpPr>
              <a:stCxn id="36" idx="1"/>
            </p:cNvCxnSpPr>
            <p:nvPr/>
          </p:nvCxnSpPr>
          <p:spPr>
            <a:xfrm rot="10800000">
              <a:off x="1547664" y="5301208"/>
              <a:ext cx="432048" cy="1846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 animBg="1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>
                <a:latin typeface="Comic Sans MS" pitchFamily="66" charset="0"/>
              </a:rPr>
              <a:t>e,g</a:t>
            </a:r>
            <a:r>
              <a:rPr lang="en-IE" dirty="0" smtClean="0">
                <a:latin typeface="Comic Sans MS" pitchFamily="66" charset="0"/>
              </a:rPr>
              <a:t>, 2	The digits 0,1,2,3,4,5 are to form a three digit code. A code 	cannot begin with a 0 and no digit can be repeated.</a:t>
            </a:r>
          </a:p>
          <a:p>
            <a:r>
              <a:rPr lang="en-IE" dirty="0" smtClean="0">
                <a:latin typeface="Comic Sans MS" pitchFamily="66" charset="0"/>
              </a:rPr>
              <a:t>	How many codes can be formed  ?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59632" y="155679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1907704" y="155679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ounded Rectangle 4"/>
          <p:cNvSpPr/>
          <p:nvPr/>
        </p:nvSpPr>
        <p:spPr>
          <a:xfrm>
            <a:off x="2627784" y="155679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985455" y="2060848"/>
            <a:ext cx="8451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dirty="0" smtClean="0">
                <a:solidFill>
                  <a:srgbClr val="FF0000"/>
                </a:solidFill>
                <a:latin typeface="Comic Sans MS" pitchFamily="66" charset="0"/>
              </a:rPr>
              <a:t>No o</a:t>
            </a:r>
            <a:endParaRPr lang="en-IE" sz="2400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777468" y="2348880"/>
            <a:ext cx="4032448" cy="369332"/>
            <a:chOff x="1547664" y="5301208"/>
            <a:chExt cx="4032448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1979712" y="5301208"/>
              <a:ext cx="360040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IE" dirty="0" smtClean="0">
                  <a:latin typeface="Comic Sans MS" pitchFamily="66" charset="0"/>
                </a:rPr>
                <a:t>Deal with the restriction first</a:t>
              </a:r>
              <a:endParaRPr lang="en-IE" dirty="0">
                <a:latin typeface="Comic Sans MS" pitchFamily="66" charset="0"/>
              </a:endParaRPr>
            </a:p>
          </p:txBody>
        </p:sp>
        <p:cxnSp>
          <p:nvCxnSpPr>
            <p:cNvPr id="9" name="Straight Arrow Connector 8"/>
            <p:cNvCxnSpPr>
              <a:stCxn id="8" idx="1"/>
            </p:cNvCxnSpPr>
            <p:nvPr/>
          </p:nvCxnSpPr>
          <p:spPr>
            <a:xfrm rot="10800000">
              <a:off x="1547664" y="5301208"/>
              <a:ext cx="432048" cy="1846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180001" y="1628800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5</a:t>
            </a:r>
            <a:endParaRPr lang="en-IE" sz="2800" dirty="0"/>
          </a:p>
        </p:txBody>
      </p:sp>
      <p:sp>
        <p:nvSpPr>
          <p:cNvPr id="11" name="Rectangle 10"/>
          <p:cNvSpPr/>
          <p:nvPr/>
        </p:nvSpPr>
        <p:spPr>
          <a:xfrm>
            <a:off x="1835696" y="1640079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5</a:t>
            </a:r>
            <a:endParaRPr lang="en-IE" sz="2800" dirty="0"/>
          </a:p>
        </p:txBody>
      </p:sp>
      <p:sp>
        <p:nvSpPr>
          <p:cNvPr id="12" name="Rectangle 11"/>
          <p:cNvSpPr/>
          <p:nvPr/>
        </p:nvSpPr>
        <p:spPr>
          <a:xfrm>
            <a:off x="2592451" y="1614945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13" name="Rectangle 12"/>
          <p:cNvSpPr/>
          <p:nvPr/>
        </p:nvSpPr>
        <p:spPr>
          <a:xfrm>
            <a:off x="3050097" y="1609636"/>
            <a:ext cx="1183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100</a:t>
            </a:r>
            <a:endParaRPr lang="en-I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0687"/>
            <a:ext cx="9144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dirty="0" err="1" smtClean="0">
                <a:latin typeface="Comic Sans MS" pitchFamily="66" charset="0"/>
              </a:rPr>
              <a:t>e.g</a:t>
            </a:r>
            <a:r>
              <a:rPr lang="en-IE" sz="1600" dirty="0" smtClean="0">
                <a:latin typeface="Comic Sans MS" pitchFamily="66" charset="0"/>
              </a:rPr>
              <a:t> 3	(</a:t>
            </a:r>
            <a:r>
              <a:rPr lang="en-IE" sz="1600" dirty="0" err="1" smtClean="0">
                <a:latin typeface="Comic Sans MS" pitchFamily="66" charset="0"/>
              </a:rPr>
              <a:t>i</a:t>
            </a:r>
            <a:r>
              <a:rPr lang="en-IE" sz="1600" dirty="0" smtClean="0">
                <a:latin typeface="Comic Sans MS" pitchFamily="66" charset="0"/>
              </a:rPr>
              <a:t>) How many different  numbers can be formed from the  digits 2, 3, 4,5, 6, if each 	of the digits can be used only once in each number?</a:t>
            </a:r>
          </a:p>
          <a:p>
            <a:r>
              <a:rPr lang="en-IE" sz="1600" dirty="0" smtClean="0">
                <a:latin typeface="Comic Sans MS" pitchFamily="66" charset="0"/>
              </a:rPr>
              <a:t>	(ii) How many of the numbers are less than 400?</a:t>
            </a:r>
          </a:p>
          <a:p>
            <a:r>
              <a:rPr lang="en-IE" sz="1600" dirty="0" smtClean="0">
                <a:latin typeface="Comic Sans MS" pitchFamily="66" charset="0"/>
              </a:rPr>
              <a:t>	(iii) How many of the numbers are divisible by 5?</a:t>
            </a:r>
          </a:p>
          <a:p>
            <a:r>
              <a:rPr lang="en-IE" sz="1600" dirty="0" smtClean="0">
                <a:latin typeface="Comic Sans MS" pitchFamily="66" charset="0"/>
              </a:rPr>
              <a:t>	(iv) How many of the numbers are less than 400 and divisible by 5?</a:t>
            </a:r>
            <a:endParaRPr lang="en-IE" sz="1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61"/>
            <a:ext cx="9144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600" dirty="0" err="1" smtClean="0">
                <a:latin typeface="Comic Sans MS" pitchFamily="66" charset="0"/>
              </a:rPr>
              <a:t>e.g</a:t>
            </a:r>
            <a:r>
              <a:rPr lang="en-IE" sz="1600" dirty="0" smtClean="0">
                <a:latin typeface="Comic Sans MS" pitchFamily="66" charset="0"/>
              </a:rPr>
              <a:t> 3	(</a:t>
            </a:r>
            <a:r>
              <a:rPr lang="en-IE" sz="1600" dirty="0" err="1" smtClean="0">
                <a:latin typeface="Comic Sans MS" pitchFamily="66" charset="0"/>
              </a:rPr>
              <a:t>i</a:t>
            </a:r>
            <a:r>
              <a:rPr lang="en-IE" sz="1600" dirty="0" smtClean="0">
                <a:latin typeface="Comic Sans MS" pitchFamily="66" charset="0"/>
              </a:rPr>
              <a:t>) How many different  numbers can be formed from the  digits 2, 3, 4, 5, 6, if each 	of the digits can be used only once in each number?</a:t>
            </a:r>
          </a:p>
          <a:p>
            <a:r>
              <a:rPr lang="en-IE" sz="1600" dirty="0" smtClean="0">
                <a:latin typeface="Comic Sans MS" pitchFamily="66" charset="0"/>
              </a:rPr>
              <a:t>	(ii) How many of the numbers are less than 400?</a:t>
            </a:r>
          </a:p>
          <a:p>
            <a:r>
              <a:rPr lang="en-IE" sz="1600" dirty="0" smtClean="0">
                <a:latin typeface="Comic Sans MS" pitchFamily="66" charset="0"/>
              </a:rPr>
              <a:t>	(iii) How many of the numbers are divisible by 5?</a:t>
            </a:r>
          </a:p>
          <a:p>
            <a:r>
              <a:rPr lang="en-IE" sz="1600" dirty="0" smtClean="0">
                <a:latin typeface="Comic Sans MS" pitchFamily="66" charset="0"/>
              </a:rPr>
              <a:t>	(iv) How many of the numbers are less than 400 and divisible by 5?</a:t>
            </a:r>
            <a:endParaRPr lang="en-IE" sz="1600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673" y="1489347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27584" y="1454341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ounded Rectangle 4"/>
          <p:cNvSpPr/>
          <p:nvPr/>
        </p:nvSpPr>
        <p:spPr>
          <a:xfrm>
            <a:off x="1475656" y="1440486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140316" y="1454341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2785655" y="1440486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55576" y="1537628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5</a:t>
            </a:r>
            <a:endParaRPr lang="en-IE" sz="2800" dirty="0"/>
          </a:p>
        </p:txBody>
      </p:sp>
      <p:sp>
        <p:nvSpPr>
          <p:cNvPr id="9" name="Rectangle 8"/>
          <p:cNvSpPr/>
          <p:nvPr/>
        </p:nvSpPr>
        <p:spPr>
          <a:xfrm>
            <a:off x="1403648" y="1507185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10" name="Rectangle 9"/>
          <p:cNvSpPr/>
          <p:nvPr/>
        </p:nvSpPr>
        <p:spPr>
          <a:xfrm>
            <a:off x="2085662" y="1523773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11" name="Rectangle 10"/>
          <p:cNvSpPr/>
          <p:nvPr/>
        </p:nvSpPr>
        <p:spPr>
          <a:xfrm>
            <a:off x="2692169" y="1493330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12" name="Rectangle 11"/>
          <p:cNvSpPr/>
          <p:nvPr/>
        </p:nvSpPr>
        <p:spPr>
          <a:xfrm>
            <a:off x="3923928" y="1512494"/>
            <a:ext cx="1183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120</a:t>
            </a:r>
            <a:endParaRPr lang="en-IE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3369342" y="1440486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3275856" y="149333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15" name="Rectangle 14"/>
          <p:cNvSpPr/>
          <p:nvPr/>
        </p:nvSpPr>
        <p:spPr>
          <a:xfrm>
            <a:off x="179512" y="2309145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(ii)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97423" y="2274139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1345495" y="2260284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2010155" y="2274139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2655494" y="2260284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625415" y="2357426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21" name="Rectangle 20"/>
          <p:cNvSpPr/>
          <p:nvPr/>
        </p:nvSpPr>
        <p:spPr>
          <a:xfrm>
            <a:off x="1273487" y="2326983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22" name="Rectangle 21"/>
          <p:cNvSpPr/>
          <p:nvPr/>
        </p:nvSpPr>
        <p:spPr>
          <a:xfrm>
            <a:off x="1955501" y="2343571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23" name="Rectangle 22"/>
          <p:cNvSpPr/>
          <p:nvPr/>
        </p:nvSpPr>
        <p:spPr>
          <a:xfrm>
            <a:off x="2562008" y="2313128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24" name="Rectangle 23"/>
          <p:cNvSpPr/>
          <p:nvPr/>
        </p:nvSpPr>
        <p:spPr>
          <a:xfrm>
            <a:off x="3793767" y="2332292"/>
            <a:ext cx="10214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48</a:t>
            </a:r>
            <a:endParaRPr lang="en-IE" sz="2800" dirty="0"/>
          </a:p>
        </p:txBody>
      </p:sp>
      <p:sp>
        <p:nvSpPr>
          <p:cNvPr id="25" name="Rounded Rectangle 24"/>
          <p:cNvSpPr/>
          <p:nvPr/>
        </p:nvSpPr>
        <p:spPr>
          <a:xfrm>
            <a:off x="3239181" y="2260284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3145695" y="2313128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27" name="Rectangle 26"/>
          <p:cNvSpPr/>
          <p:nvPr/>
        </p:nvSpPr>
        <p:spPr>
          <a:xfrm>
            <a:off x="611560" y="2880646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dirty="0" smtClean="0">
                <a:solidFill>
                  <a:srgbClr val="FF0000"/>
                </a:solidFill>
                <a:latin typeface="Comic Sans MS" pitchFamily="66" charset="0"/>
              </a:rPr>
              <a:t>2,3</a:t>
            </a:r>
            <a:endParaRPr lang="en-IE" sz="2400" dirty="0">
              <a:solidFill>
                <a:srgbClr val="FF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619672" y="2952654"/>
            <a:ext cx="4248472" cy="369332"/>
            <a:chOff x="1331640" y="5301208"/>
            <a:chExt cx="4248472" cy="369332"/>
          </a:xfrm>
        </p:grpSpPr>
        <p:sp>
          <p:nvSpPr>
            <p:cNvPr id="29" name="TextBox 28"/>
            <p:cNvSpPr txBox="1"/>
            <p:nvPr/>
          </p:nvSpPr>
          <p:spPr>
            <a:xfrm>
              <a:off x="1979712" y="5301208"/>
              <a:ext cx="360040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IE" dirty="0" smtClean="0">
                  <a:latin typeface="Comic Sans MS" pitchFamily="66" charset="0"/>
                </a:rPr>
                <a:t>Deal with the restriction first</a:t>
              </a:r>
              <a:endParaRPr lang="en-IE" dirty="0">
                <a:latin typeface="Comic Sans MS" pitchFamily="66" charset="0"/>
              </a:endParaRPr>
            </a:p>
          </p:txBody>
        </p:sp>
        <p:cxnSp>
          <p:nvCxnSpPr>
            <p:cNvPr id="30" name="Straight Arrow Connector 29"/>
            <p:cNvCxnSpPr>
              <a:stCxn id="29" idx="1"/>
            </p:cNvCxnSpPr>
            <p:nvPr/>
          </p:nvCxnSpPr>
          <p:spPr>
            <a:xfrm rot="10800000" flipV="1">
              <a:off x="1331640" y="5485874"/>
              <a:ext cx="648072" cy="3135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179512" y="3505571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(iii)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97423" y="347056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345495" y="345671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ounded Rectangle 35"/>
          <p:cNvSpPr/>
          <p:nvPr/>
        </p:nvSpPr>
        <p:spPr>
          <a:xfrm>
            <a:off x="2010155" y="347056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ounded Rectangle 36"/>
          <p:cNvSpPr/>
          <p:nvPr/>
        </p:nvSpPr>
        <p:spPr>
          <a:xfrm>
            <a:off x="2655494" y="345671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625415" y="3553852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39" name="Rectangle 38"/>
          <p:cNvSpPr/>
          <p:nvPr/>
        </p:nvSpPr>
        <p:spPr>
          <a:xfrm>
            <a:off x="1273487" y="3523409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40" name="Rectangle 39"/>
          <p:cNvSpPr/>
          <p:nvPr/>
        </p:nvSpPr>
        <p:spPr>
          <a:xfrm>
            <a:off x="1955501" y="3539997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41" name="Rectangle 40"/>
          <p:cNvSpPr/>
          <p:nvPr/>
        </p:nvSpPr>
        <p:spPr>
          <a:xfrm>
            <a:off x="2562008" y="3509554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42" name="Rectangle 41"/>
          <p:cNvSpPr/>
          <p:nvPr/>
        </p:nvSpPr>
        <p:spPr>
          <a:xfrm>
            <a:off x="3907019" y="3567707"/>
            <a:ext cx="10214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24</a:t>
            </a:r>
            <a:endParaRPr lang="en-IE" sz="2800" dirty="0"/>
          </a:p>
        </p:txBody>
      </p:sp>
      <p:sp>
        <p:nvSpPr>
          <p:cNvPr id="43" name="Rectangle 42"/>
          <p:cNvSpPr/>
          <p:nvPr/>
        </p:nvSpPr>
        <p:spPr>
          <a:xfrm>
            <a:off x="3335686" y="4075165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dirty="0" smtClean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IE" sz="2400" dirty="0">
              <a:solidFill>
                <a:srgbClr val="FF0000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297334" y="347056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Rectangle 47"/>
          <p:cNvSpPr/>
          <p:nvPr/>
        </p:nvSpPr>
        <p:spPr>
          <a:xfrm>
            <a:off x="3203848" y="3523409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49" name="Rectangle 48"/>
          <p:cNvSpPr/>
          <p:nvPr/>
        </p:nvSpPr>
        <p:spPr>
          <a:xfrm>
            <a:off x="179512" y="4585691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(iv)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697423" y="455068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ounded Rectangle 50"/>
          <p:cNvSpPr/>
          <p:nvPr/>
        </p:nvSpPr>
        <p:spPr>
          <a:xfrm>
            <a:off x="1345495" y="453683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ounded Rectangle 51"/>
          <p:cNvSpPr/>
          <p:nvPr/>
        </p:nvSpPr>
        <p:spPr>
          <a:xfrm>
            <a:off x="2010155" y="455068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ounded Rectangle 52"/>
          <p:cNvSpPr/>
          <p:nvPr/>
        </p:nvSpPr>
        <p:spPr>
          <a:xfrm>
            <a:off x="2655494" y="453683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4" name="Rectangle 53"/>
          <p:cNvSpPr/>
          <p:nvPr/>
        </p:nvSpPr>
        <p:spPr>
          <a:xfrm>
            <a:off x="625415" y="4633972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55" name="Rectangle 54"/>
          <p:cNvSpPr/>
          <p:nvPr/>
        </p:nvSpPr>
        <p:spPr>
          <a:xfrm>
            <a:off x="1273487" y="4603529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56" name="Rectangle 55"/>
          <p:cNvSpPr/>
          <p:nvPr/>
        </p:nvSpPr>
        <p:spPr>
          <a:xfrm>
            <a:off x="1955501" y="4620117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57" name="Rectangle 56"/>
          <p:cNvSpPr/>
          <p:nvPr/>
        </p:nvSpPr>
        <p:spPr>
          <a:xfrm>
            <a:off x="2562008" y="4589674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58" name="Rectangle 57"/>
          <p:cNvSpPr/>
          <p:nvPr/>
        </p:nvSpPr>
        <p:spPr>
          <a:xfrm>
            <a:off x="3793767" y="4608838"/>
            <a:ext cx="963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12</a:t>
            </a:r>
            <a:endParaRPr lang="en-IE" sz="2800" dirty="0"/>
          </a:p>
        </p:txBody>
      </p:sp>
      <p:sp>
        <p:nvSpPr>
          <p:cNvPr id="59" name="Rounded Rectangle 58"/>
          <p:cNvSpPr/>
          <p:nvPr/>
        </p:nvSpPr>
        <p:spPr>
          <a:xfrm>
            <a:off x="3239181" y="453683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Rectangle 59"/>
          <p:cNvSpPr/>
          <p:nvPr/>
        </p:nvSpPr>
        <p:spPr>
          <a:xfrm>
            <a:off x="3145695" y="4589674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61" name="Rectangle 60"/>
          <p:cNvSpPr/>
          <p:nvPr/>
        </p:nvSpPr>
        <p:spPr>
          <a:xfrm>
            <a:off x="611560" y="5127575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dirty="0" smtClean="0">
                <a:solidFill>
                  <a:srgbClr val="FF0000"/>
                </a:solidFill>
                <a:latin typeface="Comic Sans MS" pitchFamily="66" charset="0"/>
              </a:rPr>
              <a:t>2,3</a:t>
            </a:r>
            <a:endParaRPr lang="en-IE" sz="2400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335686" y="5157192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dirty="0" smtClean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IE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7" grpId="0"/>
      <p:bldP spid="33" grpId="0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7" grpId="0" animBg="1"/>
      <p:bldP spid="48" grpId="0"/>
      <p:bldP spid="49" grpId="0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81651"/>
            <a:ext cx="8964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err="1" smtClean="0">
                <a:latin typeface="Comic Sans MS" pitchFamily="66" charset="0"/>
              </a:rPr>
              <a:t>e.g</a:t>
            </a:r>
            <a:r>
              <a:rPr lang="en-IE" dirty="0" smtClean="0">
                <a:latin typeface="Comic Sans MS" pitchFamily="66" charset="0"/>
              </a:rPr>
              <a:t> 4	A code consists of a four-digit number which is formed from the digits 3 	to 9 inclusive.</a:t>
            </a:r>
          </a:p>
          <a:p>
            <a:r>
              <a:rPr lang="en-IE" dirty="0" smtClean="0">
                <a:latin typeface="Comic Sans MS" pitchFamily="66" charset="0"/>
              </a:rPr>
              <a:t>No digit can occur more than once in the code.</a:t>
            </a:r>
          </a:p>
          <a:p>
            <a:r>
              <a:rPr lang="en-IE" b="1" dirty="0" smtClean="0">
                <a:latin typeface="Comic Sans MS" pitchFamily="66" charset="0"/>
              </a:rPr>
              <a:t>(</a:t>
            </a:r>
            <a:r>
              <a:rPr lang="en-IE" b="1" dirty="0" err="1" smtClean="0">
                <a:latin typeface="Comic Sans MS" pitchFamily="66" charset="0"/>
              </a:rPr>
              <a:t>i</a:t>
            </a:r>
            <a:r>
              <a:rPr lang="en-IE" b="1" dirty="0" smtClean="0">
                <a:latin typeface="Comic Sans MS" pitchFamily="66" charset="0"/>
              </a:rPr>
              <a:t>) Write down the smallest possible four-digit code.</a:t>
            </a:r>
          </a:p>
          <a:p>
            <a:r>
              <a:rPr lang="en-IE" b="1" dirty="0" smtClean="0">
                <a:latin typeface="Comic Sans MS" pitchFamily="66" charset="0"/>
              </a:rPr>
              <a:t>(ii) How many different codes are possible?</a:t>
            </a:r>
          </a:p>
          <a:p>
            <a:r>
              <a:rPr lang="en-IE" b="1" dirty="0" smtClean="0">
                <a:latin typeface="Comic Sans MS" pitchFamily="66" charset="0"/>
              </a:rPr>
              <a:t>(iii) How many of the four-digit codes are greater than 6000?</a:t>
            </a:r>
          </a:p>
          <a:p>
            <a:r>
              <a:rPr lang="en-IE" b="1" dirty="0" smtClean="0">
                <a:latin typeface="Comic Sans MS" pitchFamily="66" charset="0"/>
              </a:rPr>
              <a:t>(iv) How many of the four-digit codes are divisible by 2?c</a:t>
            </a:r>
            <a:endParaRPr lang="en-I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8964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err="1" smtClean="0">
                <a:latin typeface="Comic Sans MS" pitchFamily="66" charset="0"/>
              </a:rPr>
              <a:t>e.g</a:t>
            </a:r>
            <a:r>
              <a:rPr lang="en-IE" dirty="0" smtClean="0">
                <a:latin typeface="Comic Sans MS" pitchFamily="66" charset="0"/>
              </a:rPr>
              <a:t> 4	A code consists of a four-digit number which is formed from the digits 3 	to 9 inclusive.</a:t>
            </a:r>
          </a:p>
          <a:p>
            <a:r>
              <a:rPr lang="en-IE" dirty="0" smtClean="0">
                <a:latin typeface="Comic Sans MS" pitchFamily="66" charset="0"/>
              </a:rPr>
              <a:t>No digit can occur more than once in the code.</a:t>
            </a:r>
          </a:p>
          <a:p>
            <a:r>
              <a:rPr lang="en-IE" b="1" dirty="0" smtClean="0">
                <a:latin typeface="Comic Sans MS" pitchFamily="66" charset="0"/>
              </a:rPr>
              <a:t>(</a:t>
            </a:r>
            <a:r>
              <a:rPr lang="en-IE" b="1" dirty="0" err="1" smtClean="0">
                <a:latin typeface="Comic Sans MS" pitchFamily="66" charset="0"/>
              </a:rPr>
              <a:t>i</a:t>
            </a:r>
            <a:r>
              <a:rPr lang="en-IE" b="1" dirty="0" smtClean="0">
                <a:latin typeface="Comic Sans MS" pitchFamily="66" charset="0"/>
              </a:rPr>
              <a:t>) Write down the smallest possible four-digit code.</a:t>
            </a:r>
          </a:p>
          <a:p>
            <a:r>
              <a:rPr lang="en-IE" b="1" dirty="0" smtClean="0">
                <a:latin typeface="Comic Sans MS" pitchFamily="66" charset="0"/>
              </a:rPr>
              <a:t>(ii) How many different codes are possible?</a:t>
            </a:r>
          </a:p>
          <a:p>
            <a:r>
              <a:rPr lang="en-IE" b="1" dirty="0" smtClean="0">
                <a:latin typeface="Comic Sans MS" pitchFamily="66" charset="0"/>
              </a:rPr>
              <a:t>(iii) How many of the four-digit codes are greater than 6000?</a:t>
            </a:r>
          </a:p>
          <a:p>
            <a:r>
              <a:rPr lang="en-IE" b="1" dirty="0" smtClean="0">
                <a:latin typeface="Comic Sans MS" pitchFamily="66" charset="0"/>
              </a:rPr>
              <a:t>(iv) How many of the four-digit codes are divisible by 2?c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2492896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 smtClean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IE" b="1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IE" b="1" dirty="0" smtClean="0">
                <a:solidFill>
                  <a:prstClr val="black"/>
                </a:solidFill>
                <a:latin typeface="Comic Sans MS" pitchFamily="66" charset="0"/>
              </a:rPr>
              <a:t>) 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611560" y="249289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777815" y="249289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961612" y="249289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1149926" y="249289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6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309673" y="2987660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(ii)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27584" y="2952654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ounded Rectangle 9"/>
          <p:cNvSpPr/>
          <p:nvPr/>
        </p:nvSpPr>
        <p:spPr>
          <a:xfrm>
            <a:off x="1475656" y="2938799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ounded Rectangle 10"/>
          <p:cNvSpPr/>
          <p:nvPr/>
        </p:nvSpPr>
        <p:spPr>
          <a:xfrm>
            <a:off x="2140316" y="2952654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ounded Rectangle 11"/>
          <p:cNvSpPr/>
          <p:nvPr/>
        </p:nvSpPr>
        <p:spPr>
          <a:xfrm>
            <a:off x="2785655" y="2938799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755576" y="3035941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7</a:t>
            </a:r>
            <a:endParaRPr lang="en-IE" sz="2800" dirty="0"/>
          </a:p>
        </p:txBody>
      </p:sp>
      <p:sp>
        <p:nvSpPr>
          <p:cNvPr id="14" name="Rectangle 13"/>
          <p:cNvSpPr/>
          <p:nvPr/>
        </p:nvSpPr>
        <p:spPr>
          <a:xfrm>
            <a:off x="1403648" y="3005498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6</a:t>
            </a:r>
            <a:endParaRPr lang="en-IE" sz="2800" dirty="0"/>
          </a:p>
        </p:txBody>
      </p:sp>
      <p:sp>
        <p:nvSpPr>
          <p:cNvPr id="15" name="Rectangle 14"/>
          <p:cNvSpPr/>
          <p:nvPr/>
        </p:nvSpPr>
        <p:spPr>
          <a:xfrm>
            <a:off x="2085662" y="3022086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5</a:t>
            </a:r>
            <a:endParaRPr lang="en-IE" sz="2800" dirty="0"/>
          </a:p>
        </p:txBody>
      </p:sp>
      <p:sp>
        <p:nvSpPr>
          <p:cNvPr id="16" name="Rectangle 15"/>
          <p:cNvSpPr/>
          <p:nvPr/>
        </p:nvSpPr>
        <p:spPr>
          <a:xfrm>
            <a:off x="2692169" y="2991643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17" name="Rectangle 16"/>
          <p:cNvSpPr/>
          <p:nvPr/>
        </p:nvSpPr>
        <p:spPr>
          <a:xfrm>
            <a:off x="3338129" y="3049796"/>
            <a:ext cx="1241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840</a:t>
            </a:r>
            <a:endParaRPr lang="en-IE" sz="2800" dirty="0"/>
          </a:p>
        </p:txBody>
      </p:sp>
      <p:sp>
        <p:nvSpPr>
          <p:cNvPr id="18" name="Rectangle 17"/>
          <p:cNvSpPr/>
          <p:nvPr/>
        </p:nvSpPr>
        <p:spPr>
          <a:xfrm>
            <a:off x="302499" y="3765893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(iii)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20410" y="3730887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1468482" y="371703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ounded Rectangle 20"/>
          <p:cNvSpPr/>
          <p:nvPr/>
        </p:nvSpPr>
        <p:spPr>
          <a:xfrm>
            <a:off x="2133142" y="3730887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ounded Rectangle 21"/>
          <p:cNvSpPr/>
          <p:nvPr/>
        </p:nvSpPr>
        <p:spPr>
          <a:xfrm>
            <a:off x="2778481" y="371703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ectangle 22"/>
          <p:cNvSpPr/>
          <p:nvPr/>
        </p:nvSpPr>
        <p:spPr>
          <a:xfrm>
            <a:off x="748402" y="3814174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24" name="Rectangle 23"/>
          <p:cNvSpPr/>
          <p:nvPr/>
        </p:nvSpPr>
        <p:spPr>
          <a:xfrm>
            <a:off x="1396474" y="3783731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6</a:t>
            </a:r>
            <a:endParaRPr lang="en-IE" sz="2800" dirty="0"/>
          </a:p>
        </p:txBody>
      </p:sp>
      <p:sp>
        <p:nvSpPr>
          <p:cNvPr id="25" name="Rectangle 24"/>
          <p:cNvSpPr/>
          <p:nvPr/>
        </p:nvSpPr>
        <p:spPr>
          <a:xfrm>
            <a:off x="2078488" y="3800319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5</a:t>
            </a:r>
            <a:endParaRPr lang="en-IE" sz="2800" dirty="0"/>
          </a:p>
        </p:txBody>
      </p:sp>
      <p:sp>
        <p:nvSpPr>
          <p:cNvPr id="26" name="Rectangle 25"/>
          <p:cNvSpPr/>
          <p:nvPr/>
        </p:nvSpPr>
        <p:spPr>
          <a:xfrm>
            <a:off x="2684995" y="3769876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27" name="Rectangle 26"/>
          <p:cNvSpPr/>
          <p:nvPr/>
        </p:nvSpPr>
        <p:spPr>
          <a:xfrm>
            <a:off x="3330955" y="3828029"/>
            <a:ext cx="1241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480</a:t>
            </a:r>
            <a:endParaRPr lang="en-IE" sz="2800" dirty="0"/>
          </a:p>
        </p:txBody>
      </p:sp>
      <p:sp>
        <p:nvSpPr>
          <p:cNvPr id="28" name="Rectangle 27"/>
          <p:cNvSpPr/>
          <p:nvPr/>
        </p:nvSpPr>
        <p:spPr>
          <a:xfrm>
            <a:off x="539552" y="4355812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6,7,8,9</a:t>
            </a:r>
            <a:endParaRPr lang="en-IE" dirty="0">
              <a:solidFill>
                <a:srgbClr val="FF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480836" y="4437112"/>
            <a:ext cx="4603332" cy="369332"/>
            <a:chOff x="976780" y="5301208"/>
            <a:chExt cx="4603332" cy="369332"/>
          </a:xfrm>
        </p:grpSpPr>
        <p:sp>
          <p:nvSpPr>
            <p:cNvPr id="30" name="TextBox 29"/>
            <p:cNvSpPr txBox="1"/>
            <p:nvPr/>
          </p:nvSpPr>
          <p:spPr>
            <a:xfrm>
              <a:off x="1979712" y="5301208"/>
              <a:ext cx="360040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IE" dirty="0" smtClean="0">
                  <a:latin typeface="Comic Sans MS" pitchFamily="66" charset="0"/>
                </a:rPr>
                <a:t>Deal with the restriction first</a:t>
              </a:r>
              <a:endParaRPr lang="en-IE" dirty="0">
                <a:latin typeface="Comic Sans MS" pitchFamily="66" charset="0"/>
              </a:endParaRPr>
            </a:p>
          </p:txBody>
        </p:sp>
        <p:cxnSp>
          <p:nvCxnSpPr>
            <p:cNvPr id="31" name="Straight Arrow Connector 30"/>
            <p:cNvCxnSpPr>
              <a:stCxn id="30" idx="1"/>
              <a:endCxn id="28" idx="3"/>
            </p:cNvCxnSpPr>
            <p:nvPr/>
          </p:nvCxnSpPr>
          <p:spPr>
            <a:xfrm rot="10800000">
              <a:off x="976780" y="5404574"/>
              <a:ext cx="1002933" cy="813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323528" y="493187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(iv)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841439" y="489687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1489511" y="488301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ounded Rectangle 35"/>
          <p:cNvSpPr/>
          <p:nvPr/>
        </p:nvSpPr>
        <p:spPr>
          <a:xfrm>
            <a:off x="2154171" y="489687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ounded Rectangle 36"/>
          <p:cNvSpPr/>
          <p:nvPr/>
        </p:nvSpPr>
        <p:spPr>
          <a:xfrm>
            <a:off x="2799510" y="488301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Rectangle 37"/>
          <p:cNvSpPr/>
          <p:nvPr/>
        </p:nvSpPr>
        <p:spPr>
          <a:xfrm>
            <a:off x="769431" y="4980157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6</a:t>
            </a:r>
            <a:endParaRPr lang="en-IE" sz="2800" dirty="0"/>
          </a:p>
        </p:txBody>
      </p:sp>
      <p:sp>
        <p:nvSpPr>
          <p:cNvPr id="39" name="Rectangle 38"/>
          <p:cNvSpPr/>
          <p:nvPr/>
        </p:nvSpPr>
        <p:spPr>
          <a:xfrm>
            <a:off x="1417503" y="4949714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5</a:t>
            </a:r>
            <a:endParaRPr lang="en-IE" sz="2800" dirty="0"/>
          </a:p>
        </p:txBody>
      </p:sp>
      <p:sp>
        <p:nvSpPr>
          <p:cNvPr id="40" name="Rectangle 39"/>
          <p:cNvSpPr/>
          <p:nvPr/>
        </p:nvSpPr>
        <p:spPr>
          <a:xfrm>
            <a:off x="2099517" y="4966302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41" name="Rectangle 40"/>
          <p:cNvSpPr/>
          <p:nvPr/>
        </p:nvSpPr>
        <p:spPr>
          <a:xfrm>
            <a:off x="2706024" y="4935859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42" name="Rectangle 41"/>
          <p:cNvSpPr/>
          <p:nvPr/>
        </p:nvSpPr>
        <p:spPr>
          <a:xfrm>
            <a:off x="3351984" y="4994012"/>
            <a:ext cx="1241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360</a:t>
            </a:r>
            <a:endParaRPr lang="en-IE" sz="2800" dirty="0"/>
          </a:p>
        </p:txBody>
      </p:sp>
      <p:sp>
        <p:nvSpPr>
          <p:cNvPr id="43" name="Rectangle 42"/>
          <p:cNvSpPr/>
          <p:nvPr/>
        </p:nvSpPr>
        <p:spPr>
          <a:xfrm>
            <a:off x="2683773" y="5507940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4,6,8</a:t>
            </a:r>
            <a:endParaRPr lang="en-I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33" grpId="0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325667"/>
            <a:ext cx="78306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err="1" smtClean="0">
                <a:latin typeface="Comic Sans MS" pitchFamily="66" charset="0"/>
              </a:rPr>
              <a:t>e.g</a:t>
            </a:r>
            <a:r>
              <a:rPr lang="en-IE" dirty="0" smtClean="0">
                <a:latin typeface="Comic Sans MS" pitchFamily="66" charset="0"/>
              </a:rPr>
              <a:t> 5	Three boys and two girls are seated in a row as a group.</a:t>
            </a:r>
          </a:p>
          <a:p>
            <a:r>
              <a:rPr lang="en-IE" dirty="0" smtClean="0">
                <a:latin typeface="Comic Sans MS" pitchFamily="66" charset="0"/>
              </a:rPr>
              <a:t>	In how many different ways can the group be seated if</a:t>
            </a:r>
          </a:p>
          <a:p>
            <a:r>
              <a:rPr lang="en-IE" b="1" dirty="0" smtClean="0">
                <a:latin typeface="Comic Sans MS" pitchFamily="66" charset="0"/>
              </a:rPr>
              <a:t>(</a:t>
            </a:r>
            <a:r>
              <a:rPr lang="en-IE" b="1" dirty="0" err="1" smtClean="0">
                <a:latin typeface="Comic Sans MS" pitchFamily="66" charset="0"/>
              </a:rPr>
              <a:t>i</a:t>
            </a:r>
            <a:r>
              <a:rPr lang="en-IE" b="1" dirty="0" smtClean="0">
                <a:latin typeface="Comic Sans MS" pitchFamily="66" charset="0"/>
              </a:rPr>
              <a:t>) there are no restrictions on the order of seating</a:t>
            </a:r>
          </a:p>
          <a:p>
            <a:r>
              <a:rPr lang="en-IE" b="1" dirty="0" smtClean="0">
                <a:latin typeface="Comic Sans MS" pitchFamily="66" charset="0"/>
              </a:rPr>
              <a:t>(ii) there must be a boy at the beginning of the row</a:t>
            </a:r>
          </a:p>
          <a:p>
            <a:r>
              <a:rPr lang="en-IE" b="1" dirty="0" smtClean="0">
                <a:latin typeface="Comic Sans MS" pitchFamily="66" charset="0"/>
              </a:rPr>
              <a:t>(iii) there must be a boy at the beginning of the row and a boy at the end of the row</a:t>
            </a:r>
          </a:p>
          <a:p>
            <a:r>
              <a:rPr lang="en-IE" b="1" dirty="0" smtClean="0">
                <a:latin typeface="Comic Sans MS" pitchFamily="66" charset="0"/>
              </a:rPr>
              <a:t>(iv) the two girls must be seated beside each other?</a:t>
            </a:r>
            <a:endParaRPr lang="en-I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6632"/>
            <a:ext cx="78306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err="1" smtClean="0">
                <a:latin typeface="Comic Sans MS" pitchFamily="66" charset="0"/>
              </a:rPr>
              <a:t>e.g</a:t>
            </a:r>
            <a:r>
              <a:rPr lang="en-IE" dirty="0" smtClean="0">
                <a:latin typeface="Comic Sans MS" pitchFamily="66" charset="0"/>
              </a:rPr>
              <a:t> 5	Three boys and two girls are seated in a row as a group.</a:t>
            </a:r>
          </a:p>
          <a:p>
            <a:r>
              <a:rPr lang="en-IE" dirty="0" smtClean="0">
                <a:latin typeface="Comic Sans MS" pitchFamily="66" charset="0"/>
              </a:rPr>
              <a:t>	In how many different ways can the group be seated if</a:t>
            </a:r>
          </a:p>
          <a:p>
            <a:r>
              <a:rPr lang="en-IE" b="1" dirty="0" smtClean="0">
                <a:latin typeface="Comic Sans MS" pitchFamily="66" charset="0"/>
              </a:rPr>
              <a:t>(</a:t>
            </a:r>
            <a:r>
              <a:rPr lang="en-IE" b="1" dirty="0" err="1" smtClean="0">
                <a:latin typeface="Comic Sans MS" pitchFamily="66" charset="0"/>
              </a:rPr>
              <a:t>i</a:t>
            </a:r>
            <a:r>
              <a:rPr lang="en-IE" b="1" dirty="0" smtClean="0">
                <a:latin typeface="Comic Sans MS" pitchFamily="66" charset="0"/>
              </a:rPr>
              <a:t>) there are no restrictions on the order of seating</a:t>
            </a:r>
          </a:p>
          <a:p>
            <a:r>
              <a:rPr lang="en-IE" b="1" dirty="0" smtClean="0">
                <a:latin typeface="Comic Sans MS" pitchFamily="66" charset="0"/>
              </a:rPr>
              <a:t>(ii) there must be a boy at the beginning of the row</a:t>
            </a:r>
          </a:p>
          <a:p>
            <a:r>
              <a:rPr lang="en-IE" b="1" dirty="0" smtClean="0">
                <a:latin typeface="Comic Sans MS" pitchFamily="66" charset="0"/>
              </a:rPr>
              <a:t>(iii) there must be a boy at the beginning of the row and a boy at the end of the row</a:t>
            </a:r>
          </a:p>
          <a:p>
            <a:r>
              <a:rPr lang="en-IE" b="1" dirty="0" smtClean="0">
                <a:latin typeface="Comic Sans MS" pitchFamily="66" charset="0"/>
              </a:rPr>
              <a:t>(iv) the two girls must be seated beside each other?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673" y="219681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</a:t>
            </a:r>
            <a:r>
              <a:rPr lang="en-IE" dirty="0" err="1" smtClean="0">
                <a:solidFill>
                  <a:prstClr val="black"/>
                </a:solidFill>
                <a:latin typeface="Comic Sans MS" pitchFamily="66" charset="0"/>
              </a:rPr>
              <a:t>i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27584" y="216181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ounded Rectangle 4"/>
          <p:cNvSpPr/>
          <p:nvPr/>
        </p:nvSpPr>
        <p:spPr>
          <a:xfrm>
            <a:off x="1475656" y="2147957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2140316" y="216181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2785655" y="2147957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55576" y="2245099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5</a:t>
            </a:r>
            <a:endParaRPr lang="en-IE" sz="2800" dirty="0"/>
          </a:p>
        </p:txBody>
      </p:sp>
      <p:sp>
        <p:nvSpPr>
          <p:cNvPr id="9" name="Rectangle 8"/>
          <p:cNvSpPr/>
          <p:nvPr/>
        </p:nvSpPr>
        <p:spPr>
          <a:xfrm>
            <a:off x="1403648" y="2214656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10" name="Rectangle 9"/>
          <p:cNvSpPr/>
          <p:nvPr/>
        </p:nvSpPr>
        <p:spPr>
          <a:xfrm>
            <a:off x="2085662" y="2231244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11" name="Rectangle 10"/>
          <p:cNvSpPr/>
          <p:nvPr/>
        </p:nvSpPr>
        <p:spPr>
          <a:xfrm>
            <a:off x="2692169" y="2200801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12" name="Rectangle 11"/>
          <p:cNvSpPr/>
          <p:nvPr/>
        </p:nvSpPr>
        <p:spPr>
          <a:xfrm>
            <a:off x="3923928" y="2219965"/>
            <a:ext cx="1183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120</a:t>
            </a:r>
            <a:endParaRPr lang="en-IE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3369342" y="2147957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3275856" y="2200801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15" name="Rectangle 14"/>
          <p:cNvSpPr/>
          <p:nvPr/>
        </p:nvSpPr>
        <p:spPr>
          <a:xfrm>
            <a:off x="251520" y="3016616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(ii)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69431" y="298161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1417503" y="296775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2082163" y="2981610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2727502" y="296775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697423" y="3064897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21" name="Rectangle 20"/>
          <p:cNvSpPr/>
          <p:nvPr/>
        </p:nvSpPr>
        <p:spPr>
          <a:xfrm>
            <a:off x="1345495" y="3034454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22" name="Rectangle 21"/>
          <p:cNvSpPr/>
          <p:nvPr/>
        </p:nvSpPr>
        <p:spPr>
          <a:xfrm>
            <a:off x="2027509" y="3051042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23" name="Rectangle 22"/>
          <p:cNvSpPr/>
          <p:nvPr/>
        </p:nvSpPr>
        <p:spPr>
          <a:xfrm>
            <a:off x="2634016" y="3020599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24" name="Rectangle 23"/>
          <p:cNvSpPr/>
          <p:nvPr/>
        </p:nvSpPr>
        <p:spPr>
          <a:xfrm>
            <a:off x="3865775" y="3039763"/>
            <a:ext cx="10214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800" smtClean="0">
                <a:solidFill>
                  <a:prstClr val="black"/>
                </a:solidFill>
                <a:latin typeface="Comic Sans MS" pitchFamily="66" charset="0"/>
              </a:rPr>
              <a:t>= 72</a:t>
            </a:r>
            <a:endParaRPr lang="en-IE" sz="2800" dirty="0"/>
          </a:p>
        </p:txBody>
      </p:sp>
      <p:sp>
        <p:nvSpPr>
          <p:cNvPr id="25" name="Rounded Rectangle 24"/>
          <p:cNvSpPr/>
          <p:nvPr/>
        </p:nvSpPr>
        <p:spPr>
          <a:xfrm>
            <a:off x="3311189" y="2967755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Rectangle 25"/>
          <p:cNvSpPr/>
          <p:nvPr/>
        </p:nvSpPr>
        <p:spPr>
          <a:xfrm>
            <a:off x="3217703" y="3020599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27" name="Rectangle 26"/>
          <p:cNvSpPr/>
          <p:nvPr/>
        </p:nvSpPr>
        <p:spPr>
          <a:xfrm>
            <a:off x="611560" y="3506817"/>
            <a:ext cx="700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dirty="0" smtClean="0">
                <a:solidFill>
                  <a:srgbClr val="FF0000"/>
                </a:solidFill>
                <a:latin typeface="Comic Sans MS" pitchFamily="66" charset="0"/>
              </a:rPr>
              <a:t>Boy</a:t>
            </a:r>
            <a:endParaRPr lang="en-IE" sz="2400" dirty="0">
              <a:solidFill>
                <a:srgbClr val="FF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312394" y="3573016"/>
            <a:ext cx="4483742" cy="369332"/>
            <a:chOff x="1096370" y="5301208"/>
            <a:chExt cx="4483742" cy="369332"/>
          </a:xfrm>
        </p:grpSpPr>
        <p:sp>
          <p:nvSpPr>
            <p:cNvPr id="29" name="TextBox 28"/>
            <p:cNvSpPr txBox="1"/>
            <p:nvPr/>
          </p:nvSpPr>
          <p:spPr>
            <a:xfrm>
              <a:off x="1979712" y="5301208"/>
              <a:ext cx="3600400" cy="36933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IE" dirty="0" smtClean="0">
                  <a:latin typeface="Comic Sans MS" pitchFamily="66" charset="0"/>
                </a:rPr>
                <a:t>Deal with the restriction first</a:t>
              </a:r>
              <a:endParaRPr lang="en-IE" dirty="0">
                <a:latin typeface="Comic Sans MS" pitchFamily="66" charset="0"/>
              </a:endParaRPr>
            </a:p>
          </p:txBody>
        </p:sp>
        <p:cxnSp>
          <p:nvCxnSpPr>
            <p:cNvPr id="30" name="Straight Arrow Connector 29"/>
            <p:cNvCxnSpPr>
              <a:stCxn id="29" idx="1"/>
              <a:endCxn id="27" idx="3"/>
            </p:cNvCxnSpPr>
            <p:nvPr/>
          </p:nvCxnSpPr>
          <p:spPr>
            <a:xfrm rot="10800000">
              <a:off x="1096370" y="5465842"/>
              <a:ext cx="883343" cy="200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/>
          <p:nvPr/>
        </p:nvSpPr>
        <p:spPr>
          <a:xfrm>
            <a:off x="179512" y="4153643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(iii)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97423" y="4118637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ounded Rectangle 33"/>
          <p:cNvSpPr/>
          <p:nvPr/>
        </p:nvSpPr>
        <p:spPr>
          <a:xfrm>
            <a:off x="1345495" y="410478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Rounded Rectangle 34"/>
          <p:cNvSpPr/>
          <p:nvPr/>
        </p:nvSpPr>
        <p:spPr>
          <a:xfrm>
            <a:off x="2010155" y="4118637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ounded Rectangle 35"/>
          <p:cNvSpPr/>
          <p:nvPr/>
        </p:nvSpPr>
        <p:spPr>
          <a:xfrm>
            <a:off x="2655494" y="410478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Rectangle 36"/>
          <p:cNvSpPr/>
          <p:nvPr/>
        </p:nvSpPr>
        <p:spPr>
          <a:xfrm>
            <a:off x="625415" y="4201924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38" name="Rectangle 37"/>
          <p:cNvSpPr/>
          <p:nvPr/>
        </p:nvSpPr>
        <p:spPr>
          <a:xfrm>
            <a:off x="1273487" y="4171481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39" name="Rectangle 38"/>
          <p:cNvSpPr/>
          <p:nvPr/>
        </p:nvSpPr>
        <p:spPr>
          <a:xfrm>
            <a:off x="1955501" y="4188069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40" name="Rectangle 39"/>
          <p:cNvSpPr/>
          <p:nvPr/>
        </p:nvSpPr>
        <p:spPr>
          <a:xfrm>
            <a:off x="2562008" y="4157626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41" name="Rectangle 40"/>
          <p:cNvSpPr/>
          <p:nvPr/>
        </p:nvSpPr>
        <p:spPr>
          <a:xfrm>
            <a:off x="3793767" y="4176790"/>
            <a:ext cx="1183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120</a:t>
            </a:r>
            <a:endParaRPr lang="en-IE" sz="2800" dirty="0"/>
          </a:p>
        </p:txBody>
      </p:sp>
      <p:sp>
        <p:nvSpPr>
          <p:cNvPr id="42" name="Rounded Rectangle 41"/>
          <p:cNvSpPr/>
          <p:nvPr/>
        </p:nvSpPr>
        <p:spPr>
          <a:xfrm>
            <a:off x="3239181" y="4104782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Rectangle 42"/>
          <p:cNvSpPr/>
          <p:nvPr/>
        </p:nvSpPr>
        <p:spPr>
          <a:xfrm>
            <a:off x="3145695" y="4157626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44" name="Rectangle 43"/>
          <p:cNvSpPr/>
          <p:nvPr/>
        </p:nvSpPr>
        <p:spPr>
          <a:xfrm>
            <a:off x="611560" y="4623519"/>
            <a:ext cx="700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dirty="0" smtClean="0">
                <a:solidFill>
                  <a:srgbClr val="FF0000"/>
                </a:solidFill>
                <a:latin typeface="Comic Sans MS" pitchFamily="66" charset="0"/>
              </a:rPr>
              <a:t>Boy</a:t>
            </a:r>
            <a:endParaRPr lang="en-IE" sz="2400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131840" y="4623519"/>
            <a:ext cx="700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dirty="0" smtClean="0">
                <a:solidFill>
                  <a:srgbClr val="FF0000"/>
                </a:solidFill>
                <a:latin typeface="Comic Sans MS" pitchFamily="66" charset="0"/>
              </a:rPr>
              <a:t>Boy</a:t>
            </a:r>
            <a:endParaRPr lang="en-IE" sz="2400" dirty="0">
              <a:solidFill>
                <a:srgbClr val="FF0000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012160" y="2780928"/>
            <a:ext cx="3131840" cy="30243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prstClr val="black"/>
                </a:solidFill>
                <a:latin typeface="Comic Sans MS" pitchFamily="66" charset="0"/>
              </a:rPr>
              <a:t>to be seated together take one of the seats away</a:t>
            </a:r>
          </a:p>
          <a:p>
            <a:pPr algn="ctr"/>
            <a:endParaRPr lang="en-IE" b="1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algn="ctr"/>
            <a:r>
              <a:rPr lang="en-IE" b="1" dirty="0" smtClean="0">
                <a:solidFill>
                  <a:prstClr val="black"/>
                </a:solidFill>
                <a:latin typeface="Comic Sans MS" pitchFamily="66" charset="0"/>
              </a:rPr>
              <a:t>Then multiply the answer by 2 as the girls could swap places with each other</a:t>
            </a:r>
          </a:p>
          <a:p>
            <a:pPr algn="ctr"/>
            <a:r>
              <a:rPr lang="en-IE" b="1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endParaRPr lang="en-IE" dirty="0" smtClean="0"/>
          </a:p>
          <a:p>
            <a:pPr algn="ctr"/>
            <a:endParaRPr lang="en-IE" dirty="0"/>
          </a:p>
        </p:txBody>
      </p:sp>
      <p:sp>
        <p:nvSpPr>
          <p:cNvPr id="48" name="Rectangle 47"/>
          <p:cNvSpPr/>
          <p:nvPr/>
        </p:nvSpPr>
        <p:spPr>
          <a:xfrm>
            <a:off x="251520" y="5134045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(iv)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769431" y="5099039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Rounded Rectangle 49"/>
          <p:cNvSpPr/>
          <p:nvPr/>
        </p:nvSpPr>
        <p:spPr>
          <a:xfrm>
            <a:off x="1417503" y="5085184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Rounded Rectangle 50"/>
          <p:cNvSpPr/>
          <p:nvPr/>
        </p:nvSpPr>
        <p:spPr>
          <a:xfrm>
            <a:off x="2082163" y="5099039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ounded Rectangle 51"/>
          <p:cNvSpPr/>
          <p:nvPr/>
        </p:nvSpPr>
        <p:spPr>
          <a:xfrm>
            <a:off x="2727502" y="5085184"/>
            <a:ext cx="504056" cy="576064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3" name="Rectangle 52"/>
          <p:cNvSpPr/>
          <p:nvPr/>
        </p:nvSpPr>
        <p:spPr>
          <a:xfrm>
            <a:off x="697423" y="5182326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4</a:t>
            </a:r>
            <a:endParaRPr lang="en-IE" sz="2800" dirty="0"/>
          </a:p>
        </p:txBody>
      </p:sp>
      <p:sp>
        <p:nvSpPr>
          <p:cNvPr id="54" name="Rectangle 53"/>
          <p:cNvSpPr/>
          <p:nvPr/>
        </p:nvSpPr>
        <p:spPr>
          <a:xfrm>
            <a:off x="1345495" y="5151883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3</a:t>
            </a:r>
            <a:endParaRPr lang="en-IE" sz="2800" dirty="0"/>
          </a:p>
        </p:txBody>
      </p:sp>
      <p:sp>
        <p:nvSpPr>
          <p:cNvPr id="55" name="Rectangle 54"/>
          <p:cNvSpPr/>
          <p:nvPr/>
        </p:nvSpPr>
        <p:spPr>
          <a:xfrm>
            <a:off x="2027509" y="5168471"/>
            <a:ext cx="511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2</a:t>
            </a:r>
            <a:endParaRPr lang="en-IE" sz="2800" dirty="0"/>
          </a:p>
        </p:txBody>
      </p:sp>
      <p:sp>
        <p:nvSpPr>
          <p:cNvPr id="56" name="Rectangle 55"/>
          <p:cNvSpPr/>
          <p:nvPr/>
        </p:nvSpPr>
        <p:spPr>
          <a:xfrm>
            <a:off x="2634016" y="5138028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1</a:t>
            </a:r>
            <a:endParaRPr lang="en-IE" sz="2800" dirty="0"/>
          </a:p>
        </p:txBody>
      </p:sp>
      <p:sp>
        <p:nvSpPr>
          <p:cNvPr id="57" name="Rectangle 56"/>
          <p:cNvSpPr/>
          <p:nvPr/>
        </p:nvSpPr>
        <p:spPr>
          <a:xfrm>
            <a:off x="3275856" y="5157192"/>
            <a:ext cx="10214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24</a:t>
            </a:r>
            <a:endParaRPr lang="en-IE" sz="2800" dirty="0"/>
          </a:p>
        </p:txBody>
      </p:sp>
      <p:sp>
        <p:nvSpPr>
          <p:cNvPr id="60" name="Rectangle 59"/>
          <p:cNvSpPr/>
          <p:nvPr/>
        </p:nvSpPr>
        <p:spPr>
          <a:xfrm>
            <a:off x="3275856" y="5570076"/>
            <a:ext cx="1667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24 x 2</a:t>
            </a:r>
            <a:endParaRPr lang="en-IE" sz="2800" dirty="0"/>
          </a:p>
        </p:txBody>
      </p:sp>
      <p:sp>
        <p:nvSpPr>
          <p:cNvPr id="61" name="Rectangle 60"/>
          <p:cNvSpPr/>
          <p:nvPr/>
        </p:nvSpPr>
        <p:spPr>
          <a:xfrm>
            <a:off x="3264596" y="5930116"/>
            <a:ext cx="10214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dirty="0" smtClean="0">
                <a:solidFill>
                  <a:prstClr val="black"/>
                </a:solidFill>
                <a:latin typeface="Comic Sans MS" pitchFamily="66" charset="0"/>
              </a:rPr>
              <a:t> = 48</a:t>
            </a:r>
            <a:endParaRPr lang="en-I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7" grpId="0"/>
      <p:bldP spid="32" grpId="0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7" grpId="0" animBg="1"/>
      <p:bldP spid="48" grpId="0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60" grpId="0"/>
      <p:bldP spid="61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388</TotalTime>
  <Words>337</Words>
  <Application>Microsoft Office PowerPoint</Application>
  <PresentationFormat>On-screen Show (4:3)</PresentationFormat>
  <Paragraphs>165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 Doherty - Maths</dc:creator>
  <cp:lastModifiedBy>pmdt</cp:lastModifiedBy>
  <cp:revision>19</cp:revision>
  <dcterms:created xsi:type="dcterms:W3CDTF">2010-10-06T13:18:22Z</dcterms:created>
  <dcterms:modified xsi:type="dcterms:W3CDTF">2012-04-11T20:00:43Z</dcterms:modified>
</cp:coreProperties>
</file>