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3" r:id="rId4"/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3502EBF-173F-4CAD-BCF8-F654DD02F97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90D993EF-A314-40A2-94BB-61784BBFF92E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hyperlink" Target="../../../fx-82ES_emulator/fx82ES.ex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jpeg"/><Relationship Id="rId7" Type="http://schemas.openxmlformats.org/officeDocument/2006/relationships/image" Target="../media/image1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1093852" y="245900"/>
            <a:ext cx="6733256" cy="864096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latin typeface="Comic Sans MS" pitchFamily="66" charset="0"/>
              </a:rPr>
              <a:t>Combinations Practical Applications from </a:t>
            </a:r>
          </a:p>
          <a:p>
            <a:pPr algn="ctr"/>
            <a:r>
              <a:rPr lang="en-IE" sz="2400" dirty="0" smtClean="0">
                <a:latin typeface="Comic Sans MS" pitchFamily="66" charset="0"/>
              </a:rPr>
              <a:t>two different groups</a:t>
            </a:r>
            <a:endParaRPr lang="en-IE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5273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How many different committees is it possible to make a committee of 4 men and 3 woman from a group of 6 men and 4 women</a:t>
            </a:r>
            <a:endParaRPr lang="en-IE" dirty="0">
              <a:latin typeface="Comic Sans MS" pitchFamily="66" charset="0"/>
            </a:endParaRPr>
          </a:p>
        </p:txBody>
      </p:sp>
      <p:pic>
        <p:nvPicPr>
          <p:cNvPr id="17411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86511" cy="912114"/>
          </a:xfrm>
          <a:prstGeom prst="rect">
            <a:avLst/>
          </a:prstGeom>
          <a:noFill/>
        </p:spPr>
      </p:pic>
      <p:pic>
        <p:nvPicPr>
          <p:cNvPr id="17412" name="Picture 4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648072" cy="910058"/>
          </a:xfrm>
          <a:prstGeom prst="rect">
            <a:avLst/>
          </a:prstGeom>
          <a:noFill/>
        </p:spPr>
      </p:pic>
      <p:pic>
        <p:nvPicPr>
          <p:cNvPr id="6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2780928"/>
            <a:ext cx="886511" cy="912114"/>
          </a:xfrm>
          <a:prstGeom prst="rect">
            <a:avLst/>
          </a:prstGeom>
          <a:noFill/>
        </p:spPr>
      </p:pic>
      <p:pic>
        <p:nvPicPr>
          <p:cNvPr id="7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886511" cy="912114"/>
          </a:xfrm>
          <a:prstGeom prst="rect">
            <a:avLst/>
          </a:prstGeom>
          <a:noFill/>
        </p:spPr>
      </p:pic>
      <p:pic>
        <p:nvPicPr>
          <p:cNvPr id="8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886511" cy="912114"/>
          </a:xfrm>
          <a:prstGeom prst="rect">
            <a:avLst/>
          </a:prstGeom>
          <a:noFill/>
        </p:spPr>
      </p:pic>
      <p:pic>
        <p:nvPicPr>
          <p:cNvPr id="9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886511" cy="912114"/>
          </a:xfrm>
          <a:prstGeom prst="rect">
            <a:avLst/>
          </a:prstGeom>
          <a:noFill/>
        </p:spPr>
      </p:pic>
      <p:pic>
        <p:nvPicPr>
          <p:cNvPr id="10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2732910"/>
            <a:ext cx="886511" cy="912114"/>
          </a:xfrm>
          <a:prstGeom prst="rect">
            <a:avLst/>
          </a:prstGeom>
          <a:noFill/>
        </p:spPr>
      </p:pic>
      <p:pic>
        <p:nvPicPr>
          <p:cNvPr id="11" name="Picture 4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4869160"/>
            <a:ext cx="648072" cy="910058"/>
          </a:xfrm>
          <a:prstGeom prst="rect">
            <a:avLst/>
          </a:prstGeom>
          <a:noFill/>
        </p:spPr>
      </p:pic>
      <p:pic>
        <p:nvPicPr>
          <p:cNvPr id="12" name="Picture 4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648072" cy="910058"/>
          </a:xfrm>
          <a:prstGeom prst="rect">
            <a:avLst/>
          </a:prstGeom>
          <a:noFill/>
        </p:spPr>
      </p:pic>
      <p:pic>
        <p:nvPicPr>
          <p:cNvPr id="13" name="Picture 4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3933056"/>
            <a:ext cx="648072" cy="838050"/>
          </a:xfrm>
          <a:prstGeom prst="rect">
            <a:avLst/>
          </a:prstGeom>
          <a:noFill/>
        </p:spPr>
      </p:pic>
      <p:sp>
        <p:nvSpPr>
          <p:cNvPr id="14" name="Right Arrow 13"/>
          <p:cNvSpPr/>
          <p:nvPr/>
        </p:nvSpPr>
        <p:spPr>
          <a:xfrm>
            <a:off x="2987824" y="2492896"/>
            <a:ext cx="1152128" cy="288032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Arrow 14"/>
          <p:cNvSpPr/>
          <p:nvPr/>
        </p:nvSpPr>
        <p:spPr>
          <a:xfrm>
            <a:off x="1979712" y="4581128"/>
            <a:ext cx="1152128" cy="288032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5004048" y="1916832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5940152" y="1916832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5004048" y="2780928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940152" y="2780928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5004048" y="4005064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ounded Rectangle 21"/>
          <p:cNvSpPr/>
          <p:nvPr/>
        </p:nvSpPr>
        <p:spPr>
          <a:xfrm>
            <a:off x="5940152" y="4005064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ounded Rectangle 22"/>
          <p:cNvSpPr/>
          <p:nvPr/>
        </p:nvSpPr>
        <p:spPr>
          <a:xfrm>
            <a:off x="5004048" y="486916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>
            <a:off x="6913518" y="227687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6</a:t>
            </a:r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7129542" y="2420888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26" name="Rectangle 25"/>
          <p:cNvSpPr/>
          <p:nvPr/>
        </p:nvSpPr>
        <p:spPr>
          <a:xfrm>
            <a:off x="7307868" y="269962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4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7595900" y="242927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28" name="Rectangle 27"/>
          <p:cNvSpPr/>
          <p:nvPr/>
        </p:nvSpPr>
        <p:spPr>
          <a:xfrm>
            <a:off x="7849622" y="2429272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15</a:t>
            </a:r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6876256" y="422108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092280" y="4365104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7270606" y="464384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3</a:t>
            </a:r>
            <a:endParaRPr lang="en-IE" dirty="0"/>
          </a:p>
        </p:txBody>
      </p:sp>
      <p:sp>
        <p:nvSpPr>
          <p:cNvPr id="32" name="Rectangle 31"/>
          <p:cNvSpPr/>
          <p:nvPr/>
        </p:nvSpPr>
        <p:spPr>
          <a:xfrm>
            <a:off x="7558638" y="437348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33" name="Rectangle 32"/>
          <p:cNvSpPr/>
          <p:nvPr/>
        </p:nvSpPr>
        <p:spPr>
          <a:xfrm>
            <a:off x="7812360" y="437348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4</a:t>
            </a:r>
            <a:endParaRPr lang="en-IE" dirty="0"/>
          </a:p>
        </p:txBody>
      </p:sp>
      <p:sp>
        <p:nvSpPr>
          <p:cNvPr id="34" name="Rectangle 33">
            <a:hlinkClick r:id="rId4" action="ppaction://hlinkfile"/>
          </p:cNvPr>
          <p:cNvSpPr/>
          <p:nvPr/>
        </p:nvSpPr>
        <p:spPr>
          <a:xfrm>
            <a:off x="6444208" y="5085184"/>
            <a:ext cx="1669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Total = 15 x 4</a:t>
            </a:r>
          </a:p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       = 60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5" grpId="1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765279"/>
            <a:ext cx="8892480" cy="3785652"/>
            <a:chOff x="0" y="765279"/>
            <a:chExt cx="8892480" cy="3785652"/>
          </a:xfrm>
        </p:grpSpPr>
        <p:sp>
          <p:nvSpPr>
            <p:cNvPr id="2" name="Rectangle 1"/>
            <p:cNvSpPr/>
            <p:nvPr/>
          </p:nvSpPr>
          <p:spPr>
            <a:xfrm>
              <a:off x="0" y="765279"/>
              <a:ext cx="8892480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600" dirty="0" smtClean="0">
                  <a:latin typeface="Comic Sans MS" pitchFamily="66" charset="0"/>
                </a:rPr>
                <a:t>In a certain school the examination subjects for senior students are grouped as follows: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As well as taking all three of the compulsory subjects, each student must choose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one subject from Block A, two from Block B and one from Block C.</a:t>
              </a: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r>
                <a:rPr lang="en-IE" sz="1600" dirty="0" smtClean="0">
                  <a:latin typeface="Comic Sans MS" pitchFamily="66" charset="0"/>
                </a:rPr>
                <a:t>(</a:t>
              </a:r>
              <a:r>
                <a:rPr lang="en-IE" sz="1600" dirty="0" err="1" smtClean="0">
                  <a:latin typeface="Comic Sans MS" pitchFamily="66" charset="0"/>
                </a:rPr>
                <a:t>i</a:t>
              </a:r>
              <a:r>
                <a:rPr lang="en-IE" sz="1600" dirty="0" smtClean="0">
                  <a:latin typeface="Comic Sans MS" pitchFamily="66" charset="0"/>
                </a:rPr>
                <a:t>) In choosing two subjects from Block B, how many different selections are possible?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(ii) In choosing the full range of subjects, how many different selections are possible?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(iii) One student has already decided to do German and construction studies.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How many different selections of the remaining subjects are possible for this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student?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1628800"/>
              <a:ext cx="6572250" cy="153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0" y="116632"/>
            <a:ext cx="8892480" cy="4739759"/>
            <a:chOff x="0" y="116632"/>
            <a:chExt cx="8892480" cy="4739759"/>
          </a:xfrm>
        </p:grpSpPr>
        <p:sp>
          <p:nvSpPr>
            <p:cNvPr id="2" name="Rectangle 1"/>
            <p:cNvSpPr/>
            <p:nvPr/>
          </p:nvSpPr>
          <p:spPr>
            <a:xfrm>
              <a:off x="0" y="116632"/>
              <a:ext cx="8892480" cy="47397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600" dirty="0" smtClean="0">
                  <a:latin typeface="Comic Sans MS" pitchFamily="66" charset="0"/>
                </a:rPr>
                <a:t>In a certain school the examination subjects for senior students are grouped as follows: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As well as taking all three of the compulsory subjects, each student must choose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one subject from Block A, two from Block B and one from Block C.</a:t>
              </a: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400" dirty="0" smtClean="0">
                <a:latin typeface="Comic Sans MS" pitchFamily="66" charset="0"/>
              </a:endParaRPr>
            </a:p>
            <a:p>
              <a:pPr marL="400050" indent="-400050">
                <a:buAutoNum type="romanLcParenBoth"/>
              </a:pPr>
              <a:r>
                <a:rPr lang="en-IE" sz="1600" dirty="0" smtClean="0">
                  <a:latin typeface="Comic Sans MS" pitchFamily="66" charset="0"/>
                </a:rPr>
                <a:t>In choosing two subjects from Block B, how many different selections are possible?</a:t>
              </a:r>
            </a:p>
            <a:p>
              <a:pPr marL="400050" indent="-400050">
                <a:buAutoNum type="romanLcParenBoth"/>
              </a:pPr>
              <a:endParaRPr lang="en-IE" sz="1600" dirty="0" smtClean="0">
                <a:latin typeface="Comic Sans MS" pitchFamily="66" charset="0"/>
              </a:endParaRPr>
            </a:p>
            <a:p>
              <a:pPr marL="400050" indent="-400050">
                <a:buAutoNum type="romanLcParenBoth"/>
              </a:pPr>
              <a:endParaRPr lang="en-IE" sz="1600" dirty="0" smtClean="0">
                <a:latin typeface="Comic Sans MS" pitchFamily="66" charset="0"/>
              </a:endParaRPr>
            </a:p>
            <a:p>
              <a:r>
                <a:rPr lang="en-IE" sz="1600" dirty="0" smtClean="0">
                  <a:latin typeface="Comic Sans MS" pitchFamily="66" charset="0"/>
                </a:rPr>
                <a:t>(ii) In choosing the full range of subjects, how many different selections are possible?</a:t>
              </a: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r>
                <a:rPr lang="en-IE" sz="1600" dirty="0" smtClean="0">
                  <a:latin typeface="Comic Sans MS" pitchFamily="66" charset="0"/>
                </a:rPr>
                <a:t>(iii) One student has already decided to do German and construction studies.</a:t>
              </a:r>
            </a:p>
            <a:p>
              <a:r>
                <a:rPr lang="en-IE" sz="1600" dirty="0" smtClean="0">
                  <a:latin typeface="Comic Sans MS" pitchFamily="66" charset="0"/>
                </a:rPr>
                <a:t>How many different selections of the remaining subjects are possible for this student?</a:t>
              </a:r>
            </a:p>
            <a:p>
              <a:endParaRPr lang="en-IE" sz="1600" dirty="0" smtClean="0">
                <a:latin typeface="Comic Sans MS" pitchFamily="66" charset="0"/>
              </a:endParaRPr>
            </a:p>
            <a:p>
              <a:endParaRPr lang="en-IE" sz="1600" dirty="0" smtClean="0">
                <a:latin typeface="Comic Sans MS" pitchFamily="66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908720"/>
              <a:ext cx="6572250" cy="1317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4"/>
          <p:cNvSpPr/>
          <p:nvPr/>
        </p:nvSpPr>
        <p:spPr>
          <a:xfrm>
            <a:off x="3249378" y="2564904"/>
            <a:ext cx="314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4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7864" y="2595682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3888" y="2658398"/>
            <a:ext cx="314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4222" y="2604066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67944" y="2604066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61340" y="3301609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4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02334" y="3337248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91880" y="3450486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68692" y="33456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22414" y="334563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9178" y="3284984"/>
            <a:ext cx="314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2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98004" y="329913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35696" y="3378478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64362" y="3307521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18084" y="3307521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16929" y="3301609"/>
            <a:ext cx="314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3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10372" y="3337248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31439" y="3450486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76730" y="3345632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630452" y="3345632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24054" y="3378478"/>
            <a:ext cx="7569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Total 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76256" y="3306470"/>
            <a:ext cx="3497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2280" y="3289845"/>
            <a:ext cx="11079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2 x 6 x  3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48264" y="3522494"/>
            <a:ext cx="599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 36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53234" y="4221088"/>
            <a:ext cx="314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3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78198" y="4273352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67744" y="4386590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44556" y="4281736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98278" y="4281736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37410" y="4221088"/>
            <a:ext cx="314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3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86236" y="423524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23928" y="4314582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52594" y="424362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06316" y="4243625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292080" y="4297957"/>
            <a:ext cx="7569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</a:rPr>
              <a:t>Total 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4282" y="4225949"/>
            <a:ext cx="3497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60306" y="4209324"/>
            <a:ext cx="7393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3 x  3</a:t>
            </a:r>
            <a:endParaRPr lang="en-I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16290" y="4441973"/>
            <a:ext cx="4748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>
                <a:solidFill>
                  <a:srgbClr val="FF0000"/>
                </a:solidFill>
                <a:latin typeface="Comic Sans MS" pitchFamily="66" charset="0"/>
              </a:rPr>
              <a:t>= 9</a:t>
            </a:r>
            <a:endParaRPr lang="en-IE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288032" y="188640"/>
            <a:ext cx="8244408" cy="64807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latin typeface="Comic Sans MS" pitchFamily="66" charset="0"/>
              </a:rPr>
              <a:t>12.6 Practical Applications from two different groups</a:t>
            </a:r>
            <a:endParaRPr lang="en-IE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052736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How many different ways is it possible to make a committee of 5 people from a group of 4 men and 6 women if </a:t>
            </a:r>
          </a:p>
          <a:p>
            <a:pPr marL="400050" indent="-400050">
              <a:buAutoNum type="romanLcParenBoth"/>
            </a:pPr>
            <a:r>
              <a:rPr lang="en-IE" dirty="0" smtClean="0">
                <a:latin typeface="Comic Sans MS" pitchFamily="66" charset="0"/>
              </a:rPr>
              <a:t>There are no restrictions</a:t>
            </a:r>
          </a:p>
          <a:p>
            <a:pPr marL="400050" indent="-400050">
              <a:buAutoNum type="romanLcParenBoth"/>
            </a:pPr>
            <a:r>
              <a:rPr lang="en-IE" dirty="0" smtClean="0">
                <a:latin typeface="Comic Sans MS" pitchFamily="66" charset="0"/>
              </a:rPr>
              <a:t>It must include one woman and one man</a:t>
            </a:r>
          </a:p>
          <a:p>
            <a:pPr marL="400050" indent="-400050">
              <a:buAutoNum type="romanLcParenBoth"/>
            </a:pPr>
            <a:r>
              <a:rPr lang="en-IE" dirty="0" smtClean="0">
                <a:latin typeface="Comic Sans MS" pitchFamily="66" charset="0"/>
              </a:rPr>
              <a:t>It must include 4 men</a:t>
            </a:r>
          </a:p>
          <a:p>
            <a:pPr marL="400050" indent="-400050">
              <a:buAutoNum type="romanLcParenBoth"/>
            </a:pPr>
            <a:r>
              <a:rPr lang="en-IE" dirty="0" smtClean="0">
                <a:latin typeface="Comic Sans MS" pitchFamily="66" charset="0"/>
              </a:rPr>
              <a:t>It must include at least 3 women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299695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</a:t>
            </a:r>
            <a:endParaRPr lang="en-IE" dirty="0"/>
          </a:p>
        </p:txBody>
      </p:sp>
      <p:sp>
        <p:nvSpPr>
          <p:cNvPr id="13314" name="AutoShape 2" descr="data:image/jpg;base64,/9j/4AAQSkZJRgABAQAAAQABAAD/2wBDAAkGBwgHBgkIBwgKCgkLDRYPDQwMDRsUFRAWIB0iIiAdHx8kKDQsJCYxJx8fLT0tMTU3Ojo6Iys/RD84QzQ5Ojf/2wBDAQoKCg0MDRoPDxo3JR8lNzc3Nzc3Nzc3Nzc3Nzc3Nzc3Nzc3Nzc3Nzc3Nzc3Nzc3Nzc3Nzc3Nzc3Nzc3Nzc3Nzf/wAARCACdAOwDASIAAhEBAxEB/8QAHAAAAgMBAQEBAAAAAAAAAAAABAUCAwYBAAcI/8QAQRAAAgEDAwIEBAQDBQcDBQAAAQIDAAQRBRIhMUEGE1FhInGBkRQyocEjQrEHM1LR4SRicoKS8PEWJSZjc4Oiwv/EABoBAAIDAQEAAAAAAAAAAAAAAAACAQMEBQb/xAAoEQACAgEEAQQCAgMAAAAAAAAAAQIRAwQSITEFEyJBURRhMnGBoeH/2gAMAwEAAhEDEQA/APtoFSAroFdxQByvV017NAHK9ivEgDJNAXGr2kR2h/MPcJzigA+vVn59dlYnyI1QY6tyaBk1O7Y7jcOD0wOBU0Bprm8t7cEzSqCP5Qcn7UludbmcMIFESno3U0olc5OTlj15qtnO0VNAHQ6zeW+7LiQE9JBk0fb+I49jfiISGHI2c5rOMfWoZqaFs0w8TRd7Vsf8YptZXcF7F5kDZXuDwQflWC3YqUUzwtuhZkb1DEUbQs+g4xXjWa0nXmVhHfOSvaTuvz9a0cM0M6bonVx6qc0rVEnd2BiubtvNRmlihXfK6ovqTSi88Q2cRHkAznPxYOBQA4MhNQLUri8RadLGGaQxknGxl5HzxTGN0lRZI3V0YZBU5oA4xqs81d8OOp+lVsB7/WgCsioEVaQK9tjxyxz8qmyKBiKrcUQQo4HxUHe3dtZxGadwij1PJ9gO9FhRxh1oa5eOGMvK6on+JjgUkv8AxWXRodPtwrdpJRnH0rN6lqEtwzb5zI+OWJ7+1CCjUS6rpzZH46D6viuJ5cqiSJ1dG5DKcg186nGecnPfmh2kkU4SRwPTNOLR+kGkRF3OyqvqTgVUb21AJNxFx6OKxhkYgAsSB0BPSubsn/Wq6LDS3etxKoFsvmMe7AgCoWuuA7hcR4wM5j5/Ss/ur27IxRQDPUNVkugY4x5cR6jufnS1iScdu4qPSvGpA9nFRLc5rhNcoA63PPeoMc8AV0nPSosdo46mgCD8HGarPBqXU1KRMgAU1kUUk1EtXGNRJ96kgluqdvdy20olgkZH9QaHLVBmxUkBt1qE102+4Yu3v0+1CEnG7HPc1XuzXGcgYzQB0uT3P0omw1a6sMi3cBT1VhkZ/aggQVOWHSqi2DUUBudJ8QwXoEVxiGcDnJ+FvkaccHpXystnGe1HW+u6hbwtClw3lkYweSPkaVxJTPobe/FUzyxwRNLM6xovJZjgCvnU2o3c7p5lzKzL+UlzxVl1eTSQKlxK8oXoGbNLVEmh1HxTbRRN+FRpH/l3jAFY+9vJ7648+7l3EH8p6AegHaoyqCC7tn2oPJeTbjI70yAnKQ0buuQPbvQUbhH3Mu7HSjLkhYivtxSwtxQgZGc5y/qelCnqaJkbMYHvVBVsn4TU2KfTkniaQxq6s68sO9SilSQEq4bBwcdqVf3cwYNbsW2BmI9RnIq+ARG3lMLhDubLKcdziq9w4zDA968p7gg+4oKFmVY4W3SF1P8AEz96O8PWS3E/kEOFCmR8em4jA9P9KmwPZJPNdbpVF400d88UF5pYiWTCxssm4rnu+fzfpmrrsNGH2kDaMgnpRaq0TTXaI1BzioxykxK0gwTj8mec/Outyew+dCdkHkbBJqJOSaot0n82UvIGTPC46cCnGn6Z+JieeSTy4Y8gkDJYj0o3IKFjcGulwACTVN7O0MckwtpCUH933x6+5peLqSYM/lHy8ZBHJzjpijcDCpG9KrLAdT9KBtru5e4kSeJcK2NychT7167lWWLfG0m7cANuRnnmp3qrFqwsmosaAttRjcBHLg46uuK0mh6VHeWU97cBmjjYrGivt3nGfibsOf8AWp3qgpiZj6VEtR0sDFpc2yxIMCJ1kyG/r8utJ5rlVjZkUvhtpC8EGptENUXFsVEtnrQd3NMgxEFDHAG/jNWxSF0BcbW6FcUJ2BYW61xlOwP+lVk4O7qByRTC61ix0fRUuzG8l1cj+GF25jB9M98c5HQGlnk2jwxuTFjMc88GrIrlt6q2MeppMNatLif4d0TDqr45+gNEq26MFhtOeMnrQpblyRJOLD7l8jauDnpxQ7AQLluWNStnIjckqxBwuDyPegpZ/iLs6jceCf1FRYzIzOzHqcehodvUmr3IdC6nK+o5qKQqwV3b4SeM8ZqdyQtNlSwuw3EhVHr3r34lV+EDpXbi4VCY0zkddwoI8nv9ajsnro1Ud+WjkeQLI6LuRQnOBkfbmlc+q3vmNiRkPov+VfZrjRbODT7jyYVWZoSpkCgHHWsFcaOwkM0AhkLDBDsR9eh9qxyyRxupE0J4r6XyLeaadVAXBEYBLHp0B46U30bVxJa3ttaSzROUG92bnYNx4PYk8fXrQculX0jZ/AxgdtswH7URBpt5BHM81jGiImWdHGdvckDrxRLMvhjwrcrAvNmVFhMaeZwAecUXa6ldrBJbzSRCONQqO3Jx6e/zpdJsBfc6jkHJ/MPlTrw7BDNaNdsJgxldcqhYHpSvJsVo05q2lkZuI0RF3u7Ack/Kpxy3LOC8TKCOVx+X50SzwqTmWYeh8pgBUUllcOrXsbxE/wA8Z3AegIxiq/yWZkkAO16RMRu2eYc/CQf/ABV2oX1+2j2sEAYWwH8ba+WdjzgnPA5PHfHfpRMcUMUjGK6BBOcO5/XNCeILjbDBGHQL8RIU5BPQZxUwz7nRbhitwjOoz2sm+13FF5aOTow+/B96ZYupImX8LIgYYJC4xkDpildw0axMp2KrKMYzyff2rSMlsvxeYxHGDDJx0HvTZMrxhnjyKIEl824zBKqmXupOTgYziqriOdIQqRyAZOSAe2TxTlH8vLedIVZiSSCxGAB2+VSuDCYQ20HAPxMpA5/81V+S2ykzm2Z4zhJeY1Vm5wBntRV1FdTeG9OXz8wo8m6B8YLk5yex44BPSmMT5lkEMpO1FDYZgO+O2DQt6k8+nvFIdyRDKkHv3/Y0yzuTofFW7lCMS3MW+6tnWDGQREowT7+v1+/aiVcvHtlDs5IJYKdrHg59qGndY42AJO8rk4xgA84rT2/4aWzSe3dZI8/mVumOvyqyeWUFdWPn2pozMxkdU2KQ28YyOtdS5dSF2NlTwAOgpzcXIkkRcNt35Vll9jXhI28YWd1785/aq1qnXRn4E0RluT5yACVOBlAT9M/OgW1XXiY2/HTmNMBR5gC49OB0rRtdNK5FxbsjA4Ug9vU/CMUq8QxhbpHK+UrINoUYwQMdhUwm5cM04GlYjv5b66DTXPKnJXdhgp+ZGfXvU4pp1Gx1EgUHgAf1qLurultuO2SUKWbsDjmtOmlCEYETBz1cjr96eWT0++SM1SdIzsWryQ27OYWHJPODxUZtSE9rHII4+VOUYdTmtLLbYG1oVA9Sv+mKBlsU8zespBP8nCj58DJNL+S38FO1iODU3FuWuIBHGf7tVHOPX71UdUEsQMiFVOSuCOnatAdLilC+cu4KOgXOeaidOiJWNYkUHgDYc0r1PxRG1mYl1V3lUxxFxjLd+asW6UqC2M9+tPjYxRbgw2kHGOv/AIqg2kBJy/P1qfyn1Qu1n6BvjizmJGR5bd8dq+SxeJLiGVYRYRM+cKFmJYn7HNfXblVeB0f8rAg/KsndaVpWlxyaokYD2qGVSxyAQM5/Stc8UZumibozmseKrHSVEN0sr34Hx28DjMJ64dzwD7DJFDQeO9LufDt9Fewi3lZtkcMTGSRxwQ2TgcH6V80nmeeV5ZGLPIxdie5Jyf1qvOKeGnxw6Qu52bSG+spdNa5ZlVQMMGX4lPpmm+h6xo6+FrmS4uZGWKYNJDjDxlsKNo759a+aiRliMYOFJDH5jP8AnVZPGOPtUxwxXZZPM5Kj7PZx2V3aLc2t0Jrdj8Mgfv6HPQ+xoxLQHChyTnAGAP2r5b4I1A2+sx2MxDWt+fImjY/CSeFPzzxn3+VbtjHYG+WNx522VviYkgHDPj04Cj6t6Vnfj1OXtZTPOoRtk7/V9OsnaIk3DqcMsR4HzJ/akviC8NxfQBQIYmtomCq2QCw3E/rj6UkbfkFj+Y5NUuu9wWJJ2gA56Y6f5V1MfjcUIVFcnLXkZxyKT6D7xESM5kD4HQDgVdY641pJGl3CLiFQBjA3L8j3+tKXZ2bknGc49TUAvPrirMWhgsbjk5I1nkZZcilj4o3mm6lZX0sa2YaKTBLowKsB2xjg0wntIp0ZJnkdWHQk8/rXzq1eSCVHicpIjblYetaz/wBUIIYy1u5kZW4IGNwXP29642t8a8U16XT/ANGvSav1Ivf2i7UJdI0kJHIJpZeGW3RzwD0LEnj5daW6pqsF3pVtLBElusTSLPGhJ6kEE55PQUk1i4knv5Z5D8cjljx3NANz9etdfD47FCCvv7OfPyWRZLXQ3WeAJ5qsGUDt/TJpIk0sMzPDI8bZPKHFedeCB0PUVHGKuwaSOK/mw1nkJahRVVQxstbvIWAlmZ4s/ECAW+h6/rWvi057uEzQ3f8AC2hjI2QoHqa+dyNgZ96aDWrxtIOltJm3Zlb3AHb5ZrLqvGY881KPH2Tp9dLFFqXJpdNtNIvtSWKedrsRkO+1dq4B9c5/7NJNXv4LnU7qJJvMhWd2QmPbkk849RnOPnS+0vJbSKfyjgyKAT6c0E3xE7jn3NWvQY1HbEfF5KcJKTL9VMShI4lyScsevFUQ6neRDaZTIn+CXLD+ufsapK888+ma4RTQ0sI49slYmbWyyZN64H+l3um3ZEN1YwRzn8vw5V/v0pk9pYA8WcA9PgWsYSQQcnIOcj1rYafdC60+GR2Xftwxx3HFcTyWljp36kf4vj+jo6LVPJ7JdloSJVyIVyP8IxVM8qL/AChW9ua7KhIPxKR/unmh3to/zb2Ga5G2Xado32ylruMMQ+4E9xmqvPgAAaZiQOSFxmpSwxDnazn/AIqpLEE4s1x7saTffQjZ+iJMFSD0xWL/ALRUnXwddpbRs0kmNwRcnZkZP2zWom1K0VSDIMY5PpSPUtc0+e4S1S7SOVPh8uXKMSfTPXtXoozi3wydr+j8/wCQemPoc1E1ovHmnvp3iGctsC3P8dFXjaD2x9PrWbzVyZU+z1cNeJ5rmakA/wAPkjxDpoAyRdxH/wDcVrNYuPN1K6kRjgyHkHqOlC+DNEtpbSTXriSTdauzRoCAMqMgn64oaZyIW5ORnmtGnXLZi1sqUY/ZcCGUe1RZQOlV2xJj5NWS8IT7Vuizkz4IjkfXNc2KvOeK4nKA1CU1LdCI6ZFZhjvRcE+dOkxy0fI46Bv+zShCVmKk9Bxnt1oqGcRxzr1EiBRj1yOf61W1uRYn6b/tEZ5jNIXb8xJyarB5qtpMEZ6EZFSXoTVqfwZpJ3ZLPFVtUjVbmp+CEgaVskD1Iq8MA2PahwN1wi9hk16ZirZHWq7rkvcbpBTEYwOlRY/CahHuYZNdkJBAGMd6dO+RKpnGqBapE1TLntSSY0URLgtj061o/DNwwtJIguQr7uT6/wCorLRH+K5p/wCFwJdReEyCPzInYE8glecfbNc7yEHk00q7N+le3NFfY9eQ91ql2z2P0OK55uUVgMhoUmPwkFFf8ufsftUHkz6fevKKbhw+Du8oi6k92x6bqq8t+xP3FSLFjgMR8jUDE5P5/vimVMg13ibXrW1v2SWMq4XvyBjtg9/el17FH4ptReWMoLxrsIYcgDI5/wC+9O9CvDqFiLiRCTvKjevJrOaVps+i61d3sr77WV33WyHAkyfhBPYfLnjFdH044km3yy3Hl3P9GU8Uahd39/F+NADwW6QjAxnHU/Uk0oNbrxLaxazmSG2SB0GQyA4Hp9/61mT4a1wZzpV1juSnFb8Uk4leWDjLkU1wmn0Xg7X5gCliCP8A7qZHzGeKY239nuqum+6ntoc8bQxkYD6cfrVloqoIi1GaDwnY2lvPHJBKnx/AAUffkrkd+nWl1ztwQxA3YGa5f2L6JfNpLMWUBJQx/nJ7+3pj2ofW5AbN+oLMoGPTr+1VRzzhKl0Pk0+PLC2uQ2Mnj3JNWMc803svDjReHo2aKaS9SHeERwCTjOzkdjn70iuJTCjG5sdRg2dQ6r+hwK6EdVGuTjz0OS/byjrNhapJyeOar/FedJstLO9nIH8qg8/QHitgvhmKbRjtSaC9nhXLzNuMDHBOAMdOR2+lTLVQFjoMjfPBk47cvHPMJVAjUEI2csSccfTGardQZURjj4SQPU8cUx1/RjoUdlFbyTPA6ssjSN1fOcn/ACpXcN/tETZAxz+tc/Jqcrlw6R1sGiwqHuVslc27RsASDzwK8FwMUXcxTXNyBbQvKVQuyou48eg7/Sg2JjJVs5DMvzKnB+xrfpNQ5xub5OT5HSLHOsa4PGqpTXmbuOflVLzId4DAsiF2Uddo6nFapZI1yzn48Mm+EQ80pMDgHIxya47b5SnwDALct6fvTiy8O3FzFdyXbPbNFHI8KlVzKyAkc54Xjr360ntreGSaCe8Ev4YEGTy/zbe+PeufPUyWTh8Hbw6KM8PuVSCl4z0x61xmoG0uUlQlG4z3OT9auZ/et8ciatHGnicZNMmxqtjUWftmgLnUIYjjcHfPCr+9JOaRbjwyk6QWiuFmnVQUj2hvXk8YpnoFu1zqkaCbyikZkG1clsYGB9DQ2kS2t34U1OQRYvopojI24kGItxgdsHr9KN8MH/5DbFe8cn22/wDiudlzyctq6Z2sGlgobpLlDoWdxYX9sQfOgR7VcN1Kxl+v/VS6z1hG0PVGuY1a5iMXkPI3IyOSPU98H7VrbhFbB5yPSs7r8dtZ238S2xaTTx/ipIx8SKO4HpwB7Vly4ItGmGX4ZAtbyxvLDc2jKEDBIpCTjHoepzniqS/woyMhVlDDqCM9jUJtPt47ibyJYpfLUNtWEp5SHOOOQenJyc1xBDj+I3xd+K5GaEYy9qHa5Po1rLJlI1giVf5gsgJQ+hFXtY/jz+HcBUk43DqD2NC6fbtbmQuturNjmIEZPv8AemVozB5HY/DHDJIceyk1t1nOTHH9iQddCLwxpaX1nNcyPm2mDRBQCCSrYzz7itTLbxSxuhUAMCMqMEftSnwQhXwpppYks8RkJPfcxb96eba6CgoqkTKTl2VrAqrySx4POP2FTRVUAKAPpUzyKjTIVmS/tA023uLFL8pi5tyEBXjKswBB9f8AWknhvRrXU45nvIFm8uRdoJ4HGa0/jRwmgTg9WmjGfqT+1IPBMxOrpZkExz4YkdiP9M1h1Kk7o0RXsNTGMA9B7VaH6AnIx0NUghQQOxqQIIya1fBQXM4/lAHGMdqgzfB2rhKlSVYcdKrZgUINAGf8WW8NxpU8siKzW4BjbkFSSBn7VlLLSjqS3cm8hrdAVAHDtg8GtF4qu5FtIrRF+GZy7n1C9B9zQWiSJFo+rlwQO5Bx1UgVj1EnFNr9GiCqId4LiR3eRgd21Fzntgn+oFO9T8PaTq2H1Cxikk24EgyrAezDBpH4NlMdw0R5MkOQfVlz+xP2rWMSqL8q0Ym9pXl/kZSb+z/SPh8me/hXOWVbkkMPTkGjdN8K6LpUhls7FBKBgySMZGx82p2XqGc7s9OlWNlVJCLxBBK9uPwwHmqwVe3X4T9CD+lYox28VqxOcqpyc8ZGMj7mvoV6SI1cHoQT74xXznxnLHp89zZxRuPOGUfAC4Y/F8+n9aRpuqLcUlG7MpqMItdRmjRsFW7GoRXs6v8AHJlPSoTzPPK0shBdjliBjNVHHetSbqjNKMZPondytcOMOyrjpmqdqp+X9etS47VFzUf2Skl0NPDtz5FxewFsLc2cqEdtyjeP1WtJ4SdV1lZHdAscDEszAAZwO/zrF2cfmXkajueT6DvWxstov4lm2hQh2gKOfnWbPk2e6ui6Kexmwm1bT0/PfWo9jMv+dK9Y1C1udNuYbeZJJJI2RQFLAk/ShmMS8qqjPQgCq2k4+GQ1hflJS4USpQoU2gukGnSSQys0DGKcN0liBwDg+zEc+lFz5aZzFajYT8OWwcVYzMR+bPvQ53ZOM4rLPM8j5SLd3B9QScEDJ6c96tmnWPRtZnJIMOnTN16nFK1mT8oPIqOpT/8AsGrR95rcQj/nkRf3qjStvPGwfRqNEtzaaRZWxP8AdW8afUKKNLY61Wo2/CP5ePtULmQRwOx7An9K9LJ0rYpZDL5kYJ71PIoDSpxLbL9R+tGZpYS3R3L5AF1S3judOmjlUFCvOR0561iPCoksfF5trjho7djEOznDA4/6h9q3l4f9guMdomP2GawOr3Ytbiw1YdbG5V3GOsRO1/pjB+hrDqMjjmUfhjqbSo1j/CgO3jpyag0jFMKVyR61dK3xMQ2AScHPag5WA5BOa12QWwHA253A8DIqzPGOPtQdk/8ACBb0wflRAJ70Cme8RaddXDRGFWYYIycBQM56+v7VfZ6fb2+lSWkr72myzkDgntj5Ux1d8CBU54LfrS3dnqxB+dcPWaiTyOK6RY5uqAPCCzS6tdzFT5Ns4hLdMN5fTHucn6VsmbI5pB4d3RXmswuPzXNvLn5wZH9adk/DXZxyuKYsnudsqdx5qpnkjNSc4hYexNAzE/jkfsAFz96MbBj46GpjLc3+hQO8OLcgdgTXzvx/CDNJIS2YVhUc9S2/P9K39226Bzk4CVivF1sh0vUZfMLOZYiMj0IH/wDRqqcnHJH6/wCjJ0j58TUWOBXmOOKix4rfZUdJrjGuDkVw1FgFaZKkV+rSnEfxAnpgYP8AlWts4Xl1FAQSkB3M3sP6ZrDgenWt/pVskcUFy0ruTEjAlsHpzn16msWskowv7LYSpNDJ44hkAjHvVEip2GfkKukmjJ6D3weaod0PRT964lEModI+681UVTPSrXZc/kNVErnpTpMg2eN0fxZz8zUHgOIYklkKTXdvGQ2Mf3qt1xnohqKNhScdvX3qJuntdX0rADqLreVboSsbkfrU6allTZZRvlPUnq3OKV+JL+LT9JlmnOEJVMgZOWOP86U3PjFbYsraeXZccifGeM/4T60VBI3iLT0kmCRQONzRBd2cE4BJ/wAq7GfPBQd/JHpyPeFb+C7t5mtZRIqSAcdQSM4I7dDWhzWVutOj0PTrqfSmNvKEDnaMqcdMqfmfvSFPE2syL8V4B0/LGo/aqtLqYLHX0NHFKR9IcJ5UglICMpBLHA6ViHsXuYzE8LvE42yZQ42/anMt1O5JL8AZxiqJZ5AVO7rwa5uq1KzTTXFCba7IaBdPNpKpcqPPty0E4xjDIcfqMH5GgdV1u2t2aK2fzpB1AOQPmR+1L5Qz3GsRbyI3tYrkqP8AEG8s/cBftSmKJd54HxHb8q6UMu6CZbCFq2a7SLxZoIEl+GYxBmQccHkEe3WmZOAAOnasl4ghURRvGSjRnyxj2GRQenatfy3EMbXcxTcoKs2c0Qz3j3Een8o1906+aSVRsAAEj/v1qkz7RgnA/wB0YoVZSxx68VMrjk81xp5HKTkVNjDSJLW61XW54wUcpav5TEfywsnHr0FFFjt5696yDEQ3OsSAZItYwOemQ4/pWah3O53sxGMcsa62HO9nJZHHas395Mv4gbWBIx0OaNSXfHj2rIS6kbeMBIuCM4DY+nSkV1eXUNwnk3EyLKok2rIw257daTTZm5Sv7FjC+jfXTqsTByAD6mszqtrHqWl3cBcqWJdCrDkqeM+3FLtDa4vPPDXDbgw+NxvbnjqaLCzCMYupVVjnaoUdPXjmjNkb/wANESVOj5pnHHTgcGosc/fFaLWdDhtbgeVK+HXfhgDjmqLGxiEkZILMXVcnsMjpXR9dONirG3yKLi2mtHEdxE8TEbsOMHFV1o/G9rFb/hZIg3xbwQWJPGD1+tZjccZqcWTfBSFoJtLSe6lEcERckc4OAB7k8CtvZRTW9nBDLtZo4wpKtxUtLsreGxtUjiTDoGJIydxHJosqASoC4HqoNc7U5nle34Q1A0j4HxYH/MKpeRQOGUf89EMRuI2r9hVbKuOABWVQCgRpef71B/8AkFVl/wD6qf8AUKKKj2+1Vng44+1WKCCj/9k="/>
          <p:cNvSpPr>
            <a:spLocks noChangeAspect="1" noChangeArrowheads="1"/>
          </p:cNvSpPr>
          <p:nvPr/>
        </p:nvSpPr>
        <p:spPr bwMode="auto">
          <a:xfrm>
            <a:off x="155575" y="-449263"/>
            <a:ext cx="1419225" cy="942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3316" name="Picture 4" descr="http://t1.gstatic.com/images?q=tbn:ANd9GcQxhqzeWnSzE4CR8DHJD4HfC7RYTI6z-vSk4o3PpqpUuVdDFyc&amp;t=1&amp;usg=__Ep5O3TVOYbUUG_Xh5D3L0GC03r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77072"/>
            <a:ext cx="2552700" cy="1790701"/>
          </a:xfrm>
          <a:prstGeom prst="rect">
            <a:avLst/>
          </a:prstGeom>
          <a:noFill/>
        </p:spPr>
      </p:pic>
      <p:pic>
        <p:nvPicPr>
          <p:cNvPr id="13318" name="Picture 6" descr="http://t3.gstatic.com/images?q=tbn:ANd9GcSxpuZ46faAyEEzNMJwa2tlMolx4p7SujXAkePME07p0M5iBGo&amp;t=1&amp;usg=__SuIBUHh_-L9wqBmO2kYlYGfKw6w=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2592288" cy="1512168"/>
          </a:xfrm>
          <a:prstGeom prst="rect">
            <a:avLst/>
          </a:prstGeom>
          <a:noFill/>
        </p:spPr>
      </p:pic>
      <p:sp>
        <p:nvSpPr>
          <p:cNvPr id="10" name="Right Arrow 9"/>
          <p:cNvSpPr/>
          <p:nvPr/>
        </p:nvSpPr>
        <p:spPr>
          <a:xfrm>
            <a:off x="3483496" y="4099168"/>
            <a:ext cx="1224136" cy="36004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004048" y="3645024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10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5220072" y="3789040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98398" y="406778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5686430" y="379742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5940152" y="3797424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252</a:t>
            </a:r>
            <a:endParaRPr lang="en-IE" dirty="0"/>
          </a:p>
        </p:txBody>
      </p:sp>
      <p:sp>
        <p:nvSpPr>
          <p:cNvPr id="16" name="Rounded Rectangle 15"/>
          <p:cNvSpPr/>
          <p:nvPr/>
        </p:nvSpPr>
        <p:spPr>
          <a:xfrm>
            <a:off x="6732240" y="2924944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7596336" y="2924944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6732240" y="407707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7596336" y="407707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732240" y="5085184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7596336" y="83671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251520" y="332656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IE" dirty="0" smtClean="0">
                <a:latin typeface="Comic Sans MS" pitchFamily="66" charset="0"/>
              </a:rPr>
              <a:t>(ii) It must include one woman and one man</a:t>
            </a:r>
          </a:p>
        </p:txBody>
      </p:sp>
      <p:pic>
        <p:nvPicPr>
          <p:cNvPr id="3" name="Picture 4" descr="http://t1.gstatic.com/images?q=tbn:ANd9GcQxhqzeWnSzE4CR8DHJD4HfC7RYTI6z-vSk4o3PpqpUuVdDFyc&amp;t=1&amp;usg=__Ep5O3TVOYbUUG_Xh5D3L0GC03r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2552700" cy="1790701"/>
          </a:xfrm>
          <a:prstGeom prst="rect">
            <a:avLst/>
          </a:prstGeom>
          <a:noFill/>
        </p:spPr>
      </p:pic>
      <p:pic>
        <p:nvPicPr>
          <p:cNvPr id="4" name="Picture 6" descr="http://t3.gstatic.com/images?q=tbn:ANd9GcSxpuZ46faAyEEzNMJwa2tlMolx4p7SujXAkePME07p0M5iBGo&amp;t=1&amp;usg=__SuIBUHh_-L9wqBmO2kYlYGfKw6w=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2592288" cy="1512168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339480" y="2082944"/>
            <a:ext cx="1224136" cy="36004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4860032" y="162880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8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5076056" y="177281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5254382" y="205155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3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5542414" y="1781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5796136" y="17812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56</a:t>
            </a:r>
            <a:endParaRPr lang="en-IE" dirty="0"/>
          </a:p>
        </p:txBody>
      </p:sp>
      <p:sp>
        <p:nvSpPr>
          <p:cNvPr id="11" name="Rounded Rectangle 10"/>
          <p:cNvSpPr/>
          <p:nvPr/>
        </p:nvSpPr>
        <p:spPr>
          <a:xfrm>
            <a:off x="2267744" y="2924944"/>
            <a:ext cx="432048" cy="936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692696"/>
            <a:ext cx="852859" cy="1147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ounded Rectangle 16"/>
          <p:cNvSpPr/>
          <p:nvPr/>
        </p:nvSpPr>
        <p:spPr>
          <a:xfrm>
            <a:off x="6732240" y="83671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6732240" y="1988840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7596336" y="1988840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6732240" y="299695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692696"/>
            <a:ext cx="81844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ounded Rectangle 21"/>
          <p:cNvSpPr/>
          <p:nvPr/>
        </p:nvSpPr>
        <p:spPr>
          <a:xfrm>
            <a:off x="2435384" y="1216184"/>
            <a:ext cx="432048" cy="936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7596336" y="1988840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596336" y="83671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251520" y="332656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IE" dirty="0" smtClean="0">
                <a:latin typeface="Comic Sans MS" pitchFamily="66" charset="0"/>
              </a:rPr>
              <a:t>(ii) It must include 4 men</a:t>
            </a:r>
          </a:p>
        </p:txBody>
      </p:sp>
      <p:pic>
        <p:nvPicPr>
          <p:cNvPr id="3" name="Picture 4" descr="http://t1.gstatic.com/images?q=tbn:ANd9GcQxhqzeWnSzE4CR8DHJD4HfC7RYTI6z-vSk4o3PpqpUuVdDFyc&amp;t=1&amp;usg=__Ep5O3TVOYbUUG_Xh5D3L0GC03r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2552700" cy="1790701"/>
          </a:xfrm>
          <a:prstGeom prst="rect">
            <a:avLst/>
          </a:prstGeom>
          <a:noFill/>
        </p:spPr>
      </p:pic>
      <p:pic>
        <p:nvPicPr>
          <p:cNvPr id="4" name="Picture 6" descr="http://t3.gstatic.com/images?q=tbn:ANd9GcSxpuZ46faAyEEzNMJwa2tlMolx4p7SujXAkePME07p0M5iBGo&amp;t=1&amp;usg=__SuIBUHh_-L9wqBmO2kYlYGfKw6w=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2592288" cy="1512168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339480" y="2082944"/>
            <a:ext cx="1224136" cy="36004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4860032" y="162880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6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5076056" y="177281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5254382" y="205155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5542414" y="1781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5796136" y="17812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916832"/>
            <a:ext cx="852859" cy="1147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ounded Rectangle 16"/>
          <p:cNvSpPr/>
          <p:nvPr/>
        </p:nvSpPr>
        <p:spPr>
          <a:xfrm>
            <a:off x="6732240" y="83671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6732240" y="1988840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6732240" y="2996952"/>
            <a:ext cx="648072" cy="92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ounded Rectangle 21"/>
          <p:cNvSpPr/>
          <p:nvPr/>
        </p:nvSpPr>
        <p:spPr>
          <a:xfrm>
            <a:off x="2435384" y="1196752"/>
            <a:ext cx="432048" cy="936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764703"/>
            <a:ext cx="720080" cy="1036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836712"/>
            <a:ext cx="720080" cy="100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1916833"/>
            <a:ext cx="792088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827584" y="1196752"/>
            <a:ext cx="432048" cy="936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ounded Rectangle 23"/>
          <p:cNvSpPr/>
          <p:nvPr/>
        </p:nvSpPr>
        <p:spPr>
          <a:xfrm>
            <a:off x="1331640" y="1196752"/>
            <a:ext cx="432048" cy="936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ounded Rectangle 24"/>
          <p:cNvSpPr/>
          <p:nvPr/>
        </p:nvSpPr>
        <p:spPr>
          <a:xfrm>
            <a:off x="1907704" y="1196752"/>
            <a:ext cx="432048" cy="936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5" grpId="0" animBg="1"/>
      <p:bldP spid="6" grpId="0"/>
      <p:bldP spid="7" grpId="0"/>
      <p:bldP spid="8" grpId="0"/>
      <p:bldP spid="9" grpId="0"/>
      <p:bldP spid="10" grpId="0"/>
      <p:bldP spid="1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6516216" y="3717032"/>
            <a:ext cx="5760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308304" y="620688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0" y="188640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IE" dirty="0" smtClean="0">
                <a:latin typeface="Comic Sans MS" pitchFamily="66" charset="0"/>
              </a:rPr>
              <a:t>(iv) It must include at least 3 women</a:t>
            </a:r>
          </a:p>
        </p:txBody>
      </p:sp>
      <p:pic>
        <p:nvPicPr>
          <p:cNvPr id="3" name="Picture 4" descr="http://t1.gstatic.com/images?q=tbn:ANd9GcQxhqzeWnSzE4CR8DHJD4HfC7RYTI6z-vSk4o3PpqpUuVdDFyc&amp;t=1&amp;usg=__Ep5O3TVOYbUUG_Xh5D3L0GC03r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03944"/>
            <a:ext cx="2552700" cy="1790701"/>
          </a:xfrm>
          <a:prstGeom prst="rect">
            <a:avLst/>
          </a:prstGeom>
          <a:noFill/>
        </p:spPr>
      </p:pic>
      <p:pic>
        <p:nvPicPr>
          <p:cNvPr id="4" name="Picture 6" descr="http://t3.gstatic.com/images?q=tbn:ANd9GcSxpuZ46faAyEEzNMJwa2tlMolx4p7SujXAkePME07p0M5iBGo&amp;t=1&amp;usg=__SuIBUHh_-L9wqBmO2kYlYGfKw6w=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207800"/>
            <a:ext cx="2592288" cy="1512168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339480" y="2526040"/>
            <a:ext cx="1224136" cy="36004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4499992" y="119675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7</a:t>
            </a:r>
          </a:p>
        </p:txBody>
      </p:sp>
      <p:sp>
        <p:nvSpPr>
          <p:cNvPr id="7" name="Rectangle 6"/>
          <p:cNvSpPr/>
          <p:nvPr/>
        </p:nvSpPr>
        <p:spPr>
          <a:xfrm>
            <a:off x="4716016" y="1340768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4894342" y="161950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5182374" y="13491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5436096" y="1349152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21</a:t>
            </a:r>
            <a:endParaRPr lang="en-IE" dirty="0"/>
          </a:p>
        </p:txBody>
      </p:sp>
      <p:sp>
        <p:nvSpPr>
          <p:cNvPr id="11" name="Rounded Rectangle 10"/>
          <p:cNvSpPr/>
          <p:nvPr/>
        </p:nvSpPr>
        <p:spPr>
          <a:xfrm>
            <a:off x="2267744" y="3356992"/>
            <a:ext cx="432048" cy="8640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516216" y="620688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6516216" y="1484784"/>
            <a:ext cx="5760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8100392" y="620688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7308304" y="1484784"/>
            <a:ext cx="5760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620688"/>
            <a:ext cx="576064" cy="81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/>
          <p:nvPr/>
        </p:nvSpPr>
        <p:spPr>
          <a:xfrm>
            <a:off x="4139952" y="764704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3 women</a:t>
            </a:r>
            <a:endParaRPr lang="en-IE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620688"/>
            <a:ext cx="574924" cy="76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0392" y="548680"/>
            <a:ext cx="60995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3717032"/>
            <a:ext cx="576064" cy="79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ounded Rectangle 23"/>
          <p:cNvSpPr/>
          <p:nvPr/>
        </p:nvSpPr>
        <p:spPr>
          <a:xfrm>
            <a:off x="7308304" y="2852936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ounded Rectangle 24"/>
          <p:cNvSpPr/>
          <p:nvPr/>
        </p:nvSpPr>
        <p:spPr>
          <a:xfrm>
            <a:off x="6516216" y="2852936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ounded Rectangle 26"/>
          <p:cNvSpPr/>
          <p:nvPr/>
        </p:nvSpPr>
        <p:spPr>
          <a:xfrm>
            <a:off x="8100392" y="2852936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ounded Rectangle 27"/>
          <p:cNvSpPr/>
          <p:nvPr/>
        </p:nvSpPr>
        <p:spPr>
          <a:xfrm>
            <a:off x="7308304" y="3717032"/>
            <a:ext cx="5760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0392" y="2780928"/>
            <a:ext cx="60995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2780928"/>
            <a:ext cx="576064" cy="81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2852936"/>
            <a:ext cx="574924" cy="76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ounded Rectangle 31"/>
          <p:cNvSpPr/>
          <p:nvPr/>
        </p:nvSpPr>
        <p:spPr>
          <a:xfrm>
            <a:off x="7308304" y="4797152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ounded Rectangle 32"/>
          <p:cNvSpPr/>
          <p:nvPr/>
        </p:nvSpPr>
        <p:spPr>
          <a:xfrm>
            <a:off x="6516216" y="4797152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ounded Rectangle 33"/>
          <p:cNvSpPr/>
          <p:nvPr/>
        </p:nvSpPr>
        <p:spPr>
          <a:xfrm>
            <a:off x="6516216" y="5661248"/>
            <a:ext cx="5760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8100392" y="4797152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ounded Rectangle 35"/>
          <p:cNvSpPr/>
          <p:nvPr/>
        </p:nvSpPr>
        <p:spPr>
          <a:xfrm>
            <a:off x="7308304" y="5661248"/>
            <a:ext cx="5760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5589240"/>
            <a:ext cx="723000" cy="94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/>
          <p:nvPr/>
        </p:nvSpPr>
        <p:spPr>
          <a:xfrm>
            <a:off x="4572000" y="285293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788024" y="2996952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40" name="Rectangle 39"/>
          <p:cNvSpPr/>
          <p:nvPr/>
        </p:nvSpPr>
        <p:spPr>
          <a:xfrm>
            <a:off x="4966350" y="327569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254382" y="30053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42" name="Rectangle 41"/>
          <p:cNvSpPr/>
          <p:nvPr/>
        </p:nvSpPr>
        <p:spPr>
          <a:xfrm>
            <a:off x="5508104" y="300533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sp>
        <p:nvSpPr>
          <p:cNvPr id="43" name="Rectangle 42"/>
          <p:cNvSpPr/>
          <p:nvPr/>
        </p:nvSpPr>
        <p:spPr>
          <a:xfrm>
            <a:off x="4550536" y="233958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4 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women</a:t>
            </a:r>
            <a:endParaRPr lang="en-IE" dirty="0"/>
          </a:p>
        </p:txBody>
      </p:sp>
      <p:sp>
        <p:nvSpPr>
          <p:cNvPr id="44" name="Rectangle 43"/>
          <p:cNvSpPr/>
          <p:nvPr/>
        </p:nvSpPr>
        <p:spPr>
          <a:xfrm>
            <a:off x="4211960" y="4571836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5 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women</a:t>
            </a:r>
            <a:endParaRPr lang="en-IE" dirty="0"/>
          </a:p>
        </p:txBody>
      </p:sp>
      <p:sp>
        <p:nvSpPr>
          <p:cNvPr id="45" name="Rectangle 44"/>
          <p:cNvSpPr/>
          <p:nvPr/>
        </p:nvSpPr>
        <p:spPr>
          <a:xfrm>
            <a:off x="4499992" y="508518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46" name="Rectangle 45"/>
          <p:cNvSpPr/>
          <p:nvPr/>
        </p:nvSpPr>
        <p:spPr>
          <a:xfrm>
            <a:off x="4716016" y="5229200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dirty="0"/>
          </a:p>
        </p:txBody>
      </p:sp>
      <p:sp>
        <p:nvSpPr>
          <p:cNvPr id="47" name="Rectangle 46"/>
          <p:cNvSpPr/>
          <p:nvPr/>
        </p:nvSpPr>
        <p:spPr>
          <a:xfrm>
            <a:off x="4894342" y="550794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182374" y="52375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49" name="Rectangle 48"/>
          <p:cNvSpPr/>
          <p:nvPr/>
        </p:nvSpPr>
        <p:spPr>
          <a:xfrm>
            <a:off x="5436096" y="523758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0</a:t>
            </a:r>
            <a:endParaRPr lang="en-IE" dirty="0"/>
          </a:p>
        </p:txBody>
      </p:sp>
      <p:sp>
        <p:nvSpPr>
          <p:cNvPr id="50" name="Rounded Rectangle 49"/>
          <p:cNvSpPr/>
          <p:nvPr/>
        </p:nvSpPr>
        <p:spPr>
          <a:xfrm>
            <a:off x="2555776" y="2852936"/>
            <a:ext cx="432048" cy="8640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ounded Rectangle 50"/>
          <p:cNvSpPr/>
          <p:nvPr/>
        </p:nvSpPr>
        <p:spPr>
          <a:xfrm>
            <a:off x="1979712" y="2708920"/>
            <a:ext cx="432048" cy="8640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ounded Rectangle 51"/>
          <p:cNvSpPr/>
          <p:nvPr/>
        </p:nvSpPr>
        <p:spPr>
          <a:xfrm>
            <a:off x="1475656" y="2636912"/>
            <a:ext cx="432048" cy="8640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ounded Rectangle 52"/>
          <p:cNvSpPr/>
          <p:nvPr/>
        </p:nvSpPr>
        <p:spPr>
          <a:xfrm>
            <a:off x="971600" y="3284984"/>
            <a:ext cx="432048" cy="8640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82326" y="5589240"/>
            <a:ext cx="576064" cy="79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66502" y="4653136"/>
            <a:ext cx="60995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82326" y="4653136"/>
            <a:ext cx="576064" cy="81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74414" y="4725144"/>
            <a:ext cx="574924" cy="76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Rectangle 57"/>
          <p:cNvSpPr/>
          <p:nvPr/>
        </p:nvSpPr>
        <p:spPr>
          <a:xfrm>
            <a:off x="611560" y="4437112"/>
            <a:ext cx="16433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Total = 21 + 6</a:t>
            </a:r>
          </a:p>
          <a:p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       = 27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7" grpId="0" animBg="1"/>
      <p:bldP spid="19" grpId="0" animBg="1"/>
      <p:bldP spid="20" grpId="0" animBg="1"/>
      <p:bldP spid="21" grpId="0" animBg="1"/>
      <p:bldP spid="23" grpId="0"/>
      <p:bldP spid="24" grpId="0" animBg="1"/>
      <p:bldP spid="25" grpId="0" animBg="1"/>
      <p:bldP spid="27" grpId="0" animBg="1"/>
      <p:bldP spid="28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 animBg="1"/>
      <p:bldP spid="58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133</TotalTime>
  <Words>463</Words>
  <Application>Microsoft Office PowerPoint</Application>
  <PresentationFormat>On-screen Show (4:3)</PresentationFormat>
  <Paragraphs>130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pmdt</cp:lastModifiedBy>
  <cp:revision>9</cp:revision>
  <dcterms:created xsi:type="dcterms:W3CDTF">2010-10-19T21:28:19Z</dcterms:created>
  <dcterms:modified xsi:type="dcterms:W3CDTF">2012-04-18T09:43:19Z</dcterms:modified>
</cp:coreProperties>
</file>