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8" r:id="rId12"/>
    <p:sldId id="267" r:id="rId13"/>
    <p:sldId id="269" r:id="rId14"/>
    <p:sldId id="271" r:id="rId15"/>
    <p:sldId id="272" r:id="rId16"/>
    <p:sldId id="273" r:id="rId17"/>
    <p:sldId id="270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C6220F2D-7691-4B7C-BEA5-9CC7A1F3AC64}" type="datetimeFigureOut">
              <a:rPr lang="en-IE" smtClean="0"/>
              <a:t>18/04/2012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</a:lstStyle>
          <a:p>
            <a:fld id="{7CEA93C0-F6DA-43C8-9AC4-FA7F7A33BEFD}" type="slidenum">
              <a:rPr lang="en-IE" smtClean="0"/>
              <a:t>‹#›</a:t>
            </a:fld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0" y="6696744"/>
            <a:ext cx="914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 rot="5400000">
            <a:off x="5714932" y="3442964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8780" y="0"/>
            <a:ext cx="8964000" cy="188640"/>
          </a:xfrm>
          <a:prstGeom prst="rect">
            <a:avLst/>
          </a:prstGeom>
          <a:solidFill>
            <a:srgbClr val="9900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5400000">
            <a:off x="-3249572" y="3253676"/>
            <a:ext cx="6696000" cy="188640"/>
          </a:xfrm>
          <a:prstGeom prst="rect">
            <a:avLst/>
          </a:prstGeom>
          <a:solidFill>
            <a:srgbClr val="FFCC33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latin typeface="Trebuchet MS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56" y="159144"/>
            <a:ext cx="8837392" cy="6552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868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7827"/>
            <a:ext cx="806489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• What do you notice about the 2 vertical lines in the triangles? </a:t>
            </a:r>
            <a:r>
              <a:rPr lang="en-IE" sz="2000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____________________________________________________________________________________________________________________________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Measure the heights of the 2 vertical lines |</a:t>
            </a:r>
            <a:r>
              <a:rPr lang="en-IE" sz="2000" i="1" dirty="0">
                <a:solidFill>
                  <a:srgbClr val="C00000"/>
                </a:solidFill>
              </a:rPr>
              <a:t>ED</a:t>
            </a:r>
            <a:r>
              <a:rPr lang="en-IE" sz="2000" dirty="0">
                <a:solidFill>
                  <a:srgbClr val="C00000"/>
                </a:solidFill>
              </a:rPr>
              <a:t>| and |</a:t>
            </a:r>
            <a:r>
              <a:rPr lang="en-IE" sz="2000" i="1" dirty="0">
                <a:solidFill>
                  <a:srgbClr val="C00000"/>
                </a:solidFill>
              </a:rPr>
              <a:t>CB</a:t>
            </a:r>
            <a:r>
              <a:rPr lang="en-IE" sz="2000" dirty="0" smtClean="0">
                <a:solidFill>
                  <a:srgbClr val="C00000"/>
                </a:solidFill>
              </a:rPr>
              <a:t>|.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• </a:t>
            </a:r>
            <a:r>
              <a:rPr lang="en-IE" sz="2000" dirty="0">
                <a:solidFill>
                  <a:srgbClr val="C00000"/>
                </a:solidFill>
              </a:rPr>
              <a:t>Measure the 2 horizontal lines |</a:t>
            </a:r>
            <a:r>
              <a:rPr lang="en-IE" sz="2000" i="1" dirty="0">
                <a:solidFill>
                  <a:srgbClr val="C00000"/>
                </a:solidFill>
              </a:rPr>
              <a:t>AB</a:t>
            </a:r>
            <a:r>
              <a:rPr lang="en-IE" sz="2000" dirty="0">
                <a:solidFill>
                  <a:srgbClr val="C00000"/>
                </a:solidFill>
              </a:rPr>
              <a:t>| and |</a:t>
            </a:r>
            <a:r>
              <a:rPr lang="en-IE" sz="2000" i="1" dirty="0">
                <a:solidFill>
                  <a:srgbClr val="C00000"/>
                </a:solidFill>
              </a:rPr>
              <a:t>AD</a:t>
            </a:r>
            <a:r>
              <a:rPr lang="en-IE" sz="2000" dirty="0">
                <a:solidFill>
                  <a:srgbClr val="C00000"/>
                </a:solidFill>
              </a:rPr>
              <a:t>|. </a:t>
            </a: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• </a:t>
            </a:r>
            <a:r>
              <a:rPr lang="en-IE" sz="2000" dirty="0">
                <a:solidFill>
                  <a:srgbClr val="C00000"/>
                </a:solidFill>
              </a:rPr>
              <a:t>What do you notice about the two ratios? </a:t>
            </a:r>
            <a:r>
              <a:rPr lang="en-IE" sz="2000" dirty="0" smtClean="0">
                <a:solidFill>
                  <a:srgbClr val="C00000"/>
                </a:solidFill>
              </a:rPr>
              <a:t>______________________________________________________________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____________________________________________________________________________________________________________________________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Knowing |</a:t>
            </a:r>
            <a:r>
              <a:rPr lang="en-IE" sz="2000" i="1" dirty="0">
                <a:solidFill>
                  <a:srgbClr val="C00000"/>
                </a:solidFill>
              </a:rPr>
              <a:t>AB</a:t>
            </a:r>
            <a:r>
              <a:rPr lang="en-IE" sz="2000" dirty="0">
                <a:solidFill>
                  <a:srgbClr val="C00000"/>
                </a:solidFill>
              </a:rPr>
              <a:t>| and |</a:t>
            </a:r>
            <a:r>
              <a:rPr lang="en-IE" sz="2000" i="1" dirty="0">
                <a:solidFill>
                  <a:srgbClr val="C00000"/>
                </a:solidFill>
              </a:rPr>
              <a:t>CB</a:t>
            </a:r>
            <a:r>
              <a:rPr lang="en-IE" sz="2000" dirty="0">
                <a:solidFill>
                  <a:srgbClr val="C00000"/>
                </a:solidFill>
              </a:rPr>
              <a:t>| and the distance |</a:t>
            </a:r>
            <a:r>
              <a:rPr lang="en-IE" sz="2000" i="1" dirty="0">
                <a:solidFill>
                  <a:srgbClr val="C00000"/>
                </a:solidFill>
              </a:rPr>
              <a:t>AD</a:t>
            </a:r>
            <a:r>
              <a:rPr lang="en-IE" sz="2000" dirty="0">
                <a:solidFill>
                  <a:srgbClr val="C00000"/>
                </a:solidFill>
              </a:rPr>
              <a:t>| how could you find |</a:t>
            </a:r>
            <a:r>
              <a:rPr lang="en-IE" sz="2000" i="1" dirty="0">
                <a:solidFill>
                  <a:srgbClr val="C00000"/>
                </a:solidFill>
              </a:rPr>
              <a:t>ED</a:t>
            </a:r>
            <a:r>
              <a:rPr lang="en-IE" sz="2000" dirty="0">
                <a:solidFill>
                  <a:srgbClr val="C00000"/>
                </a:solidFill>
              </a:rPr>
              <a:t>| without knowing the angle </a:t>
            </a:r>
            <a:r>
              <a:rPr lang="en-IE" sz="2000" dirty="0" smtClean="0">
                <a:solidFill>
                  <a:srgbClr val="C00000"/>
                </a:solidFill>
              </a:rPr>
              <a:t>of elevation </a:t>
            </a:r>
            <a:r>
              <a:rPr lang="en-IE" sz="2000" dirty="0">
                <a:solidFill>
                  <a:srgbClr val="C00000"/>
                </a:solidFill>
              </a:rPr>
              <a:t>|∠</a:t>
            </a:r>
            <a:r>
              <a:rPr lang="en-IE" sz="2000" i="1" dirty="0">
                <a:solidFill>
                  <a:srgbClr val="C00000"/>
                </a:solidFill>
              </a:rPr>
              <a:t>EAD</a:t>
            </a:r>
            <a:r>
              <a:rPr lang="en-IE" sz="2000" dirty="0">
                <a:solidFill>
                  <a:srgbClr val="C00000"/>
                </a:solidFill>
              </a:rPr>
              <a:t>| of the sun?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05980" y="1599304"/>
            <a:ext cx="936104" cy="707886"/>
            <a:chOff x="2987824" y="5517232"/>
            <a:chExt cx="936104" cy="707886"/>
          </a:xfrm>
        </p:grpSpPr>
        <p:sp>
          <p:nvSpPr>
            <p:cNvPr id="3" name="Rectangle 2"/>
            <p:cNvSpPr/>
            <p:nvPr/>
          </p:nvSpPr>
          <p:spPr>
            <a:xfrm>
              <a:off x="2987824" y="5517232"/>
              <a:ext cx="761747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>
                  <a:solidFill>
                    <a:srgbClr val="C00000"/>
                  </a:solidFill>
                </a:rPr>
                <a:t>|</a:t>
              </a:r>
              <a:r>
                <a:rPr lang="en-IE" sz="2000" i="1" u="sng" dirty="0">
                  <a:solidFill>
                    <a:srgbClr val="C00000"/>
                  </a:solidFill>
                </a:rPr>
                <a:t>ED</a:t>
              </a:r>
              <a:r>
                <a:rPr lang="en-IE" sz="2000" u="sng" dirty="0">
                  <a:solidFill>
                    <a:srgbClr val="C00000"/>
                  </a:solidFill>
                </a:rPr>
                <a:t>| </a:t>
              </a:r>
              <a:endParaRPr lang="en-IE" sz="2000" u="sng" dirty="0" smtClean="0">
                <a:solidFill>
                  <a:srgbClr val="C00000"/>
                </a:solidFill>
              </a:endParaRPr>
            </a:p>
            <a:p>
              <a:r>
                <a:rPr lang="en-IE" sz="2000" dirty="0" smtClean="0">
                  <a:solidFill>
                    <a:srgbClr val="C00000"/>
                  </a:solidFill>
                </a:rPr>
                <a:t>|CB|</a:t>
              </a:r>
              <a:endParaRPr lang="en-IE" sz="2000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611022" y="5626235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dirty="0" smtClean="0">
                  <a:solidFill>
                    <a:srgbClr val="C00000"/>
                  </a:solidFill>
                </a:rPr>
                <a:t>=</a:t>
              </a:r>
              <a:endParaRPr lang="en-IE" sz="20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436096" y="2204864"/>
            <a:ext cx="936104" cy="707886"/>
            <a:chOff x="2987824" y="5517232"/>
            <a:chExt cx="936104" cy="707886"/>
          </a:xfrm>
        </p:grpSpPr>
        <p:sp>
          <p:nvSpPr>
            <p:cNvPr id="7" name="Rectangle 6"/>
            <p:cNvSpPr/>
            <p:nvPr/>
          </p:nvSpPr>
          <p:spPr>
            <a:xfrm>
              <a:off x="2987824" y="5517232"/>
              <a:ext cx="768159" cy="7078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u="sng" dirty="0" smtClean="0">
                  <a:solidFill>
                    <a:srgbClr val="C00000"/>
                  </a:solidFill>
                </a:rPr>
                <a:t>|AB| </a:t>
              </a:r>
            </a:p>
            <a:p>
              <a:r>
                <a:rPr lang="en-IE" sz="2000" dirty="0" smtClean="0">
                  <a:solidFill>
                    <a:srgbClr val="C00000"/>
                  </a:solidFill>
                </a:rPr>
                <a:t>|AD|</a:t>
              </a:r>
              <a:endParaRPr lang="en-IE" sz="20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611022" y="5626235"/>
              <a:ext cx="31290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E" sz="2000" dirty="0" smtClean="0">
                  <a:solidFill>
                    <a:srgbClr val="C00000"/>
                  </a:solidFill>
                </a:rPr>
                <a:t>=</a:t>
              </a:r>
              <a:endParaRPr lang="en-IE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4468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Ratios in Similar Triangles</a:t>
            </a:r>
          </a:p>
          <a:p>
            <a:r>
              <a:rPr lang="en-IE" dirty="0">
                <a:solidFill>
                  <a:srgbClr val="C00000"/>
                </a:solidFill>
              </a:rPr>
              <a:t>• Draw 3 different right angled triangles with the arms of the 90 degree angle being vertical </a:t>
            </a:r>
            <a:r>
              <a:rPr lang="en-IE" dirty="0" smtClean="0">
                <a:solidFill>
                  <a:srgbClr val="C00000"/>
                </a:solidFill>
              </a:rPr>
              <a:t>and horizontal </a:t>
            </a:r>
            <a:r>
              <a:rPr lang="en-IE" dirty="0">
                <a:solidFill>
                  <a:srgbClr val="C00000"/>
                </a:solidFill>
              </a:rPr>
              <a:t>line segments, using the same angle of elevation which you calculated for the </a:t>
            </a:r>
            <a:r>
              <a:rPr lang="en-IE" dirty="0" smtClean="0">
                <a:solidFill>
                  <a:srgbClr val="C00000"/>
                </a:solidFill>
              </a:rPr>
              <a:t>sun. Call </a:t>
            </a:r>
            <a:r>
              <a:rPr lang="en-IE" dirty="0">
                <a:solidFill>
                  <a:srgbClr val="C00000"/>
                </a:solidFill>
              </a:rPr>
              <a:t>the triangles T1, T2, T3.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916832"/>
            <a:ext cx="5389563" cy="546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309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2" y="1052736"/>
            <a:ext cx="7305675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5008" y="548680"/>
            <a:ext cx="8928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Measure the length of the vertical and horizontal line segments in these triangles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5008" y="2366878"/>
            <a:ext cx="86054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What do you notice about the ratios of any 2 vertical line segments of any 2 of these triangles and </a:t>
            </a:r>
            <a:r>
              <a:rPr lang="en-IE" sz="2000" dirty="0" smtClean="0">
                <a:solidFill>
                  <a:srgbClr val="C00000"/>
                </a:solidFill>
              </a:rPr>
              <a:t>the ratio </a:t>
            </a:r>
            <a:r>
              <a:rPr lang="en-IE" sz="2000" dirty="0">
                <a:solidFill>
                  <a:srgbClr val="C00000"/>
                </a:solidFill>
              </a:rPr>
              <a:t>of the corresponding horizontal line segments?_ </a:t>
            </a:r>
            <a:r>
              <a:rPr lang="en-IE" sz="2000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 lang="en-IE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12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625" y="704890"/>
            <a:ext cx="24891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>
                <a:solidFill>
                  <a:srgbClr val="C00000"/>
                </a:solidFill>
              </a:rPr>
              <a:t>Labelling Sides in </a:t>
            </a:r>
            <a:endParaRPr lang="en-IE" sz="2000" u="sng" dirty="0" smtClean="0">
              <a:solidFill>
                <a:srgbClr val="C00000"/>
              </a:solidFill>
            </a:endParaRPr>
          </a:p>
          <a:p>
            <a:r>
              <a:rPr lang="en-IE" sz="2000" u="sng" dirty="0" smtClean="0">
                <a:solidFill>
                  <a:srgbClr val="C00000"/>
                </a:solidFill>
              </a:rPr>
              <a:t>Right </a:t>
            </a:r>
            <a:r>
              <a:rPr lang="en-IE" sz="2000" u="sng" dirty="0">
                <a:solidFill>
                  <a:srgbClr val="C00000"/>
                </a:solidFill>
              </a:rPr>
              <a:t>Angled Triangles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5856" y="245900"/>
            <a:ext cx="245804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IE" sz="2400" b="1" dirty="0">
                <a:solidFill>
                  <a:srgbClr val="C00000"/>
                </a:solidFill>
              </a:rPr>
              <a:t>Student Activity 2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1556792"/>
            <a:ext cx="3258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What is the hypotenuse of 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a right-angled triangle?</a:t>
            </a:r>
            <a:endParaRPr lang="en-IE" sz="2000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91" y="2488012"/>
            <a:ext cx="639045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 smtClean="0">
                <a:solidFill>
                  <a:srgbClr val="C00000"/>
                </a:solidFill>
              </a:rPr>
              <a:t>Mark </a:t>
            </a:r>
            <a:r>
              <a:rPr lang="en-IE" dirty="0">
                <a:solidFill>
                  <a:srgbClr val="C00000"/>
                </a:solidFill>
              </a:rPr>
              <a:t>the hypotenuse on the</a:t>
            </a:r>
          </a:p>
          <a:p>
            <a:r>
              <a:rPr lang="en-IE" dirty="0">
                <a:solidFill>
                  <a:srgbClr val="C00000"/>
                </a:solidFill>
              </a:rPr>
              <a:t>triangles in Student Activity 2</a:t>
            </a:r>
          </a:p>
          <a:p>
            <a:r>
              <a:rPr lang="en-IE" dirty="0">
                <a:solidFill>
                  <a:srgbClr val="C00000"/>
                </a:solidFill>
              </a:rPr>
              <a:t>of right-angled triangles.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681" y="697536"/>
            <a:ext cx="3960440" cy="59711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9039" y="367696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How many other angles are in</a:t>
            </a:r>
          </a:p>
          <a:p>
            <a:r>
              <a:rPr lang="en-IE" dirty="0">
                <a:solidFill>
                  <a:srgbClr val="C00000"/>
                </a:solidFill>
              </a:rPr>
              <a:t>the </a:t>
            </a:r>
            <a:r>
              <a:rPr lang="en-IE" dirty="0" smtClean="0">
                <a:solidFill>
                  <a:srgbClr val="C00000"/>
                </a:solidFill>
              </a:rPr>
              <a:t>triangle?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How </a:t>
            </a:r>
            <a:r>
              <a:rPr lang="en-IE" dirty="0">
                <a:solidFill>
                  <a:srgbClr val="C00000"/>
                </a:solidFill>
              </a:rPr>
              <a:t>many degrees do they</a:t>
            </a:r>
          </a:p>
          <a:p>
            <a:r>
              <a:rPr lang="en-IE" dirty="0">
                <a:solidFill>
                  <a:srgbClr val="C00000"/>
                </a:solidFill>
              </a:rPr>
              <a:t>add up to?</a:t>
            </a:r>
          </a:p>
          <a:p>
            <a:endParaRPr lang="en-IE" dirty="0" smtClean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What </a:t>
            </a:r>
            <a:r>
              <a:rPr lang="en-IE" dirty="0">
                <a:solidFill>
                  <a:srgbClr val="C00000"/>
                </a:solidFill>
              </a:rPr>
              <a:t>are these angles called?</a:t>
            </a:r>
          </a:p>
        </p:txBody>
      </p:sp>
    </p:spTree>
    <p:extLst>
      <p:ext uri="{BB962C8B-B14F-4D97-AF65-F5344CB8AC3E}">
        <p14:creationId xmlns:p14="http://schemas.microsoft.com/office/powerpoint/2010/main" val="288349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625" y="704890"/>
            <a:ext cx="24891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000" u="sng" dirty="0">
                <a:solidFill>
                  <a:srgbClr val="C00000"/>
                </a:solidFill>
              </a:rPr>
              <a:t>Labelling Sides in </a:t>
            </a:r>
            <a:endParaRPr lang="en-IE" sz="2000" u="sng" dirty="0" smtClean="0">
              <a:solidFill>
                <a:srgbClr val="C00000"/>
              </a:solidFill>
            </a:endParaRPr>
          </a:p>
          <a:p>
            <a:r>
              <a:rPr lang="en-IE" sz="2000" u="sng" dirty="0" smtClean="0">
                <a:solidFill>
                  <a:srgbClr val="C00000"/>
                </a:solidFill>
              </a:rPr>
              <a:t>Right </a:t>
            </a:r>
            <a:r>
              <a:rPr lang="en-IE" sz="2000" u="sng" dirty="0">
                <a:solidFill>
                  <a:srgbClr val="C00000"/>
                </a:solidFill>
              </a:rPr>
              <a:t>Angled Triangles</a:t>
            </a:r>
          </a:p>
        </p:txBody>
      </p:sp>
      <p:sp>
        <p:nvSpPr>
          <p:cNvPr id="3" name="Rectangle 2"/>
          <p:cNvSpPr/>
          <p:nvPr/>
        </p:nvSpPr>
        <p:spPr>
          <a:xfrm>
            <a:off x="3275856" y="245900"/>
            <a:ext cx="2458045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IE" sz="2400" b="1" dirty="0">
                <a:solidFill>
                  <a:srgbClr val="C00000"/>
                </a:solidFill>
              </a:rPr>
              <a:t>Student Activity 2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3681" y="697536"/>
            <a:ext cx="3960440" cy="5971125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251520" y="1477899"/>
            <a:ext cx="338437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Mark either one of the two</a:t>
            </a:r>
          </a:p>
          <a:p>
            <a:r>
              <a:rPr lang="en-IE" dirty="0">
                <a:solidFill>
                  <a:srgbClr val="C00000"/>
                </a:solidFill>
              </a:rPr>
              <a:t>complementary angles on the</a:t>
            </a:r>
          </a:p>
          <a:p>
            <a:r>
              <a:rPr lang="en-IE" dirty="0">
                <a:solidFill>
                  <a:srgbClr val="C00000"/>
                </a:solidFill>
              </a:rPr>
              <a:t>triangle with an arc. What is</a:t>
            </a:r>
          </a:p>
          <a:p>
            <a:r>
              <a:rPr lang="en-IE" dirty="0">
                <a:solidFill>
                  <a:srgbClr val="C00000"/>
                </a:solidFill>
              </a:rPr>
              <a:t>the name of one of the arms</a:t>
            </a:r>
          </a:p>
          <a:p>
            <a:r>
              <a:rPr lang="en-IE" dirty="0">
                <a:solidFill>
                  <a:srgbClr val="C00000"/>
                </a:solidFill>
              </a:rPr>
              <a:t>of that angle?</a:t>
            </a:r>
          </a:p>
        </p:txBody>
      </p:sp>
      <p:sp>
        <p:nvSpPr>
          <p:cNvPr id="8" name="Rectangle 7"/>
          <p:cNvSpPr/>
          <p:nvPr/>
        </p:nvSpPr>
        <p:spPr>
          <a:xfrm>
            <a:off x="251520" y="308173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The other side, which is beside</a:t>
            </a:r>
          </a:p>
          <a:p>
            <a:r>
              <a:rPr lang="en-IE" dirty="0">
                <a:solidFill>
                  <a:srgbClr val="C00000"/>
                </a:solidFill>
              </a:rPr>
              <a:t>the marked angle, is given the</a:t>
            </a:r>
          </a:p>
          <a:p>
            <a:r>
              <a:rPr lang="en-IE" dirty="0">
                <a:solidFill>
                  <a:srgbClr val="C00000"/>
                </a:solidFill>
              </a:rPr>
              <a:t>name “adjacent”. Label it.</a:t>
            </a:r>
          </a:p>
        </p:txBody>
      </p:sp>
      <p:sp>
        <p:nvSpPr>
          <p:cNvPr id="9" name="Rectangle 8"/>
          <p:cNvSpPr/>
          <p:nvPr/>
        </p:nvSpPr>
        <p:spPr>
          <a:xfrm>
            <a:off x="251520" y="422108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Label the third side of the</a:t>
            </a:r>
          </a:p>
          <a:p>
            <a:r>
              <a:rPr lang="en-IE" dirty="0">
                <a:solidFill>
                  <a:srgbClr val="C00000"/>
                </a:solidFill>
              </a:rPr>
              <a:t>triangle as the </a:t>
            </a:r>
            <a:r>
              <a:rPr lang="en-IE" dirty="0" smtClean="0">
                <a:solidFill>
                  <a:srgbClr val="C00000"/>
                </a:solidFill>
              </a:rPr>
              <a:t>opposite side.</a:t>
            </a:r>
          </a:p>
          <a:p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Describe </a:t>
            </a:r>
            <a:r>
              <a:rPr lang="en-IE" dirty="0">
                <a:solidFill>
                  <a:srgbClr val="C00000"/>
                </a:solidFill>
              </a:rPr>
              <a:t>the opposite side.</a:t>
            </a:r>
          </a:p>
        </p:txBody>
      </p:sp>
    </p:spTree>
    <p:extLst>
      <p:ext uri="{BB962C8B-B14F-4D97-AF65-F5344CB8AC3E}">
        <p14:creationId xmlns:p14="http://schemas.microsoft.com/office/powerpoint/2010/main" val="79394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76672"/>
            <a:ext cx="86409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Repeat this process </a:t>
            </a:r>
            <a:r>
              <a:rPr lang="en-IE" sz="2000" dirty="0" smtClean="0">
                <a:solidFill>
                  <a:srgbClr val="C00000"/>
                </a:solidFill>
              </a:rPr>
              <a:t>of marking </a:t>
            </a:r>
            <a:r>
              <a:rPr lang="en-IE" sz="2000" dirty="0">
                <a:solidFill>
                  <a:srgbClr val="C00000"/>
                </a:solidFill>
              </a:rPr>
              <a:t>angles </a:t>
            </a:r>
            <a:r>
              <a:rPr lang="en-IE" sz="2000" dirty="0" smtClean="0">
                <a:solidFill>
                  <a:srgbClr val="C00000"/>
                </a:solidFill>
              </a:rPr>
              <a:t>and labelling </a:t>
            </a:r>
            <a:r>
              <a:rPr lang="en-IE" sz="2000" dirty="0">
                <a:solidFill>
                  <a:srgbClr val="C00000"/>
                </a:solidFill>
              </a:rPr>
              <a:t>sides for </a:t>
            </a:r>
            <a:r>
              <a:rPr lang="en-IE" sz="2000" dirty="0" smtClean="0">
                <a:solidFill>
                  <a:srgbClr val="C00000"/>
                </a:solidFill>
              </a:rPr>
              <a:t>all the </a:t>
            </a:r>
            <a:r>
              <a:rPr lang="en-IE" sz="2000" dirty="0">
                <a:solidFill>
                  <a:srgbClr val="C00000"/>
                </a:solidFill>
              </a:rPr>
              <a:t>triangles on </a:t>
            </a:r>
            <a:r>
              <a:rPr lang="en-IE" sz="2000" dirty="0" smtClean="0">
                <a:solidFill>
                  <a:srgbClr val="C00000"/>
                </a:solidFill>
              </a:rPr>
              <a:t>Student Activity </a:t>
            </a:r>
            <a:r>
              <a:rPr lang="en-IE" sz="2000" dirty="0">
                <a:solidFill>
                  <a:srgbClr val="C00000"/>
                </a:solidFill>
              </a:rPr>
              <a:t>1.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268760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If you were to work </a:t>
            </a:r>
            <a:r>
              <a:rPr lang="en-IE" sz="2000" dirty="0" smtClean="0">
                <a:solidFill>
                  <a:srgbClr val="C00000"/>
                </a:solidFill>
              </a:rPr>
              <a:t>out the </a:t>
            </a:r>
            <a:r>
              <a:rPr lang="en-IE" sz="2000" dirty="0">
                <a:solidFill>
                  <a:srgbClr val="C00000"/>
                </a:solidFill>
              </a:rPr>
              <a:t>ratio of any two </a:t>
            </a:r>
            <a:r>
              <a:rPr lang="en-IE" sz="2000" dirty="0" smtClean="0">
                <a:solidFill>
                  <a:srgbClr val="C00000"/>
                </a:solidFill>
              </a:rPr>
              <a:t>of the </a:t>
            </a:r>
            <a:r>
              <a:rPr lang="en-IE" sz="2000" dirty="0">
                <a:solidFill>
                  <a:srgbClr val="C00000"/>
                </a:solidFill>
              </a:rPr>
              <a:t>sides in a right </a:t>
            </a:r>
            <a:r>
              <a:rPr lang="en-IE" sz="2000" dirty="0" smtClean="0">
                <a:solidFill>
                  <a:srgbClr val="C00000"/>
                </a:solidFill>
              </a:rPr>
              <a:t>angled triangle </a:t>
            </a:r>
            <a:r>
              <a:rPr lang="en-IE" sz="2000" dirty="0">
                <a:solidFill>
                  <a:srgbClr val="C00000"/>
                </a:solidFill>
              </a:rPr>
              <a:t>how would you </a:t>
            </a:r>
            <a:r>
              <a:rPr lang="en-IE" sz="2000" dirty="0" smtClean="0">
                <a:solidFill>
                  <a:srgbClr val="C00000"/>
                </a:solidFill>
              </a:rPr>
              <a:t>do this</a:t>
            </a:r>
            <a:r>
              <a:rPr lang="en-IE" sz="2000" dirty="0">
                <a:solidFill>
                  <a:srgbClr val="C00000"/>
                </a:solidFill>
              </a:rPr>
              <a:t>?</a:t>
            </a: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Would </a:t>
            </a:r>
            <a:r>
              <a:rPr lang="en-IE" sz="2000" dirty="0">
                <a:solidFill>
                  <a:srgbClr val="C00000"/>
                </a:solidFill>
              </a:rPr>
              <a:t>the order matter?</a:t>
            </a:r>
          </a:p>
          <a:p>
            <a:r>
              <a:rPr lang="en-IE" sz="2000" dirty="0">
                <a:solidFill>
                  <a:srgbClr val="C00000"/>
                </a:solidFill>
              </a:rPr>
              <a:t>Explain your answer.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316572" y="3212976"/>
            <a:ext cx="8503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How many possible ratios </a:t>
            </a:r>
            <a:r>
              <a:rPr lang="en-IE" sz="2000" dirty="0" smtClean="0">
                <a:solidFill>
                  <a:srgbClr val="C00000"/>
                </a:solidFill>
              </a:rPr>
              <a:t>could be </a:t>
            </a:r>
            <a:r>
              <a:rPr lang="en-IE" sz="2000" dirty="0">
                <a:solidFill>
                  <a:srgbClr val="C00000"/>
                </a:solidFill>
              </a:rPr>
              <a:t>worked out for a </a:t>
            </a:r>
            <a:r>
              <a:rPr lang="en-IE" sz="2000" dirty="0" smtClean="0">
                <a:solidFill>
                  <a:srgbClr val="C00000"/>
                </a:solidFill>
              </a:rPr>
              <a:t>right angled triangle</a:t>
            </a:r>
            <a:r>
              <a:rPr lang="en-IE" sz="2000" dirty="0">
                <a:solidFill>
                  <a:srgbClr val="C00000"/>
                </a:solidFill>
              </a:rPr>
              <a:t>?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When </a:t>
            </a:r>
            <a:r>
              <a:rPr lang="en-IE" sz="2000" dirty="0">
                <a:solidFill>
                  <a:srgbClr val="C00000"/>
                </a:solidFill>
              </a:rPr>
              <a:t>giving the ratios use </a:t>
            </a:r>
            <a:r>
              <a:rPr lang="en-IE" sz="2000" dirty="0" smtClean="0">
                <a:solidFill>
                  <a:srgbClr val="C00000"/>
                </a:solidFill>
              </a:rPr>
              <a:t>the names </a:t>
            </a:r>
            <a:r>
              <a:rPr lang="en-IE" sz="2000" dirty="0">
                <a:solidFill>
                  <a:srgbClr val="C00000"/>
                </a:solidFill>
              </a:rPr>
              <a:t>for the sides.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8" y="4293096"/>
            <a:ext cx="648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u="sng" dirty="0" err="1" smtClean="0">
                <a:solidFill>
                  <a:srgbClr val="C00000"/>
                </a:solidFill>
              </a:rPr>
              <a:t>Opp</a:t>
            </a:r>
            <a:endParaRPr lang="en-IE" sz="2000" i="1" u="sng" dirty="0" smtClean="0">
              <a:solidFill>
                <a:srgbClr val="C00000"/>
              </a:solidFill>
            </a:endParaRPr>
          </a:p>
          <a:p>
            <a:r>
              <a:rPr lang="en-IE" sz="2000" i="1" dirty="0" err="1" smtClean="0">
                <a:solidFill>
                  <a:srgbClr val="C00000"/>
                </a:solidFill>
              </a:rPr>
              <a:t>Hyp</a:t>
            </a:r>
            <a:r>
              <a:rPr lang="en-IE" sz="2000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331640" y="4294837"/>
            <a:ext cx="648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u="sng" dirty="0" err="1" smtClean="0">
                <a:solidFill>
                  <a:srgbClr val="C00000"/>
                </a:solidFill>
              </a:rPr>
              <a:t>Hyp</a:t>
            </a:r>
            <a:endParaRPr lang="en-IE" sz="2000" i="1" u="sng" dirty="0" smtClean="0">
              <a:solidFill>
                <a:srgbClr val="C00000"/>
              </a:solidFill>
            </a:endParaRPr>
          </a:p>
          <a:p>
            <a:r>
              <a:rPr lang="en-IE" sz="2000" i="1" dirty="0" err="1" smtClean="0">
                <a:solidFill>
                  <a:srgbClr val="C00000"/>
                </a:solidFill>
              </a:rPr>
              <a:t>Opp</a:t>
            </a:r>
            <a:r>
              <a:rPr lang="en-IE" sz="2000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2987824" y="4294837"/>
            <a:ext cx="648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u="sng" dirty="0" err="1" smtClean="0">
                <a:solidFill>
                  <a:srgbClr val="C00000"/>
                </a:solidFill>
              </a:rPr>
              <a:t>Opp</a:t>
            </a:r>
            <a:endParaRPr lang="en-IE" sz="2000" i="1" u="sng" dirty="0" smtClean="0">
              <a:solidFill>
                <a:srgbClr val="C00000"/>
              </a:solidFill>
            </a:endParaRPr>
          </a:p>
          <a:p>
            <a:r>
              <a:rPr lang="en-IE" sz="2000" i="1" dirty="0" err="1" smtClean="0">
                <a:solidFill>
                  <a:srgbClr val="C00000"/>
                </a:solidFill>
              </a:rPr>
              <a:t>Adj</a:t>
            </a:r>
            <a:r>
              <a:rPr lang="en-IE" sz="2000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3563888" y="4293096"/>
            <a:ext cx="648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u="sng" dirty="0" err="1" smtClean="0">
                <a:solidFill>
                  <a:srgbClr val="C00000"/>
                </a:solidFill>
              </a:rPr>
              <a:t>Adj</a:t>
            </a:r>
            <a:endParaRPr lang="en-IE" sz="2000" i="1" u="sng" dirty="0" smtClean="0">
              <a:solidFill>
                <a:srgbClr val="C00000"/>
              </a:solidFill>
            </a:endParaRPr>
          </a:p>
          <a:p>
            <a:r>
              <a:rPr lang="en-IE" sz="2000" i="1" dirty="0" err="1" smtClean="0">
                <a:solidFill>
                  <a:srgbClr val="C00000"/>
                </a:solidFill>
              </a:rPr>
              <a:t>Opp</a:t>
            </a:r>
            <a:r>
              <a:rPr lang="en-IE" sz="2000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1835696" y="4294837"/>
            <a:ext cx="648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u="sng" dirty="0" err="1" smtClean="0">
                <a:solidFill>
                  <a:srgbClr val="C00000"/>
                </a:solidFill>
              </a:rPr>
              <a:t>Adj</a:t>
            </a:r>
            <a:endParaRPr lang="en-IE" sz="2000" i="1" u="sng" dirty="0" smtClean="0">
              <a:solidFill>
                <a:srgbClr val="C00000"/>
              </a:solidFill>
            </a:endParaRPr>
          </a:p>
          <a:p>
            <a:r>
              <a:rPr lang="en-IE" sz="2000" i="1" dirty="0" err="1" smtClean="0">
                <a:solidFill>
                  <a:srgbClr val="C00000"/>
                </a:solidFill>
              </a:rPr>
              <a:t>Hyp</a:t>
            </a:r>
            <a:r>
              <a:rPr lang="en-IE" sz="2000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11760" y="4294837"/>
            <a:ext cx="6480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i="1" u="sng" dirty="0" err="1" smtClean="0">
                <a:solidFill>
                  <a:srgbClr val="C00000"/>
                </a:solidFill>
              </a:rPr>
              <a:t>Hyp</a:t>
            </a:r>
            <a:endParaRPr lang="en-IE" sz="2000" i="1" u="sng" dirty="0" smtClean="0">
              <a:solidFill>
                <a:srgbClr val="C00000"/>
              </a:solidFill>
            </a:endParaRPr>
          </a:p>
          <a:p>
            <a:r>
              <a:rPr lang="en-IE" sz="2000" i="1" dirty="0" err="1" smtClean="0">
                <a:solidFill>
                  <a:srgbClr val="C00000"/>
                </a:solidFill>
              </a:rPr>
              <a:t>Adj</a:t>
            </a:r>
            <a:r>
              <a:rPr lang="en-IE" sz="2000" i="1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23528" y="5149641"/>
            <a:ext cx="849694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What is the </a:t>
            </a:r>
            <a:r>
              <a:rPr lang="en-IE" sz="2000" dirty="0" smtClean="0">
                <a:solidFill>
                  <a:srgbClr val="C00000"/>
                </a:solidFill>
              </a:rPr>
              <a:t>relationship between </a:t>
            </a:r>
            <a:r>
              <a:rPr lang="en-IE" sz="2000" dirty="0">
                <a:solidFill>
                  <a:srgbClr val="C00000"/>
                </a:solidFill>
              </a:rPr>
              <a:t>the first pair</a:t>
            </a:r>
            <a:r>
              <a:rPr lang="en-IE" sz="2000" dirty="0" smtClean="0">
                <a:solidFill>
                  <a:srgbClr val="C00000"/>
                </a:solidFill>
              </a:rPr>
              <a:t>?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If </a:t>
            </a:r>
            <a:r>
              <a:rPr lang="en-IE" sz="2000" dirty="0">
                <a:solidFill>
                  <a:srgbClr val="C00000"/>
                </a:solidFill>
              </a:rPr>
              <a:t>I knew the answer to the </a:t>
            </a:r>
            <a:r>
              <a:rPr lang="en-IE" sz="2000" dirty="0" smtClean="0">
                <a:solidFill>
                  <a:srgbClr val="C00000"/>
                </a:solidFill>
              </a:rPr>
              <a:t>first ratio </a:t>
            </a:r>
            <a:r>
              <a:rPr lang="en-IE" sz="2000" dirty="0">
                <a:solidFill>
                  <a:srgbClr val="C00000"/>
                </a:solidFill>
              </a:rPr>
              <a:t>was ½, what would </a:t>
            </a:r>
            <a:r>
              <a:rPr lang="en-IE" sz="2000" dirty="0" smtClean="0">
                <a:solidFill>
                  <a:srgbClr val="C00000"/>
                </a:solidFill>
              </a:rPr>
              <a:t>be the </a:t>
            </a:r>
            <a:r>
              <a:rPr lang="en-IE" sz="2000" dirty="0">
                <a:solidFill>
                  <a:srgbClr val="C00000"/>
                </a:solidFill>
              </a:rPr>
              <a:t>answer to the second one?</a:t>
            </a:r>
          </a:p>
        </p:txBody>
      </p:sp>
    </p:spTree>
    <p:extLst>
      <p:ext uri="{BB962C8B-B14F-4D97-AF65-F5344CB8AC3E}">
        <p14:creationId xmlns:p14="http://schemas.microsoft.com/office/powerpoint/2010/main" val="243018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620688"/>
            <a:ext cx="835292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000" b="1" dirty="0">
                <a:solidFill>
                  <a:srgbClr val="C00000"/>
                </a:solidFill>
              </a:rPr>
              <a:t>Student Activities 3, 4, 5, </a:t>
            </a:r>
            <a:r>
              <a:rPr lang="nl-NL" sz="2000" b="1" dirty="0" smtClean="0">
                <a:solidFill>
                  <a:srgbClr val="C00000"/>
                </a:solidFill>
              </a:rPr>
              <a:t>6,</a:t>
            </a:r>
            <a:r>
              <a:rPr lang="en-IE" sz="2000" b="1" dirty="0" smtClean="0">
                <a:solidFill>
                  <a:srgbClr val="C00000"/>
                </a:solidFill>
              </a:rPr>
              <a:t>7 </a:t>
            </a:r>
            <a:r>
              <a:rPr lang="en-IE" sz="2000" b="1" dirty="0">
                <a:solidFill>
                  <a:srgbClr val="C00000"/>
                </a:solidFill>
              </a:rPr>
              <a:t>and 8</a:t>
            </a:r>
            <a:r>
              <a:rPr lang="en-IE" sz="2000" dirty="0" smtClean="0">
                <a:solidFill>
                  <a:srgbClr val="C00000"/>
                </a:solidFill>
              </a:rPr>
              <a:t>:</a:t>
            </a: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For </a:t>
            </a:r>
            <a:r>
              <a:rPr lang="en-IE" sz="2000" dirty="0">
                <a:solidFill>
                  <a:srgbClr val="C00000"/>
                </a:solidFill>
              </a:rPr>
              <a:t>each </a:t>
            </a:r>
            <a:r>
              <a:rPr lang="en-IE" sz="2000" dirty="0" smtClean="0">
                <a:solidFill>
                  <a:srgbClr val="C00000"/>
                </a:solidFill>
              </a:rPr>
              <a:t>triangle of </a:t>
            </a:r>
            <a:r>
              <a:rPr lang="en-IE" sz="2000" dirty="0">
                <a:solidFill>
                  <a:srgbClr val="C00000"/>
                </a:solidFill>
              </a:rPr>
              <a:t>the five triangles </a:t>
            </a:r>
            <a:r>
              <a:rPr lang="en-IE" sz="2000" dirty="0" smtClean="0">
                <a:solidFill>
                  <a:srgbClr val="C00000"/>
                </a:solidFill>
              </a:rPr>
              <a:t>mark the </a:t>
            </a:r>
            <a:r>
              <a:rPr lang="en-IE" sz="2000" dirty="0">
                <a:solidFill>
                  <a:srgbClr val="C00000"/>
                </a:solidFill>
              </a:rPr>
              <a:t>90° angle and one </a:t>
            </a:r>
            <a:r>
              <a:rPr lang="en-IE" sz="2000" dirty="0" smtClean="0">
                <a:solidFill>
                  <a:srgbClr val="C00000"/>
                </a:solidFill>
              </a:rPr>
              <a:t>other given </a:t>
            </a:r>
            <a:r>
              <a:rPr lang="en-IE" sz="2000" dirty="0">
                <a:solidFill>
                  <a:srgbClr val="C00000"/>
                </a:solidFill>
              </a:rPr>
              <a:t>angle (given on </a:t>
            </a:r>
            <a:r>
              <a:rPr lang="en-IE" sz="2000" dirty="0" smtClean="0">
                <a:solidFill>
                  <a:srgbClr val="C00000"/>
                </a:solidFill>
              </a:rPr>
              <a:t>the sheet</a:t>
            </a:r>
            <a:r>
              <a:rPr lang="en-IE" sz="2000" dirty="0">
                <a:solidFill>
                  <a:srgbClr val="C00000"/>
                </a:solidFill>
              </a:rPr>
              <a:t>). Label the sides of </a:t>
            </a:r>
            <a:r>
              <a:rPr lang="en-IE" sz="2000" dirty="0" smtClean="0">
                <a:solidFill>
                  <a:srgbClr val="C00000"/>
                </a:solidFill>
              </a:rPr>
              <a:t>the right </a:t>
            </a:r>
            <a:r>
              <a:rPr lang="en-IE" sz="2000" dirty="0">
                <a:solidFill>
                  <a:srgbClr val="C00000"/>
                </a:solidFill>
              </a:rPr>
              <a:t>angled triangles as </a:t>
            </a:r>
            <a:r>
              <a:rPr lang="en-IE" sz="2000" dirty="0" err="1" smtClean="0">
                <a:solidFill>
                  <a:srgbClr val="C00000"/>
                </a:solidFill>
              </a:rPr>
              <a:t>hyp</a:t>
            </a:r>
            <a:r>
              <a:rPr lang="en-IE" sz="2000" dirty="0" smtClean="0">
                <a:solidFill>
                  <a:srgbClr val="C00000"/>
                </a:solidFill>
              </a:rPr>
              <a:t> (hypotenuse</a:t>
            </a:r>
            <a:r>
              <a:rPr lang="en-IE" sz="2000" dirty="0">
                <a:solidFill>
                  <a:srgbClr val="C00000"/>
                </a:solidFill>
              </a:rPr>
              <a:t>), 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 (adjacent</a:t>
            </a:r>
            <a:r>
              <a:rPr lang="en-IE" sz="2000" dirty="0" smtClean="0">
                <a:solidFill>
                  <a:srgbClr val="C00000"/>
                </a:solidFill>
              </a:rPr>
              <a:t>), and 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 (opposite). </a:t>
            </a:r>
            <a:r>
              <a:rPr lang="en-IE" sz="2000" dirty="0" smtClean="0">
                <a:solidFill>
                  <a:srgbClr val="C00000"/>
                </a:solidFill>
              </a:rPr>
              <a:t>Measure each </a:t>
            </a:r>
            <a:r>
              <a:rPr lang="en-IE" sz="2000" dirty="0">
                <a:solidFill>
                  <a:srgbClr val="C00000"/>
                </a:solidFill>
              </a:rPr>
              <a:t>side correct to the </a:t>
            </a:r>
            <a:r>
              <a:rPr lang="en-IE" sz="2000" dirty="0" smtClean="0">
                <a:solidFill>
                  <a:srgbClr val="C00000"/>
                </a:solidFill>
              </a:rPr>
              <a:t>nearest mm </a:t>
            </a:r>
            <a:r>
              <a:rPr lang="en-IE" sz="2000" dirty="0">
                <a:solidFill>
                  <a:srgbClr val="C00000"/>
                </a:solidFill>
              </a:rPr>
              <a:t>and calculate the </a:t>
            </a:r>
            <a:r>
              <a:rPr lang="en-IE" sz="2000" dirty="0" smtClean="0">
                <a:solidFill>
                  <a:srgbClr val="C00000"/>
                </a:solidFill>
              </a:rPr>
              <a:t>ratios </a:t>
            </a:r>
            <a:r>
              <a:rPr lang="en-IE" sz="2000" dirty="0" err="1" smtClean="0">
                <a:solidFill>
                  <a:srgbClr val="C00000"/>
                </a:solidFill>
              </a:rPr>
              <a:t>opp</a:t>
            </a:r>
            <a:r>
              <a:rPr lang="en-IE" sz="2000" dirty="0" smtClean="0">
                <a:solidFill>
                  <a:srgbClr val="C00000"/>
                </a:solidFill>
              </a:rPr>
              <a:t>/</a:t>
            </a:r>
            <a:r>
              <a:rPr lang="en-IE" sz="2000" dirty="0" err="1" smtClean="0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, 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/</a:t>
            </a:r>
            <a:r>
              <a:rPr lang="en-IE" sz="2000" dirty="0" err="1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, 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/adj</a:t>
            </a:r>
            <a:r>
              <a:rPr lang="en-IE" sz="2000" dirty="0" smtClean="0">
                <a:solidFill>
                  <a:srgbClr val="C00000"/>
                </a:solidFill>
              </a:rPr>
              <a:t>.</a:t>
            </a:r>
          </a:p>
          <a:p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One </a:t>
            </a:r>
            <a:r>
              <a:rPr lang="en-IE" sz="2000" dirty="0">
                <a:solidFill>
                  <a:srgbClr val="C00000"/>
                </a:solidFill>
              </a:rPr>
              <a:t>student is to measure, </a:t>
            </a:r>
            <a:r>
              <a:rPr lang="en-IE" sz="2000" dirty="0" smtClean="0">
                <a:solidFill>
                  <a:srgbClr val="C00000"/>
                </a:solidFill>
              </a:rPr>
              <a:t>one to </a:t>
            </a:r>
            <a:r>
              <a:rPr lang="en-IE" sz="2000" dirty="0">
                <a:solidFill>
                  <a:srgbClr val="C00000"/>
                </a:solidFill>
              </a:rPr>
              <a:t>calculate ratios and one </a:t>
            </a:r>
            <a:r>
              <a:rPr lang="en-IE" sz="2000" dirty="0" smtClean="0">
                <a:solidFill>
                  <a:srgbClr val="C00000"/>
                </a:solidFill>
              </a:rPr>
              <a:t>to double </a:t>
            </a:r>
            <a:r>
              <a:rPr lang="en-IE" sz="2000" dirty="0">
                <a:solidFill>
                  <a:srgbClr val="C00000"/>
                </a:solidFill>
              </a:rPr>
              <a:t>check changing roles </a:t>
            </a:r>
            <a:r>
              <a:rPr lang="en-IE" sz="2000" dirty="0" smtClean="0">
                <a:solidFill>
                  <a:srgbClr val="C00000"/>
                </a:solidFill>
              </a:rPr>
              <a:t>on each </a:t>
            </a:r>
            <a:r>
              <a:rPr lang="en-IE" sz="2000" dirty="0">
                <a:solidFill>
                  <a:srgbClr val="C00000"/>
                </a:solidFill>
              </a:rPr>
              <a:t>triangle.</a:t>
            </a:r>
          </a:p>
        </p:txBody>
      </p:sp>
    </p:spTree>
    <p:extLst>
      <p:ext uri="{BB962C8B-B14F-4D97-AF65-F5344CB8AC3E}">
        <p14:creationId xmlns:p14="http://schemas.microsoft.com/office/powerpoint/2010/main" val="6438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00" y="361837"/>
            <a:ext cx="4680000" cy="303766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2344" y="3461336"/>
            <a:ext cx="6336000" cy="2992000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557073" y="177171"/>
            <a:ext cx="1886542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IE" b="1" dirty="0">
                <a:solidFill>
                  <a:srgbClr val="C00000"/>
                </a:solidFill>
              </a:rPr>
              <a:t>Student Activity 3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7524" y="726508"/>
            <a:ext cx="8568952" cy="230832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Calculating ratios for similar right angled triangles with angles of 30°</a:t>
            </a:r>
          </a:p>
          <a:p>
            <a:r>
              <a:rPr lang="en-IE" dirty="0">
                <a:solidFill>
                  <a:srgbClr val="C00000"/>
                </a:solidFill>
              </a:rPr>
              <a:t>• Measure and label the 90° and the 30° angles in the following triangles. What is the measure of </a:t>
            </a:r>
            <a:r>
              <a:rPr lang="en-IE" dirty="0" smtClean="0">
                <a:solidFill>
                  <a:srgbClr val="C00000"/>
                </a:solidFill>
              </a:rPr>
              <a:t>the third </a:t>
            </a:r>
            <a:r>
              <a:rPr lang="en-IE" dirty="0">
                <a:solidFill>
                  <a:srgbClr val="C00000"/>
                </a:solidFill>
              </a:rPr>
              <a:t>angle</a:t>
            </a:r>
            <a:r>
              <a:rPr lang="en-IE" dirty="0" smtClean="0">
                <a:solidFill>
                  <a:srgbClr val="C00000"/>
                </a:solidFill>
              </a:rPr>
              <a:t>?</a:t>
            </a:r>
          </a:p>
          <a:p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• Label the hypotenuse as “</a:t>
            </a:r>
            <a:r>
              <a:rPr lang="en-IE" dirty="0" err="1">
                <a:solidFill>
                  <a:srgbClr val="C00000"/>
                </a:solidFill>
              </a:rPr>
              <a:t>hyp</a:t>
            </a:r>
            <a:r>
              <a:rPr lang="en-IE" dirty="0">
                <a:solidFill>
                  <a:srgbClr val="C00000"/>
                </a:solidFill>
              </a:rPr>
              <a:t>”. With respect to the 30° angle, label the other sides as “</a:t>
            </a:r>
            <a:r>
              <a:rPr lang="en-IE" dirty="0" err="1">
                <a:solidFill>
                  <a:srgbClr val="C00000"/>
                </a:solidFill>
              </a:rPr>
              <a:t>adj</a:t>
            </a:r>
            <a:r>
              <a:rPr lang="en-IE" dirty="0">
                <a:solidFill>
                  <a:srgbClr val="C00000"/>
                </a:solidFill>
              </a:rPr>
              <a:t>” </a:t>
            </a:r>
            <a:r>
              <a:rPr lang="en-IE" dirty="0" smtClean="0">
                <a:solidFill>
                  <a:srgbClr val="C00000"/>
                </a:solidFill>
              </a:rPr>
              <a:t>for adjacent </a:t>
            </a:r>
            <a:r>
              <a:rPr lang="en-IE" dirty="0">
                <a:solidFill>
                  <a:srgbClr val="C00000"/>
                </a:solidFill>
              </a:rPr>
              <a:t>and “</a:t>
            </a:r>
            <a:r>
              <a:rPr lang="en-IE" dirty="0" err="1">
                <a:solidFill>
                  <a:srgbClr val="C00000"/>
                </a:solidFill>
              </a:rPr>
              <a:t>opp</a:t>
            </a:r>
            <a:r>
              <a:rPr lang="en-IE" dirty="0">
                <a:solidFill>
                  <a:srgbClr val="C00000"/>
                </a:solidFill>
              </a:rPr>
              <a:t>” </a:t>
            </a:r>
            <a:r>
              <a:rPr lang="en-IE" smtClean="0">
                <a:solidFill>
                  <a:srgbClr val="C00000"/>
                </a:solidFill>
              </a:rPr>
              <a:t>for Opposite</a:t>
            </a:r>
          </a:p>
          <a:p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• Complete the table below.</a:t>
            </a:r>
          </a:p>
        </p:txBody>
      </p:sp>
    </p:spTree>
    <p:extLst>
      <p:ext uri="{BB962C8B-B14F-4D97-AF65-F5344CB8AC3E}">
        <p14:creationId xmlns:p14="http://schemas.microsoft.com/office/powerpoint/2010/main" val="154115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364794"/>
            <a:ext cx="6149709" cy="4088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75856" y="260648"/>
            <a:ext cx="18448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dirty="0"/>
              <a:t>Student Activity 4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764704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Calculating ratios for similar right angled triangles with angles of 40°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Measure and label the 90° and the 40° angles in the following triangles. What is the measure of </a:t>
            </a:r>
            <a:r>
              <a:rPr lang="en-IE" sz="2000" dirty="0" smtClean="0">
                <a:solidFill>
                  <a:srgbClr val="C00000"/>
                </a:solidFill>
              </a:rPr>
              <a:t>the third </a:t>
            </a:r>
            <a:r>
              <a:rPr lang="en-IE" sz="2000" dirty="0">
                <a:solidFill>
                  <a:srgbClr val="C00000"/>
                </a:solidFill>
              </a:rPr>
              <a:t>angle?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Label the hypotenuse as “</a:t>
            </a:r>
            <a:r>
              <a:rPr lang="en-IE" sz="2000" dirty="0" err="1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”. With respect to the 40° angle, label the other sides as “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” </a:t>
            </a:r>
            <a:r>
              <a:rPr lang="en-IE" sz="2000" dirty="0" smtClean="0">
                <a:solidFill>
                  <a:srgbClr val="C00000"/>
                </a:solidFill>
              </a:rPr>
              <a:t>for adjacent </a:t>
            </a:r>
            <a:r>
              <a:rPr lang="en-IE" sz="2000" dirty="0">
                <a:solidFill>
                  <a:srgbClr val="C00000"/>
                </a:solidFill>
              </a:rPr>
              <a:t>and “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” for opposite.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Complete the table below.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" y="1290638"/>
            <a:ext cx="9086850" cy="427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2871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320257"/>
            <a:ext cx="6723286" cy="4349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4978" y="612046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Calculating </a:t>
            </a:r>
            <a:r>
              <a:rPr lang="en-IE" sz="2000" dirty="0">
                <a:solidFill>
                  <a:srgbClr val="C00000"/>
                </a:solidFill>
              </a:rPr>
              <a:t>ratios for similar right angled triangles with angles of 45°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Measure and label the 90° and the 45° angles in the following triangles. What types of right </a:t>
            </a:r>
            <a:r>
              <a:rPr lang="en-IE" sz="2000" dirty="0" smtClean="0">
                <a:solidFill>
                  <a:srgbClr val="C00000"/>
                </a:solidFill>
              </a:rPr>
              <a:t>angled triangle </a:t>
            </a:r>
            <a:r>
              <a:rPr lang="en-IE" sz="2000" dirty="0">
                <a:solidFill>
                  <a:srgbClr val="C00000"/>
                </a:solidFill>
              </a:rPr>
              <a:t>are these </a:t>
            </a:r>
            <a:r>
              <a:rPr lang="en-IE" sz="2000" dirty="0" smtClean="0">
                <a:solidFill>
                  <a:srgbClr val="C00000"/>
                </a:solidFill>
              </a:rPr>
              <a:t>triangles?_________________________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Label the hypotenuse as “</a:t>
            </a:r>
            <a:r>
              <a:rPr lang="en-IE" sz="2000" dirty="0" err="1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”. With respect to the 45° angle, label the other sides as “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” </a:t>
            </a:r>
            <a:r>
              <a:rPr lang="en-IE" sz="2000" dirty="0" smtClean="0">
                <a:solidFill>
                  <a:srgbClr val="C00000"/>
                </a:solidFill>
              </a:rPr>
              <a:t>for adjacent </a:t>
            </a:r>
            <a:r>
              <a:rPr lang="en-IE" sz="2000" dirty="0">
                <a:solidFill>
                  <a:srgbClr val="C00000"/>
                </a:solidFill>
              </a:rPr>
              <a:t>and “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” for opposite.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Complete the table below.</a:t>
            </a:r>
          </a:p>
        </p:txBody>
      </p:sp>
      <p:sp>
        <p:nvSpPr>
          <p:cNvPr id="3" name="Rectangle 2"/>
          <p:cNvSpPr/>
          <p:nvPr/>
        </p:nvSpPr>
        <p:spPr>
          <a:xfrm>
            <a:off x="3546179" y="188640"/>
            <a:ext cx="245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400" b="1" dirty="0">
                <a:solidFill>
                  <a:srgbClr val="C00000"/>
                </a:solidFill>
              </a:rPr>
              <a:t>Student Activity 5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1252538"/>
            <a:ext cx="9134475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969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548680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E" sz="2400" dirty="0">
                <a:solidFill>
                  <a:srgbClr val="C00000"/>
                </a:solidFill>
              </a:rPr>
              <a:t>We are going to find the</a:t>
            </a:r>
          </a:p>
          <a:p>
            <a:pPr algn="ctr"/>
            <a:r>
              <a:rPr lang="en-IE" sz="2400" dirty="0">
                <a:solidFill>
                  <a:srgbClr val="C00000"/>
                </a:solidFill>
              </a:rPr>
              <a:t>angle of elevation of </a:t>
            </a:r>
            <a:r>
              <a:rPr lang="en-IE" sz="2400" dirty="0" smtClean="0">
                <a:solidFill>
                  <a:srgbClr val="C00000"/>
                </a:solidFill>
              </a:rPr>
              <a:t>the sun.</a:t>
            </a:r>
          </a:p>
          <a:p>
            <a:pPr algn="ctr"/>
            <a:endParaRPr lang="en-IE" sz="2400" dirty="0">
              <a:solidFill>
                <a:srgbClr val="C00000"/>
              </a:solidFill>
            </a:endParaRPr>
          </a:p>
          <a:p>
            <a:pPr algn="ctr"/>
            <a:r>
              <a:rPr lang="en-IE" sz="2400" dirty="0" smtClean="0">
                <a:solidFill>
                  <a:srgbClr val="C00000"/>
                </a:solidFill>
              </a:rPr>
              <a:t>OUTSIDE </a:t>
            </a:r>
          </a:p>
          <a:p>
            <a:pPr algn="ctr"/>
            <a:endParaRPr lang="en-IE" sz="2400" dirty="0">
              <a:solidFill>
                <a:srgbClr val="C00000"/>
              </a:solidFill>
            </a:endParaRPr>
          </a:p>
          <a:p>
            <a:pPr algn="ctr"/>
            <a:endParaRPr lang="en-IE" sz="2400" dirty="0" smtClean="0">
              <a:solidFill>
                <a:srgbClr val="C00000"/>
              </a:solidFill>
            </a:endParaRPr>
          </a:p>
          <a:p>
            <a:pPr algn="ctr"/>
            <a:endParaRPr lang="en-IE" sz="2400" dirty="0">
              <a:solidFill>
                <a:srgbClr val="C00000"/>
              </a:solidFill>
            </a:endParaRPr>
          </a:p>
          <a:p>
            <a:pPr algn="ctr"/>
            <a:endParaRPr lang="en-IE" sz="2400" dirty="0" smtClean="0">
              <a:solidFill>
                <a:srgbClr val="C00000"/>
              </a:solidFill>
            </a:endParaRPr>
          </a:p>
          <a:p>
            <a:pPr algn="ctr"/>
            <a:endParaRPr lang="en-IE" sz="2400" dirty="0" smtClean="0">
              <a:solidFill>
                <a:srgbClr val="C00000"/>
              </a:solidFill>
            </a:endParaRPr>
          </a:p>
          <a:p>
            <a:pPr algn="ctr"/>
            <a:endParaRPr lang="en-IE" sz="2400" dirty="0" smtClean="0">
              <a:solidFill>
                <a:srgbClr val="C00000"/>
              </a:solidFill>
            </a:endParaRPr>
          </a:p>
          <a:p>
            <a:pPr algn="ctr"/>
            <a:endParaRPr lang="en-IE" sz="2400" dirty="0" smtClean="0">
              <a:solidFill>
                <a:srgbClr val="C00000"/>
              </a:solidFill>
            </a:endParaRPr>
          </a:p>
          <a:p>
            <a:pPr algn="ctr"/>
            <a:endParaRPr lang="en-IE" sz="2400" dirty="0">
              <a:solidFill>
                <a:srgbClr val="C00000"/>
              </a:solidFill>
            </a:endParaRPr>
          </a:p>
          <a:p>
            <a:pPr algn="ctr"/>
            <a:endParaRPr lang="en-IE" sz="2400" dirty="0" smtClean="0">
              <a:solidFill>
                <a:srgbClr val="C00000"/>
              </a:solidFill>
            </a:endParaRPr>
          </a:p>
          <a:p>
            <a:pPr algn="ctr"/>
            <a:endParaRPr lang="en-IE" sz="2400" dirty="0">
              <a:solidFill>
                <a:srgbClr val="C00000"/>
              </a:solidFill>
            </a:endParaRPr>
          </a:p>
          <a:p>
            <a:pPr algn="ctr"/>
            <a:r>
              <a:rPr lang="en-IE" sz="2400" dirty="0" smtClean="0">
                <a:solidFill>
                  <a:srgbClr val="C00000"/>
                </a:solidFill>
              </a:rPr>
              <a:t>Fill </a:t>
            </a:r>
            <a:r>
              <a:rPr lang="en-IE" sz="2400" dirty="0">
                <a:solidFill>
                  <a:srgbClr val="C00000"/>
                </a:solidFill>
              </a:rPr>
              <a:t>in </a:t>
            </a:r>
            <a:r>
              <a:rPr lang="en-IE" sz="2400" b="1" dirty="0">
                <a:solidFill>
                  <a:srgbClr val="C00000"/>
                </a:solidFill>
              </a:rPr>
              <a:t>Student </a:t>
            </a:r>
            <a:r>
              <a:rPr lang="en-IE" sz="2400" b="1" dirty="0" smtClean="0">
                <a:solidFill>
                  <a:srgbClr val="C00000"/>
                </a:solidFill>
              </a:rPr>
              <a:t>Activity 1A</a:t>
            </a:r>
            <a:endParaRPr lang="en-IE" sz="2400" dirty="0">
              <a:solidFill>
                <a:srgbClr val="C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7800" y="2046100"/>
            <a:ext cx="4617863" cy="3458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563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15909"/>
            <a:ext cx="6916068" cy="43534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51520" y="782702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Calculating </a:t>
            </a:r>
            <a:r>
              <a:rPr lang="en-IE" sz="2000" dirty="0">
                <a:solidFill>
                  <a:srgbClr val="C00000"/>
                </a:solidFill>
              </a:rPr>
              <a:t>ratios for similar right angled triangles with angles of 50°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Label the 90° and the 50° angles in the following triangles. What is the measure of the third angle</a:t>
            </a:r>
            <a:r>
              <a:rPr lang="en-IE" sz="2000" dirty="0" smtClean="0">
                <a:solidFill>
                  <a:srgbClr val="C00000"/>
                </a:solidFill>
              </a:rPr>
              <a:t>? __________________________________________________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Label the hypotenuse as “</a:t>
            </a:r>
            <a:r>
              <a:rPr lang="en-IE" sz="2000" dirty="0" err="1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”. With respect to the 50° angle, label the other sides as “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” </a:t>
            </a:r>
            <a:r>
              <a:rPr lang="en-IE" sz="2000" dirty="0" smtClean="0">
                <a:solidFill>
                  <a:srgbClr val="C00000"/>
                </a:solidFill>
              </a:rPr>
              <a:t>for adjacent </a:t>
            </a:r>
            <a:r>
              <a:rPr lang="en-IE" sz="2000" dirty="0">
                <a:solidFill>
                  <a:srgbClr val="C00000"/>
                </a:solidFill>
              </a:rPr>
              <a:t>and “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” for opposite.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Complete the table below.</a:t>
            </a:r>
          </a:p>
        </p:txBody>
      </p:sp>
      <p:sp>
        <p:nvSpPr>
          <p:cNvPr id="6" name="Rectangle 5"/>
          <p:cNvSpPr/>
          <p:nvPr/>
        </p:nvSpPr>
        <p:spPr>
          <a:xfrm>
            <a:off x="3131840" y="251356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b="1" dirty="0">
                <a:solidFill>
                  <a:srgbClr val="C00000"/>
                </a:solidFill>
              </a:rPr>
              <a:t>Student Activity 6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1113"/>
            <a:ext cx="9144000" cy="429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723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10800"/>
            <a:ext cx="6967885" cy="4258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3528" y="836712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Calculating </a:t>
            </a:r>
            <a:r>
              <a:rPr lang="en-IE" sz="2000" dirty="0">
                <a:solidFill>
                  <a:srgbClr val="C00000"/>
                </a:solidFill>
              </a:rPr>
              <a:t>ratios for similar right angled triangles with angles of 60°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Measure and label the 90° and the 60° angles in the following triangles. What is the measure of </a:t>
            </a:r>
            <a:r>
              <a:rPr lang="en-IE" sz="2000" dirty="0" smtClean="0">
                <a:solidFill>
                  <a:srgbClr val="C00000"/>
                </a:solidFill>
              </a:rPr>
              <a:t>the third </a:t>
            </a:r>
            <a:r>
              <a:rPr lang="en-IE" sz="2000" dirty="0">
                <a:solidFill>
                  <a:srgbClr val="C00000"/>
                </a:solidFill>
              </a:rPr>
              <a:t>angle</a:t>
            </a:r>
            <a:r>
              <a:rPr lang="en-IE" sz="2000" dirty="0" smtClean="0">
                <a:solidFill>
                  <a:srgbClr val="C00000"/>
                </a:solidFill>
              </a:rPr>
              <a:t>?________________________________________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Label the hypotenuse as “</a:t>
            </a:r>
            <a:r>
              <a:rPr lang="en-IE" sz="2000" dirty="0" err="1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”. With respect to the 60° angle, label the other sides as “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” </a:t>
            </a:r>
            <a:r>
              <a:rPr lang="en-IE" sz="2000" dirty="0" smtClean="0">
                <a:solidFill>
                  <a:srgbClr val="C00000"/>
                </a:solidFill>
              </a:rPr>
              <a:t>for adjacent </a:t>
            </a:r>
            <a:r>
              <a:rPr lang="en-IE" sz="2000" dirty="0">
                <a:solidFill>
                  <a:srgbClr val="C00000"/>
                </a:solidFill>
              </a:rPr>
              <a:t>and “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” for opposite.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Complete the table below.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7864" y="332656"/>
            <a:ext cx="2840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b="1" dirty="0">
                <a:solidFill>
                  <a:srgbClr val="C00000"/>
                </a:solidFill>
              </a:rPr>
              <a:t>Student Activity 7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63" y="1252538"/>
            <a:ext cx="9153526" cy="435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98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53013"/>
            <a:ext cx="6781577" cy="3900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1520" y="762957"/>
            <a:ext cx="86409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Calculating </a:t>
            </a:r>
            <a:r>
              <a:rPr lang="en-IE" sz="2000" dirty="0">
                <a:solidFill>
                  <a:srgbClr val="C00000"/>
                </a:solidFill>
              </a:rPr>
              <a:t>ratios for similar right angled triangles with angles of 70°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Measure and label the 90° and the 70° angles in the following triangles. What is the measure of </a:t>
            </a:r>
            <a:r>
              <a:rPr lang="en-IE" sz="2000" dirty="0" smtClean="0">
                <a:solidFill>
                  <a:srgbClr val="C00000"/>
                </a:solidFill>
              </a:rPr>
              <a:t>the third  angle?________________________________________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Label the hypotenuse as “</a:t>
            </a:r>
            <a:r>
              <a:rPr lang="en-IE" sz="2000" dirty="0" err="1">
                <a:solidFill>
                  <a:srgbClr val="C00000"/>
                </a:solidFill>
              </a:rPr>
              <a:t>hyp</a:t>
            </a:r>
            <a:r>
              <a:rPr lang="en-IE" sz="2000" dirty="0">
                <a:solidFill>
                  <a:srgbClr val="C00000"/>
                </a:solidFill>
              </a:rPr>
              <a:t>”. With respect to the 70° angle, label the other sides as “</a:t>
            </a:r>
            <a:r>
              <a:rPr lang="en-IE" sz="2000" dirty="0" err="1">
                <a:solidFill>
                  <a:srgbClr val="C00000"/>
                </a:solidFill>
              </a:rPr>
              <a:t>adj</a:t>
            </a:r>
            <a:r>
              <a:rPr lang="en-IE" sz="2000" dirty="0">
                <a:solidFill>
                  <a:srgbClr val="C00000"/>
                </a:solidFill>
              </a:rPr>
              <a:t>” </a:t>
            </a:r>
            <a:r>
              <a:rPr lang="en-IE" sz="2000" dirty="0" smtClean="0">
                <a:solidFill>
                  <a:srgbClr val="C00000"/>
                </a:solidFill>
              </a:rPr>
              <a:t>for adjacent </a:t>
            </a:r>
            <a:r>
              <a:rPr lang="en-IE" sz="2000" dirty="0">
                <a:solidFill>
                  <a:srgbClr val="C00000"/>
                </a:solidFill>
              </a:rPr>
              <a:t>and “</a:t>
            </a:r>
            <a:r>
              <a:rPr lang="en-IE" sz="2000" dirty="0" err="1">
                <a:solidFill>
                  <a:srgbClr val="C00000"/>
                </a:solidFill>
              </a:rPr>
              <a:t>opp</a:t>
            </a:r>
            <a:r>
              <a:rPr lang="en-IE" sz="2000" dirty="0">
                <a:solidFill>
                  <a:srgbClr val="C00000"/>
                </a:solidFill>
              </a:rPr>
              <a:t>” for opposite.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Complete the table below.</a:t>
            </a:r>
          </a:p>
        </p:txBody>
      </p:sp>
      <p:sp>
        <p:nvSpPr>
          <p:cNvPr id="3" name="Rectangle 2"/>
          <p:cNvSpPr/>
          <p:nvPr/>
        </p:nvSpPr>
        <p:spPr>
          <a:xfrm>
            <a:off x="3347864" y="332656"/>
            <a:ext cx="24580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400" b="1" dirty="0">
                <a:solidFill>
                  <a:srgbClr val="C00000"/>
                </a:solidFill>
              </a:rPr>
              <a:t>Student Activity 8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71588"/>
            <a:ext cx="9144000" cy="431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250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5133" y="694350"/>
            <a:ext cx="878497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Master </a:t>
            </a:r>
            <a:r>
              <a:rPr lang="en-IE" sz="2000" dirty="0">
                <a:solidFill>
                  <a:srgbClr val="C00000"/>
                </a:solidFill>
              </a:rPr>
              <a:t>table of class results for ratios of sides </a:t>
            </a:r>
            <a:r>
              <a:rPr lang="en-IE" sz="2000" dirty="0" smtClean="0">
                <a:solidFill>
                  <a:srgbClr val="C00000"/>
                </a:solidFill>
              </a:rPr>
              <a:t>in right </a:t>
            </a:r>
            <a:r>
              <a:rPr lang="en-IE" sz="2000" dirty="0">
                <a:solidFill>
                  <a:srgbClr val="C00000"/>
                </a:solidFill>
              </a:rPr>
              <a:t>angled </a:t>
            </a:r>
            <a:r>
              <a:rPr lang="en-IE" sz="2000" dirty="0" smtClean="0">
                <a:solidFill>
                  <a:srgbClr val="C00000"/>
                </a:solidFill>
              </a:rPr>
              <a:t>triangles</a:t>
            </a:r>
            <a:endParaRPr lang="en-IE" sz="20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59832" y="260648"/>
            <a:ext cx="29336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IE" sz="2800" b="1" dirty="0">
                <a:solidFill>
                  <a:srgbClr val="C00000"/>
                </a:solidFill>
              </a:rPr>
              <a:t>Student Activity </a:t>
            </a:r>
            <a:r>
              <a:rPr lang="en-IE" sz="2800" b="1" dirty="0" smtClean="0">
                <a:solidFill>
                  <a:srgbClr val="C00000"/>
                </a:solidFill>
              </a:rPr>
              <a:t>9,</a:t>
            </a:r>
            <a:endParaRPr lang="en-IE" sz="2800" b="1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052736"/>
            <a:ext cx="6007372" cy="5345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015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03848" y="332656"/>
            <a:ext cx="25494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dirty="0">
                <a:solidFill>
                  <a:srgbClr val="C00000"/>
                </a:solidFill>
              </a:rPr>
              <a:t>Student Activity 10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821487"/>
            <a:ext cx="8640960" cy="6070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Using the master table of class results answer the following questions</a:t>
            </a:r>
          </a:p>
          <a:p>
            <a:r>
              <a:rPr lang="en-IE" dirty="0">
                <a:solidFill>
                  <a:srgbClr val="C00000"/>
                </a:solidFill>
              </a:rPr>
              <a:t>1. What do you notice about sin 30° and </a:t>
            </a:r>
            <a:r>
              <a:rPr lang="en-IE" dirty="0" err="1">
                <a:solidFill>
                  <a:srgbClr val="C00000"/>
                </a:solidFill>
              </a:rPr>
              <a:t>cos</a:t>
            </a:r>
            <a:r>
              <a:rPr lang="en-IE" dirty="0">
                <a:solidFill>
                  <a:srgbClr val="C00000"/>
                </a:solidFill>
              </a:rPr>
              <a:t> 60°? </a:t>
            </a:r>
            <a:r>
              <a:rPr lang="en-IE" dirty="0" smtClean="0">
                <a:solidFill>
                  <a:srgbClr val="C00000"/>
                </a:solidFill>
              </a:rPr>
              <a:t>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2. What do you notice about </a:t>
            </a:r>
            <a:r>
              <a:rPr lang="en-IE" dirty="0" err="1">
                <a:solidFill>
                  <a:srgbClr val="C00000"/>
                </a:solidFill>
              </a:rPr>
              <a:t>cos</a:t>
            </a:r>
            <a:r>
              <a:rPr lang="en-IE" dirty="0">
                <a:solidFill>
                  <a:srgbClr val="C00000"/>
                </a:solidFill>
              </a:rPr>
              <a:t> 30° and </a:t>
            </a:r>
            <a:r>
              <a:rPr lang="en-IE" dirty="0" smtClean="0">
                <a:solidFill>
                  <a:srgbClr val="C00000"/>
                </a:solidFill>
              </a:rPr>
              <a:t>sin 60°?_________________________________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3. Can you explain what you have noticed using diagrams?</a:t>
            </a:r>
          </a:p>
          <a:p>
            <a:r>
              <a:rPr lang="en-IE" dirty="0">
                <a:solidFill>
                  <a:srgbClr val="C00000"/>
                </a:solidFill>
              </a:rPr>
              <a:t>4. How would you describe angles 30° and 60°? </a:t>
            </a:r>
            <a:r>
              <a:rPr lang="en-IE" dirty="0" smtClean="0">
                <a:solidFill>
                  <a:srgbClr val="C00000"/>
                </a:solidFill>
              </a:rPr>
              <a:t>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5. Can you find similar examples in the master table? </a:t>
            </a:r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6. For what angle in a right angled triangle is the opposite side one half of the</a:t>
            </a:r>
          </a:p>
          <a:p>
            <a:r>
              <a:rPr lang="en-IE" dirty="0">
                <a:solidFill>
                  <a:srgbClr val="C00000"/>
                </a:solidFill>
              </a:rPr>
              <a:t>hypotenuse? </a:t>
            </a:r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Draw a diagram to illustrate your answer.</a:t>
            </a:r>
          </a:p>
          <a:p>
            <a:r>
              <a:rPr lang="en-IE" dirty="0">
                <a:solidFill>
                  <a:srgbClr val="C00000"/>
                </a:solidFill>
              </a:rPr>
              <a:t>7. For what angle in a right angled triangle are the opposite and adjacent sides equal? _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</a:p>
          <a:p>
            <a:endParaRPr lang="en-IE" sz="1050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8. </a:t>
            </a:r>
            <a:r>
              <a:rPr lang="en-IE" dirty="0" smtClean="0">
                <a:solidFill>
                  <a:srgbClr val="C00000"/>
                </a:solidFill>
              </a:rPr>
              <a:t>Calculate             for </a:t>
            </a:r>
            <a:r>
              <a:rPr lang="en-IE" dirty="0">
                <a:solidFill>
                  <a:srgbClr val="C00000"/>
                </a:solidFill>
              </a:rPr>
              <a:t>each angle A. Compare this to the value of Tan A. What do </a:t>
            </a:r>
            <a:r>
              <a:rPr lang="en-IE" dirty="0" smtClean="0">
                <a:solidFill>
                  <a:srgbClr val="C00000"/>
                </a:solidFill>
              </a:rPr>
              <a:t>you</a:t>
            </a:r>
          </a:p>
          <a:p>
            <a:endParaRPr lang="en-IE" sz="700" dirty="0">
              <a:solidFill>
                <a:srgbClr val="C00000"/>
              </a:solidFill>
            </a:endParaRPr>
          </a:p>
          <a:p>
            <a:r>
              <a:rPr lang="en-IE" dirty="0">
                <a:solidFill>
                  <a:srgbClr val="C00000"/>
                </a:solidFill>
              </a:rPr>
              <a:t>notice? Can you justify the </a:t>
            </a:r>
            <a:r>
              <a:rPr lang="en-IE" dirty="0" smtClean="0">
                <a:solidFill>
                  <a:srgbClr val="C00000"/>
                </a:solidFill>
              </a:rPr>
              <a:t>answer? ____________________________________________</a:t>
            </a:r>
            <a:endParaRPr lang="en-IE" dirty="0">
              <a:solidFill>
                <a:srgbClr val="C00000"/>
              </a:solidFill>
            </a:endParaRPr>
          </a:p>
          <a:p>
            <a:r>
              <a:rPr lang="en-IE" dirty="0" smtClean="0">
                <a:solidFill>
                  <a:srgbClr val="C00000"/>
                </a:solidFill>
              </a:rPr>
              <a:t>_________________________________________________________________________</a:t>
            </a:r>
            <a:endParaRPr lang="en-IE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03648" y="5517232"/>
            <a:ext cx="705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u="sng" dirty="0">
                <a:solidFill>
                  <a:srgbClr val="C00000"/>
                </a:solidFill>
              </a:rPr>
              <a:t>sin </a:t>
            </a:r>
            <a:r>
              <a:rPr lang="en-IE" u="sng" dirty="0" smtClean="0">
                <a:solidFill>
                  <a:srgbClr val="C00000"/>
                </a:solidFill>
              </a:rPr>
              <a:t> A</a:t>
            </a:r>
          </a:p>
          <a:p>
            <a:r>
              <a:rPr lang="en-IE" dirty="0" smtClean="0">
                <a:solidFill>
                  <a:srgbClr val="C00000"/>
                </a:solidFill>
              </a:rPr>
              <a:t>Cos A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3992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833563" y="1149548"/>
            <a:ext cx="5476875" cy="4727724"/>
            <a:chOff x="1833563" y="1049189"/>
            <a:chExt cx="5476875" cy="4727724"/>
          </a:xfrm>
        </p:grpSpPr>
        <p:pic>
          <p:nvPicPr>
            <p:cNvPr id="7171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3563" y="1081088"/>
              <a:ext cx="5476875" cy="4695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" name="Rectangle 2"/>
            <p:cNvSpPr/>
            <p:nvPr/>
          </p:nvSpPr>
          <p:spPr>
            <a:xfrm>
              <a:off x="2123728" y="1049189"/>
              <a:ext cx="5040560" cy="11566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>
                <a:solidFill>
                  <a:srgbClr val="C00000"/>
                </a:solidFill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1925960" y="188640"/>
            <a:ext cx="531033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>
                <a:solidFill>
                  <a:srgbClr val="C00000"/>
                </a:solidFill>
              </a:rPr>
              <a:t>Making and using a clinometer to find the</a:t>
            </a:r>
          </a:p>
          <a:p>
            <a:pPr algn="ctr"/>
            <a:r>
              <a:rPr lang="en-IE" sz="2000" b="1" dirty="0">
                <a:solidFill>
                  <a:srgbClr val="C00000"/>
                </a:solidFill>
              </a:rPr>
              <a:t>height of a tall structure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512" y="836712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dirty="0">
                <a:solidFill>
                  <a:srgbClr val="C00000"/>
                </a:solidFill>
              </a:rPr>
              <a:t>Materials required: Protractor, </a:t>
            </a:r>
            <a:r>
              <a:rPr lang="en-IE" dirty="0" err="1">
                <a:solidFill>
                  <a:srgbClr val="C00000"/>
                </a:solidFill>
              </a:rPr>
              <a:t>sellotape</a:t>
            </a:r>
            <a:r>
              <a:rPr lang="en-IE" dirty="0">
                <a:solidFill>
                  <a:srgbClr val="C00000"/>
                </a:solidFill>
              </a:rPr>
              <a:t>, drinking straw, needle and thread, paper clip.</a:t>
            </a:r>
          </a:p>
        </p:txBody>
      </p:sp>
    </p:spTree>
    <p:extLst>
      <p:ext uri="{BB962C8B-B14F-4D97-AF65-F5344CB8AC3E}">
        <p14:creationId xmlns:p14="http://schemas.microsoft.com/office/powerpoint/2010/main" val="371759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67744" y="2606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E" sz="2400" b="1" dirty="0">
                <a:solidFill>
                  <a:srgbClr val="C00000"/>
                </a:solidFill>
              </a:rPr>
              <a:t>Finding the height of a wall/spire/ flagpole using a clinometer</a:t>
            </a:r>
          </a:p>
        </p:txBody>
      </p:sp>
      <p:sp>
        <p:nvSpPr>
          <p:cNvPr id="3" name="Rectangle 2"/>
          <p:cNvSpPr/>
          <p:nvPr/>
        </p:nvSpPr>
        <p:spPr>
          <a:xfrm>
            <a:off x="251520" y="1014983"/>
            <a:ext cx="878497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dirty="0">
                <a:solidFill>
                  <a:srgbClr val="C00000"/>
                </a:solidFill>
              </a:rPr>
              <a:t>Work in threes – one holding the clinometer, </a:t>
            </a:r>
            <a:r>
              <a:rPr lang="en-IE" dirty="0" smtClean="0">
                <a:solidFill>
                  <a:srgbClr val="C00000"/>
                </a:solidFill>
              </a:rPr>
              <a:t>one reading </a:t>
            </a:r>
            <a:r>
              <a:rPr lang="en-IE" dirty="0">
                <a:solidFill>
                  <a:srgbClr val="C00000"/>
                </a:solidFill>
              </a:rPr>
              <a:t>the angle of elevation, one recording </a:t>
            </a:r>
            <a:r>
              <a:rPr lang="en-IE" dirty="0" smtClean="0">
                <a:solidFill>
                  <a:srgbClr val="C00000"/>
                </a:solidFill>
              </a:rPr>
              <a:t>the angle </a:t>
            </a:r>
            <a:r>
              <a:rPr lang="en-IE" dirty="0">
                <a:solidFill>
                  <a:srgbClr val="C00000"/>
                </a:solidFill>
              </a:rPr>
              <a:t>of elevation.</a:t>
            </a: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C00000"/>
                </a:solidFill>
              </a:rPr>
              <a:t>• Measure the height of the observer from eye </a:t>
            </a:r>
            <a:r>
              <a:rPr lang="en-IE" dirty="0" smtClean="0">
                <a:solidFill>
                  <a:srgbClr val="C00000"/>
                </a:solidFill>
              </a:rPr>
              <a:t>to ground </a:t>
            </a:r>
            <a:r>
              <a:rPr lang="en-IE" dirty="0">
                <a:solidFill>
                  <a:srgbClr val="C00000"/>
                </a:solidFill>
              </a:rPr>
              <a:t>level.</a:t>
            </a:r>
          </a:p>
          <a:p>
            <a:pPr>
              <a:lnSpc>
                <a:spcPct val="150000"/>
              </a:lnSpc>
              <a:tabLst>
                <a:tab pos="173038" algn="l"/>
              </a:tabLst>
            </a:pPr>
            <a:r>
              <a:rPr lang="en-IE" dirty="0">
                <a:solidFill>
                  <a:srgbClr val="C00000"/>
                </a:solidFill>
              </a:rPr>
              <a:t>• Measure the distance from the observer to </a:t>
            </a:r>
            <a:r>
              <a:rPr lang="en-IE" dirty="0" smtClean="0">
                <a:solidFill>
                  <a:srgbClr val="C00000"/>
                </a:solidFill>
              </a:rPr>
              <a:t>the base </a:t>
            </a:r>
            <a:r>
              <a:rPr lang="en-IE" dirty="0">
                <a:solidFill>
                  <a:srgbClr val="C00000"/>
                </a:solidFill>
              </a:rPr>
              <a:t>of the building (under the highest </a:t>
            </a:r>
            <a:r>
              <a:rPr lang="en-IE" dirty="0" smtClean="0">
                <a:solidFill>
                  <a:srgbClr val="C00000"/>
                </a:solidFill>
              </a:rPr>
              <a:t>       	point</a:t>
            </a:r>
            <a:r>
              <a:rPr lang="en-IE" dirty="0">
                <a:solidFill>
                  <a:srgbClr val="C00000"/>
                </a:solidFill>
              </a:rPr>
              <a:t>).</a:t>
            </a: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C00000"/>
                </a:solidFill>
              </a:rPr>
              <a:t>• Mark the position of the observer on </a:t>
            </a:r>
            <a:r>
              <a:rPr lang="en-IE" dirty="0" smtClean="0">
                <a:solidFill>
                  <a:srgbClr val="C00000"/>
                </a:solidFill>
              </a:rPr>
              <a:t>the ground</a:t>
            </a:r>
            <a:r>
              <a:rPr lang="en-IE" dirty="0">
                <a:solidFill>
                  <a:srgbClr val="C00000"/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C00000"/>
                </a:solidFill>
              </a:rPr>
              <a:t>• Hold the clinometer so that the string is vertical.</a:t>
            </a:r>
          </a:p>
          <a:p>
            <a:pPr>
              <a:lnSpc>
                <a:spcPct val="150000"/>
              </a:lnSpc>
              <a:tabLst>
                <a:tab pos="173038" algn="l"/>
              </a:tabLst>
            </a:pPr>
            <a:r>
              <a:rPr lang="en-IE" dirty="0">
                <a:solidFill>
                  <a:srgbClr val="C00000"/>
                </a:solidFill>
              </a:rPr>
              <a:t>• Now tilt the clinometer looking through </a:t>
            </a:r>
            <a:r>
              <a:rPr lang="en-IE" dirty="0" smtClean="0">
                <a:solidFill>
                  <a:srgbClr val="C00000"/>
                </a:solidFill>
              </a:rPr>
              <a:t>the drinking </a:t>
            </a:r>
            <a:r>
              <a:rPr lang="en-IE" dirty="0">
                <a:solidFill>
                  <a:srgbClr val="C00000"/>
                </a:solidFill>
              </a:rPr>
              <a:t>straw so that the highest point on </a:t>
            </a:r>
            <a:r>
              <a:rPr lang="en-IE" dirty="0" smtClean="0">
                <a:solidFill>
                  <a:srgbClr val="C00000"/>
                </a:solidFill>
              </a:rPr>
              <a:t>the 	top </a:t>
            </a:r>
            <a:r>
              <a:rPr lang="en-IE" dirty="0">
                <a:solidFill>
                  <a:srgbClr val="C00000"/>
                </a:solidFill>
              </a:rPr>
              <a:t>of the wall/flagpole/spire is visible.</a:t>
            </a:r>
          </a:p>
          <a:p>
            <a:pPr>
              <a:lnSpc>
                <a:spcPct val="150000"/>
              </a:lnSpc>
            </a:pPr>
            <a:r>
              <a:rPr lang="en-IE" dirty="0">
                <a:solidFill>
                  <a:srgbClr val="C00000"/>
                </a:solidFill>
              </a:rPr>
              <a:t>• Read the angle of elevation of this </a:t>
            </a:r>
            <a:r>
              <a:rPr lang="en-IE" dirty="0" smtClean="0">
                <a:solidFill>
                  <a:srgbClr val="C00000"/>
                </a:solidFill>
              </a:rPr>
              <a:t>highest point </a:t>
            </a:r>
            <a:r>
              <a:rPr lang="en-IE" dirty="0">
                <a:solidFill>
                  <a:srgbClr val="C00000"/>
                </a:solidFill>
              </a:rPr>
              <a:t>to the nearest degree.</a:t>
            </a:r>
          </a:p>
          <a:p>
            <a:pPr>
              <a:lnSpc>
                <a:spcPct val="150000"/>
              </a:lnSpc>
              <a:tabLst>
                <a:tab pos="173038" algn="l"/>
              </a:tabLst>
            </a:pPr>
            <a:r>
              <a:rPr lang="en-IE" dirty="0">
                <a:solidFill>
                  <a:srgbClr val="C00000"/>
                </a:solidFill>
              </a:rPr>
              <a:t>• Draw a rough sketch of the situation </a:t>
            </a:r>
            <a:r>
              <a:rPr lang="en-IE" dirty="0" smtClean="0">
                <a:solidFill>
                  <a:srgbClr val="C00000"/>
                </a:solidFill>
              </a:rPr>
              <a:t>marking in </a:t>
            </a:r>
            <a:r>
              <a:rPr lang="en-IE" dirty="0">
                <a:solidFill>
                  <a:srgbClr val="C00000"/>
                </a:solidFill>
              </a:rPr>
              <a:t>the distances measured and the angle </a:t>
            </a:r>
            <a:r>
              <a:rPr lang="en-IE" dirty="0" smtClean="0">
                <a:solidFill>
                  <a:srgbClr val="C00000"/>
                </a:solidFill>
              </a:rPr>
              <a:t>of 	elevation</a:t>
            </a:r>
            <a:r>
              <a:rPr lang="en-IE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156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0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6"/>
            <a:ext cx="7572375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84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2564904"/>
            <a:ext cx="87129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Student Activity 1A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• Show the angle of elevation of the sun on the above diagram. Call it A.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• Describe the angle of elevation of the sun in terms of the two arms of the angle. 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>
              <a:tabLst>
                <a:tab pos="176213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• Measure the height of one of the students in your group and the length of their 	shadow.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• Height of the student: __________cm. Length of the shadow ____________cm.</a:t>
            </a:r>
          </a:p>
          <a:p>
            <a:pPr>
              <a:tabLst>
                <a:tab pos="176213" algn="l"/>
              </a:tabLst>
            </a:pPr>
            <a:r>
              <a:rPr lang="en-IE" sz="2000" dirty="0" smtClean="0">
                <a:solidFill>
                  <a:srgbClr val="C00000"/>
                </a:solidFill>
              </a:rPr>
              <a:t>• Draw a rough sketch of a right-angled triangle to model the situation and write   	in the measurements.</a:t>
            </a:r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8640"/>
            <a:ext cx="5492233" cy="2348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2313" y="2557463"/>
            <a:ext cx="2619375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0342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0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3214" y="578186"/>
            <a:ext cx="86764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E" sz="2000" b="1" dirty="0" smtClean="0">
                <a:solidFill>
                  <a:srgbClr val="C00000"/>
                </a:solidFill>
              </a:rPr>
              <a:t>Student Activity 1B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Measure the length of the shadow of some tall object e.g. flagpole or goalpost.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Length of the shadow of a tall object which you cannot physically measure e.g. goalpost ______________________________cm</a:t>
            </a:r>
            <a:endParaRPr lang="en-IE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17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695325"/>
            <a:ext cx="5391150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95536" y="692696"/>
            <a:ext cx="804664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Back in class – Measuring the angle of elevation of the sun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Decide what scale to use.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Draw an accurate diagram on graph paper.</a:t>
            </a:r>
          </a:p>
        </p:txBody>
      </p:sp>
      <p:sp>
        <p:nvSpPr>
          <p:cNvPr id="3" name="Rectangle 2"/>
          <p:cNvSpPr/>
          <p:nvPr/>
        </p:nvSpPr>
        <p:spPr>
          <a:xfrm>
            <a:off x="3414671" y="325993"/>
            <a:ext cx="2621551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IE" sz="2400" b="1" dirty="0">
                <a:solidFill>
                  <a:srgbClr val="C00000"/>
                </a:solidFill>
              </a:rPr>
              <a:t>Student Activity 1C</a:t>
            </a:r>
            <a:endParaRPr lang="en-IE" sz="2400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0384" y="4114815"/>
            <a:ext cx="8794104" cy="255454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IE" sz="2000" b="1" dirty="0">
                <a:solidFill>
                  <a:srgbClr val="C00000"/>
                </a:solidFill>
              </a:rPr>
              <a:t>Diagram 1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Measure the angle of elevation of the sun from Diagram 1 above using a protractor.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Angle of elevation of the sun at _________ (time) on _______ (date) was </a:t>
            </a:r>
            <a:r>
              <a:rPr lang="en-IE" sz="2000" dirty="0" smtClean="0">
                <a:solidFill>
                  <a:srgbClr val="C00000"/>
                </a:solidFill>
              </a:rPr>
              <a:t>_____.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>
                <a:solidFill>
                  <a:srgbClr val="C00000"/>
                </a:solidFill>
              </a:rPr>
              <a:t>• Check your answer with other students in the class.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If you were to measure the angle of elevation of the sun at 10 a. m and another class measured </a:t>
            </a:r>
            <a:r>
              <a:rPr lang="en-IE" sz="2000" dirty="0" smtClean="0">
                <a:solidFill>
                  <a:srgbClr val="C00000"/>
                </a:solidFill>
              </a:rPr>
              <a:t>the angle </a:t>
            </a:r>
            <a:r>
              <a:rPr lang="en-IE" sz="2000" dirty="0">
                <a:solidFill>
                  <a:srgbClr val="C00000"/>
                </a:solidFill>
              </a:rPr>
              <a:t>at 11 a.m. what would be the difference in the measurements?_______________________________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52743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425" y="1562050"/>
            <a:ext cx="5391150" cy="54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2587" y="3140968"/>
            <a:ext cx="14287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3848" y="231031"/>
            <a:ext cx="2652008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IE" sz="2400" b="1" dirty="0" smtClean="0">
                <a:solidFill>
                  <a:srgbClr val="C00000"/>
                </a:solidFill>
              </a:rPr>
              <a:t>Student Activity 1D</a:t>
            </a:r>
            <a:endParaRPr lang="en-IE" sz="24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620688"/>
            <a:ext cx="8496944" cy="23529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Knowing the angle of elevation of the sun, measure the height of a tall object using the length of its shadow as previously measured.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• Decide what scale to use. Scale: ______________________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• Draw an accurate diagram on graph paper using the length of the shadow, the</a:t>
            </a:r>
          </a:p>
          <a:p>
            <a:pPr>
              <a:lnSpc>
                <a:spcPct val="150000"/>
              </a:lnSpc>
            </a:pPr>
            <a:r>
              <a:rPr lang="en-IE" sz="2000" dirty="0" smtClean="0">
                <a:solidFill>
                  <a:srgbClr val="C00000"/>
                </a:solidFill>
              </a:rPr>
              <a:t>angle of elevation of the sun and forming right-angled triangle (ASA).</a:t>
            </a:r>
            <a:endParaRPr lang="en-IE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779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335846"/>
            <a:ext cx="842493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>
                <a:solidFill>
                  <a:srgbClr val="C00000"/>
                </a:solidFill>
              </a:rPr>
              <a:t>Diagram 2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Measure the height of the goalpost from Diagram 2 above and using the scale factor convert to </a:t>
            </a:r>
            <a:r>
              <a:rPr lang="en-IE" sz="2000" dirty="0" smtClean="0">
                <a:solidFill>
                  <a:srgbClr val="C00000"/>
                </a:solidFill>
              </a:rPr>
              <a:t>its actual </a:t>
            </a:r>
            <a:r>
              <a:rPr lang="en-IE" sz="2000" dirty="0">
                <a:solidFill>
                  <a:srgbClr val="C00000"/>
                </a:solidFill>
              </a:rPr>
              <a:t>height.</a:t>
            </a:r>
          </a:p>
          <a:p>
            <a:r>
              <a:rPr lang="en-IE" sz="2000" dirty="0">
                <a:solidFill>
                  <a:srgbClr val="C00000"/>
                </a:solidFill>
              </a:rPr>
              <a:t>• Check the answer with other students in the class.</a:t>
            </a:r>
          </a:p>
          <a:p>
            <a:endParaRPr lang="en-IE" sz="2000" b="1" dirty="0" smtClean="0">
              <a:solidFill>
                <a:srgbClr val="C00000"/>
              </a:solidFill>
            </a:endParaRPr>
          </a:p>
          <a:p>
            <a:r>
              <a:rPr lang="en-IE" sz="2000" b="1" dirty="0" smtClean="0">
                <a:solidFill>
                  <a:srgbClr val="C00000"/>
                </a:solidFill>
              </a:rPr>
              <a:t>Conclusion for </a:t>
            </a:r>
            <a:r>
              <a:rPr lang="en-IE" sz="2000" b="1" dirty="0">
                <a:solidFill>
                  <a:srgbClr val="C00000"/>
                </a:solidFill>
              </a:rPr>
              <a:t>part 2: </a:t>
            </a:r>
            <a:endParaRPr lang="en-IE" sz="2000" b="1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The </a:t>
            </a:r>
            <a:r>
              <a:rPr lang="en-IE" sz="2000" dirty="0">
                <a:solidFill>
                  <a:srgbClr val="C00000"/>
                </a:solidFill>
              </a:rPr>
              <a:t>height of the goalpost is ___________________cm approximately.</a:t>
            </a:r>
          </a:p>
          <a:p>
            <a:endParaRPr lang="en-IE" sz="2000" dirty="0" smtClean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Would </a:t>
            </a:r>
            <a:r>
              <a:rPr lang="en-IE" sz="2000" dirty="0">
                <a:solidFill>
                  <a:srgbClr val="C00000"/>
                </a:solidFill>
              </a:rPr>
              <a:t>you expect the same answer if you took the measurements at different times of the day?</a:t>
            </a:r>
          </a:p>
          <a:p>
            <a:r>
              <a:rPr lang="en-IE" sz="2000" dirty="0">
                <a:solidFill>
                  <a:srgbClr val="C00000"/>
                </a:solidFill>
              </a:rPr>
              <a:t>Explain your answer</a:t>
            </a:r>
            <a:r>
              <a:rPr lang="en-IE" sz="2000" dirty="0" smtClean="0">
                <a:solidFill>
                  <a:srgbClr val="C00000"/>
                </a:solidFill>
              </a:rPr>
              <a:t>. ________________________________________________________________</a:t>
            </a:r>
            <a:endParaRPr lang="en-IE" sz="2000" dirty="0">
              <a:solidFill>
                <a:srgbClr val="C00000"/>
              </a:solidFill>
            </a:endParaRPr>
          </a:p>
          <a:p>
            <a:r>
              <a:rPr lang="en-IE" sz="2000" dirty="0" smtClean="0">
                <a:solidFill>
                  <a:srgbClr val="C00000"/>
                </a:solidFill>
              </a:rPr>
              <a:t>________________________________________________________________________________________________________________________________</a:t>
            </a:r>
            <a:endParaRPr lang="en-IE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6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7343238" y="1628800"/>
            <a:ext cx="1466850" cy="1638300"/>
            <a:chOff x="7343238" y="1988840"/>
            <a:chExt cx="1466850" cy="16383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43238" y="1988840"/>
              <a:ext cx="1466850" cy="1638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7343238" y="2464385"/>
              <a:ext cx="397114" cy="4605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/>
            </a:p>
          </p:txBody>
        </p:sp>
      </p:grpSp>
      <p:sp>
        <p:nvSpPr>
          <p:cNvPr id="2" name="Rectangle 1"/>
          <p:cNvSpPr/>
          <p:nvPr/>
        </p:nvSpPr>
        <p:spPr>
          <a:xfrm>
            <a:off x="3275856" y="332656"/>
            <a:ext cx="26087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2400" b="1" dirty="0" smtClean="0">
                <a:solidFill>
                  <a:srgbClr val="C00000"/>
                </a:solidFill>
              </a:rPr>
              <a:t>Student Activity 1E</a:t>
            </a:r>
            <a:endParaRPr lang="en-IE" sz="2400" b="1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5152" y="833169"/>
            <a:ext cx="842493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E" sz="2000" dirty="0" smtClean="0">
                <a:solidFill>
                  <a:srgbClr val="C00000"/>
                </a:solidFill>
              </a:rPr>
              <a:t>Using Similar Triangles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• Using graph paper draw the above 2 diagrams overlapping, with the angles of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elevation of the sun superimposed as shown by example in the diagram on the right.</a:t>
            </a:r>
          </a:p>
          <a:p>
            <a:r>
              <a:rPr lang="en-IE" sz="2000" dirty="0" smtClean="0">
                <a:solidFill>
                  <a:srgbClr val="C00000"/>
                </a:solidFill>
              </a:rPr>
              <a:t>Label the diagram on the graph paper as in the diagram on the right.</a:t>
            </a:r>
            <a:endParaRPr lang="en-IE" sz="2000" dirty="0">
              <a:solidFill>
                <a:srgbClr val="C0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73560"/>
            <a:ext cx="5389563" cy="546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139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647</TotalTime>
  <Words>1728</Words>
  <Application>Microsoft Office PowerPoint</Application>
  <PresentationFormat>On-screen Show (4:3)</PresentationFormat>
  <Paragraphs>200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pmdt</dc:creator>
  <cp:lastModifiedBy>pmdt</cp:lastModifiedBy>
  <cp:revision>28</cp:revision>
  <dcterms:created xsi:type="dcterms:W3CDTF">2011-12-15T09:29:48Z</dcterms:created>
  <dcterms:modified xsi:type="dcterms:W3CDTF">2012-04-18T09:54:58Z</dcterms:modified>
</cp:coreProperties>
</file>