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259" r:id="rId3"/>
    <p:sldId id="291" r:id="rId4"/>
    <p:sldId id="258" r:id="rId5"/>
    <p:sldId id="260" r:id="rId6"/>
    <p:sldId id="285" r:id="rId7"/>
    <p:sldId id="292" r:id="rId8"/>
    <p:sldId id="305" r:id="rId9"/>
    <p:sldId id="293" r:id="rId10"/>
    <p:sldId id="294" r:id="rId11"/>
    <p:sldId id="262" r:id="rId12"/>
    <p:sldId id="264" r:id="rId13"/>
    <p:sldId id="266" r:id="rId14"/>
    <p:sldId id="296" r:id="rId15"/>
    <p:sldId id="297" r:id="rId16"/>
    <p:sldId id="298" r:id="rId17"/>
    <p:sldId id="299" r:id="rId18"/>
    <p:sldId id="300" r:id="rId19"/>
    <p:sldId id="286" r:id="rId20"/>
    <p:sldId id="301" r:id="rId21"/>
    <p:sldId id="265" r:id="rId22"/>
    <p:sldId id="268" r:id="rId23"/>
    <p:sldId id="269" r:id="rId24"/>
    <p:sldId id="271" r:id="rId25"/>
    <p:sldId id="272" r:id="rId26"/>
    <p:sldId id="273" r:id="rId27"/>
    <p:sldId id="287" r:id="rId28"/>
    <p:sldId id="275" r:id="rId29"/>
    <p:sldId id="302" r:id="rId30"/>
    <p:sldId id="277" r:id="rId31"/>
    <p:sldId id="278" r:id="rId32"/>
    <p:sldId id="288" r:id="rId33"/>
    <p:sldId id="303" r:id="rId34"/>
    <p:sldId id="279" r:id="rId35"/>
    <p:sldId id="280" r:id="rId36"/>
    <p:sldId id="281" r:id="rId37"/>
    <p:sldId id="289" r:id="rId38"/>
    <p:sldId id="304" r:id="rId39"/>
    <p:sldId id="283" r:id="rId40"/>
    <p:sldId id="284" r:id="rId41"/>
    <p:sldId id="290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162DBDF9-A430-48C4-BBD1-A9C46EB1A2B6}">
          <p14:sldIdLst>
            <p14:sldId id="256"/>
            <p14:sldId id="259"/>
          </p14:sldIdLst>
        </p14:section>
        <p14:section name="Student Activity 1: Drawing a Scatter plot" id="{E264E254-AAF1-4110-8565-104054378EC7}">
          <p14:sldIdLst>
            <p14:sldId id="291"/>
            <p14:sldId id="258"/>
            <p14:sldId id="260"/>
          </p14:sldIdLst>
        </p14:section>
        <p14:section name="Student Activity 2: Correlation Coefficient" id="{07524DE2-084A-4FA9-AC47-9FDD87A05434}">
          <p14:sldIdLst>
            <p14:sldId id="285"/>
            <p14:sldId id="292"/>
            <p14:sldId id="305"/>
            <p14:sldId id="293"/>
            <p14:sldId id="294"/>
            <p14:sldId id="262"/>
            <p14:sldId id="264"/>
            <p14:sldId id="266"/>
            <p14:sldId id="296"/>
            <p14:sldId id="297"/>
            <p14:sldId id="298"/>
            <p14:sldId id="299"/>
            <p14:sldId id="300"/>
          </p14:sldIdLst>
        </p14:section>
        <p14:section name="Student Activity 3: Interpreting data" id="{3C7F0DEB-9A06-4E92-AA4C-1B4F41CE6070}">
          <p14:sldIdLst>
            <p14:sldId id="286"/>
            <p14:sldId id="301"/>
            <p14:sldId id="265"/>
            <p14:sldId id="268"/>
            <p14:sldId id="269"/>
            <p14:sldId id="271"/>
            <p14:sldId id="272"/>
            <p14:sldId id="273"/>
          </p14:sldIdLst>
        </p14:section>
        <p14:section name="Student Activity 4: Calculating Correlation Coefficient" id="{E6AE9C0F-B2AB-4A38-BCB5-41696FAD0BED}">
          <p14:sldIdLst>
            <p14:sldId id="287"/>
            <p14:sldId id="275"/>
            <p14:sldId id="302"/>
            <p14:sldId id="277"/>
            <p14:sldId id="278"/>
          </p14:sldIdLst>
        </p14:section>
        <p14:section name="Student Activity 5: Line of Best Fit" id="{420E004D-5FDA-4CC3-A565-9CDB25153B77}">
          <p14:sldIdLst>
            <p14:sldId id="288"/>
            <p14:sldId id="303"/>
            <p14:sldId id="279"/>
            <p14:sldId id="280"/>
            <p14:sldId id="281"/>
          </p14:sldIdLst>
        </p14:section>
        <p14:section name="Student Activity 6: Outliers" id="{51E733BC-5528-44ED-97A9-CD6800D5D6F4}">
          <p14:sldIdLst>
            <p14:sldId id="289"/>
            <p14:sldId id="304"/>
            <p14:sldId id="283"/>
            <p14:sldId id="284"/>
            <p14:sldId id="29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19B0A-806C-42BA-92A5-717BEDF69291}" type="datetimeFigureOut">
              <a:rPr lang="en-IE" smtClean="0"/>
              <a:t>22/02/2012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C12AB7-B682-4CD9-88DD-A1ED424937E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84188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A5A6-BE10-43B6-B6F5-73699B3BE2E6}" type="datetime10">
              <a:rPr lang="en-IE" smtClean="0"/>
              <a:t>12:51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663EC-CBF8-444B-A315-B3C85BBD0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C4CC-5B16-4B49-BD58-5A77D5CB48F1}" type="datetime10">
              <a:rPr lang="en-IE" smtClean="0"/>
              <a:t>12:51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663EC-CBF8-444B-A315-B3C85BBD0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6646-E64D-4BA2-BEA2-E52D04FFB19C}" type="datetime10">
              <a:rPr lang="en-IE" smtClean="0"/>
              <a:t>12:51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663EC-CBF8-444B-A315-B3C85BBD0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F1932-9C92-4F75-BB69-AE12B319829C}" type="datetime10">
              <a:rPr lang="en-IE" smtClean="0"/>
              <a:t>12:51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663EC-CBF8-444B-A315-B3C85BBD0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287FC-4F4E-42F4-9034-4904E71CCEF6}" type="datetime10">
              <a:rPr lang="en-IE" smtClean="0"/>
              <a:t>12:51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663EC-CBF8-444B-A315-B3C85BBD0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03F1-5B1E-46D2-AF2E-B840827AE0A4}" type="datetime10">
              <a:rPr lang="en-IE" smtClean="0"/>
              <a:t>12:51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663EC-CBF8-444B-A315-B3C85BBD0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7654-7B91-4C81-9DC1-7BD5C6FD6283}" type="datetime10">
              <a:rPr lang="en-IE" smtClean="0"/>
              <a:t>12:51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663EC-CBF8-444B-A315-B3C85BBD0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FD31-F2DE-438E-89E6-2EF42B6810B8}" type="datetime10">
              <a:rPr lang="en-IE" smtClean="0"/>
              <a:t>12:51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663EC-CBF8-444B-A315-B3C85BBD0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fld id="{0031506D-20C4-4B59-A6A5-4B6242CF1F34}" type="datetime10">
              <a:rPr lang="en-IE" smtClean="0"/>
              <a:pPr/>
              <a:t>12:51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83768" y="6421357"/>
            <a:ext cx="4184104" cy="365125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r>
              <a:rPr lang="en-IE" smtClean="0"/>
              <a:t>Teaching &amp; Learning Plan: The Correlation Coefficient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663EC-CBF8-444B-A315-B3C85BBD0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2EBA3-04D4-46A2-A123-C722568ACE82}" type="datetime10">
              <a:rPr lang="en-IE" smtClean="0"/>
              <a:t>12:51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663EC-CBF8-444B-A315-B3C85BBD0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F9A1-3FA2-4AB5-AD11-99EAB735E8AD}" type="datetime10">
              <a:rPr lang="en-IE" smtClean="0"/>
              <a:t>12:51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663EC-CBF8-444B-A315-B3C85BBD0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3351E6C0-A06F-44CC-B7E9-B2DB23CE3DBA}" type="datetime10">
              <a:rPr lang="en-IE" smtClean="0"/>
              <a:t>12:51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90C663EC-CBF8-444B-A315-B3C85BBD0261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pic>
        <p:nvPicPr>
          <p:cNvPr id="13314" name="Picture 2">
            <a:hlinkClick r:id="rId13" action="ppaction://hlinksldjump"/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767" y="229625"/>
            <a:ext cx="639398" cy="6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slide" Target="slide3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4.xml"/><Relationship Id="rId5" Type="http://schemas.openxmlformats.org/officeDocument/2006/relationships/slide" Target="slide28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slide" Target="slide3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4.xml"/><Relationship Id="rId5" Type="http://schemas.openxmlformats.org/officeDocument/2006/relationships/slide" Target="slide28.xml"/><Relationship Id="rId4" Type="http://schemas.openxmlformats.org/officeDocument/2006/relationships/slide" Target="slide2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slide" Target="slide3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4.xml"/><Relationship Id="rId5" Type="http://schemas.openxmlformats.org/officeDocument/2006/relationships/slide" Target="slide28.xml"/><Relationship Id="rId4" Type="http://schemas.openxmlformats.org/officeDocument/2006/relationships/slide" Target="slide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slide" Target="slide3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4.xml"/><Relationship Id="rId5" Type="http://schemas.openxmlformats.org/officeDocument/2006/relationships/slide" Target="slide28.xml"/><Relationship Id="rId4" Type="http://schemas.openxmlformats.org/officeDocument/2006/relationships/slide" Target="slide2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3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slide" Target="slide3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4.xml"/><Relationship Id="rId5" Type="http://schemas.openxmlformats.org/officeDocument/2006/relationships/slide" Target="slide28.xml"/><Relationship Id="rId4" Type="http://schemas.openxmlformats.org/officeDocument/2006/relationships/slide" Target="slide2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slide" Target="slide3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4.xml"/><Relationship Id="rId5" Type="http://schemas.openxmlformats.org/officeDocument/2006/relationships/slide" Target="slide28.xml"/><Relationship Id="rId4" Type="http://schemas.openxmlformats.org/officeDocument/2006/relationships/slide" Target="slide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slide" Target="slide3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4.xml"/><Relationship Id="rId5" Type="http://schemas.openxmlformats.org/officeDocument/2006/relationships/slide" Target="slide28.xml"/><Relationship Id="rId4" Type="http://schemas.openxmlformats.org/officeDocument/2006/relationships/slide" Target="slide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3" y="160876"/>
            <a:ext cx="8731127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D00A6-CAED-492F-BE2D-0F66613FF281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818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506D-20C4-4B59-A6A5-4B6242CF1F34}" type="datetime10">
              <a:rPr lang="en-IE" smtClean="0"/>
              <a:pPr/>
              <a:t>12:51</a:t>
            </a:fld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467544" y="851894"/>
            <a:ext cx="8568952" cy="142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>
                <a:solidFill>
                  <a:srgbClr val="C00000"/>
                </a:solidFill>
              </a:rPr>
              <a:t>Draw a scatter plot </a:t>
            </a:r>
            <a:r>
              <a:rPr lang="en-IE" sz="2000" dirty="0" smtClean="0">
                <a:solidFill>
                  <a:srgbClr val="C00000"/>
                </a:solidFill>
              </a:rPr>
              <a:t>that would </a:t>
            </a:r>
            <a:r>
              <a:rPr lang="en-IE" sz="2000" dirty="0">
                <a:solidFill>
                  <a:srgbClr val="C00000"/>
                </a:solidFill>
              </a:rPr>
              <a:t>have a </a:t>
            </a:r>
            <a:r>
              <a:rPr lang="en-IE" sz="2000" dirty="0" smtClean="0">
                <a:solidFill>
                  <a:srgbClr val="C00000"/>
                </a:solidFill>
              </a:rPr>
              <a:t>strong positive correlation</a:t>
            </a:r>
            <a:r>
              <a:rPr lang="en-IE" sz="2000" dirty="0">
                <a:solidFill>
                  <a:srgbClr val="C00000"/>
                </a:solidFill>
              </a:rPr>
              <a:t>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Draw </a:t>
            </a:r>
            <a:r>
              <a:rPr lang="en-IE" sz="2000" dirty="0">
                <a:solidFill>
                  <a:srgbClr val="C00000"/>
                </a:solidFill>
              </a:rPr>
              <a:t>a scatter plot </a:t>
            </a:r>
            <a:r>
              <a:rPr lang="en-IE" sz="2000" dirty="0" smtClean="0">
                <a:solidFill>
                  <a:srgbClr val="C00000"/>
                </a:solidFill>
              </a:rPr>
              <a:t>that would </a:t>
            </a:r>
            <a:r>
              <a:rPr lang="en-IE" sz="2000" dirty="0">
                <a:solidFill>
                  <a:srgbClr val="C00000"/>
                </a:solidFill>
              </a:rPr>
              <a:t>have a </a:t>
            </a:r>
            <a:r>
              <a:rPr lang="en-IE" sz="2000" dirty="0" smtClean="0">
                <a:solidFill>
                  <a:srgbClr val="C00000"/>
                </a:solidFill>
              </a:rPr>
              <a:t>strong negative </a:t>
            </a:r>
            <a:r>
              <a:rPr lang="en-IE" sz="2000" dirty="0">
                <a:solidFill>
                  <a:srgbClr val="C00000"/>
                </a:solidFill>
              </a:rPr>
              <a:t>correlation</a:t>
            </a:r>
            <a:r>
              <a:rPr lang="en-IE" sz="2000" dirty="0" smtClean="0">
                <a:solidFill>
                  <a:srgbClr val="C00000"/>
                </a:solidFill>
              </a:rPr>
              <a:t>?</a:t>
            </a:r>
            <a:endParaRPr lang="en-IE" sz="2000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Draw </a:t>
            </a:r>
            <a:r>
              <a:rPr lang="en-IE" sz="2000" dirty="0">
                <a:solidFill>
                  <a:srgbClr val="C00000"/>
                </a:solidFill>
              </a:rPr>
              <a:t>a scatter plot </a:t>
            </a:r>
            <a:r>
              <a:rPr lang="en-IE" sz="2000" dirty="0" smtClean="0">
                <a:solidFill>
                  <a:srgbClr val="C00000"/>
                </a:solidFill>
              </a:rPr>
              <a:t>that would </a:t>
            </a:r>
            <a:r>
              <a:rPr lang="en-IE" sz="2000" dirty="0">
                <a:solidFill>
                  <a:srgbClr val="C00000"/>
                </a:solidFill>
              </a:rPr>
              <a:t>have a </a:t>
            </a:r>
            <a:r>
              <a:rPr lang="en-IE" sz="2000" dirty="0" smtClean="0">
                <a:solidFill>
                  <a:srgbClr val="C00000"/>
                </a:solidFill>
              </a:rPr>
              <a:t>correlation close </a:t>
            </a:r>
            <a:r>
              <a:rPr lang="en-IE" sz="2000" dirty="0">
                <a:solidFill>
                  <a:srgbClr val="C00000"/>
                </a:solidFill>
              </a:rPr>
              <a:t>to 0?</a:t>
            </a:r>
          </a:p>
        </p:txBody>
      </p:sp>
    </p:spTree>
    <p:extLst>
      <p:ext uri="{BB962C8B-B14F-4D97-AF65-F5344CB8AC3E}">
        <p14:creationId xmlns:p14="http://schemas.microsoft.com/office/powerpoint/2010/main" val="274075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567" y="5761189"/>
            <a:ext cx="68199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81" y="4661847"/>
            <a:ext cx="68199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557716"/>
            <a:ext cx="68199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29599"/>
            <a:ext cx="68199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53460"/>
            <a:ext cx="681990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43808" y="188640"/>
            <a:ext cx="34638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 smtClean="0">
                <a:solidFill>
                  <a:srgbClr val="C00000"/>
                </a:solidFill>
              </a:rPr>
              <a:t>Student Activity 2A</a:t>
            </a:r>
            <a:endParaRPr lang="en-IE" sz="3200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1248" y="722012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b="1" dirty="0" smtClean="0">
                <a:solidFill>
                  <a:srgbClr val="C00000"/>
                </a:solidFill>
              </a:rPr>
              <a:t>Correlation Coefficient: The scale</a:t>
            </a: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</a:t>
            </a:r>
            <a:r>
              <a:rPr lang="en-IE" dirty="0" err="1" smtClean="0">
                <a:solidFill>
                  <a:srgbClr val="C00000"/>
                </a:solidFill>
              </a:rPr>
              <a:t>i</a:t>
            </a:r>
            <a:r>
              <a:rPr lang="en-IE" dirty="0" smtClean="0">
                <a:solidFill>
                  <a:srgbClr val="C00000"/>
                </a:solidFill>
              </a:rPr>
              <a:t>) 	On the number line below shade in the possible values of the correlation coefficient.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1248" y="1929026"/>
            <a:ext cx="856895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42913" algn="l"/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(ii)  		On the number line below shade in the possible values of the correlation coefficient 		that indicate a strong positive correlation.</a:t>
            </a:r>
          </a:p>
          <a:p>
            <a:endParaRPr lang="en-IE" dirty="0" smtClean="0">
              <a:solidFill>
                <a:srgbClr val="C00000"/>
              </a:solidFill>
            </a:endParaRPr>
          </a:p>
          <a:p>
            <a:endParaRPr lang="en-IE" sz="1200" dirty="0" smtClean="0">
              <a:solidFill>
                <a:srgbClr val="C00000"/>
              </a:solidFill>
            </a:endParaRPr>
          </a:p>
          <a:p>
            <a:endParaRPr lang="en-IE" sz="1000" dirty="0" smtClean="0">
              <a:solidFill>
                <a:srgbClr val="C00000"/>
              </a:solidFill>
            </a:endParaRP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(iii)	On the number line below shade in the possible values of the correlation coefficient 	that indicate a weak positive correlation.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5808" y="4203665"/>
            <a:ext cx="87526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(iv)	On the number line below shade in the possible values of the correlation coefficient 	that indicate a strong negative correlation</a:t>
            </a:r>
          </a:p>
          <a:p>
            <a:endParaRPr lang="en-IE" dirty="0">
              <a:solidFill>
                <a:srgbClr val="C00000"/>
              </a:solidFill>
            </a:endParaRPr>
          </a:p>
          <a:p>
            <a:endParaRPr lang="en-IE" dirty="0" smtClean="0">
              <a:solidFill>
                <a:srgbClr val="C00000"/>
              </a:solidFill>
            </a:endParaRP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(v)	On the number line below shade in the possible values of the correlation coefficient 	that indicate a weak negative correlation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70E7-4F42-4CFD-8DE9-4316E94C3D2A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265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336" y="2276872"/>
            <a:ext cx="5364000" cy="439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756285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43808" y="260648"/>
            <a:ext cx="34462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 smtClean="0">
                <a:solidFill>
                  <a:srgbClr val="C00000"/>
                </a:solidFill>
              </a:rPr>
              <a:t>Student Activity 2B</a:t>
            </a:r>
            <a:endParaRPr lang="en-IE" sz="3200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0754" y="692696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b="1" dirty="0" smtClean="0">
                <a:solidFill>
                  <a:srgbClr val="C00000"/>
                </a:solidFill>
              </a:rPr>
              <a:t>Matching Correlations Coefficients to scatter plots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The table shows the correlations for the four graphs below. Match each graph to the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correlation coefficient.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776" y="18355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D</a:t>
            </a:r>
            <a:endParaRPr lang="en-IE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67944" y="18595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A</a:t>
            </a:r>
            <a:endParaRPr lang="en-IE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0112" y="18448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B</a:t>
            </a:r>
            <a:endParaRPr lang="en-IE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92280" y="184482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C</a:t>
            </a:r>
            <a:endParaRPr lang="en-IE" b="1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CF63-CBB0-45F2-ABC5-2176F2CC9066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6534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43548"/>
            <a:ext cx="6624736" cy="4953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91" y="980728"/>
            <a:ext cx="7721277" cy="794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40754" y="188640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b="1" dirty="0" smtClean="0">
                <a:solidFill>
                  <a:srgbClr val="C00000"/>
                </a:solidFill>
              </a:rPr>
              <a:t>Matching Correlations Coefficients to scatter plots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The table shows the correlations for the four graphs below. Match each graph to the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correlation coefficient.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3808" y="13499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C</a:t>
            </a:r>
            <a:endParaRPr lang="en-IE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00220" y="137398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B</a:t>
            </a:r>
            <a:endParaRPr lang="en-IE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8144" y="13592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A</a:t>
            </a:r>
            <a:endParaRPr lang="en-IE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52320" y="135924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solidFill>
                  <a:srgbClr val="FF0000"/>
                </a:solidFill>
              </a:rPr>
              <a:t>D</a:t>
            </a:r>
            <a:endParaRPr lang="en-IE" b="1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2B17-37F4-4D40-A7E8-715F4D165090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441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506D-20C4-4B59-A6A5-4B6242CF1F34}" type="datetime10">
              <a:rPr lang="en-IE" smtClean="0"/>
              <a:pPr/>
              <a:t>12:54</a:t>
            </a:fld>
            <a:endParaRPr lang="en-IE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740292"/>
            <a:ext cx="8640000" cy="5713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3446272" y="2303208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3446272" y="3861048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7801312" y="2963033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7796544" y="4524314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145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506D-20C4-4B59-A6A5-4B6242CF1F34}" type="datetime10">
              <a:rPr lang="en-IE" smtClean="0"/>
              <a:pPr/>
              <a:t>12:57</a:t>
            </a:fld>
            <a:endParaRPr lang="en-IE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47088"/>
            <a:ext cx="8640000" cy="5734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3354944" y="2185574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3354944" y="4395632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7649024" y="2845399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7653216" y="3717032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6287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48251"/>
            <a:ext cx="2133600" cy="365125"/>
          </a:xfrm>
        </p:spPr>
        <p:txBody>
          <a:bodyPr/>
          <a:lstStyle/>
          <a:p>
            <a:fld id="{0031506D-20C4-4B59-A6A5-4B6242CF1F34}" type="datetime10">
              <a:rPr lang="en-IE" smtClean="0"/>
              <a:pPr/>
              <a:t>12:58</a:t>
            </a:fld>
            <a:endParaRPr lang="en-IE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88" y="542701"/>
            <a:ext cx="8640000" cy="57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80928" y="2474906"/>
            <a:ext cx="2736304" cy="1791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3317496" y="2137048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3339592" y="3693408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7607384" y="1473736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7611688" y="5676488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783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506D-20C4-4B59-A6A5-4B6242CF1F34}" type="datetime10">
              <a:rPr lang="en-IE" smtClean="0"/>
              <a:pPr/>
              <a:t>12:59</a:t>
            </a:fld>
            <a:endParaRPr lang="en-IE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8640000" cy="579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01008" y="1412776"/>
            <a:ext cx="4320001" cy="2892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3385312" y="2831256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3404744" y="5052362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7714064" y="1500024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7714064" y="3717032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094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506D-20C4-4B59-A6A5-4B6242CF1F34}" type="datetime10">
              <a:rPr lang="en-IE" smtClean="0"/>
              <a:pPr/>
              <a:t>13:00</a:t>
            </a:fld>
            <a:endParaRPr lang="en-IE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640000" cy="5765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56992" y="1988839"/>
            <a:ext cx="4171704" cy="2798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3389504" y="2261632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3347864" y="4467640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7694632" y="2917313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ounded Rectangle 7"/>
          <p:cNvSpPr/>
          <p:nvPr/>
        </p:nvSpPr>
        <p:spPr>
          <a:xfrm>
            <a:off x="7704616" y="3804280"/>
            <a:ext cx="1008000" cy="432000"/>
          </a:xfrm>
          <a:prstGeom prst="roundRect">
            <a:avLst/>
          </a:prstGeom>
          <a:solidFill>
            <a:srgbClr val="FFFF00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6979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08720"/>
            <a:ext cx="827585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2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>
                <a:solidFill>
                  <a:srgbClr val="C00000"/>
                </a:solidFill>
                <a:sym typeface="Wingdings 2"/>
              </a:rPr>
              <a:t>S</a:t>
            </a:r>
            <a:r>
              <a:rPr lang="en-IE" sz="2400" dirty="0" smtClean="0">
                <a:solidFill>
                  <a:srgbClr val="C00000"/>
                </a:solidFill>
              </a:rPr>
              <a:t>tudent </a:t>
            </a:r>
            <a:r>
              <a:rPr lang="en-IE" sz="2400" dirty="0">
                <a:solidFill>
                  <a:srgbClr val="C00000"/>
                </a:solidFill>
              </a:rPr>
              <a:t>Activity </a:t>
            </a:r>
            <a:r>
              <a:rPr lang="en-IE" sz="2400" dirty="0" smtClean="0">
                <a:solidFill>
                  <a:srgbClr val="C00000"/>
                </a:solidFill>
              </a:rPr>
              <a:t>1: 	Drawing a Scatter Plot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3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2: 	</a:t>
            </a:r>
            <a:r>
              <a:rPr lang="en-IE" sz="2400" dirty="0">
                <a:solidFill>
                  <a:srgbClr val="C00000"/>
                </a:solidFill>
              </a:rPr>
              <a:t>C</a:t>
            </a:r>
            <a:r>
              <a:rPr lang="en-IE" sz="2400" dirty="0" smtClean="0">
                <a:solidFill>
                  <a:srgbClr val="C00000"/>
                </a:solidFill>
              </a:rPr>
              <a:t>orrelation coefficient</a:t>
            </a:r>
          </a:p>
          <a:p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4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3: 	Interpreting the data and </a:t>
            </a:r>
          </a:p>
          <a:p>
            <a:pPr>
              <a:spcAft>
                <a:spcPts val="1200"/>
              </a:spcAft>
            </a:pPr>
            <a:r>
              <a:rPr lang="en-IE" sz="2400" dirty="0">
                <a:solidFill>
                  <a:srgbClr val="C00000"/>
                </a:solidFill>
              </a:rPr>
              <a:t>	</a:t>
            </a:r>
            <a:r>
              <a:rPr lang="en-IE" sz="2400" dirty="0" smtClean="0">
                <a:solidFill>
                  <a:srgbClr val="C00000"/>
                </a:solidFill>
              </a:rPr>
              <a:t>		the Correlation Coefficient</a:t>
            </a:r>
          </a:p>
          <a:p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5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4: 	Calculating the Correlation Coefficient (HL)</a:t>
            </a:r>
          </a:p>
          <a:p>
            <a:r>
              <a:rPr lang="en-IE" sz="2400" dirty="0" smtClean="0">
                <a:solidFill>
                  <a:srgbClr val="C00000"/>
                </a:solidFill>
              </a:rPr>
              <a:t>			and Causation (OL)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6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5: 	Line of Best Fit (HL only)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7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6: 	Outliers (HL Only)</a:t>
            </a:r>
            <a:endParaRPr lang="en-IE" sz="2400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29210" y="205310"/>
            <a:ext cx="1249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 smtClean="0">
                <a:solidFill>
                  <a:srgbClr val="C00000"/>
                </a:solidFill>
              </a:rPr>
              <a:t>INDEX</a:t>
            </a:r>
            <a:endParaRPr lang="en-IE" sz="3200" b="1" dirty="0">
              <a:solidFill>
                <a:srgbClr val="C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75AAB-8F3F-4EAD-B55E-D713576C34DE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9068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08720"/>
            <a:ext cx="827585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2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>
                <a:solidFill>
                  <a:srgbClr val="C00000"/>
                </a:solidFill>
                <a:sym typeface="Wingdings 2"/>
              </a:rPr>
              <a:t>S</a:t>
            </a:r>
            <a:r>
              <a:rPr lang="en-IE" sz="2400" dirty="0" smtClean="0">
                <a:solidFill>
                  <a:srgbClr val="C00000"/>
                </a:solidFill>
              </a:rPr>
              <a:t>tudent </a:t>
            </a:r>
            <a:r>
              <a:rPr lang="en-IE" sz="2400" dirty="0">
                <a:solidFill>
                  <a:srgbClr val="C00000"/>
                </a:solidFill>
              </a:rPr>
              <a:t>Activity </a:t>
            </a:r>
            <a:r>
              <a:rPr lang="en-IE" sz="2400" dirty="0" smtClean="0">
                <a:solidFill>
                  <a:srgbClr val="C00000"/>
                </a:solidFill>
              </a:rPr>
              <a:t>1: 	Drawing a Scatter Plot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3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2: 	</a:t>
            </a:r>
            <a:r>
              <a:rPr lang="en-IE" sz="2400" dirty="0">
                <a:solidFill>
                  <a:srgbClr val="C00000"/>
                </a:solidFill>
              </a:rPr>
              <a:t>C</a:t>
            </a:r>
            <a:r>
              <a:rPr lang="en-IE" sz="2400" dirty="0" smtClean="0">
                <a:solidFill>
                  <a:srgbClr val="C00000"/>
                </a:solidFill>
              </a:rPr>
              <a:t>orrelation coefficient</a:t>
            </a:r>
          </a:p>
          <a:p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4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3: 	Interpreting the data and </a:t>
            </a:r>
          </a:p>
          <a:p>
            <a:pPr>
              <a:spcAft>
                <a:spcPts val="1200"/>
              </a:spcAft>
            </a:pPr>
            <a:r>
              <a:rPr lang="en-IE" sz="2400" dirty="0">
                <a:solidFill>
                  <a:srgbClr val="C00000"/>
                </a:solidFill>
              </a:rPr>
              <a:t>	</a:t>
            </a:r>
            <a:r>
              <a:rPr lang="en-IE" sz="2400" dirty="0" smtClean="0">
                <a:solidFill>
                  <a:srgbClr val="C00000"/>
                </a:solidFill>
              </a:rPr>
              <a:t>		the Correlation Coefficient</a:t>
            </a:r>
          </a:p>
          <a:p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5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4: 	Calculating the Correlation Coefficient (HL)</a:t>
            </a:r>
          </a:p>
          <a:p>
            <a:r>
              <a:rPr lang="en-IE" sz="2400" dirty="0" smtClean="0">
                <a:solidFill>
                  <a:srgbClr val="C00000"/>
                </a:solidFill>
              </a:rPr>
              <a:t>			and Causation (OL)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6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5: 	Line of Best Fit (HL only)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7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6: 	Outliers (HL Only)</a:t>
            </a:r>
            <a:endParaRPr lang="en-IE" sz="2400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29210" y="205310"/>
            <a:ext cx="1249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 smtClean="0">
                <a:solidFill>
                  <a:srgbClr val="C00000"/>
                </a:solidFill>
              </a:rPr>
              <a:t>INDEX</a:t>
            </a:r>
            <a:endParaRPr lang="en-IE" sz="3200" b="1" dirty="0">
              <a:solidFill>
                <a:srgbClr val="C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75AAB-8F3F-4EAD-B55E-D713576C34DE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337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068318"/>
            <a:ext cx="2133600" cy="365125"/>
          </a:xfrm>
        </p:spPr>
        <p:txBody>
          <a:bodyPr/>
          <a:lstStyle/>
          <a:p>
            <a:fld id="{0031506D-20C4-4B59-A6A5-4B6242CF1F34}" type="datetime10">
              <a:rPr lang="en-IE" smtClean="0"/>
              <a:pPr/>
              <a:t>12:51</a:t>
            </a:fld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395536" y="1196752"/>
            <a:ext cx="8208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800" dirty="0">
                <a:solidFill>
                  <a:srgbClr val="C00000"/>
                </a:solidFill>
              </a:rPr>
              <a:t>In </a:t>
            </a:r>
            <a:r>
              <a:rPr lang="en-IE" sz="2800" b="1" dirty="0">
                <a:solidFill>
                  <a:srgbClr val="C00000"/>
                </a:solidFill>
              </a:rPr>
              <a:t>Student Activities </a:t>
            </a:r>
            <a:r>
              <a:rPr lang="en-IE" sz="2800" b="1" dirty="0" smtClean="0">
                <a:solidFill>
                  <a:srgbClr val="C00000"/>
                </a:solidFill>
              </a:rPr>
              <a:t>2 </a:t>
            </a:r>
            <a:r>
              <a:rPr lang="en-IE" sz="2800" dirty="0">
                <a:solidFill>
                  <a:srgbClr val="C00000"/>
                </a:solidFill>
              </a:rPr>
              <a:t>we </a:t>
            </a:r>
            <a:r>
              <a:rPr lang="en-IE" sz="2800" dirty="0" smtClean="0">
                <a:solidFill>
                  <a:srgbClr val="C00000"/>
                </a:solidFill>
              </a:rPr>
              <a:t>were matching  Correlation coefficients to </a:t>
            </a:r>
            <a:r>
              <a:rPr lang="en-IE" sz="2800" dirty="0">
                <a:solidFill>
                  <a:srgbClr val="C00000"/>
                </a:solidFill>
              </a:rPr>
              <a:t>graphs now we are going </a:t>
            </a:r>
            <a:r>
              <a:rPr lang="en-IE" sz="2800" dirty="0" smtClean="0">
                <a:solidFill>
                  <a:srgbClr val="C00000"/>
                </a:solidFill>
              </a:rPr>
              <a:t>to interpret </a:t>
            </a:r>
            <a:r>
              <a:rPr lang="en-IE" sz="2800" dirty="0">
                <a:solidFill>
                  <a:srgbClr val="C00000"/>
                </a:solidFill>
              </a:rPr>
              <a:t>the correlation so </a:t>
            </a:r>
            <a:r>
              <a:rPr lang="en-IE" sz="2800" dirty="0" smtClean="0">
                <a:solidFill>
                  <a:srgbClr val="C00000"/>
                </a:solidFill>
              </a:rPr>
              <a:t>we can </a:t>
            </a:r>
            <a:r>
              <a:rPr lang="en-IE" sz="2800" dirty="0">
                <a:solidFill>
                  <a:srgbClr val="C00000"/>
                </a:solidFill>
              </a:rPr>
              <a:t>make statements about </a:t>
            </a:r>
            <a:r>
              <a:rPr lang="en-IE" sz="2800" dirty="0" smtClean="0">
                <a:solidFill>
                  <a:srgbClr val="C00000"/>
                </a:solidFill>
              </a:rPr>
              <a:t>the linear </a:t>
            </a:r>
            <a:r>
              <a:rPr lang="en-IE" sz="2800" dirty="0">
                <a:solidFill>
                  <a:srgbClr val="C00000"/>
                </a:solidFill>
              </a:rPr>
              <a:t>links between variables.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755576" y="3487079"/>
            <a:ext cx="7344816" cy="1318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800" dirty="0">
                <a:solidFill>
                  <a:srgbClr val="C00000"/>
                </a:solidFill>
              </a:rPr>
              <a:t>What is a linear relationship</a:t>
            </a:r>
            <a:r>
              <a:rPr lang="en-IE" sz="2800" dirty="0" smtClean="0">
                <a:solidFill>
                  <a:srgbClr val="C00000"/>
                </a:solidFill>
              </a:rPr>
              <a:t>?</a:t>
            </a:r>
            <a:endParaRPr lang="en-IE" sz="2800" dirty="0">
              <a:solidFill>
                <a:srgbClr val="C00000"/>
              </a:solidFill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800" dirty="0" smtClean="0">
                <a:solidFill>
                  <a:srgbClr val="C00000"/>
                </a:solidFill>
              </a:rPr>
              <a:t>What </a:t>
            </a:r>
            <a:r>
              <a:rPr lang="en-IE" sz="2800" dirty="0">
                <a:solidFill>
                  <a:srgbClr val="C00000"/>
                </a:solidFill>
              </a:rPr>
              <a:t>is a variable?</a:t>
            </a:r>
          </a:p>
        </p:txBody>
      </p:sp>
    </p:spTree>
    <p:extLst>
      <p:ext uri="{BB962C8B-B14F-4D97-AF65-F5344CB8AC3E}">
        <p14:creationId xmlns:p14="http://schemas.microsoft.com/office/powerpoint/2010/main" val="3755195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7523" y="836712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b="1" dirty="0" smtClean="0">
                <a:solidFill>
                  <a:srgbClr val="C00000"/>
                </a:solidFill>
              </a:rPr>
              <a:t>Interpreting the data and the Correlation Coefficient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An ice cream seller records the maximum daily temperature and the number of ice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creams she sells each day. Her results for a period of ten days are shown in the table.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83364" y="188640"/>
            <a:ext cx="34638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3200" b="1" dirty="0">
                <a:solidFill>
                  <a:srgbClr val="C00000"/>
                </a:solidFill>
              </a:rPr>
              <a:t>Student Activity 3A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60042"/>
            <a:ext cx="5832648" cy="83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79770" y="264448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</a:t>
            </a:r>
            <a:r>
              <a:rPr lang="en-IE" dirty="0" err="1" smtClean="0">
                <a:solidFill>
                  <a:srgbClr val="C00000"/>
                </a:solidFill>
              </a:rPr>
              <a:t>i</a:t>
            </a:r>
            <a:r>
              <a:rPr lang="en-IE" dirty="0" smtClean="0">
                <a:solidFill>
                  <a:srgbClr val="C00000"/>
                </a:solidFill>
              </a:rPr>
              <a:t>) 	Display the data in a way that allows you to examine the relationship between the</a:t>
            </a:r>
          </a:p>
          <a:p>
            <a:pPr>
              <a:tabLst>
                <a:tab pos="530225" algn="l"/>
              </a:tabLst>
            </a:pPr>
            <a:r>
              <a:rPr lang="en-IE" dirty="0">
                <a:solidFill>
                  <a:srgbClr val="C00000"/>
                </a:solidFill>
              </a:rPr>
              <a:t>	</a:t>
            </a:r>
            <a:r>
              <a:rPr lang="en-IE" dirty="0" smtClean="0">
                <a:solidFill>
                  <a:srgbClr val="C00000"/>
                </a:solidFill>
              </a:rPr>
              <a:t>two variables.</a:t>
            </a:r>
            <a:endParaRPr lang="en-IE" dirty="0">
              <a:solidFill>
                <a:srgbClr val="C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438945"/>
              </p:ext>
            </p:extLst>
          </p:nvPr>
        </p:nvGraphicFramePr>
        <p:xfrm>
          <a:off x="1475606" y="3311239"/>
          <a:ext cx="6177280" cy="36804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  <a:gridCol w="162560"/>
              </a:tblGrid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>
                          <a:effectLst/>
                        </a:rPr>
                        <a:t> </a:t>
                      </a: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effectLst/>
                        </a:rPr>
                        <a:t> </a:t>
                      </a: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82725" y="26019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D4B8-3AF5-4E0D-906B-7F5BB6D2F95E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689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294" y="260648"/>
            <a:ext cx="928725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AutoNum type="romanLcParenBoth" startAt="2"/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The </a:t>
            </a:r>
            <a:r>
              <a:rPr lang="en-IE" dirty="0">
                <a:solidFill>
                  <a:srgbClr val="C00000"/>
                </a:solidFill>
              </a:rPr>
              <a:t>correlation coefficient here is 0.98. With this in mind and looking at the </a:t>
            </a:r>
            <a:endParaRPr lang="en-IE" dirty="0" smtClean="0">
              <a:solidFill>
                <a:srgbClr val="C00000"/>
              </a:solidFill>
            </a:endParaRP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Scatter plot </a:t>
            </a:r>
            <a:r>
              <a:rPr lang="en-IE" dirty="0">
                <a:solidFill>
                  <a:srgbClr val="C00000"/>
                </a:solidFill>
              </a:rPr>
              <a:t>which of the following statements is correct. Give a reason for your answer</a:t>
            </a:r>
            <a:r>
              <a:rPr lang="en-IE" dirty="0" smtClean="0">
                <a:solidFill>
                  <a:srgbClr val="C00000"/>
                </a:solidFill>
              </a:rPr>
              <a:t>.</a:t>
            </a:r>
          </a:p>
          <a:p>
            <a:pPr>
              <a:tabLst>
                <a:tab pos="354013" algn="l"/>
              </a:tabLst>
            </a:pPr>
            <a:endParaRPr lang="en-IE" dirty="0">
              <a:solidFill>
                <a:srgbClr val="C00000"/>
              </a:solidFill>
            </a:endParaRPr>
          </a:p>
          <a:p>
            <a:pPr>
              <a:tabLst>
                <a:tab pos="265113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	A</a:t>
            </a:r>
            <a:r>
              <a:rPr lang="en-IE" dirty="0">
                <a:solidFill>
                  <a:srgbClr val="C00000"/>
                </a:solidFill>
              </a:rPr>
              <a:t>. As the temperature increases ice cream sales increase.</a:t>
            </a:r>
          </a:p>
          <a:p>
            <a:pPr>
              <a:tabLst>
                <a:tab pos="265113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	B</a:t>
            </a:r>
            <a:r>
              <a:rPr lang="en-IE" dirty="0">
                <a:solidFill>
                  <a:srgbClr val="C00000"/>
                </a:solidFill>
              </a:rPr>
              <a:t>. As the temperature increases ice cream sales tend to increase.</a:t>
            </a:r>
          </a:p>
          <a:p>
            <a:pPr>
              <a:tabLst>
                <a:tab pos="265113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	C</a:t>
            </a:r>
            <a:r>
              <a:rPr lang="en-IE" dirty="0">
                <a:solidFill>
                  <a:srgbClr val="C00000"/>
                </a:solidFill>
              </a:rPr>
              <a:t>. There is no evidence of a linear relationship between temperature and ice </a:t>
            </a:r>
            <a:r>
              <a:rPr lang="en-IE" dirty="0" smtClean="0">
                <a:solidFill>
                  <a:srgbClr val="C00000"/>
                </a:solidFill>
              </a:rPr>
              <a:t>cream sales</a:t>
            </a:r>
            <a:r>
              <a:rPr lang="en-IE" dirty="0">
                <a:solidFill>
                  <a:srgbClr val="C00000"/>
                </a:solidFill>
              </a:rPr>
              <a:t>.</a:t>
            </a:r>
          </a:p>
          <a:p>
            <a:pPr>
              <a:tabLst>
                <a:tab pos="265113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	D</a:t>
            </a:r>
            <a:r>
              <a:rPr lang="en-IE" dirty="0">
                <a:solidFill>
                  <a:srgbClr val="C00000"/>
                </a:solidFill>
              </a:rPr>
              <a:t>. As the temperature increases ice cream sales decrease.</a:t>
            </a:r>
          </a:p>
          <a:p>
            <a:pPr>
              <a:tabLst>
                <a:tab pos="265113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	E</a:t>
            </a:r>
            <a:r>
              <a:rPr lang="en-IE" dirty="0">
                <a:solidFill>
                  <a:srgbClr val="C00000"/>
                </a:solidFill>
              </a:rPr>
              <a:t>. As the temperature increases ice cream sales tend to decrease.</a:t>
            </a:r>
          </a:p>
          <a:p>
            <a:endParaRPr lang="en-IE" sz="900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Choice</a:t>
            </a:r>
            <a:r>
              <a:rPr lang="en-IE" dirty="0">
                <a:solidFill>
                  <a:srgbClr val="C00000"/>
                </a:solidFill>
              </a:rPr>
              <a:t>: </a:t>
            </a:r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</a:t>
            </a:r>
          </a:p>
          <a:p>
            <a:endParaRPr lang="en-IE" sz="1000" dirty="0">
              <a:solidFill>
                <a:srgbClr val="C00000"/>
              </a:solidFill>
            </a:endParaRPr>
          </a:p>
          <a:p>
            <a:r>
              <a:rPr lang="en-IE" dirty="0">
                <a:solidFill>
                  <a:srgbClr val="C00000"/>
                </a:solidFill>
              </a:rPr>
              <a:t>Reason for </a:t>
            </a:r>
            <a:r>
              <a:rPr lang="en-IE" dirty="0" smtClean="0">
                <a:solidFill>
                  <a:srgbClr val="C00000"/>
                </a:solidFill>
              </a:rPr>
              <a:t>your answer:   ____________________________________________________ __________________________________________________________________________________________________________________________________________________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endParaRPr lang="en-IE" sz="700" dirty="0">
              <a:solidFill>
                <a:srgbClr val="C00000"/>
              </a:solidFill>
            </a:endParaRP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(iii)	If </a:t>
            </a:r>
            <a:r>
              <a:rPr lang="en-IE" dirty="0">
                <a:solidFill>
                  <a:srgbClr val="C00000"/>
                </a:solidFill>
              </a:rPr>
              <a:t>the correlation coefficient had been 0.4 which of the above statements would be</a:t>
            </a: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	correct</a:t>
            </a:r>
            <a:r>
              <a:rPr lang="en-IE" dirty="0">
                <a:solidFill>
                  <a:srgbClr val="C00000"/>
                </a:solidFill>
              </a:rPr>
              <a:t>.</a:t>
            </a:r>
          </a:p>
          <a:p>
            <a:endParaRPr lang="en-IE" sz="900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Choice</a:t>
            </a:r>
            <a:r>
              <a:rPr lang="en-IE" dirty="0">
                <a:solidFill>
                  <a:srgbClr val="C00000"/>
                </a:solidFill>
              </a:rPr>
              <a:t>: </a:t>
            </a:r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</a:t>
            </a:r>
          </a:p>
          <a:p>
            <a:endParaRPr lang="en-IE" sz="1200" dirty="0">
              <a:solidFill>
                <a:srgbClr val="C00000"/>
              </a:solidFill>
            </a:endParaRP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(iv)	If the correlation coefficient had been -0.7 which of the above statements would be</a:t>
            </a:r>
          </a:p>
          <a:p>
            <a:pPr>
              <a:tabLst>
                <a:tab pos="530225" algn="l"/>
              </a:tabLst>
            </a:pPr>
            <a:r>
              <a:rPr lang="en-IE" dirty="0">
                <a:solidFill>
                  <a:srgbClr val="C00000"/>
                </a:solidFill>
              </a:rPr>
              <a:t>	</a:t>
            </a:r>
            <a:r>
              <a:rPr lang="en-IE" dirty="0" smtClean="0">
                <a:solidFill>
                  <a:srgbClr val="C00000"/>
                </a:solidFill>
              </a:rPr>
              <a:t>correct?</a:t>
            </a:r>
          </a:p>
          <a:p>
            <a:endParaRPr lang="en-IE" sz="900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Choice:___________________________________________________________________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70B3A-9571-42C1-B10B-A4DEB2D55456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9828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276" y="1988840"/>
            <a:ext cx="878497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(iii)	If the correlation coefficient had been 0.4 which of the above statements would be 	correct.</a:t>
            </a:r>
          </a:p>
          <a:p>
            <a:endParaRPr lang="en-IE" sz="900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Choice: ____________________________________________________________________</a:t>
            </a:r>
          </a:p>
          <a:p>
            <a:endParaRPr lang="en-IE" dirty="0" smtClean="0">
              <a:solidFill>
                <a:srgbClr val="C00000"/>
              </a:solidFill>
            </a:endParaRP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(iv)	If the correlation coefficient had been -0.7 which of the above statements would be 	correct?</a:t>
            </a:r>
          </a:p>
          <a:p>
            <a:endParaRPr lang="en-IE" sz="900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Choice: ____________________________________________________________________</a:t>
            </a:r>
          </a:p>
          <a:p>
            <a:endParaRPr lang="en-IE" dirty="0" smtClean="0">
              <a:solidFill>
                <a:srgbClr val="C00000"/>
              </a:solidFill>
            </a:endParaRP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(v)	Identify two statements that are always incorrect no matter what the value of the 	correlation coefficient is. Give a reason for your answer.</a:t>
            </a:r>
          </a:p>
          <a:p>
            <a:endParaRPr lang="en-IE" sz="900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Choices:____________________________________________________________________</a:t>
            </a:r>
          </a:p>
          <a:p>
            <a:endParaRPr lang="en-IE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Reason for you’re answer:______________________________________________________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143" y="332656"/>
            <a:ext cx="86131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srgbClr val="C00000"/>
                </a:solidFill>
              </a:rPr>
              <a:t>A. As the temperature increases ice cream sales increase.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B. As the temperature increases ice cream sales tend to increase.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C. There is no evidence of a linear relationship between temperature and ice cream sales.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D. As the temperature increases ice cream sales decrease.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E. As the temperature increases ice cream sales tend to decrease.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A607-BA9C-411C-91B6-E2235C3EF1BB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884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836712"/>
            <a:ext cx="8894254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b="1" dirty="0" smtClean="0">
                <a:solidFill>
                  <a:srgbClr val="C00000"/>
                </a:solidFill>
              </a:rPr>
              <a:t>Interpreting the data and the Correlation Coefficient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Here are the results of some other research with their correlation coefficients: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Pick the appropriate statement for each survey and give a reason for your answer.</a:t>
            </a:r>
          </a:p>
          <a:p>
            <a:pPr>
              <a:tabLst>
                <a:tab pos="354013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1. 	In a survey the correlation coefficient between engine size and fuel economy was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       found to be -0.9.</a:t>
            </a:r>
          </a:p>
          <a:p>
            <a:pPr marL="530225"/>
            <a:r>
              <a:rPr lang="en-IE" dirty="0" smtClean="0">
                <a:solidFill>
                  <a:srgbClr val="C00000"/>
                </a:solidFill>
              </a:rPr>
              <a:t>A. As the engine size increases fuel efficiency increases.</a:t>
            </a:r>
          </a:p>
          <a:p>
            <a:pPr marL="530225"/>
            <a:r>
              <a:rPr lang="en-IE" dirty="0" smtClean="0">
                <a:solidFill>
                  <a:srgbClr val="C00000"/>
                </a:solidFill>
              </a:rPr>
              <a:t>B. As the engine size increases fuel efficiency tends to increase.</a:t>
            </a:r>
          </a:p>
          <a:p>
            <a:pPr marL="530225"/>
            <a:r>
              <a:rPr lang="en-IE" dirty="0" smtClean="0">
                <a:solidFill>
                  <a:srgbClr val="C00000"/>
                </a:solidFill>
              </a:rPr>
              <a:t>C. There is no evidence of a linear relationship between engine size and fuel efficiency.</a:t>
            </a:r>
          </a:p>
          <a:p>
            <a:pPr marL="530225"/>
            <a:r>
              <a:rPr lang="en-IE" dirty="0" smtClean="0">
                <a:solidFill>
                  <a:srgbClr val="C00000"/>
                </a:solidFill>
              </a:rPr>
              <a:t>D. As the engine size increases fuel efficiency decreases.</a:t>
            </a:r>
          </a:p>
          <a:p>
            <a:pPr marL="530225"/>
            <a:r>
              <a:rPr lang="en-IE" dirty="0" smtClean="0">
                <a:solidFill>
                  <a:srgbClr val="C00000"/>
                </a:solidFill>
              </a:rPr>
              <a:t>E. As the engine size increases fuel efficiency tends to decrease.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Choices: ___________________________________________________________________</a:t>
            </a:r>
          </a:p>
          <a:p>
            <a:endParaRPr lang="en-IE" sz="900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Reason for your answer:_______________________________________________________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en-IE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2. In a survey the correlation between the numbers of hours per week students spent studying and their performance in an exam was 0.7.</a:t>
            </a:r>
          </a:p>
        </p:txBody>
      </p:sp>
      <p:sp>
        <p:nvSpPr>
          <p:cNvPr id="3" name="Rectangle 2"/>
          <p:cNvSpPr/>
          <p:nvPr/>
        </p:nvSpPr>
        <p:spPr>
          <a:xfrm>
            <a:off x="2843808" y="260648"/>
            <a:ext cx="34462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3200" b="1" dirty="0">
                <a:solidFill>
                  <a:srgbClr val="C00000"/>
                </a:solidFill>
              </a:rPr>
              <a:t>Student Activity 3B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69205-B790-4F1D-828F-B77220A5C071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325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76672"/>
            <a:ext cx="8712968" cy="5486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srgbClr val="C00000"/>
                </a:solidFill>
              </a:rPr>
              <a:t>2. In a survey the correlation between the numbers of hours per week students spent studying and their performance in an exam was 0.7.</a:t>
            </a:r>
          </a:p>
          <a:p>
            <a:endParaRPr lang="en-IE" dirty="0" smtClean="0">
              <a:solidFill>
                <a:srgbClr val="C00000"/>
              </a:solidFill>
            </a:endParaRPr>
          </a:p>
          <a:p>
            <a:pPr marL="265113">
              <a:spcAft>
                <a:spcPts val="600"/>
              </a:spcAft>
            </a:pPr>
            <a:r>
              <a:rPr lang="en-IE" dirty="0" smtClean="0">
                <a:solidFill>
                  <a:srgbClr val="C00000"/>
                </a:solidFill>
              </a:rPr>
              <a:t>A. As the number of hours spent studying increases student exam performance increases.</a:t>
            </a:r>
          </a:p>
          <a:p>
            <a:pPr marL="265113">
              <a:spcAft>
                <a:spcPts val="600"/>
              </a:spcAft>
            </a:pPr>
            <a:r>
              <a:rPr lang="en-IE" dirty="0" smtClean="0">
                <a:solidFill>
                  <a:srgbClr val="C00000"/>
                </a:solidFill>
              </a:rPr>
              <a:t>B. As the number of hours spent studying increases student exam performance tends to increase.</a:t>
            </a:r>
          </a:p>
          <a:p>
            <a:pPr marL="265113">
              <a:spcAft>
                <a:spcPts val="600"/>
              </a:spcAft>
            </a:pPr>
            <a:r>
              <a:rPr lang="en-IE" dirty="0" smtClean="0">
                <a:solidFill>
                  <a:srgbClr val="C00000"/>
                </a:solidFill>
              </a:rPr>
              <a:t>C. There is no evidence of a linear relationship between the number of hours spent studying and student exam performance.</a:t>
            </a:r>
          </a:p>
          <a:p>
            <a:pPr marL="265113">
              <a:spcAft>
                <a:spcPts val="600"/>
              </a:spcAft>
            </a:pPr>
            <a:r>
              <a:rPr lang="en-IE" dirty="0" smtClean="0">
                <a:solidFill>
                  <a:srgbClr val="C00000"/>
                </a:solidFill>
              </a:rPr>
              <a:t>D. As the number of hours spent studying increases student exam performance decreases.</a:t>
            </a:r>
          </a:p>
          <a:p>
            <a:pPr marL="265113">
              <a:spcAft>
                <a:spcPts val="600"/>
              </a:spcAft>
            </a:pPr>
            <a:r>
              <a:rPr lang="en-IE" dirty="0" smtClean="0">
                <a:solidFill>
                  <a:srgbClr val="C00000"/>
                </a:solidFill>
              </a:rPr>
              <a:t>E. As the number of hours spent studying increases student exam performance tends to decrease.</a:t>
            </a:r>
          </a:p>
          <a:p>
            <a:endParaRPr lang="en-IE" sz="1050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Choices: ________________________________________________________________________</a:t>
            </a:r>
          </a:p>
          <a:p>
            <a:endParaRPr lang="en-IE" sz="900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Reason for your answer:____________________________________________________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441A9-1022-4F37-A59E-3D4154F17AC2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009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764704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b="1" dirty="0" smtClean="0">
                <a:solidFill>
                  <a:srgbClr val="C00000"/>
                </a:solidFill>
              </a:rPr>
              <a:t>Interpreting </a:t>
            </a:r>
            <a:r>
              <a:rPr lang="en-IE" b="1" dirty="0">
                <a:solidFill>
                  <a:srgbClr val="C00000"/>
                </a:solidFill>
              </a:rPr>
              <a:t>the data and</a:t>
            </a:r>
          </a:p>
          <a:p>
            <a:pPr algn="ctr"/>
            <a:r>
              <a:rPr lang="en-IE" b="1" dirty="0">
                <a:solidFill>
                  <a:srgbClr val="C00000"/>
                </a:solidFill>
              </a:rPr>
              <a:t>the Correlation Coefficient</a:t>
            </a:r>
          </a:p>
          <a:p>
            <a:r>
              <a:rPr lang="en-IE" dirty="0">
                <a:solidFill>
                  <a:srgbClr val="C00000"/>
                </a:solidFill>
              </a:rPr>
              <a:t>Here are the results of some other research with their correlation coefficients:</a:t>
            </a:r>
          </a:p>
          <a:p>
            <a:pPr marL="400050" indent="-400050">
              <a:buAutoNum type="romanLcParenBoth"/>
              <a:tabLst>
                <a:tab pos="354013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In </a:t>
            </a:r>
            <a:r>
              <a:rPr lang="en-IE" dirty="0">
                <a:solidFill>
                  <a:srgbClr val="C00000"/>
                </a:solidFill>
              </a:rPr>
              <a:t>a survey the correlation between the heights of male students and their </a:t>
            </a:r>
            <a:r>
              <a:rPr lang="en-IE" dirty="0" smtClean="0">
                <a:solidFill>
                  <a:srgbClr val="C00000"/>
                </a:solidFill>
              </a:rPr>
              <a:t>shoe sizes	 </a:t>
            </a:r>
            <a:r>
              <a:rPr lang="en-IE" dirty="0">
                <a:solidFill>
                  <a:srgbClr val="C00000"/>
                </a:solidFill>
              </a:rPr>
              <a:t>was -0.01</a:t>
            </a:r>
            <a:r>
              <a:rPr lang="en-IE" dirty="0" smtClean="0">
                <a:solidFill>
                  <a:srgbClr val="C00000"/>
                </a:solidFill>
              </a:rPr>
              <a:t>.</a:t>
            </a:r>
          </a:p>
          <a:p>
            <a:pPr>
              <a:tabLst>
                <a:tab pos="354013" algn="l"/>
              </a:tabLst>
            </a:pPr>
            <a:endParaRPr lang="en-IE" sz="600" dirty="0">
              <a:solidFill>
                <a:srgbClr val="C00000"/>
              </a:solidFill>
            </a:endParaRPr>
          </a:p>
          <a:p>
            <a:pPr>
              <a:tabLst>
                <a:tab pos="354013" algn="l"/>
              </a:tabLst>
            </a:pPr>
            <a:r>
              <a:rPr lang="en-IE" dirty="0">
                <a:solidFill>
                  <a:srgbClr val="C00000"/>
                </a:solidFill>
              </a:rPr>
              <a:t>(ii) </a:t>
            </a:r>
            <a:r>
              <a:rPr lang="en-IE" dirty="0" smtClean="0">
                <a:solidFill>
                  <a:srgbClr val="C00000"/>
                </a:solidFill>
              </a:rPr>
              <a:t>	In </a:t>
            </a:r>
            <a:r>
              <a:rPr lang="en-IE" dirty="0">
                <a:solidFill>
                  <a:srgbClr val="C00000"/>
                </a:solidFill>
              </a:rPr>
              <a:t>the 1960’s the U.S. army undertook research into the relationship between a</a:t>
            </a:r>
          </a:p>
          <a:p>
            <a:pPr marL="354013" indent="-354013"/>
            <a:r>
              <a:rPr lang="en-IE" dirty="0" smtClean="0">
                <a:solidFill>
                  <a:srgbClr val="C00000"/>
                </a:solidFill>
              </a:rPr>
              <a:t>	man’s </a:t>
            </a:r>
            <a:r>
              <a:rPr lang="en-IE" dirty="0">
                <a:solidFill>
                  <a:srgbClr val="C00000"/>
                </a:solidFill>
              </a:rPr>
              <a:t>height and the chances of him receiving a promotion. The results showed that</a:t>
            </a:r>
          </a:p>
          <a:p>
            <a:pPr marL="354013" indent="-354013"/>
            <a:r>
              <a:rPr lang="en-IE" dirty="0" smtClean="0">
                <a:solidFill>
                  <a:srgbClr val="C00000"/>
                </a:solidFill>
              </a:rPr>
              <a:t>	the </a:t>
            </a:r>
            <a:r>
              <a:rPr lang="en-IE" dirty="0">
                <a:solidFill>
                  <a:srgbClr val="C00000"/>
                </a:solidFill>
              </a:rPr>
              <a:t>correlation between a man’s height and his chance of promotion was 0.8.</a:t>
            </a:r>
          </a:p>
          <a:p>
            <a:pPr marL="354013" indent="-354013"/>
            <a:r>
              <a:rPr lang="en-IE" dirty="0" smtClean="0">
                <a:solidFill>
                  <a:srgbClr val="C00000"/>
                </a:solidFill>
              </a:rPr>
              <a:t>	Pretend </a:t>
            </a:r>
            <a:r>
              <a:rPr lang="en-IE" dirty="0">
                <a:solidFill>
                  <a:srgbClr val="C00000"/>
                </a:solidFill>
              </a:rPr>
              <a:t>you are a journalist, write a sentence based on the value of the correlation</a:t>
            </a:r>
          </a:p>
          <a:p>
            <a:pPr marL="354013" indent="-354013"/>
            <a:r>
              <a:rPr lang="en-IE" dirty="0" smtClean="0">
                <a:solidFill>
                  <a:srgbClr val="C00000"/>
                </a:solidFill>
              </a:rPr>
              <a:t>	coefficients </a:t>
            </a:r>
            <a:r>
              <a:rPr lang="en-IE" dirty="0">
                <a:solidFill>
                  <a:srgbClr val="C00000"/>
                </a:solidFill>
              </a:rPr>
              <a:t>in (</a:t>
            </a:r>
            <a:r>
              <a:rPr lang="en-IE" dirty="0" err="1">
                <a:solidFill>
                  <a:srgbClr val="C00000"/>
                </a:solidFill>
              </a:rPr>
              <a:t>i</a:t>
            </a:r>
            <a:r>
              <a:rPr lang="en-IE" dirty="0">
                <a:solidFill>
                  <a:srgbClr val="C00000"/>
                </a:solidFill>
              </a:rPr>
              <a:t>) and (ii) above.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86548" y="251937"/>
            <a:ext cx="3433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3200" b="1" dirty="0">
                <a:solidFill>
                  <a:srgbClr val="C00000"/>
                </a:solidFill>
              </a:rPr>
              <a:t>Student Activity 3C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BB42-B1C2-4EC9-8097-82B04868FB48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7382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08720"/>
            <a:ext cx="827585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2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>
                <a:solidFill>
                  <a:srgbClr val="C00000"/>
                </a:solidFill>
                <a:sym typeface="Wingdings 2"/>
              </a:rPr>
              <a:t>S</a:t>
            </a:r>
            <a:r>
              <a:rPr lang="en-IE" sz="2400" dirty="0" smtClean="0">
                <a:solidFill>
                  <a:srgbClr val="C00000"/>
                </a:solidFill>
              </a:rPr>
              <a:t>tudent </a:t>
            </a:r>
            <a:r>
              <a:rPr lang="en-IE" sz="2400" dirty="0">
                <a:solidFill>
                  <a:srgbClr val="C00000"/>
                </a:solidFill>
              </a:rPr>
              <a:t>Activity </a:t>
            </a:r>
            <a:r>
              <a:rPr lang="en-IE" sz="2400" dirty="0" smtClean="0">
                <a:solidFill>
                  <a:srgbClr val="C00000"/>
                </a:solidFill>
              </a:rPr>
              <a:t>1: 	Drawing a Scatter Plot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3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2: 	</a:t>
            </a:r>
            <a:r>
              <a:rPr lang="en-IE" sz="2400" dirty="0">
                <a:solidFill>
                  <a:srgbClr val="C00000"/>
                </a:solidFill>
              </a:rPr>
              <a:t>C</a:t>
            </a:r>
            <a:r>
              <a:rPr lang="en-IE" sz="2400" dirty="0" smtClean="0">
                <a:solidFill>
                  <a:srgbClr val="C00000"/>
                </a:solidFill>
              </a:rPr>
              <a:t>orrelation coefficient</a:t>
            </a:r>
          </a:p>
          <a:p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4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3: 	Interpreting the data and </a:t>
            </a:r>
          </a:p>
          <a:p>
            <a:pPr>
              <a:spcAft>
                <a:spcPts val="1200"/>
              </a:spcAft>
            </a:pPr>
            <a:r>
              <a:rPr lang="en-IE" sz="2400" dirty="0">
                <a:solidFill>
                  <a:srgbClr val="C00000"/>
                </a:solidFill>
              </a:rPr>
              <a:t>	</a:t>
            </a:r>
            <a:r>
              <a:rPr lang="en-IE" sz="2400" dirty="0" smtClean="0">
                <a:solidFill>
                  <a:srgbClr val="C00000"/>
                </a:solidFill>
              </a:rPr>
              <a:t>		the Correlation Coefficient</a:t>
            </a:r>
          </a:p>
          <a:p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5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4: 	Calculating the Correlation Coefficient (HL)</a:t>
            </a:r>
          </a:p>
          <a:p>
            <a:r>
              <a:rPr lang="en-IE" sz="2400" dirty="0" smtClean="0">
                <a:solidFill>
                  <a:srgbClr val="C00000"/>
                </a:solidFill>
              </a:rPr>
              <a:t>			and Causation (OL)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6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5: 	Line of Best Fit (HL only)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7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6: 	Outliers (HL Only)</a:t>
            </a:r>
            <a:endParaRPr lang="en-IE" sz="2400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29210" y="205310"/>
            <a:ext cx="1249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 smtClean="0">
                <a:solidFill>
                  <a:srgbClr val="C00000"/>
                </a:solidFill>
              </a:rPr>
              <a:t>INDEX</a:t>
            </a:r>
            <a:endParaRPr lang="en-IE" sz="3200" b="1" dirty="0">
              <a:solidFill>
                <a:srgbClr val="C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75AAB-8F3F-4EAD-B55E-D713576C34DE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9068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2536" y="980728"/>
            <a:ext cx="86399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b="1" dirty="0" smtClean="0">
                <a:solidFill>
                  <a:srgbClr val="C00000"/>
                </a:solidFill>
              </a:rPr>
              <a:t>Calculating the Correlation Coefficient (HL)</a:t>
            </a:r>
          </a:p>
          <a:p>
            <a:pPr algn="ctr"/>
            <a:r>
              <a:rPr lang="en-IE" b="1" dirty="0" smtClean="0">
                <a:solidFill>
                  <a:srgbClr val="C00000"/>
                </a:solidFill>
              </a:rPr>
              <a:t>and Causation (OL)</a:t>
            </a:r>
          </a:p>
          <a:p>
            <a:pPr algn="just"/>
            <a:r>
              <a:rPr lang="en-IE" dirty="0" smtClean="0">
                <a:solidFill>
                  <a:srgbClr val="C00000"/>
                </a:solidFill>
              </a:rPr>
              <a:t>For each of the following sets of data calculate the correlation coefficient and write a</a:t>
            </a:r>
          </a:p>
          <a:p>
            <a:pPr algn="just"/>
            <a:r>
              <a:rPr lang="en-IE" dirty="0" smtClean="0">
                <a:solidFill>
                  <a:srgbClr val="C00000"/>
                </a:solidFill>
              </a:rPr>
              <a:t>conclusion.</a:t>
            </a:r>
          </a:p>
          <a:p>
            <a:pPr algn="just"/>
            <a:endParaRPr lang="en-IE" dirty="0" smtClean="0">
              <a:solidFill>
                <a:srgbClr val="C00000"/>
              </a:solidFill>
            </a:endParaRPr>
          </a:p>
          <a:p>
            <a:pPr algn="just"/>
            <a:r>
              <a:rPr lang="en-IE" dirty="0" smtClean="0">
                <a:solidFill>
                  <a:srgbClr val="C00000"/>
                </a:solidFill>
              </a:rPr>
              <a:t>Note: In some of the surveys below there are strong correlations but this does not always imply causation. In some cases there may be a lurking variable that can explain the strong correlation. For example in the last 10 years there is a strong positive correlation between the sales of cars and the sales of electrical items. Can we say a rise in the sale of cars tends to lead to a rise in the sale of electrical items? No we cannot. The lurking variable here is the performance of the economy as a whole. </a:t>
            </a:r>
            <a:r>
              <a:rPr lang="en-IE" b="1" u="sng" dirty="0" smtClean="0">
                <a:solidFill>
                  <a:srgbClr val="C00000"/>
                </a:solidFill>
              </a:rPr>
              <a:t>Correlation does not always imply causation</a:t>
            </a:r>
            <a:r>
              <a:rPr lang="en-IE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964316" y="247195"/>
            <a:ext cx="3215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3200" b="1" dirty="0">
                <a:solidFill>
                  <a:srgbClr val="C00000"/>
                </a:solidFill>
              </a:rPr>
              <a:t>Student Activity 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0AB88-B656-4288-9FF3-F0B2E0C793DE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5362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506D-20C4-4B59-A6A5-4B6242CF1F34}" type="datetime10">
              <a:rPr lang="en-IE" smtClean="0"/>
              <a:pPr/>
              <a:t>12:51</a:t>
            </a:fld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539552" y="1236375"/>
            <a:ext cx="79026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Look back at Student 3A. In </a:t>
            </a:r>
            <a:r>
              <a:rPr lang="en-IE" sz="2000" dirty="0" smtClean="0">
                <a:solidFill>
                  <a:srgbClr val="C00000"/>
                </a:solidFill>
              </a:rPr>
              <a:t>this activity </a:t>
            </a:r>
            <a:r>
              <a:rPr lang="en-IE" sz="2000" dirty="0">
                <a:solidFill>
                  <a:srgbClr val="C00000"/>
                </a:solidFill>
              </a:rPr>
              <a:t>there was a strong </a:t>
            </a:r>
            <a:r>
              <a:rPr lang="en-IE" sz="2000" dirty="0" smtClean="0">
                <a:solidFill>
                  <a:srgbClr val="C00000"/>
                </a:solidFill>
              </a:rPr>
              <a:t>correlation between </a:t>
            </a:r>
            <a:r>
              <a:rPr lang="en-IE" sz="2000" dirty="0">
                <a:solidFill>
                  <a:srgbClr val="C00000"/>
                </a:solidFill>
              </a:rPr>
              <a:t>temperature and ice </a:t>
            </a:r>
            <a:r>
              <a:rPr lang="en-IE" sz="2000" dirty="0" smtClean="0">
                <a:solidFill>
                  <a:srgbClr val="C00000"/>
                </a:solidFill>
              </a:rPr>
              <a:t>cream sales</a:t>
            </a:r>
            <a:r>
              <a:rPr lang="en-IE" sz="2000" dirty="0">
                <a:solidFill>
                  <a:srgbClr val="C00000"/>
                </a:solidFill>
              </a:rPr>
              <a:t>. Are there any other </a:t>
            </a:r>
            <a:r>
              <a:rPr lang="en-IE" sz="2000" dirty="0" smtClean="0">
                <a:solidFill>
                  <a:srgbClr val="C00000"/>
                </a:solidFill>
              </a:rPr>
              <a:t>variables that </a:t>
            </a:r>
            <a:r>
              <a:rPr lang="en-IE" sz="2000" dirty="0">
                <a:solidFill>
                  <a:srgbClr val="C00000"/>
                </a:solidFill>
              </a:rPr>
              <a:t>can influence ice cream sales</a:t>
            </a:r>
            <a:r>
              <a:rPr lang="en-IE" sz="2000" dirty="0" smtClean="0">
                <a:solidFill>
                  <a:srgbClr val="C00000"/>
                </a:solidFill>
              </a:rPr>
              <a:t>?</a:t>
            </a:r>
            <a:endParaRPr lang="en-IE" sz="20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2413338"/>
            <a:ext cx="86044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It does however seem </a:t>
            </a:r>
            <a:r>
              <a:rPr lang="en-IE" sz="2000" dirty="0" smtClean="0">
                <a:solidFill>
                  <a:srgbClr val="C00000"/>
                </a:solidFill>
              </a:rPr>
              <a:t>reasonable that </a:t>
            </a:r>
            <a:r>
              <a:rPr lang="en-IE" sz="2000" dirty="0">
                <a:solidFill>
                  <a:srgbClr val="C00000"/>
                </a:solidFill>
              </a:rPr>
              <a:t>the rise in temperature </a:t>
            </a:r>
            <a:r>
              <a:rPr lang="en-IE" sz="2000" dirty="0" smtClean="0">
                <a:solidFill>
                  <a:srgbClr val="C00000"/>
                </a:solidFill>
              </a:rPr>
              <a:t>does have </a:t>
            </a:r>
            <a:r>
              <a:rPr lang="en-IE" sz="2000" dirty="0">
                <a:solidFill>
                  <a:srgbClr val="C00000"/>
                </a:solidFill>
              </a:rPr>
              <a:t>an effect on ice cream </a:t>
            </a:r>
            <a:r>
              <a:rPr lang="en-IE" sz="2000" dirty="0" smtClean="0">
                <a:solidFill>
                  <a:srgbClr val="C00000"/>
                </a:solidFill>
              </a:rPr>
              <a:t>sales.  We </a:t>
            </a:r>
            <a:r>
              <a:rPr lang="en-IE" sz="2000" dirty="0">
                <a:solidFill>
                  <a:srgbClr val="C00000"/>
                </a:solidFill>
              </a:rPr>
              <a:t>can say here that the </a:t>
            </a:r>
            <a:r>
              <a:rPr lang="en-IE" sz="2000" dirty="0" smtClean="0">
                <a:solidFill>
                  <a:srgbClr val="C00000"/>
                </a:solidFill>
              </a:rPr>
              <a:t>strong positive </a:t>
            </a:r>
            <a:r>
              <a:rPr lang="en-IE" sz="2000" dirty="0">
                <a:solidFill>
                  <a:srgbClr val="C00000"/>
                </a:solidFill>
              </a:rPr>
              <a:t>correlation does indicate </a:t>
            </a:r>
            <a:r>
              <a:rPr lang="en-IE" sz="2000" dirty="0" smtClean="0">
                <a:solidFill>
                  <a:srgbClr val="C00000"/>
                </a:solidFill>
              </a:rPr>
              <a:t>that temperature </a:t>
            </a:r>
            <a:r>
              <a:rPr lang="en-IE" sz="2000" dirty="0">
                <a:solidFill>
                  <a:srgbClr val="C00000"/>
                </a:solidFill>
              </a:rPr>
              <a:t>rises causes </a:t>
            </a:r>
            <a:r>
              <a:rPr lang="en-IE" sz="2000" dirty="0" smtClean="0">
                <a:solidFill>
                  <a:srgbClr val="C00000"/>
                </a:solidFill>
              </a:rPr>
              <a:t>increased sales </a:t>
            </a:r>
            <a:r>
              <a:rPr lang="en-IE" sz="2000" dirty="0">
                <a:solidFill>
                  <a:srgbClr val="C00000"/>
                </a:solidFill>
              </a:rPr>
              <a:t>of ice cream.</a:t>
            </a:r>
          </a:p>
        </p:txBody>
      </p:sp>
    </p:spTree>
    <p:extLst>
      <p:ext uri="{BB962C8B-B14F-4D97-AF65-F5344CB8AC3E}">
        <p14:creationId xmlns:p14="http://schemas.microsoft.com/office/powerpoint/2010/main" val="35952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506D-20C4-4B59-A6A5-4B6242CF1F34}" type="datetime10">
              <a:rPr lang="en-IE" smtClean="0"/>
              <a:pPr/>
              <a:t>12:51</a:t>
            </a:fld>
            <a:endParaRPr lang="en-IE"/>
          </a:p>
        </p:txBody>
      </p:sp>
      <p:sp>
        <p:nvSpPr>
          <p:cNvPr id="4" name="Rectangle 3"/>
          <p:cNvSpPr/>
          <p:nvPr/>
        </p:nvSpPr>
        <p:spPr>
          <a:xfrm>
            <a:off x="323528" y="915190"/>
            <a:ext cx="8568952" cy="3737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Do </a:t>
            </a:r>
            <a:r>
              <a:rPr lang="en-IE" sz="2000" dirty="0">
                <a:solidFill>
                  <a:srgbClr val="C00000"/>
                </a:solidFill>
              </a:rPr>
              <a:t>you think </a:t>
            </a:r>
            <a:r>
              <a:rPr lang="en-IE" sz="2000" dirty="0" smtClean="0">
                <a:solidFill>
                  <a:srgbClr val="C00000"/>
                </a:solidFill>
              </a:rPr>
              <a:t>there is </a:t>
            </a:r>
            <a:r>
              <a:rPr lang="en-IE" sz="2000" dirty="0">
                <a:solidFill>
                  <a:srgbClr val="C00000"/>
                </a:solidFill>
              </a:rPr>
              <a:t>a link between </a:t>
            </a:r>
            <a:r>
              <a:rPr lang="en-IE" sz="2000" dirty="0" smtClean="0">
                <a:solidFill>
                  <a:srgbClr val="C00000"/>
                </a:solidFill>
              </a:rPr>
              <a:t>the size </a:t>
            </a:r>
            <a:r>
              <a:rPr lang="en-IE" sz="2000" dirty="0">
                <a:solidFill>
                  <a:srgbClr val="C00000"/>
                </a:solidFill>
              </a:rPr>
              <a:t>of an engine </a:t>
            </a:r>
            <a:r>
              <a:rPr lang="en-IE" sz="2000" dirty="0" smtClean="0">
                <a:solidFill>
                  <a:srgbClr val="C00000"/>
                </a:solidFill>
              </a:rPr>
              <a:t>and the </a:t>
            </a:r>
            <a:r>
              <a:rPr lang="en-IE" sz="2000" dirty="0">
                <a:solidFill>
                  <a:srgbClr val="C00000"/>
                </a:solidFill>
              </a:rPr>
              <a:t>fuel efficiency of </a:t>
            </a:r>
            <a:r>
              <a:rPr lang="en-IE" sz="2000" dirty="0" smtClean="0">
                <a:solidFill>
                  <a:srgbClr val="C00000"/>
                </a:solidFill>
              </a:rPr>
              <a:t>a particular </a:t>
            </a:r>
            <a:r>
              <a:rPr lang="en-IE" sz="2000" dirty="0">
                <a:solidFill>
                  <a:srgbClr val="C00000"/>
                </a:solidFill>
              </a:rPr>
              <a:t>car</a:t>
            </a:r>
            <a:r>
              <a:rPr lang="en-IE" sz="2000" dirty="0" smtClean="0">
                <a:solidFill>
                  <a:srgbClr val="C00000"/>
                </a:solidFill>
              </a:rPr>
              <a:t>?</a:t>
            </a:r>
            <a:endParaRPr lang="en-IE" sz="2000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Why </a:t>
            </a:r>
            <a:r>
              <a:rPr lang="en-IE" sz="2000" dirty="0">
                <a:solidFill>
                  <a:srgbClr val="C00000"/>
                </a:solidFill>
              </a:rPr>
              <a:t>is fuel </a:t>
            </a:r>
            <a:r>
              <a:rPr lang="en-IE" sz="2000" dirty="0" smtClean="0">
                <a:solidFill>
                  <a:srgbClr val="C00000"/>
                </a:solidFill>
              </a:rPr>
              <a:t>efficiency important?</a:t>
            </a:r>
            <a:endParaRPr lang="en-IE" sz="2000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What </a:t>
            </a:r>
            <a:r>
              <a:rPr lang="en-IE" sz="2000" dirty="0">
                <a:solidFill>
                  <a:srgbClr val="C00000"/>
                </a:solidFill>
              </a:rPr>
              <a:t>does </a:t>
            </a:r>
            <a:r>
              <a:rPr lang="en-IE" sz="2000" dirty="0" smtClean="0">
                <a:solidFill>
                  <a:srgbClr val="C00000"/>
                </a:solidFill>
              </a:rPr>
              <a:t>your sentence </a:t>
            </a:r>
            <a:r>
              <a:rPr lang="en-IE" sz="2000" dirty="0">
                <a:solidFill>
                  <a:srgbClr val="C00000"/>
                </a:solidFill>
              </a:rPr>
              <a:t>mean</a:t>
            </a:r>
            <a:r>
              <a:rPr lang="en-IE" sz="2000" dirty="0" smtClean="0">
                <a:solidFill>
                  <a:srgbClr val="C00000"/>
                </a:solidFill>
              </a:rPr>
              <a:t>?</a:t>
            </a:r>
            <a:endParaRPr lang="en-IE" sz="2000" dirty="0">
              <a:solidFill>
                <a:srgbClr val="C0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Would </a:t>
            </a:r>
            <a:r>
              <a:rPr lang="en-IE" sz="2000" dirty="0">
                <a:solidFill>
                  <a:srgbClr val="C00000"/>
                </a:solidFill>
              </a:rPr>
              <a:t>fuel </a:t>
            </a:r>
            <a:r>
              <a:rPr lang="en-IE" sz="2000" dirty="0" smtClean="0">
                <a:solidFill>
                  <a:srgbClr val="C00000"/>
                </a:solidFill>
              </a:rPr>
              <a:t>efficiency influence </a:t>
            </a:r>
            <a:r>
              <a:rPr lang="en-IE" sz="2000" dirty="0">
                <a:solidFill>
                  <a:srgbClr val="C00000"/>
                </a:solidFill>
              </a:rPr>
              <a:t>your </a:t>
            </a:r>
            <a:r>
              <a:rPr lang="en-IE" sz="2000" dirty="0" smtClean="0">
                <a:solidFill>
                  <a:srgbClr val="C00000"/>
                </a:solidFill>
              </a:rPr>
              <a:t>choice of </a:t>
            </a:r>
            <a:r>
              <a:rPr lang="en-IE" sz="2000" dirty="0">
                <a:solidFill>
                  <a:srgbClr val="C00000"/>
                </a:solidFill>
              </a:rPr>
              <a:t>car</a:t>
            </a:r>
            <a:r>
              <a:rPr lang="en-IE" sz="2000" dirty="0" smtClean="0">
                <a:solidFill>
                  <a:srgbClr val="C00000"/>
                </a:solidFill>
              </a:rPr>
              <a:t>?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Can </a:t>
            </a:r>
            <a:r>
              <a:rPr lang="en-IE" sz="2000" dirty="0">
                <a:solidFill>
                  <a:srgbClr val="C00000"/>
                </a:solidFill>
              </a:rPr>
              <a:t>you think of other pairs of variables that may be linked?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>
                <a:solidFill>
                  <a:srgbClr val="C00000"/>
                </a:solidFill>
              </a:rPr>
              <a:t>Why do you think there is a link between the variables you have chosen?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en-IE" sz="20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15816" y="260648"/>
            <a:ext cx="3215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>
                <a:solidFill>
                  <a:srgbClr val="C00000"/>
                </a:solidFill>
              </a:rPr>
              <a:t>Student Activity 1</a:t>
            </a:r>
            <a:endParaRPr lang="en-IE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27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IE" dirty="0" smtClean="0">
              <a:solidFill>
                <a:srgbClr val="C00000"/>
              </a:solidFill>
            </a:endParaRPr>
          </a:p>
          <a:p>
            <a:pPr algn="just"/>
            <a:r>
              <a:rPr lang="en-IE" dirty="0" smtClean="0">
                <a:solidFill>
                  <a:srgbClr val="C00000"/>
                </a:solidFill>
              </a:rPr>
              <a:t>Using your calculator calculate the correlation coefficient and write a conclusion.</a:t>
            </a:r>
          </a:p>
          <a:p>
            <a:pPr algn="just"/>
            <a:endParaRPr lang="en-IE" dirty="0" smtClean="0">
              <a:solidFill>
                <a:srgbClr val="C00000"/>
              </a:solidFill>
            </a:endParaRPr>
          </a:p>
          <a:p>
            <a:pPr algn="just">
              <a:tabLst>
                <a:tab pos="354013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</a:t>
            </a:r>
            <a:r>
              <a:rPr lang="en-IE" dirty="0" err="1" smtClean="0">
                <a:solidFill>
                  <a:srgbClr val="C00000"/>
                </a:solidFill>
              </a:rPr>
              <a:t>i</a:t>
            </a:r>
            <a:r>
              <a:rPr lang="en-IE" dirty="0" smtClean="0">
                <a:solidFill>
                  <a:srgbClr val="C00000"/>
                </a:solidFill>
              </a:rPr>
              <a:t>) 	Roller coasters get their speed as a result of dropping down a steep incline. The table 	below gives height of a drop and the speed achieved for different roller coasters 	around the world.</a:t>
            </a:r>
            <a:endParaRPr lang="en-IE" dirty="0">
              <a:solidFill>
                <a:srgbClr val="C0000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27296"/>
            <a:ext cx="6264696" cy="79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4005064"/>
            <a:ext cx="6343481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9512" y="2295163"/>
            <a:ext cx="864096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srgbClr val="C00000"/>
                </a:solidFill>
              </a:rPr>
              <a:t>Correlation Coefficient:_______________________________________________________</a:t>
            </a:r>
          </a:p>
          <a:p>
            <a:endParaRPr lang="en-IE" sz="900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Conclusion:_________________________________________________________________________________________________________________________________________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3502749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tabLst>
                <a:tab pos="354013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(ii) 	The </a:t>
            </a:r>
            <a:r>
              <a:rPr lang="en-IE" dirty="0">
                <a:solidFill>
                  <a:srgbClr val="C00000"/>
                </a:solidFill>
              </a:rPr>
              <a:t>table shows the number of units of electricity used in heating a house on ten</a:t>
            </a:r>
          </a:p>
          <a:p>
            <a:pPr>
              <a:tabLst>
                <a:tab pos="354013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	different </a:t>
            </a:r>
            <a:r>
              <a:rPr lang="en-IE" dirty="0">
                <a:solidFill>
                  <a:srgbClr val="C00000"/>
                </a:solidFill>
              </a:rPr>
              <a:t>days and the average temperature for each day.</a:t>
            </a:r>
          </a:p>
        </p:txBody>
      </p:sp>
      <p:sp>
        <p:nvSpPr>
          <p:cNvPr id="9" name="Rectangle 8"/>
          <p:cNvSpPr/>
          <p:nvPr/>
        </p:nvSpPr>
        <p:spPr>
          <a:xfrm>
            <a:off x="179512" y="5103475"/>
            <a:ext cx="864096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srgbClr val="C00000"/>
                </a:solidFill>
              </a:rPr>
              <a:t>Correlation Coefficient:_______________________________________________________</a:t>
            </a:r>
          </a:p>
          <a:p>
            <a:endParaRPr lang="en-IE" sz="900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Conclusion:_________________________________________________________________________________________________________________________________________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DA8F-AFFF-4418-8D21-FBB000677CCE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570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347404"/>
            <a:ext cx="8964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(iii) 	The table shows the number washing machines sold on 8 different months in an 	electrical supply shop and the number of dishwashers sold for each of those months.</a:t>
            </a:r>
            <a:endParaRPr lang="en-IE" dirty="0">
              <a:solidFill>
                <a:srgbClr val="C0000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30606"/>
            <a:ext cx="7071739" cy="110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9512" y="2018336"/>
            <a:ext cx="864096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srgbClr val="C00000"/>
                </a:solidFill>
              </a:rPr>
              <a:t>Correlation Coefficient:_______________________________________________________</a:t>
            </a:r>
          </a:p>
          <a:p>
            <a:endParaRPr lang="en-IE" sz="900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Conclusion:_________________________________________________________________________________________________________________________________________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3825044"/>
            <a:ext cx="6968867" cy="1044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9512" y="3214717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(iv) 	The table shows the average number of hours spent daily by students watching</a:t>
            </a: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	television and the average mark they achieved in their summer exams.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512" y="4959459"/>
            <a:ext cx="864096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srgbClr val="C00000"/>
                </a:solidFill>
              </a:rPr>
              <a:t>Correlation Coefficient:_______________________________________________________</a:t>
            </a:r>
          </a:p>
          <a:p>
            <a:endParaRPr lang="en-IE" sz="900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Conclusion:_________________________________________________________________________________________________________________________________________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7AFD4-6403-4A17-92F4-BB9DAD62B30D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53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08720"/>
            <a:ext cx="827585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2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>
                <a:solidFill>
                  <a:srgbClr val="C00000"/>
                </a:solidFill>
                <a:sym typeface="Wingdings 2"/>
              </a:rPr>
              <a:t>S</a:t>
            </a:r>
            <a:r>
              <a:rPr lang="en-IE" sz="2400" dirty="0" smtClean="0">
                <a:solidFill>
                  <a:srgbClr val="C00000"/>
                </a:solidFill>
              </a:rPr>
              <a:t>tudent </a:t>
            </a:r>
            <a:r>
              <a:rPr lang="en-IE" sz="2400" dirty="0">
                <a:solidFill>
                  <a:srgbClr val="C00000"/>
                </a:solidFill>
              </a:rPr>
              <a:t>Activity </a:t>
            </a:r>
            <a:r>
              <a:rPr lang="en-IE" sz="2400" dirty="0" smtClean="0">
                <a:solidFill>
                  <a:srgbClr val="C00000"/>
                </a:solidFill>
              </a:rPr>
              <a:t>1: 	Drawing a Scatter Plot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3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2: 	</a:t>
            </a:r>
            <a:r>
              <a:rPr lang="en-IE" sz="2400" dirty="0">
                <a:solidFill>
                  <a:srgbClr val="C00000"/>
                </a:solidFill>
              </a:rPr>
              <a:t>C</a:t>
            </a:r>
            <a:r>
              <a:rPr lang="en-IE" sz="2400" dirty="0" smtClean="0">
                <a:solidFill>
                  <a:srgbClr val="C00000"/>
                </a:solidFill>
              </a:rPr>
              <a:t>orrelation coefficient</a:t>
            </a:r>
          </a:p>
          <a:p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4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3: 	Interpreting the data and </a:t>
            </a:r>
          </a:p>
          <a:p>
            <a:pPr>
              <a:spcAft>
                <a:spcPts val="1200"/>
              </a:spcAft>
            </a:pPr>
            <a:r>
              <a:rPr lang="en-IE" sz="2400" dirty="0">
                <a:solidFill>
                  <a:srgbClr val="C00000"/>
                </a:solidFill>
              </a:rPr>
              <a:t>	</a:t>
            </a:r>
            <a:r>
              <a:rPr lang="en-IE" sz="2400" dirty="0" smtClean="0">
                <a:solidFill>
                  <a:srgbClr val="C00000"/>
                </a:solidFill>
              </a:rPr>
              <a:t>		the Correlation Coefficient</a:t>
            </a:r>
          </a:p>
          <a:p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5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4: 	Calculating the Correlation Coefficient (HL)</a:t>
            </a:r>
          </a:p>
          <a:p>
            <a:r>
              <a:rPr lang="en-IE" sz="2400" dirty="0" smtClean="0">
                <a:solidFill>
                  <a:srgbClr val="C00000"/>
                </a:solidFill>
              </a:rPr>
              <a:t>			and Causation (OL)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6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5: 	Line of Best Fit (HL only)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7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6: 	Outliers (HL Only)</a:t>
            </a:r>
            <a:endParaRPr lang="en-IE" sz="2400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29210" y="205310"/>
            <a:ext cx="1249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 smtClean="0">
                <a:solidFill>
                  <a:srgbClr val="C00000"/>
                </a:solidFill>
              </a:rPr>
              <a:t>INDEX</a:t>
            </a:r>
            <a:endParaRPr lang="en-IE" sz="3200" b="1" dirty="0">
              <a:solidFill>
                <a:srgbClr val="C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75AAB-8F3F-4EAD-B55E-D713576C34DE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9068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506D-20C4-4B59-A6A5-4B6242CF1F34}" type="datetime10">
              <a:rPr lang="en-IE" smtClean="0"/>
              <a:pPr/>
              <a:t>12:51</a:t>
            </a:fld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179512" y="1078051"/>
            <a:ext cx="8208912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C00000"/>
                </a:solidFill>
              </a:rPr>
              <a:t>If </a:t>
            </a:r>
            <a:r>
              <a:rPr lang="en-IE" sz="2400" dirty="0">
                <a:solidFill>
                  <a:srgbClr val="C00000"/>
                </a:solidFill>
              </a:rPr>
              <a:t>you were to draw a line to show </a:t>
            </a:r>
            <a:r>
              <a:rPr lang="en-IE" sz="2400" dirty="0" smtClean="0">
                <a:solidFill>
                  <a:srgbClr val="C00000"/>
                </a:solidFill>
              </a:rPr>
              <a:t>the direction </a:t>
            </a:r>
            <a:r>
              <a:rPr lang="en-IE" sz="2400" dirty="0">
                <a:solidFill>
                  <a:srgbClr val="C00000"/>
                </a:solidFill>
              </a:rPr>
              <a:t>in these patterns where would </a:t>
            </a:r>
            <a:r>
              <a:rPr lang="en-IE" sz="2400" dirty="0" smtClean="0">
                <a:solidFill>
                  <a:srgbClr val="C00000"/>
                </a:solidFill>
              </a:rPr>
              <a:t>you draw </a:t>
            </a:r>
            <a:r>
              <a:rPr lang="en-IE" sz="2400" dirty="0">
                <a:solidFill>
                  <a:srgbClr val="C00000"/>
                </a:solidFill>
              </a:rPr>
              <a:t>them</a:t>
            </a:r>
            <a:r>
              <a:rPr lang="en-IE" sz="2400" dirty="0" smtClean="0">
                <a:solidFill>
                  <a:srgbClr val="C00000"/>
                </a:solidFill>
              </a:rPr>
              <a:t>?</a:t>
            </a:r>
            <a:endParaRPr lang="en-IE" sz="2400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400" dirty="0" smtClean="0">
                <a:solidFill>
                  <a:srgbClr val="C00000"/>
                </a:solidFill>
              </a:rPr>
              <a:t>The </a:t>
            </a:r>
            <a:r>
              <a:rPr lang="en-IE" sz="2400" dirty="0">
                <a:solidFill>
                  <a:srgbClr val="C00000"/>
                </a:solidFill>
              </a:rPr>
              <a:t>lines we have been trying to find </a:t>
            </a:r>
            <a:r>
              <a:rPr lang="en-IE" sz="2400" dirty="0" smtClean="0">
                <a:solidFill>
                  <a:srgbClr val="C00000"/>
                </a:solidFill>
              </a:rPr>
              <a:t>are called </a:t>
            </a:r>
            <a:r>
              <a:rPr lang="en-IE" sz="2400" dirty="0">
                <a:solidFill>
                  <a:srgbClr val="C00000"/>
                </a:solidFill>
              </a:rPr>
              <a:t>the line of best fit. This is the line </a:t>
            </a:r>
            <a:r>
              <a:rPr lang="en-IE" sz="2400" dirty="0" smtClean="0">
                <a:solidFill>
                  <a:srgbClr val="C00000"/>
                </a:solidFill>
              </a:rPr>
              <a:t>that is </a:t>
            </a:r>
            <a:r>
              <a:rPr lang="en-IE" sz="2400" dirty="0">
                <a:solidFill>
                  <a:srgbClr val="C00000"/>
                </a:solidFill>
              </a:rPr>
              <a:t>the closest fit to the data.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400" dirty="0">
                <a:solidFill>
                  <a:srgbClr val="C00000"/>
                </a:solidFill>
              </a:rPr>
              <a:t>Note: We draw this line only when we have </a:t>
            </a:r>
            <a:r>
              <a:rPr lang="en-IE" sz="2400" dirty="0" smtClean="0">
                <a:solidFill>
                  <a:srgbClr val="C00000"/>
                </a:solidFill>
              </a:rPr>
              <a:t>a strong </a:t>
            </a:r>
            <a:r>
              <a:rPr lang="en-IE" sz="2400" dirty="0">
                <a:solidFill>
                  <a:srgbClr val="C00000"/>
                </a:solidFill>
              </a:rPr>
              <a:t>positive or strong negative correlation.</a:t>
            </a:r>
          </a:p>
        </p:txBody>
      </p:sp>
    </p:spTree>
    <p:extLst>
      <p:ext uri="{BB962C8B-B14F-4D97-AF65-F5344CB8AC3E}">
        <p14:creationId xmlns:p14="http://schemas.microsoft.com/office/powerpoint/2010/main" val="38857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7" y="851264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b="1" dirty="0" smtClean="0">
                <a:solidFill>
                  <a:srgbClr val="C00000"/>
                </a:solidFill>
              </a:rPr>
              <a:t>Line of Best Fit (HL only)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The following table shows the weekly rainfall (x cm) and the number of tourists 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(y thousand) visiting a certain beauty spot, for 9 successive weeks.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4316" y="266489"/>
            <a:ext cx="3215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3200" b="1" dirty="0">
                <a:solidFill>
                  <a:srgbClr val="C00000"/>
                </a:solidFill>
              </a:rPr>
              <a:t>Student Activity 5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08" y="1693478"/>
            <a:ext cx="6680933" cy="871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7" y="2564904"/>
            <a:ext cx="34977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srgbClr val="C00000"/>
                </a:solidFill>
              </a:rPr>
              <a:t>(</a:t>
            </a:r>
            <a:r>
              <a:rPr lang="en-IE" dirty="0" err="1" smtClean="0">
                <a:solidFill>
                  <a:srgbClr val="C00000"/>
                </a:solidFill>
              </a:rPr>
              <a:t>i</a:t>
            </a:r>
            <a:r>
              <a:rPr lang="en-IE" dirty="0" smtClean="0">
                <a:solidFill>
                  <a:srgbClr val="C00000"/>
                </a:solidFill>
              </a:rPr>
              <a:t>)  Draw a scatter plot for this data.</a:t>
            </a:r>
            <a:endParaRPr lang="en-IE" dirty="0">
              <a:solidFill>
                <a:srgbClr val="C00000"/>
              </a:solidFill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49" y="2924944"/>
            <a:ext cx="40767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0A8B-E093-4FD1-A38F-6CDEDA2A1729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4090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38256" y="1340768"/>
                <a:ext cx="8626231" cy="57246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600"/>
                  </a:spcAft>
                  <a:tabLst>
                    <a:tab pos="530225" algn="l"/>
                  </a:tabLst>
                </a:pPr>
                <a:r>
                  <a:rPr lang="en-IE" sz="2000" dirty="0" smtClean="0">
                    <a:solidFill>
                      <a:srgbClr val="C00000"/>
                    </a:solidFill>
                  </a:rPr>
                  <a:t>(ii) 	Find </a:t>
                </a:r>
                <a:r>
                  <a:rPr lang="en-IE" sz="2000" dirty="0">
                    <a:solidFill>
                      <a:srgbClr val="C00000"/>
                    </a:solidFill>
                  </a:rPr>
                  <a:t>the mean </a:t>
                </a:r>
                <a:r>
                  <a:rPr lang="en-IE" sz="2000" dirty="0" smtClean="0">
                    <a:solidFill>
                      <a:srgbClr val="C00000"/>
                    </a:solidFill>
                  </a:rPr>
                  <a:t>rainfall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IE" sz="20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IE" sz="20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IE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 </m:t>
                        </m:r>
                      </m:e>
                    </m:acc>
                  </m:oMath>
                </a14:m>
                <a:r>
                  <a:rPr lang="en-IE" sz="2000" dirty="0" smtClean="0">
                    <a:solidFill>
                      <a:srgbClr val="C00000"/>
                    </a:solidFill>
                  </a:rPr>
                  <a:t>._________________________________________</a:t>
                </a:r>
                <a:endParaRPr lang="en-IE" sz="900" dirty="0">
                  <a:solidFill>
                    <a:srgbClr val="C00000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530225" algn="l"/>
                  </a:tabLst>
                </a:pPr>
                <a:r>
                  <a:rPr lang="en-IE" sz="2000" dirty="0" smtClean="0">
                    <a:solidFill>
                      <a:srgbClr val="C00000"/>
                    </a:solidFill>
                  </a:rPr>
                  <a:t>(iii)	Find </a:t>
                </a:r>
                <a:r>
                  <a:rPr lang="en-IE" sz="2000" dirty="0">
                    <a:solidFill>
                      <a:srgbClr val="C00000"/>
                    </a:solidFill>
                  </a:rPr>
                  <a:t>the mean number of </a:t>
                </a:r>
                <a:r>
                  <a:rPr lang="en-IE" sz="2000" dirty="0" smtClean="0">
                    <a:solidFill>
                      <a:srgbClr val="C00000"/>
                    </a:solidFill>
                  </a:rPr>
                  <a:t>tourists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IE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IE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IE" sz="2000" dirty="0" smtClean="0">
                    <a:solidFill>
                      <a:srgbClr val="C00000"/>
                    </a:solidFill>
                  </a:rPr>
                  <a:t>. ________________________________</a:t>
                </a:r>
                <a:endParaRPr lang="en-IE" sz="800" dirty="0" smtClean="0">
                  <a:solidFill>
                    <a:srgbClr val="C00000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530225" algn="l"/>
                  </a:tabLst>
                </a:pPr>
                <a:r>
                  <a:rPr lang="en-IE" sz="2000" dirty="0" smtClean="0">
                    <a:solidFill>
                      <a:srgbClr val="C00000"/>
                    </a:solidFill>
                  </a:rPr>
                  <a:t>(iv) 	Plot </a:t>
                </a:r>
                <a:r>
                  <a:rPr lang="en-IE" sz="2000" dirty="0">
                    <a:solidFill>
                      <a:srgbClr val="C00000"/>
                    </a:solidFill>
                  </a:rPr>
                  <a:t>the </a:t>
                </a:r>
                <a:r>
                  <a:rPr lang="en-IE" sz="2000" dirty="0" smtClean="0">
                    <a:solidFill>
                      <a:srgbClr val="C00000"/>
                    </a:solidFill>
                  </a:rPr>
                  <a:t>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E" sz="20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IE" sz="20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IE" sz="20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  <m:r>
                          <a:rPr lang="en-IE" sz="2000">
                            <a:solidFill>
                              <a:srgbClr val="C00000"/>
                            </a:solidFill>
                            <a:latin typeface="Cambria Math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en-IE" sz="20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IE" sz="20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</m:d>
                  </m:oMath>
                </a14:m>
                <a:r>
                  <a:rPr lang="en-IE" sz="2000" dirty="0" smtClean="0">
                    <a:solidFill>
                      <a:srgbClr val="C00000"/>
                    </a:solidFill>
                  </a:rPr>
                  <a:t>.</a:t>
                </a:r>
                <a:r>
                  <a:rPr lang="en-IE" sz="2000" dirty="0">
                    <a:solidFill>
                      <a:srgbClr val="C00000"/>
                    </a:solidFill>
                  </a:rPr>
                  <a:t> Draw lines parallel to the </a:t>
                </a:r>
                <a:r>
                  <a:rPr lang="en-IE" sz="2000" i="1" dirty="0">
                    <a:solidFill>
                      <a:srgbClr val="C00000"/>
                    </a:solidFill>
                  </a:rPr>
                  <a:t>x</a:t>
                </a:r>
                <a:r>
                  <a:rPr lang="en-IE" sz="2000" dirty="0">
                    <a:solidFill>
                      <a:srgbClr val="C00000"/>
                    </a:solidFill>
                  </a:rPr>
                  <a:t>-axis and </a:t>
                </a:r>
                <a:r>
                  <a:rPr lang="en-IE" sz="2000" i="1" dirty="0">
                    <a:solidFill>
                      <a:srgbClr val="C00000"/>
                    </a:solidFill>
                  </a:rPr>
                  <a:t>y</a:t>
                </a:r>
                <a:r>
                  <a:rPr lang="en-IE" sz="2000" dirty="0">
                    <a:solidFill>
                      <a:srgbClr val="C00000"/>
                    </a:solidFill>
                  </a:rPr>
                  <a:t>-axis through this </a:t>
                </a:r>
                <a:r>
                  <a:rPr lang="en-IE" sz="2000" dirty="0" smtClean="0">
                    <a:solidFill>
                      <a:srgbClr val="C00000"/>
                    </a:solidFill>
                  </a:rPr>
                  <a:t>	point.</a:t>
                </a:r>
                <a:endParaRPr lang="en-IE" sz="2000" dirty="0">
                  <a:solidFill>
                    <a:srgbClr val="C00000"/>
                  </a:solidFill>
                </a:endParaRPr>
              </a:p>
              <a:p>
                <a:pPr>
                  <a:spcAft>
                    <a:spcPts val="600"/>
                  </a:spcAft>
                  <a:tabLst>
                    <a:tab pos="530225" algn="l"/>
                  </a:tabLst>
                </a:pPr>
                <a:r>
                  <a:rPr lang="en-IE" sz="2000" dirty="0" smtClean="0">
                    <a:solidFill>
                      <a:srgbClr val="C00000"/>
                    </a:solidFill>
                  </a:rPr>
                  <a:t>(v) 	This </a:t>
                </a:r>
                <a:r>
                  <a:rPr lang="en-IE" sz="2000" dirty="0">
                    <a:solidFill>
                      <a:srgbClr val="C00000"/>
                    </a:solidFill>
                  </a:rPr>
                  <a:t>splits the scatter plot into 4 quadrants. In which quadrants do you find </a:t>
                </a:r>
                <a:r>
                  <a:rPr lang="en-IE" sz="2000" dirty="0" smtClean="0">
                    <a:solidFill>
                      <a:srgbClr val="C00000"/>
                    </a:solidFill>
                  </a:rPr>
                  <a:t>	the most </a:t>
                </a:r>
                <a:r>
                  <a:rPr lang="en-IE" sz="2000" dirty="0">
                    <a:solidFill>
                      <a:srgbClr val="C00000"/>
                    </a:solidFill>
                  </a:rPr>
                  <a:t>points</a:t>
                </a:r>
                <a:r>
                  <a:rPr lang="en-IE" sz="2000" dirty="0" smtClean="0">
                    <a:solidFill>
                      <a:srgbClr val="C00000"/>
                    </a:solidFill>
                  </a:rPr>
                  <a:t>?________________________________________________</a:t>
                </a:r>
              </a:p>
              <a:p>
                <a:r>
                  <a:rPr lang="en-IE" sz="2000" dirty="0" smtClean="0">
                    <a:solidFill>
                      <a:srgbClr val="C00000"/>
                    </a:solidFill>
                  </a:rPr>
                  <a:t>__________________________________________________________________</a:t>
                </a:r>
                <a:endParaRPr lang="en-IE" sz="2000" dirty="0">
                  <a:solidFill>
                    <a:srgbClr val="C00000"/>
                  </a:solidFill>
                </a:endParaRPr>
              </a:p>
              <a:p>
                <a:r>
                  <a:rPr lang="en-IE" sz="2000" dirty="0" smtClean="0">
                    <a:solidFill>
                      <a:srgbClr val="C00000"/>
                    </a:solidFill>
                  </a:rPr>
                  <a:t>__________________________________________________________________</a:t>
                </a:r>
              </a:p>
              <a:p>
                <a:pPr marL="514350" indent="-514350">
                  <a:buAutoNum type="romanLcParenBoth" startAt="6"/>
                  <a:tabLst>
                    <a:tab pos="530225" algn="l"/>
                  </a:tabLst>
                </a:pPr>
                <a:r>
                  <a:rPr lang="en-IE" sz="2000" dirty="0" smtClean="0">
                    <a:solidFill>
                      <a:srgbClr val="C00000"/>
                    </a:solidFill>
                  </a:rPr>
                  <a:t>Draw a line of best fit. Draw an oval around the data. The line must go 	through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E" sz="20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IE" sz="20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IE" sz="20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  <m:r>
                          <a:rPr lang="en-IE" sz="2000">
                            <a:solidFill>
                              <a:srgbClr val="C00000"/>
                            </a:solidFill>
                            <a:latin typeface="Cambria Math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en-IE" sz="20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IE" sz="20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𝑦</m:t>
                            </m:r>
                          </m:e>
                        </m:acc>
                      </m:e>
                    </m:d>
                  </m:oMath>
                </a14:m>
                <a:r>
                  <a:rPr lang="en-IE" sz="2000" dirty="0" smtClean="0">
                    <a:solidFill>
                      <a:srgbClr val="C00000"/>
                    </a:solidFill>
                  </a:rPr>
                  <a:t>. </a:t>
                </a:r>
              </a:p>
              <a:p>
                <a:pPr>
                  <a:tabLst>
                    <a:tab pos="530225" algn="l"/>
                  </a:tabLst>
                </a:pPr>
                <a:r>
                  <a:rPr lang="en-IE" sz="2000" dirty="0">
                    <a:solidFill>
                      <a:srgbClr val="C00000"/>
                    </a:solidFill>
                  </a:rPr>
                  <a:t>	</a:t>
                </a:r>
                <a:r>
                  <a:rPr lang="en-IE" sz="2000" dirty="0" smtClean="0">
                    <a:solidFill>
                      <a:srgbClr val="C00000"/>
                    </a:solidFill>
                  </a:rPr>
                  <a:t>The line of best fit should go through the two quadrants that contain the 	most data points.</a:t>
                </a:r>
              </a:p>
              <a:p>
                <a:endParaRPr lang="en-IE" sz="600" dirty="0" smtClean="0">
                  <a:solidFill>
                    <a:srgbClr val="C00000"/>
                  </a:solidFill>
                </a:endParaRPr>
              </a:p>
              <a:p>
                <a:pPr>
                  <a:tabLst>
                    <a:tab pos="530225" algn="l"/>
                  </a:tabLst>
                </a:pPr>
                <a:r>
                  <a:rPr lang="en-IE" sz="2000" dirty="0" smtClean="0">
                    <a:solidFill>
                      <a:srgbClr val="C00000"/>
                    </a:solidFill>
                  </a:rPr>
                  <a:t>(vii) 	On the 10th week there was 4cm of rainfall. Use your line of best fit to 	estimate the number of tourists that had visited the beauty spot in the 10th 	week._________________________________________________________</a:t>
                </a:r>
              </a:p>
              <a:p>
                <a:r>
                  <a:rPr lang="en-IE" sz="2000" dirty="0" smtClean="0">
                    <a:solidFill>
                      <a:srgbClr val="C00000"/>
                    </a:solidFill>
                  </a:rPr>
                  <a:t>__________________________________________________________________</a:t>
                </a:r>
              </a:p>
              <a:p>
                <a:endParaRPr lang="en-IE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256" y="1340768"/>
                <a:ext cx="8626231" cy="5724644"/>
              </a:xfrm>
              <a:prstGeom prst="rect">
                <a:avLst/>
              </a:prstGeom>
              <a:blipFill rotWithShape="1">
                <a:blip r:embed="rId3"/>
                <a:stretch>
                  <a:fillRect l="-706" t="-532" r="-282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254" y="303160"/>
            <a:ext cx="6680933" cy="871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098595"/>
              </p:ext>
            </p:extLst>
          </p:nvPr>
        </p:nvGraphicFramePr>
        <p:xfrm>
          <a:off x="4781550" y="2365375"/>
          <a:ext cx="1397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5" imgW="139680" imgH="190440" progId="Equation.DSMT4">
                  <p:embed/>
                </p:oleObj>
              </mc:Choice>
              <mc:Fallback>
                <p:oleObj name="Equation" r:id="rId5" imgW="1396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81550" y="2365375"/>
                        <a:ext cx="1397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CA1D2-6149-4BB1-91DD-F34231A3F718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422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89248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E" sz="500" dirty="0" smtClean="0">
              <a:solidFill>
                <a:srgbClr val="C00000"/>
              </a:solidFill>
            </a:endParaRPr>
          </a:p>
          <a:p>
            <a:pPr marL="400050" indent="-400050">
              <a:buAutoNum type="romanLcParenBoth" startAt="7"/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On the 10th week there was 4cm of rainfall. Use your line of best fit to estimate</a:t>
            </a:r>
          </a:p>
          <a:p>
            <a:pPr>
              <a:tabLst>
                <a:tab pos="530225" algn="l"/>
              </a:tabLst>
            </a:pPr>
            <a:r>
              <a:rPr lang="en-IE" dirty="0">
                <a:solidFill>
                  <a:srgbClr val="C00000"/>
                </a:solidFill>
              </a:rPr>
              <a:t> </a:t>
            </a:r>
            <a:r>
              <a:rPr lang="en-IE" dirty="0" smtClean="0">
                <a:solidFill>
                  <a:srgbClr val="C00000"/>
                </a:solidFill>
              </a:rPr>
              <a:t>      the number of tourists that had visited the beauty spot in the 10</a:t>
            </a:r>
            <a:r>
              <a:rPr lang="en-IE" baseline="30000" dirty="0" smtClean="0">
                <a:solidFill>
                  <a:srgbClr val="C00000"/>
                </a:solidFill>
              </a:rPr>
              <a:t>th</a:t>
            </a:r>
            <a:r>
              <a:rPr lang="en-IE" dirty="0" smtClean="0">
                <a:solidFill>
                  <a:srgbClr val="C00000"/>
                </a:solidFill>
              </a:rPr>
              <a:t> week.____________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</a:t>
            </a:r>
          </a:p>
          <a:p>
            <a:endParaRPr lang="en-IE" dirty="0" smtClean="0">
              <a:solidFill>
                <a:srgbClr val="C00000"/>
              </a:solidFill>
            </a:endParaRP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(viii) 	By picking appropriate points find the slope of the line of best fit._________________</a:t>
            </a:r>
          </a:p>
          <a:p>
            <a:endParaRPr lang="en-IE" dirty="0" smtClean="0">
              <a:solidFill>
                <a:srgbClr val="C00000"/>
              </a:solidFill>
            </a:endParaRPr>
          </a:p>
          <a:p>
            <a:pPr>
              <a:tabLst>
                <a:tab pos="530225" algn="l"/>
              </a:tabLst>
            </a:pPr>
            <a:r>
              <a:rPr lang="en-IE" dirty="0">
                <a:solidFill>
                  <a:srgbClr val="C00000"/>
                </a:solidFill>
              </a:rPr>
              <a:t>(</a:t>
            </a:r>
            <a:r>
              <a:rPr lang="en-IE" dirty="0" smtClean="0">
                <a:solidFill>
                  <a:srgbClr val="C00000"/>
                </a:solidFill>
              </a:rPr>
              <a:t>ix) 	Interpret the slope in the context of rainfall and number of tourists._______________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___________________________________________________________________________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___________________________________________________________________________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___________________________________________________________________________</a:t>
            </a: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(x) 	Find </a:t>
            </a:r>
            <a:r>
              <a:rPr lang="en-IE" dirty="0">
                <a:solidFill>
                  <a:srgbClr val="C00000"/>
                </a:solidFill>
              </a:rPr>
              <a:t>the equation of the line of best fit and use it to check your answer to part vii._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(xi) 	The </a:t>
            </a:r>
            <a:r>
              <a:rPr lang="en-IE" dirty="0">
                <a:solidFill>
                  <a:srgbClr val="C00000"/>
                </a:solidFill>
              </a:rPr>
              <a:t>manager of the café at this beauty spot has to plan staffing levels. A mix of</a:t>
            </a: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	full </a:t>
            </a:r>
            <a:r>
              <a:rPr lang="en-IE" dirty="0">
                <a:solidFill>
                  <a:srgbClr val="C00000"/>
                </a:solidFill>
              </a:rPr>
              <a:t>time and part time staff are employed. In the light of the information above</a:t>
            </a: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	and </a:t>
            </a:r>
            <a:r>
              <a:rPr lang="en-IE" dirty="0">
                <a:solidFill>
                  <a:srgbClr val="C00000"/>
                </a:solidFill>
              </a:rPr>
              <a:t>the fact that the correlation coefficient is -0.77 what advice would you give the</a:t>
            </a:r>
          </a:p>
          <a:p>
            <a:pPr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	manager?_______________________________________________________________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>
                <a:solidFill>
                  <a:srgbClr val="C00000"/>
                </a:solidFill>
              </a:rPr>
              <a:t>______________________________________________________________________________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0545-1233-4858-A047-559E2877F074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9144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08720"/>
            <a:ext cx="827585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2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>
                <a:solidFill>
                  <a:srgbClr val="C00000"/>
                </a:solidFill>
                <a:sym typeface="Wingdings 2"/>
              </a:rPr>
              <a:t>S</a:t>
            </a:r>
            <a:r>
              <a:rPr lang="en-IE" sz="2400" dirty="0" smtClean="0">
                <a:solidFill>
                  <a:srgbClr val="C00000"/>
                </a:solidFill>
              </a:rPr>
              <a:t>tudent </a:t>
            </a:r>
            <a:r>
              <a:rPr lang="en-IE" sz="2400" dirty="0">
                <a:solidFill>
                  <a:srgbClr val="C00000"/>
                </a:solidFill>
              </a:rPr>
              <a:t>Activity </a:t>
            </a:r>
            <a:r>
              <a:rPr lang="en-IE" sz="2400" dirty="0" smtClean="0">
                <a:solidFill>
                  <a:srgbClr val="C00000"/>
                </a:solidFill>
              </a:rPr>
              <a:t>1: 	Drawing a Scatter Plot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3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2: 	</a:t>
            </a:r>
            <a:r>
              <a:rPr lang="en-IE" sz="2400" dirty="0">
                <a:solidFill>
                  <a:srgbClr val="C00000"/>
                </a:solidFill>
              </a:rPr>
              <a:t>C</a:t>
            </a:r>
            <a:r>
              <a:rPr lang="en-IE" sz="2400" dirty="0" smtClean="0">
                <a:solidFill>
                  <a:srgbClr val="C00000"/>
                </a:solidFill>
              </a:rPr>
              <a:t>orrelation coefficient</a:t>
            </a:r>
          </a:p>
          <a:p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4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3: 	Interpreting the data and </a:t>
            </a:r>
          </a:p>
          <a:p>
            <a:pPr>
              <a:spcAft>
                <a:spcPts val="1200"/>
              </a:spcAft>
            </a:pPr>
            <a:r>
              <a:rPr lang="en-IE" sz="2400" dirty="0">
                <a:solidFill>
                  <a:srgbClr val="C00000"/>
                </a:solidFill>
              </a:rPr>
              <a:t>	</a:t>
            </a:r>
            <a:r>
              <a:rPr lang="en-IE" sz="2400" dirty="0" smtClean="0">
                <a:solidFill>
                  <a:srgbClr val="C00000"/>
                </a:solidFill>
              </a:rPr>
              <a:t>		the Correlation Coefficient</a:t>
            </a:r>
          </a:p>
          <a:p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5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4: 	Calculating the Correlation Coefficient (HL)</a:t>
            </a:r>
          </a:p>
          <a:p>
            <a:r>
              <a:rPr lang="en-IE" sz="2400" dirty="0" smtClean="0">
                <a:solidFill>
                  <a:srgbClr val="C00000"/>
                </a:solidFill>
              </a:rPr>
              <a:t>			and Causation (OL)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6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5: 	Line of Best Fit (HL only)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7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6: 	Outliers (HL Only)</a:t>
            </a:r>
            <a:endParaRPr lang="en-IE" sz="2400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29210" y="205310"/>
            <a:ext cx="1249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 smtClean="0">
                <a:solidFill>
                  <a:srgbClr val="C00000"/>
                </a:solidFill>
              </a:rPr>
              <a:t>INDEX</a:t>
            </a:r>
            <a:endParaRPr lang="en-IE" sz="3200" b="1" dirty="0">
              <a:solidFill>
                <a:srgbClr val="C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75AAB-8F3F-4EAD-B55E-D713576C34DE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9068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506D-20C4-4B59-A6A5-4B6242CF1F34}" type="datetime10">
              <a:rPr lang="en-IE" smtClean="0"/>
              <a:pPr/>
              <a:t>12:51</a:t>
            </a:fld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395536" y="836712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400" dirty="0">
                <a:solidFill>
                  <a:srgbClr val="C00000"/>
                </a:solidFill>
              </a:rPr>
              <a:t>Sometimes when we </a:t>
            </a:r>
            <a:r>
              <a:rPr lang="en-IE" sz="2400" dirty="0" smtClean="0">
                <a:solidFill>
                  <a:srgbClr val="C00000"/>
                </a:solidFill>
              </a:rPr>
              <a:t>do a </a:t>
            </a:r>
            <a:r>
              <a:rPr lang="en-IE" sz="2400" dirty="0">
                <a:solidFill>
                  <a:srgbClr val="C00000"/>
                </a:solidFill>
              </a:rPr>
              <a:t>scatter plot we </a:t>
            </a:r>
            <a:r>
              <a:rPr lang="en-IE" sz="2400" dirty="0" smtClean="0">
                <a:solidFill>
                  <a:srgbClr val="C00000"/>
                </a:solidFill>
              </a:rPr>
              <a:t>can come </a:t>
            </a:r>
            <a:r>
              <a:rPr lang="en-IE" sz="2400" dirty="0">
                <a:solidFill>
                  <a:srgbClr val="C00000"/>
                </a:solidFill>
              </a:rPr>
              <a:t>across a result </a:t>
            </a:r>
            <a:r>
              <a:rPr lang="en-IE" sz="2400" dirty="0" smtClean="0">
                <a:solidFill>
                  <a:srgbClr val="C00000"/>
                </a:solidFill>
              </a:rPr>
              <a:t>that is </a:t>
            </a:r>
            <a:r>
              <a:rPr lang="en-IE" sz="2400" dirty="0">
                <a:solidFill>
                  <a:srgbClr val="C00000"/>
                </a:solidFill>
              </a:rPr>
              <a:t>out of step with </a:t>
            </a:r>
            <a:r>
              <a:rPr lang="en-IE" sz="2400" dirty="0" smtClean="0">
                <a:solidFill>
                  <a:srgbClr val="C00000"/>
                </a:solidFill>
              </a:rPr>
              <a:t>the rest </a:t>
            </a:r>
            <a:r>
              <a:rPr lang="en-IE" sz="2400" dirty="0">
                <a:solidFill>
                  <a:srgbClr val="C00000"/>
                </a:solidFill>
              </a:rPr>
              <a:t>of the data. </a:t>
            </a:r>
            <a:r>
              <a:rPr lang="en-IE" sz="2400" dirty="0" smtClean="0">
                <a:solidFill>
                  <a:srgbClr val="C00000"/>
                </a:solidFill>
              </a:rPr>
              <a:t>Just because </a:t>
            </a:r>
            <a:r>
              <a:rPr lang="en-IE" sz="2400" dirty="0">
                <a:solidFill>
                  <a:srgbClr val="C00000"/>
                </a:solidFill>
              </a:rPr>
              <a:t>the piece of </a:t>
            </a:r>
            <a:r>
              <a:rPr lang="en-IE" sz="2400" dirty="0" smtClean="0">
                <a:solidFill>
                  <a:srgbClr val="C00000"/>
                </a:solidFill>
              </a:rPr>
              <a:t>data does </a:t>
            </a:r>
            <a:r>
              <a:rPr lang="en-IE" sz="2400" dirty="0">
                <a:solidFill>
                  <a:srgbClr val="C00000"/>
                </a:solidFill>
              </a:rPr>
              <a:t>not “fit” this </a:t>
            </a:r>
            <a:r>
              <a:rPr lang="en-IE" sz="2400" dirty="0" smtClean="0">
                <a:solidFill>
                  <a:srgbClr val="C00000"/>
                </a:solidFill>
              </a:rPr>
              <a:t>does not </a:t>
            </a:r>
            <a:r>
              <a:rPr lang="en-IE" sz="2400" dirty="0">
                <a:solidFill>
                  <a:srgbClr val="C00000"/>
                </a:solidFill>
              </a:rPr>
              <a:t>mean it is </a:t>
            </a:r>
            <a:r>
              <a:rPr lang="en-IE" sz="2400" dirty="0" smtClean="0">
                <a:solidFill>
                  <a:srgbClr val="C00000"/>
                </a:solidFill>
              </a:rPr>
              <a:t>wrong.  Data </a:t>
            </a:r>
            <a:r>
              <a:rPr lang="en-IE" sz="2400" dirty="0">
                <a:solidFill>
                  <a:srgbClr val="C00000"/>
                </a:solidFill>
              </a:rPr>
              <a:t>like this are </a:t>
            </a:r>
            <a:r>
              <a:rPr lang="en-IE" sz="2400" dirty="0" smtClean="0">
                <a:solidFill>
                  <a:srgbClr val="C00000"/>
                </a:solidFill>
              </a:rPr>
              <a:t>called outliers </a:t>
            </a:r>
            <a:r>
              <a:rPr lang="en-IE" sz="2400" dirty="0">
                <a:solidFill>
                  <a:srgbClr val="C00000"/>
                </a:solidFill>
              </a:rPr>
              <a:t>and can </a:t>
            </a:r>
            <a:r>
              <a:rPr lang="en-IE" sz="2400" dirty="0" smtClean="0">
                <a:solidFill>
                  <a:srgbClr val="C00000"/>
                </a:solidFill>
              </a:rPr>
              <a:t>have a </a:t>
            </a:r>
            <a:r>
              <a:rPr lang="en-IE" sz="2400" dirty="0">
                <a:solidFill>
                  <a:srgbClr val="C00000"/>
                </a:solidFill>
              </a:rPr>
              <a:t>major effect on </a:t>
            </a:r>
            <a:r>
              <a:rPr lang="en-IE" sz="2400" dirty="0" smtClean="0">
                <a:solidFill>
                  <a:srgbClr val="C00000"/>
                </a:solidFill>
              </a:rPr>
              <a:t>the correlation coefficient and </a:t>
            </a:r>
            <a:r>
              <a:rPr lang="en-IE" sz="2400" dirty="0">
                <a:solidFill>
                  <a:srgbClr val="C00000"/>
                </a:solidFill>
              </a:rPr>
              <a:t>the line of best fit.</a:t>
            </a:r>
          </a:p>
        </p:txBody>
      </p:sp>
    </p:spTree>
    <p:extLst>
      <p:ext uri="{BB962C8B-B14F-4D97-AF65-F5344CB8AC3E}">
        <p14:creationId xmlns:p14="http://schemas.microsoft.com/office/powerpoint/2010/main" val="83560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58296"/>
            <a:ext cx="7109159" cy="938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881049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b="1" dirty="0" smtClean="0">
                <a:solidFill>
                  <a:srgbClr val="C00000"/>
                </a:solidFill>
              </a:rPr>
              <a:t>Outliers (HL Only)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A Company surveyed 12 of its employees. Below is a table of their year’s experience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with the company and their income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4316" y="260648"/>
            <a:ext cx="3215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3200" b="1" dirty="0">
                <a:solidFill>
                  <a:srgbClr val="C00000"/>
                </a:solidFill>
              </a:rPr>
              <a:t>Student Activity 6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2596310"/>
            <a:ext cx="3342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 smtClean="0">
                <a:solidFill>
                  <a:srgbClr val="C00000"/>
                </a:solidFill>
              </a:rPr>
              <a:t>(</a:t>
            </a:r>
            <a:r>
              <a:rPr lang="en-IE" dirty="0" err="1" smtClean="0">
                <a:solidFill>
                  <a:srgbClr val="C00000"/>
                </a:solidFill>
              </a:rPr>
              <a:t>i</a:t>
            </a:r>
            <a:r>
              <a:rPr lang="en-IE" dirty="0" smtClean="0">
                <a:solidFill>
                  <a:srgbClr val="C00000"/>
                </a:solidFill>
              </a:rPr>
              <a:t>) Draw a scatter plot of the data.</a:t>
            </a:r>
            <a:endParaRPr lang="en-IE" dirty="0">
              <a:solidFill>
                <a:srgbClr val="C00000"/>
              </a:solidFill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981706"/>
            <a:ext cx="5467350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6562-C60A-49EE-8804-164360643842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669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866301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400" b="1" dirty="0">
                <a:solidFill>
                  <a:srgbClr val="C00000"/>
                </a:solidFill>
              </a:rPr>
              <a:t>Drawing a scatter plot</a:t>
            </a:r>
          </a:p>
          <a:p>
            <a:r>
              <a:rPr lang="en-IE" dirty="0">
                <a:solidFill>
                  <a:srgbClr val="C00000"/>
                </a:solidFill>
              </a:rPr>
              <a:t>Below is some recent research about engine sizes. This data shows the</a:t>
            </a:r>
          </a:p>
          <a:p>
            <a:r>
              <a:rPr lang="en-IE" dirty="0">
                <a:solidFill>
                  <a:srgbClr val="C00000"/>
                </a:solidFill>
              </a:rPr>
              <a:t>engine size and the fuel economy of a range of petrol car.</a:t>
            </a:r>
          </a:p>
        </p:txBody>
      </p:sp>
      <p:sp>
        <p:nvSpPr>
          <p:cNvPr id="5" name="Rectangle 4"/>
          <p:cNvSpPr/>
          <p:nvPr/>
        </p:nvSpPr>
        <p:spPr>
          <a:xfrm>
            <a:off x="2915816" y="260648"/>
            <a:ext cx="32153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>
                <a:solidFill>
                  <a:srgbClr val="C00000"/>
                </a:solidFill>
              </a:rPr>
              <a:t>Student Activity 1</a:t>
            </a:r>
            <a:endParaRPr lang="en-IE" sz="3200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1964"/>
            <a:ext cx="741045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77314"/>
            <a:ext cx="5851748" cy="3387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FB55-5D36-4509-B130-29F3228DF8D1}" type="datetime10">
              <a:rPr lang="en-IE" smtClean="0"/>
              <a:t>12:51</a:t>
            </a:fld>
            <a:endParaRPr lang="en-IE"/>
          </a:p>
        </p:txBody>
      </p:sp>
      <p:sp>
        <p:nvSpPr>
          <p:cNvPr id="2" name="Rectangle 1"/>
          <p:cNvSpPr/>
          <p:nvPr/>
        </p:nvSpPr>
        <p:spPr>
          <a:xfrm>
            <a:off x="5724128" y="3284984"/>
            <a:ext cx="28803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How strong do you think</a:t>
            </a:r>
          </a:p>
          <a:p>
            <a:r>
              <a:rPr lang="en-IE" sz="2000" dirty="0">
                <a:solidFill>
                  <a:srgbClr val="C00000"/>
                </a:solidFill>
              </a:rPr>
              <a:t>the relationship is?</a:t>
            </a:r>
          </a:p>
        </p:txBody>
      </p:sp>
    </p:spTree>
    <p:extLst>
      <p:ext uri="{BB962C8B-B14F-4D97-AF65-F5344CB8AC3E}">
        <p14:creationId xmlns:p14="http://schemas.microsoft.com/office/powerpoint/2010/main" val="36954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717352"/>
            <a:ext cx="8712968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(ii) 	Circle one or more outliers.</a:t>
            </a:r>
          </a:p>
          <a:p>
            <a:pPr>
              <a:spcAft>
                <a:spcPts val="600"/>
              </a:spcAft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(iii) 	Calculate the correlation coefficient for all the data._ __________________________</a:t>
            </a:r>
          </a:p>
          <a:p>
            <a:pPr>
              <a:spcAft>
                <a:spcPts val="600"/>
              </a:spcAft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(iv) 	Remove the outlier and calculate the correlation coefficient.____________________</a:t>
            </a:r>
          </a:p>
          <a:p>
            <a:pPr>
              <a:spcAft>
                <a:spcPts val="600"/>
              </a:spcAft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	What do you notice? ____________________________________________________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</a:t>
            </a:r>
          </a:p>
          <a:p>
            <a:pPr>
              <a:spcAft>
                <a:spcPts val="600"/>
              </a:spcAft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(v) 	Draw your line of best fit for all the data and draw the line of best fit when the</a:t>
            </a:r>
          </a:p>
          <a:p>
            <a:pPr>
              <a:spcAft>
                <a:spcPts val="600"/>
              </a:spcAft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	outlier is removed.</a:t>
            </a:r>
          </a:p>
          <a:p>
            <a:pPr>
              <a:spcAft>
                <a:spcPts val="600"/>
              </a:spcAft>
              <a:tabLst>
                <a:tab pos="530225" algn="l"/>
              </a:tabLst>
            </a:pPr>
            <a:r>
              <a:rPr lang="en-IE" dirty="0" smtClean="0">
                <a:solidFill>
                  <a:srgbClr val="C00000"/>
                </a:solidFill>
              </a:rPr>
              <a:t>(vi) 	What effect, if any, does removing the outlier have on the line of best fit?__________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</a:t>
            </a:r>
          </a:p>
          <a:p>
            <a:endParaRPr lang="en-IE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8186173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12662-7434-4AF6-9DC7-51AE66DE613A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867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08720"/>
            <a:ext cx="827585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2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>
                <a:solidFill>
                  <a:srgbClr val="C00000"/>
                </a:solidFill>
                <a:sym typeface="Wingdings 2"/>
              </a:rPr>
              <a:t>S</a:t>
            </a:r>
            <a:r>
              <a:rPr lang="en-IE" sz="2400" dirty="0" smtClean="0">
                <a:solidFill>
                  <a:srgbClr val="C00000"/>
                </a:solidFill>
              </a:rPr>
              <a:t>tudent </a:t>
            </a:r>
            <a:r>
              <a:rPr lang="en-IE" sz="2400" dirty="0">
                <a:solidFill>
                  <a:srgbClr val="C00000"/>
                </a:solidFill>
              </a:rPr>
              <a:t>Activity </a:t>
            </a:r>
            <a:r>
              <a:rPr lang="en-IE" sz="2400" dirty="0" smtClean="0">
                <a:solidFill>
                  <a:srgbClr val="C00000"/>
                </a:solidFill>
              </a:rPr>
              <a:t>1: 	Drawing a Scatter Plot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3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2: 	</a:t>
            </a:r>
            <a:r>
              <a:rPr lang="en-IE" sz="2400" dirty="0">
                <a:solidFill>
                  <a:srgbClr val="C00000"/>
                </a:solidFill>
              </a:rPr>
              <a:t>C</a:t>
            </a:r>
            <a:r>
              <a:rPr lang="en-IE" sz="2400" dirty="0" smtClean="0">
                <a:solidFill>
                  <a:srgbClr val="C00000"/>
                </a:solidFill>
              </a:rPr>
              <a:t>orrelation coefficient</a:t>
            </a:r>
          </a:p>
          <a:p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4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3: 	Interpreting the data and </a:t>
            </a:r>
          </a:p>
          <a:p>
            <a:pPr>
              <a:spcAft>
                <a:spcPts val="1200"/>
              </a:spcAft>
            </a:pPr>
            <a:r>
              <a:rPr lang="en-IE" sz="2400" dirty="0">
                <a:solidFill>
                  <a:srgbClr val="C00000"/>
                </a:solidFill>
              </a:rPr>
              <a:t>	</a:t>
            </a:r>
            <a:r>
              <a:rPr lang="en-IE" sz="2400" dirty="0" smtClean="0">
                <a:solidFill>
                  <a:srgbClr val="C00000"/>
                </a:solidFill>
              </a:rPr>
              <a:t>		the Correlation Coefficient</a:t>
            </a:r>
          </a:p>
          <a:p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5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4: 	Calculating the Correlation Coefficient (HL)</a:t>
            </a:r>
          </a:p>
          <a:p>
            <a:r>
              <a:rPr lang="en-IE" sz="2400" dirty="0" smtClean="0">
                <a:solidFill>
                  <a:srgbClr val="C00000"/>
                </a:solidFill>
              </a:rPr>
              <a:t>			and Causation (OL)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6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5: 	Line of Best Fit (HL only)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7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6: 	Outliers (HL Only)</a:t>
            </a:r>
            <a:endParaRPr lang="en-IE" sz="2400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29210" y="205310"/>
            <a:ext cx="1249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 smtClean="0">
                <a:solidFill>
                  <a:srgbClr val="C00000"/>
                </a:solidFill>
              </a:rPr>
              <a:t>INDEX</a:t>
            </a:r>
            <a:endParaRPr lang="en-IE" sz="3200" b="1" dirty="0">
              <a:solidFill>
                <a:srgbClr val="C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75AAB-8F3F-4EAD-B55E-D713576C34DE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210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76672"/>
            <a:ext cx="864096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b="1" dirty="0">
                <a:solidFill>
                  <a:srgbClr val="C00000"/>
                </a:solidFill>
              </a:rPr>
              <a:t>ii Describe, in your own words the relationship between the engine </a:t>
            </a:r>
            <a:r>
              <a:rPr lang="en-IE" b="1" dirty="0" smtClean="0">
                <a:solidFill>
                  <a:srgbClr val="C00000"/>
                </a:solidFill>
              </a:rPr>
              <a:t>size and </a:t>
            </a:r>
            <a:r>
              <a:rPr lang="en-IE" b="1" dirty="0">
                <a:solidFill>
                  <a:srgbClr val="C00000"/>
                </a:solidFill>
              </a:rPr>
              <a:t>fuel economy of these cars</a:t>
            </a:r>
            <a:r>
              <a:rPr lang="en-IE" b="1" dirty="0" smtClean="0">
                <a:solidFill>
                  <a:srgbClr val="C00000"/>
                </a:solidFill>
              </a:rPr>
              <a:t>. 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IE" b="1" dirty="0">
              <a:solidFill>
                <a:srgbClr val="C00000"/>
              </a:solidFill>
            </a:endParaRPr>
          </a:p>
          <a:p>
            <a:r>
              <a:rPr lang="en-IE" b="1" dirty="0">
                <a:solidFill>
                  <a:srgbClr val="C00000"/>
                </a:solidFill>
              </a:rPr>
              <a:t>iii A car manufacturer produces a new car with a 1.8 litre engine and </a:t>
            </a:r>
            <a:r>
              <a:rPr lang="en-IE" b="1" dirty="0" smtClean="0">
                <a:solidFill>
                  <a:srgbClr val="C00000"/>
                </a:solidFill>
              </a:rPr>
              <a:t>a fuel </a:t>
            </a:r>
            <a:r>
              <a:rPr lang="en-IE" b="1" dirty="0">
                <a:solidFill>
                  <a:srgbClr val="C00000"/>
                </a:solidFill>
              </a:rPr>
              <a:t>efficiency of 17 kilometres per litre. Plot this car’s performance </a:t>
            </a:r>
            <a:r>
              <a:rPr lang="en-IE" b="1" dirty="0" smtClean="0">
                <a:solidFill>
                  <a:srgbClr val="C00000"/>
                </a:solidFill>
              </a:rPr>
              <a:t>on your </a:t>
            </a:r>
            <a:r>
              <a:rPr lang="en-IE" b="1" dirty="0">
                <a:solidFill>
                  <a:srgbClr val="C00000"/>
                </a:solidFill>
              </a:rPr>
              <a:t>scatter plot. If you were interested in buying a new car that </a:t>
            </a:r>
            <a:r>
              <a:rPr lang="en-IE" b="1" dirty="0" smtClean="0">
                <a:solidFill>
                  <a:srgbClr val="C00000"/>
                </a:solidFill>
              </a:rPr>
              <a:t>was fuel </a:t>
            </a:r>
            <a:r>
              <a:rPr lang="en-IE" b="1" dirty="0">
                <a:solidFill>
                  <a:srgbClr val="C00000"/>
                </a:solidFill>
              </a:rPr>
              <a:t>efficient with this size engine would you buy this car? Write a </a:t>
            </a:r>
            <a:r>
              <a:rPr lang="en-IE" b="1" dirty="0" smtClean="0">
                <a:solidFill>
                  <a:srgbClr val="C00000"/>
                </a:solidFill>
              </a:rPr>
              <a:t>short comment</a:t>
            </a:r>
            <a:r>
              <a:rPr lang="en-IE" b="1" dirty="0">
                <a:solidFill>
                  <a:srgbClr val="C00000"/>
                </a:solidFill>
              </a:rPr>
              <a:t>. </a:t>
            </a:r>
            <a:endParaRPr lang="en-IE" b="1" dirty="0" smtClean="0">
              <a:solidFill>
                <a:srgbClr val="C00000"/>
              </a:solidFill>
            </a:endParaRPr>
          </a:p>
          <a:p>
            <a:r>
              <a:rPr lang="en-IE" b="1" dirty="0" smtClean="0">
                <a:solidFill>
                  <a:srgbClr val="C00000"/>
                </a:solidFill>
              </a:rPr>
              <a:t>_________________________________________________________________________</a:t>
            </a:r>
            <a:endParaRPr lang="en-IE" b="1" dirty="0">
              <a:solidFill>
                <a:srgbClr val="C00000"/>
              </a:solidFill>
            </a:endParaRPr>
          </a:p>
          <a:p>
            <a:r>
              <a:rPr lang="en-IE" b="1" dirty="0" smtClean="0">
                <a:solidFill>
                  <a:srgbClr val="C00000"/>
                </a:solidFill>
              </a:rPr>
              <a:t>_________________________________________________________________________</a:t>
            </a:r>
            <a:endParaRPr lang="en-IE" b="1" dirty="0">
              <a:solidFill>
                <a:srgbClr val="C00000"/>
              </a:solidFill>
            </a:endParaRPr>
          </a:p>
          <a:p>
            <a:r>
              <a:rPr lang="en-IE" b="1" dirty="0" smtClean="0">
                <a:solidFill>
                  <a:srgbClr val="C00000"/>
                </a:solidFill>
              </a:rPr>
              <a:t>_________________________________________________________________________</a:t>
            </a:r>
          </a:p>
          <a:p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D1CAC-7C87-4132-9665-3F711FBA05B8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2121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08720"/>
            <a:ext cx="827585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2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>
                <a:solidFill>
                  <a:srgbClr val="C00000"/>
                </a:solidFill>
                <a:sym typeface="Wingdings 2"/>
              </a:rPr>
              <a:t>S</a:t>
            </a:r>
            <a:r>
              <a:rPr lang="en-IE" sz="2400" dirty="0" smtClean="0">
                <a:solidFill>
                  <a:srgbClr val="C00000"/>
                </a:solidFill>
              </a:rPr>
              <a:t>tudent </a:t>
            </a:r>
            <a:r>
              <a:rPr lang="en-IE" sz="2400" dirty="0">
                <a:solidFill>
                  <a:srgbClr val="C00000"/>
                </a:solidFill>
              </a:rPr>
              <a:t>Activity </a:t>
            </a:r>
            <a:r>
              <a:rPr lang="en-IE" sz="2400" dirty="0" smtClean="0">
                <a:solidFill>
                  <a:srgbClr val="C00000"/>
                </a:solidFill>
              </a:rPr>
              <a:t>1: 	Drawing a Scatter Plot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3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2: 	</a:t>
            </a:r>
            <a:r>
              <a:rPr lang="en-IE" sz="2400" dirty="0">
                <a:solidFill>
                  <a:srgbClr val="C00000"/>
                </a:solidFill>
              </a:rPr>
              <a:t>C</a:t>
            </a:r>
            <a:r>
              <a:rPr lang="en-IE" sz="2400" dirty="0" smtClean="0">
                <a:solidFill>
                  <a:srgbClr val="C00000"/>
                </a:solidFill>
              </a:rPr>
              <a:t>orrelation coefficient</a:t>
            </a:r>
          </a:p>
          <a:p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4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3: 	Interpreting the data and </a:t>
            </a:r>
          </a:p>
          <a:p>
            <a:pPr>
              <a:spcAft>
                <a:spcPts val="1200"/>
              </a:spcAft>
            </a:pPr>
            <a:r>
              <a:rPr lang="en-IE" sz="2400" dirty="0">
                <a:solidFill>
                  <a:srgbClr val="C00000"/>
                </a:solidFill>
              </a:rPr>
              <a:t>	</a:t>
            </a:r>
            <a:r>
              <a:rPr lang="en-IE" sz="2400" dirty="0" smtClean="0">
                <a:solidFill>
                  <a:srgbClr val="C00000"/>
                </a:solidFill>
              </a:rPr>
              <a:t>		the Correlation Coefficient</a:t>
            </a:r>
          </a:p>
          <a:p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5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4: 	Calculating the Correlation Coefficient (HL)</a:t>
            </a:r>
          </a:p>
          <a:p>
            <a:r>
              <a:rPr lang="en-IE" sz="2400" dirty="0" smtClean="0">
                <a:solidFill>
                  <a:srgbClr val="C00000"/>
                </a:solidFill>
              </a:rPr>
              <a:t>			and Causation (OL)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6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5: 	Line of Best Fit (HL only)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IE" sz="2400" dirty="0" smtClean="0">
                <a:solidFill>
                  <a:srgbClr val="C00000"/>
                </a:solidFill>
                <a:sym typeface="Wingdings 2"/>
                <a:hlinkClick r:id="rId7" action="ppaction://hlinksldjump"/>
              </a:rPr>
              <a:t></a:t>
            </a:r>
            <a:r>
              <a:rPr lang="en-IE" sz="2400" dirty="0" smtClean="0">
                <a:solidFill>
                  <a:srgbClr val="C00000"/>
                </a:solidFill>
                <a:sym typeface="Wingdings 2"/>
              </a:rPr>
              <a:t> </a:t>
            </a:r>
            <a:r>
              <a:rPr lang="en-IE" sz="2400" dirty="0" smtClean="0">
                <a:solidFill>
                  <a:srgbClr val="C00000"/>
                </a:solidFill>
              </a:rPr>
              <a:t>Student Activity 6: 	Outliers (HL Only)</a:t>
            </a:r>
            <a:endParaRPr lang="en-IE" sz="2400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29210" y="205310"/>
            <a:ext cx="1249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3200" b="1" dirty="0" smtClean="0">
                <a:solidFill>
                  <a:srgbClr val="C00000"/>
                </a:solidFill>
              </a:rPr>
              <a:t>INDEX</a:t>
            </a:r>
            <a:endParaRPr lang="en-IE" sz="3200" b="1" dirty="0">
              <a:solidFill>
                <a:srgbClr val="C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75AAB-8F3F-4EAD-B55E-D713576C34DE}" type="datetime10">
              <a:rPr lang="en-IE" smtClean="0"/>
              <a:t>12:51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9068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506D-20C4-4B59-A6A5-4B6242CF1F34}" type="datetime10">
              <a:rPr lang="en-IE" smtClean="0"/>
              <a:pPr/>
              <a:t>12:51</a:t>
            </a:fld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269776" y="764704"/>
            <a:ext cx="84786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>
                <a:solidFill>
                  <a:srgbClr val="C00000"/>
                </a:solidFill>
              </a:rPr>
              <a:t>How could you measure </a:t>
            </a:r>
            <a:r>
              <a:rPr lang="en-IE" sz="2000" dirty="0" smtClean="0">
                <a:solidFill>
                  <a:srgbClr val="C00000"/>
                </a:solidFill>
              </a:rPr>
              <a:t>the strength </a:t>
            </a:r>
            <a:r>
              <a:rPr lang="en-IE" sz="2000" dirty="0">
                <a:solidFill>
                  <a:srgbClr val="C00000"/>
                </a:solidFill>
              </a:rPr>
              <a:t>of the relationship</a:t>
            </a:r>
            <a:r>
              <a:rPr lang="en-IE" sz="2000" dirty="0" smtClean="0">
                <a:solidFill>
                  <a:srgbClr val="C00000"/>
                </a:solidFill>
              </a:rPr>
              <a:t>?</a:t>
            </a:r>
            <a:endParaRPr lang="en-IE" sz="2000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To </a:t>
            </a:r>
            <a:r>
              <a:rPr lang="en-IE" sz="2000" dirty="0">
                <a:solidFill>
                  <a:srgbClr val="C00000"/>
                </a:solidFill>
              </a:rPr>
              <a:t>check mathematically </a:t>
            </a:r>
            <a:r>
              <a:rPr lang="en-IE" sz="2000" dirty="0" smtClean="0">
                <a:solidFill>
                  <a:srgbClr val="C00000"/>
                </a:solidFill>
              </a:rPr>
              <a:t>if there </a:t>
            </a:r>
            <a:r>
              <a:rPr lang="en-IE" sz="2000" dirty="0">
                <a:solidFill>
                  <a:srgbClr val="C00000"/>
                </a:solidFill>
              </a:rPr>
              <a:t>is a relationship </a:t>
            </a:r>
            <a:r>
              <a:rPr lang="en-IE" sz="2000" dirty="0" smtClean="0">
                <a:solidFill>
                  <a:srgbClr val="C00000"/>
                </a:solidFill>
              </a:rPr>
              <a:t>we calculate </a:t>
            </a:r>
            <a:r>
              <a:rPr lang="en-IE" sz="2000" dirty="0">
                <a:solidFill>
                  <a:srgbClr val="C00000"/>
                </a:solidFill>
              </a:rPr>
              <a:t>or are given </a:t>
            </a:r>
            <a:r>
              <a:rPr lang="en-IE" sz="2000" dirty="0" smtClean="0">
                <a:solidFill>
                  <a:srgbClr val="C00000"/>
                </a:solidFill>
              </a:rPr>
              <a:t>the correlation </a:t>
            </a:r>
            <a:r>
              <a:rPr lang="en-IE" sz="2000" dirty="0">
                <a:solidFill>
                  <a:srgbClr val="C00000"/>
                </a:solidFill>
              </a:rPr>
              <a:t>coefficient</a:t>
            </a:r>
            <a:r>
              <a:rPr lang="en-IE" sz="2000" dirty="0" smtClean="0">
                <a:solidFill>
                  <a:srgbClr val="C00000"/>
                </a:solidFill>
              </a:rPr>
              <a:t>.</a:t>
            </a:r>
            <a:endParaRPr lang="en-IE" sz="2000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The </a:t>
            </a:r>
            <a:r>
              <a:rPr lang="en-IE" sz="2000" dirty="0">
                <a:solidFill>
                  <a:srgbClr val="C00000"/>
                </a:solidFill>
              </a:rPr>
              <a:t>correlation </a:t>
            </a:r>
            <a:r>
              <a:rPr lang="en-IE" sz="2000" dirty="0" smtClean="0">
                <a:solidFill>
                  <a:srgbClr val="C00000"/>
                </a:solidFill>
              </a:rPr>
              <a:t>coefficient (r</a:t>
            </a:r>
            <a:r>
              <a:rPr lang="en-IE" sz="2000" dirty="0">
                <a:solidFill>
                  <a:srgbClr val="C00000"/>
                </a:solidFill>
              </a:rPr>
              <a:t>) measures the </a:t>
            </a:r>
            <a:r>
              <a:rPr lang="en-IE" sz="2000" dirty="0" smtClean="0">
                <a:solidFill>
                  <a:srgbClr val="C00000"/>
                </a:solidFill>
              </a:rPr>
              <a:t>linear relationship </a:t>
            </a:r>
            <a:r>
              <a:rPr lang="en-IE" sz="2000" dirty="0">
                <a:solidFill>
                  <a:srgbClr val="C00000"/>
                </a:solidFill>
              </a:rPr>
              <a:t>between</a:t>
            </a:r>
          </a:p>
          <a:p>
            <a:pPr>
              <a:tabLst>
                <a:tab pos="354013" algn="l"/>
                <a:tab pos="442913" algn="l"/>
              </a:tabLst>
            </a:pPr>
            <a:r>
              <a:rPr lang="en-IE" sz="2000" dirty="0">
                <a:solidFill>
                  <a:srgbClr val="C00000"/>
                </a:solidFill>
              </a:rPr>
              <a:t> </a:t>
            </a:r>
            <a:r>
              <a:rPr lang="en-IE" sz="2000" dirty="0" smtClean="0">
                <a:solidFill>
                  <a:srgbClr val="C00000"/>
                </a:solidFill>
              </a:rPr>
              <a:t>     variables</a:t>
            </a:r>
            <a:r>
              <a:rPr lang="en-IE" sz="2000" dirty="0">
                <a:solidFill>
                  <a:srgbClr val="C00000"/>
                </a:solidFill>
              </a:rPr>
              <a:t>. The </a:t>
            </a:r>
            <a:r>
              <a:rPr lang="en-IE" sz="2000" dirty="0" smtClean="0">
                <a:solidFill>
                  <a:srgbClr val="C00000"/>
                </a:solidFill>
              </a:rPr>
              <a:t>coefficient lies </a:t>
            </a:r>
            <a:r>
              <a:rPr lang="en-IE" sz="2000" dirty="0">
                <a:solidFill>
                  <a:srgbClr val="C00000"/>
                </a:solidFill>
              </a:rPr>
              <a:t>between 1 and -1 and </a:t>
            </a:r>
            <a:r>
              <a:rPr lang="en-IE" sz="2000" dirty="0" smtClean="0">
                <a:solidFill>
                  <a:srgbClr val="C00000"/>
                </a:solidFill>
              </a:rPr>
              <a:t>if the </a:t>
            </a:r>
            <a:r>
              <a:rPr lang="en-IE" sz="2000" dirty="0">
                <a:solidFill>
                  <a:srgbClr val="C00000"/>
                </a:solidFill>
              </a:rPr>
              <a:t>coefficient is 	</a:t>
            </a:r>
            <a:r>
              <a:rPr lang="en-IE" sz="2000" dirty="0" smtClean="0">
                <a:solidFill>
                  <a:srgbClr val="C00000"/>
                </a:solidFill>
              </a:rPr>
              <a:t>greater 0.6 than </a:t>
            </a:r>
            <a:r>
              <a:rPr lang="en-IE" sz="2000" dirty="0">
                <a:solidFill>
                  <a:srgbClr val="C00000"/>
                </a:solidFill>
              </a:rPr>
              <a:t>we say there is a </a:t>
            </a:r>
            <a:r>
              <a:rPr lang="en-IE" sz="2000" dirty="0" smtClean="0">
                <a:solidFill>
                  <a:srgbClr val="C00000"/>
                </a:solidFill>
              </a:rPr>
              <a:t>strong positive </a:t>
            </a:r>
            <a:r>
              <a:rPr lang="en-IE" sz="2000" dirty="0">
                <a:solidFill>
                  <a:srgbClr val="C00000"/>
                </a:solidFill>
              </a:rPr>
              <a:t>correlation and </a:t>
            </a:r>
            <a:r>
              <a:rPr lang="en-IE" sz="2000" dirty="0" smtClean="0">
                <a:solidFill>
                  <a:srgbClr val="C00000"/>
                </a:solidFill>
              </a:rPr>
              <a:t>if the 	coefficient </a:t>
            </a:r>
            <a:r>
              <a:rPr lang="en-IE" sz="2000" dirty="0">
                <a:solidFill>
                  <a:srgbClr val="C00000"/>
                </a:solidFill>
              </a:rPr>
              <a:t>is smaller -</a:t>
            </a:r>
            <a:r>
              <a:rPr lang="en-IE" sz="2000" dirty="0" smtClean="0">
                <a:solidFill>
                  <a:srgbClr val="C00000"/>
                </a:solidFill>
              </a:rPr>
              <a:t>0.6 than </a:t>
            </a:r>
            <a:r>
              <a:rPr lang="en-IE" sz="2000" dirty="0">
                <a:solidFill>
                  <a:srgbClr val="C00000"/>
                </a:solidFill>
              </a:rPr>
              <a:t>we say there is </a:t>
            </a:r>
            <a:r>
              <a:rPr lang="en-IE" sz="2000" dirty="0" smtClean="0">
                <a:solidFill>
                  <a:srgbClr val="C00000"/>
                </a:solidFill>
              </a:rPr>
              <a:t>a strong</a:t>
            </a:r>
            <a:r>
              <a:rPr lang="en-IE" sz="2000" dirty="0">
                <a:solidFill>
                  <a:srgbClr val="C00000"/>
                </a:solidFill>
              </a:rPr>
              <a:t> </a:t>
            </a:r>
            <a:r>
              <a:rPr lang="en-IE" sz="2000" dirty="0" smtClean="0">
                <a:solidFill>
                  <a:srgbClr val="C00000"/>
                </a:solidFill>
              </a:rPr>
              <a:t>negative </a:t>
            </a:r>
            <a:r>
              <a:rPr lang="en-IE" sz="2000" dirty="0">
                <a:solidFill>
                  <a:srgbClr val="C00000"/>
                </a:solidFill>
              </a:rPr>
              <a:t>correlation</a:t>
            </a:r>
            <a:r>
              <a:rPr lang="en-IE" sz="2000" dirty="0" smtClean="0">
                <a:solidFill>
                  <a:srgbClr val="C00000"/>
                </a:solidFill>
              </a:rPr>
              <a:t>.</a:t>
            </a:r>
            <a:endParaRPr lang="en-IE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00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506D-20C4-4B59-A6A5-4B6242CF1F34}" type="datetime10">
              <a:rPr lang="en-IE" smtClean="0"/>
              <a:pPr/>
              <a:t>12:51</a:t>
            </a:fld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323528" y="474345"/>
            <a:ext cx="84969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b="1" dirty="0">
                <a:solidFill>
                  <a:srgbClr val="C00000"/>
                </a:solidFill>
              </a:rPr>
              <a:t>Note: </a:t>
            </a:r>
            <a:r>
              <a:rPr lang="en-IE" sz="2000" dirty="0">
                <a:solidFill>
                  <a:srgbClr val="C00000"/>
                </a:solidFill>
              </a:rPr>
              <a:t>There is no universally </a:t>
            </a:r>
            <a:r>
              <a:rPr lang="en-IE" sz="2000" dirty="0" smtClean="0">
                <a:solidFill>
                  <a:srgbClr val="C00000"/>
                </a:solidFill>
              </a:rPr>
              <a:t>accepted criterion </a:t>
            </a:r>
            <a:r>
              <a:rPr lang="en-IE" sz="2000" dirty="0">
                <a:solidFill>
                  <a:srgbClr val="C00000"/>
                </a:solidFill>
              </a:rPr>
              <a:t>for applying the adjectives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“strong”, “moderate” and “</a:t>
            </a:r>
            <a:r>
              <a:rPr lang="en-IE" sz="2000" dirty="0" smtClean="0">
                <a:solidFill>
                  <a:srgbClr val="C00000"/>
                </a:solidFill>
              </a:rPr>
              <a:t>weak” to </a:t>
            </a:r>
            <a:r>
              <a:rPr lang="en-IE" sz="2000" dirty="0">
                <a:solidFill>
                  <a:srgbClr val="C00000"/>
                </a:solidFill>
              </a:rPr>
              <a:t>correlation coefficients. </a:t>
            </a:r>
            <a:r>
              <a:rPr lang="en-IE" sz="2000" dirty="0" smtClean="0">
                <a:solidFill>
                  <a:srgbClr val="C00000"/>
                </a:solidFill>
              </a:rPr>
              <a:t>State Examinations </a:t>
            </a:r>
            <a:r>
              <a:rPr lang="en-IE" sz="2000" dirty="0">
                <a:solidFill>
                  <a:srgbClr val="C00000"/>
                </a:solidFill>
              </a:rPr>
              <a:t>Commission (</a:t>
            </a:r>
            <a:r>
              <a:rPr lang="en-IE" sz="2000" dirty="0" smtClean="0">
                <a:solidFill>
                  <a:srgbClr val="C00000"/>
                </a:solidFill>
              </a:rPr>
              <a:t>January 2010</a:t>
            </a:r>
            <a:r>
              <a:rPr lang="en-IE" sz="2000" dirty="0">
                <a:solidFill>
                  <a:srgbClr val="C00000"/>
                </a:solidFill>
              </a:rPr>
              <a:t>). Report on the Trialling </a:t>
            </a:r>
            <a:r>
              <a:rPr lang="en-IE" sz="2000" dirty="0" smtClean="0">
                <a:solidFill>
                  <a:srgbClr val="C00000"/>
                </a:solidFill>
              </a:rPr>
              <a:t>of Leaving </a:t>
            </a:r>
            <a:r>
              <a:rPr lang="en-IE" sz="2000" dirty="0">
                <a:solidFill>
                  <a:srgbClr val="C00000"/>
                </a:solidFill>
              </a:rPr>
              <a:t>Certificate Sample Papers </a:t>
            </a:r>
            <a:r>
              <a:rPr lang="en-IE" sz="2000" dirty="0" smtClean="0">
                <a:solidFill>
                  <a:srgbClr val="C00000"/>
                </a:solidFill>
              </a:rPr>
              <a:t>for Phase </a:t>
            </a:r>
            <a:r>
              <a:rPr lang="en-IE" sz="2000" dirty="0">
                <a:solidFill>
                  <a:srgbClr val="C00000"/>
                </a:solidFill>
              </a:rPr>
              <a:t>1 Project Maths, </a:t>
            </a:r>
            <a:r>
              <a:rPr lang="en-IE" sz="2000" dirty="0" smtClean="0">
                <a:solidFill>
                  <a:srgbClr val="C00000"/>
                </a:solidFill>
              </a:rPr>
              <a:t>. </a:t>
            </a:r>
            <a:r>
              <a:rPr lang="en-IE" sz="2000" dirty="0">
                <a:solidFill>
                  <a:srgbClr val="C00000"/>
                </a:solidFill>
              </a:rPr>
              <a:t>http://</a:t>
            </a:r>
            <a:r>
              <a:rPr lang="en-IE" sz="2000" dirty="0" smtClean="0">
                <a:solidFill>
                  <a:srgbClr val="C00000"/>
                </a:solidFill>
              </a:rPr>
              <a:t>www.examinations.ie/schools/Report_on_Trial_final.pdf </a:t>
            </a:r>
            <a:r>
              <a:rPr lang="en-IE" sz="2000" dirty="0">
                <a:solidFill>
                  <a:srgbClr val="C00000"/>
                </a:solidFill>
              </a:rPr>
              <a:t>[accessed September 2011]. </a:t>
            </a:r>
            <a:endParaRPr lang="en-IE" sz="2000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 smtClean="0">
                <a:solidFill>
                  <a:srgbClr val="C00000"/>
                </a:solidFill>
              </a:rPr>
              <a:t>The following </a:t>
            </a:r>
            <a:r>
              <a:rPr lang="en-IE" sz="2000" dirty="0">
                <a:solidFill>
                  <a:srgbClr val="C00000"/>
                </a:solidFill>
              </a:rPr>
              <a:t>is a guide</a:t>
            </a:r>
            <a:r>
              <a:rPr lang="en-IE" sz="2000" dirty="0" smtClean="0">
                <a:solidFill>
                  <a:srgbClr val="C00000"/>
                </a:solidFill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IE" sz="2000" dirty="0" smtClean="0">
                <a:solidFill>
                  <a:srgbClr val="C00000"/>
                </a:solidFill>
              </a:rPr>
              <a:t>Range </a:t>
            </a:r>
            <a:r>
              <a:rPr lang="en-IE" sz="2000" dirty="0">
                <a:solidFill>
                  <a:srgbClr val="C00000"/>
                </a:solidFill>
              </a:rPr>
              <a:t>of values of </a:t>
            </a:r>
            <a:r>
              <a:rPr lang="en-IE" sz="2000" dirty="0" smtClean="0">
                <a:solidFill>
                  <a:srgbClr val="C00000"/>
                </a:solidFill>
              </a:rPr>
              <a:t>correlation coefficient </a:t>
            </a:r>
            <a:r>
              <a:rPr lang="en-IE" sz="2000" dirty="0">
                <a:solidFill>
                  <a:srgbClr val="C00000"/>
                </a:solidFill>
              </a:rPr>
              <a:t>-1≤ </a:t>
            </a:r>
            <a:r>
              <a:rPr lang="en-IE" sz="2000" i="1" dirty="0">
                <a:solidFill>
                  <a:srgbClr val="C00000"/>
                </a:solidFill>
              </a:rPr>
              <a:t>r </a:t>
            </a:r>
            <a:r>
              <a:rPr lang="en-IE" sz="2000" dirty="0">
                <a:solidFill>
                  <a:srgbClr val="C00000"/>
                </a:solidFill>
              </a:rPr>
              <a:t>≤1</a:t>
            </a:r>
          </a:p>
          <a:p>
            <a:pPr>
              <a:lnSpc>
                <a:spcPct val="150000"/>
              </a:lnSpc>
            </a:pPr>
            <a:r>
              <a:rPr lang="en-IE" sz="2000" dirty="0" smtClean="0">
                <a:solidFill>
                  <a:srgbClr val="C00000"/>
                </a:solidFill>
              </a:rPr>
              <a:t>Strong </a:t>
            </a:r>
            <a:r>
              <a:rPr lang="en-IE" sz="2000" dirty="0">
                <a:solidFill>
                  <a:srgbClr val="C00000"/>
                </a:solidFill>
              </a:rPr>
              <a:t>positive correlation </a:t>
            </a:r>
            <a:r>
              <a:rPr lang="en-IE" sz="2000" dirty="0" smtClean="0">
                <a:solidFill>
                  <a:srgbClr val="C00000"/>
                </a:solidFill>
              </a:rPr>
              <a:t>	0.6 ≤ </a:t>
            </a:r>
            <a:r>
              <a:rPr lang="en-IE" sz="2000" i="1" dirty="0" smtClean="0">
                <a:solidFill>
                  <a:srgbClr val="C00000"/>
                </a:solidFill>
              </a:rPr>
              <a:t>r </a:t>
            </a:r>
            <a:r>
              <a:rPr lang="en-IE" sz="2000" dirty="0" smtClean="0">
                <a:solidFill>
                  <a:srgbClr val="C00000"/>
                </a:solidFill>
              </a:rPr>
              <a:t>≤ 1</a:t>
            </a:r>
          </a:p>
          <a:p>
            <a:pPr>
              <a:lnSpc>
                <a:spcPct val="150000"/>
              </a:lnSpc>
            </a:pPr>
            <a:r>
              <a:rPr lang="en-IE" sz="2000" dirty="0" smtClean="0">
                <a:solidFill>
                  <a:srgbClr val="C00000"/>
                </a:solidFill>
              </a:rPr>
              <a:t>Weak </a:t>
            </a:r>
            <a:r>
              <a:rPr lang="en-IE" sz="2000" dirty="0">
                <a:solidFill>
                  <a:srgbClr val="C00000"/>
                </a:solidFill>
              </a:rPr>
              <a:t>positive </a:t>
            </a:r>
            <a:r>
              <a:rPr lang="en-IE" sz="2000" dirty="0" smtClean="0">
                <a:solidFill>
                  <a:srgbClr val="C00000"/>
                </a:solidFill>
              </a:rPr>
              <a:t>correlation       	0 &lt; </a:t>
            </a:r>
            <a:r>
              <a:rPr lang="en-IE" sz="2000" i="1" dirty="0">
                <a:solidFill>
                  <a:srgbClr val="C00000"/>
                </a:solidFill>
              </a:rPr>
              <a:t>r </a:t>
            </a:r>
            <a:r>
              <a:rPr lang="en-IE" sz="2000" dirty="0" smtClean="0">
                <a:solidFill>
                  <a:srgbClr val="C00000"/>
                </a:solidFill>
              </a:rPr>
              <a:t>&lt; 0.6</a:t>
            </a:r>
            <a:endParaRPr lang="en-IE" sz="2000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 smtClean="0">
                <a:solidFill>
                  <a:srgbClr val="C00000"/>
                </a:solidFill>
              </a:rPr>
              <a:t>Weak </a:t>
            </a:r>
            <a:r>
              <a:rPr lang="en-IE" sz="2000" dirty="0">
                <a:solidFill>
                  <a:srgbClr val="C00000"/>
                </a:solidFill>
              </a:rPr>
              <a:t>negative </a:t>
            </a:r>
            <a:r>
              <a:rPr lang="en-IE" sz="2000" dirty="0" smtClean="0">
                <a:solidFill>
                  <a:srgbClr val="C00000"/>
                </a:solidFill>
              </a:rPr>
              <a:t>correlation</a:t>
            </a:r>
            <a:r>
              <a:rPr lang="en-IE" sz="2000" dirty="0">
                <a:solidFill>
                  <a:srgbClr val="C00000"/>
                </a:solidFill>
              </a:rPr>
              <a:t> </a:t>
            </a:r>
            <a:r>
              <a:rPr lang="en-IE" sz="2000" dirty="0" smtClean="0">
                <a:solidFill>
                  <a:srgbClr val="C00000"/>
                </a:solidFill>
              </a:rPr>
              <a:t>	-0.6 &lt; </a:t>
            </a:r>
            <a:r>
              <a:rPr lang="en-IE" sz="2000" i="1" dirty="0">
                <a:solidFill>
                  <a:srgbClr val="C00000"/>
                </a:solidFill>
              </a:rPr>
              <a:t>r </a:t>
            </a:r>
            <a:r>
              <a:rPr lang="en-IE" sz="2000" dirty="0" smtClean="0">
                <a:solidFill>
                  <a:srgbClr val="C00000"/>
                </a:solidFill>
              </a:rPr>
              <a:t>&lt; 0</a:t>
            </a:r>
            <a:endParaRPr lang="en-IE" sz="2000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tabLst>
                <a:tab pos="3317875" algn="l"/>
              </a:tabLst>
            </a:pPr>
            <a:r>
              <a:rPr lang="en-IE" sz="2000" dirty="0" smtClean="0">
                <a:solidFill>
                  <a:srgbClr val="C00000"/>
                </a:solidFill>
              </a:rPr>
              <a:t>Strong </a:t>
            </a:r>
            <a:r>
              <a:rPr lang="en-IE" sz="2000" dirty="0">
                <a:solidFill>
                  <a:srgbClr val="C00000"/>
                </a:solidFill>
              </a:rPr>
              <a:t>negative </a:t>
            </a:r>
            <a:r>
              <a:rPr lang="en-IE" sz="2000" dirty="0" smtClean="0">
                <a:solidFill>
                  <a:srgbClr val="C00000"/>
                </a:solidFill>
              </a:rPr>
              <a:t>correlation		 -1 ≤ </a:t>
            </a:r>
            <a:r>
              <a:rPr lang="en-IE" sz="2000" i="1" dirty="0">
                <a:solidFill>
                  <a:srgbClr val="C00000"/>
                </a:solidFill>
              </a:rPr>
              <a:t>r </a:t>
            </a:r>
            <a:r>
              <a:rPr lang="en-IE" sz="2000" dirty="0" smtClean="0">
                <a:solidFill>
                  <a:srgbClr val="C00000"/>
                </a:solidFill>
              </a:rPr>
              <a:t>≤ −</a:t>
            </a:r>
            <a:r>
              <a:rPr lang="en-IE" sz="2000" dirty="0">
                <a:solidFill>
                  <a:srgbClr val="C00000"/>
                </a:solidFill>
              </a:rPr>
              <a:t>0.6</a:t>
            </a:r>
          </a:p>
        </p:txBody>
      </p:sp>
    </p:spTree>
    <p:extLst>
      <p:ext uri="{BB962C8B-B14F-4D97-AF65-F5344CB8AC3E}">
        <p14:creationId xmlns:p14="http://schemas.microsoft.com/office/powerpoint/2010/main" val="120752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506D-20C4-4B59-A6A5-4B6242CF1F34}" type="datetime10">
              <a:rPr lang="en-IE" smtClean="0"/>
              <a:pPr/>
              <a:t>12:51</a:t>
            </a:fld>
            <a:endParaRPr lang="en-IE"/>
          </a:p>
        </p:txBody>
      </p:sp>
      <p:sp>
        <p:nvSpPr>
          <p:cNvPr id="3" name="Rectangle 2"/>
          <p:cNvSpPr/>
          <p:nvPr/>
        </p:nvSpPr>
        <p:spPr>
          <a:xfrm>
            <a:off x="395536" y="566678"/>
            <a:ext cx="856895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What </a:t>
            </a:r>
            <a:r>
              <a:rPr lang="en-IE" sz="2000" dirty="0">
                <a:solidFill>
                  <a:srgbClr val="C00000"/>
                </a:solidFill>
              </a:rPr>
              <a:t>type of correlation do we have </a:t>
            </a:r>
            <a:r>
              <a:rPr lang="en-IE" sz="2000" dirty="0" smtClean="0">
                <a:solidFill>
                  <a:srgbClr val="C00000"/>
                </a:solidFill>
              </a:rPr>
              <a:t>if the </a:t>
            </a:r>
            <a:r>
              <a:rPr lang="en-IE" sz="2000" dirty="0">
                <a:solidFill>
                  <a:srgbClr val="C00000"/>
                </a:solidFill>
              </a:rPr>
              <a:t>correlation coefficient is -0.43</a:t>
            </a:r>
            <a:r>
              <a:rPr lang="en-IE" sz="2000" dirty="0" smtClean="0">
                <a:solidFill>
                  <a:srgbClr val="C00000"/>
                </a:solidFill>
              </a:rPr>
              <a:t>?</a:t>
            </a:r>
            <a:endParaRPr lang="en-IE" sz="2000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What </a:t>
            </a:r>
            <a:r>
              <a:rPr lang="en-IE" sz="2000" dirty="0">
                <a:solidFill>
                  <a:srgbClr val="C00000"/>
                </a:solidFill>
              </a:rPr>
              <a:t>type of correlation do we have </a:t>
            </a:r>
            <a:r>
              <a:rPr lang="en-IE" sz="2000" dirty="0" smtClean="0">
                <a:solidFill>
                  <a:srgbClr val="C00000"/>
                </a:solidFill>
              </a:rPr>
              <a:t>if the </a:t>
            </a:r>
            <a:r>
              <a:rPr lang="en-IE" sz="2000" dirty="0">
                <a:solidFill>
                  <a:srgbClr val="C00000"/>
                </a:solidFill>
              </a:rPr>
              <a:t>correlation coefficient is 0.74</a:t>
            </a:r>
            <a:r>
              <a:rPr lang="en-IE" sz="2000" dirty="0" smtClean="0">
                <a:solidFill>
                  <a:srgbClr val="C00000"/>
                </a:solidFill>
              </a:rPr>
              <a:t>?</a:t>
            </a:r>
            <a:endParaRPr lang="en-IE" sz="2000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What </a:t>
            </a:r>
            <a:r>
              <a:rPr lang="en-IE" sz="2000" dirty="0">
                <a:solidFill>
                  <a:srgbClr val="C00000"/>
                </a:solidFill>
              </a:rPr>
              <a:t>type of correlation do we have </a:t>
            </a:r>
            <a:r>
              <a:rPr lang="en-IE" sz="2000" dirty="0" smtClean="0">
                <a:solidFill>
                  <a:srgbClr val="C00000"/>
                </a:solidFill>
              </a:rPr>
              <a:t>if the </a:t>
            </a:r>
            <a:r>
              <a:rPr lang="en-IE" sz="2000" dirty="0">
                <a:solidFill>
                  <a:srgbClr val="C00000"/>
                </a:solidFill>
              </a:rPr>
              <a:t>correlation coefficient is </a:t>
            </a:r>
            <a:r>
              <a:rPr lang="en-IE" sz="2000" dirty="0" smtClean="0">
                <a:solidFill>
                  <a:srgbClr val="C00000"/>
                </a:solidFill>
              </a:rPr>
              <a:t>0.03?</a:t>
            </a:r>
            <a:endParaRPr lang="en-IE" sz="2000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What </a:t>
            </a:r>
            <a:r>
              <a:rPr lang="en-IE" sz="2000" dirty="0">
                <a:solidFill>
                  <a:srgbClr val="C00000"/>
                </a:solidFill>
              </a:rPr>
              <a:t>type of correlation do we have </a:t>
            </a:r>
            <a:r>
              <a:rPr lang="en-IE" sz="2000" dirty="0" smtClean="0">
                <a:solidFill>
                  <a:srgbClr val="C00000"/>
                </a:solidFill>
              </a:rPr>
              <a:t>if the </a:t>
            </a:r>
            <a:r>
              <a:rPr lang="en-IE" sz="2000" dirty="0">
                <a:solidFill>
                  <a:srgbClr val="C00000"/>
                </a:solidFill>
              </a:rPr>
              <a:t>correlation coefficient is -0.81</a:t>
            </a:r>
            <a:r>
              <a:rPr lang="en-IE" sz="2000" dirty="0" smtClean="0">
                <a:solidFill>
                  <a:srgbClr val="C00000"/>
                </a:solidFill>
              </a:rPr>
              <a:t>?</a:t>
            </a:r>
            <a:endParaRPr lang="en-IE" sz="2000" dirty="0">
              <a:solidFill>
                <a:srgbClr val="C00000"/>
              </a:solidFill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What </a:t>
            </a:r>
            <a:r>
              <a:rPr lang="en-IE" sz="2000" dirty="0">
                <a:solidFill>
                  <a:srgbClr val="C00000"/>
                </a:solidFill>
              </a:rPr>
              <a:t>type of correlation do we have </a:t>
            </a:r>
            <a:r>
              <a:rPr lang="en-IE" sz="2000" dirty="0" smtClean="0">
                <a:solidFill>
                  <a:srgbClr val="C00000"/>
                </a:solidFill>
              </a:rPr>
              <a:t>if the </a:t>
            </a:r>
            <a:r>
              <a:rPr lang="en-IE" sz="2000" dirty="0">
                <a:solidFill>
                  <a:srgbClr val="C00000"/>
                </a:solidFill>
              </a:rPr>
              <a:t>correlation coefficient is -0.61?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3140968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What </a:t>
            </a:r>
            <a:r>
              <a:rPr lang="en-IE" sz="2000" dirty="0">
                <a:solidFill>
                  <a:srgbClr val="C00000"/>
                </a:solidFill>
              </a:rPr>
              <a:t>do you think the </a:t>
            </a:r>
            <a:r>
              <a:rPr lang="en-IE" sz="2000" dirty="0" smtClean="0">
                <a:solidFill>
                  <a:srgbClr val="C00000"/>
                </a:solidFill>
              </a:rPr>
              <a:t>correlation coefficient </a:t>
            </a:r>
            <a:r>
              <a:rPr lang="en-IE" sz="2000" dirty="0">
                <a:solidFill>
                  <a:srgbClr val="C00000"/>
                </a:solidFill>
              </a:rPr>
              <a:t>would be for the scatter plot</a:t>
            </a:r>
          </a:p>
          <a:p>
            <a:pPr>
              <a:lnSpc>
                <a:spcPct val="150000"/>
              </a:lnSpc>
            </a:pPr>
            <a:r>
              <a:rPr lang="en-IE" sz="2000" dirty="0" smtClean="0">
                <a:solidFill>
                  <a:srgbClr val="C00000"/>
                </a:solidFill>
              </a:rPr>
              <a:t>     in </a:t>
            </a:r>
            <a:r>
              <a:rPr lang="en-IE" sz="2000" dirty="0">
                <a:solidFill>
                  <a:srgbClr val="C00000"/>
                </a:solidFill>
              </a:rPr>
              <a:t>Student Activity 1?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Why </a:t>
            </a:r>
            <a:r>
              <a:rPr lang="en-IE" sz="2000" dirty="0">
                <a:solidFill>
                  <a:srgbClr val="C00000"/>
                </a:solidFill>
              </a:rPr>
              <a:t>is the coefficient here negative</a:t>
            </a:r>
            <a:r>
              <a:rPr lang="en-IE" sz="2000" dirty="0" smtClean="0">
                <a:solidFill>
                  <a:srgbClr val="C00000"/>
                </a:solidFill>
              </a:rPr>
              <a:t>?</a:t>
            </a:r>
            <a:endParaRPr lang="en-IE" sz="2000" dirty="0">
              <a:solidFill>
                <a:srgbClr val="C0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C00000"/>
                </a:solidFill>
              </a:rPr>
              <a:t>Could </a:t>
            </a:r>
            <a:r>
              <a:rPr lang="en-IE" sz="2000" dirty="0">
                <a:solidFill>
                  <a:srgbClr val="C00000"/>
                </a:solidFill>
              </a:rPr>
              <a:t>it be -0.4?</a:t>
            </a:r>
          </a:p>
        </p:txBody>
      </p:sp>
    </p:spTree>
    <p:extLst>
      <p:ext uri="{BB962C8B-B14F-4D97-AF65-F5344CB8AC3E}">
        <p14:creationId xmlns:p14="http://schemas.microsoft.com/office/powerpoint/2010/main" val="257389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451</TotalTime>
  <Words>1553</Words>
  <Application>Microsoft Office PowerPoint</Application>
  <PresentationFormat>On-screen Show (4:3)</PresentationFormat>
  <Paragraphs>820</Paragraphs>
  <Slides>41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Theme1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32</cp:revision>
  <dcterms:created xsi:type="dcterms:W3CDTF">2011-12-07T10:25:47Z</dcterms:created>
  <dcterms:modified xsi:type="dcterms:W3CDTF">2012-02-22T13:03:18Z</dcterms:modified>
</cp:coreProperties>
</file>