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60" r:id="rId5"/>
    <p:sldId id="261" r:id="rId6"/>
    <p:sldId id="262" r:id="rId7"/>
    <p:sldId id="263" r:id="rId8"/>
    <p:sldId id="264" r:id="rId9"/>
    <p:sldId id="265" r:id="rId10"/>
    <p:sldId id="267" r:id="rId11"/>
    <p:sldId id="268" r:id="rId12"/>
    <p:sldId id="271" r:id="rId13"/>
    <p:sldId id="269" r:id="rId14"/>
    <p:sldId id="270" r:id="rId15"/>
    <p:sldId id="272" r:id="rId16"/>
    <p:sldId id="273" r:id="rId17"/>
    <p:sldId id="274" r:id="rId18"/>
    <p:sldId id="275" r:id="rId19"/>
    <p:sldId id="276" r:id="rId20"/>
    <p:sldId id="277" r:id="rId21"/>
    <p:sldId id="278" r:id="rId22"/>
    <p:sldId id="279" r:id="rId23"/>
    <p:sldId id="280" r:id="rId24"/>
    <p:sldId id="281" r:id="rId25"/>
    <p:sldId id="283" r:id="rId26"/>
    <p:sldId id="282" r:id="rId27"/>
    <p:sldId id="284" r:id="rId28"/>
    <p:sldId id="285" r:id="rId29"/>
    <p:sldId id="286" r:id="rId30"/>
    <p:sldId id="287" r:id="rId31"/>
    <p:sldId id="288" r:id="rId32"/>
    <p:sldId id="289"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B30BCD01-9F01-4F24-8C87-46DA0B412E8F}" type="datetimeFigureOut">
              <a:rPr lang="en-IE" smtClean="0"/>
              <a:t>18/04/2012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27D0206-F6A9-49DB-BB25-2211E3B349DF}"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30BCD01-9F01-4F24-8C87-46DA0B412E8F}" type="datetimeFigureOut">
              <a:rPr lang="en-IE" smtClean="0"/>
              <a:t>18/04/2012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27D0206-F6A9-49DB-BB25-2211E3B349DF}"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30BCD01-9F01-4F24-8C87-46DA0B412E8F}" type="datetimeFigureOut">
              <a:rPr lang="en-IE" smtClean="0"/>
              <a:t>18/04/2012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27D0206-F6A9-49DB-BB25-2211E3B349DF}"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30BCD01-9F01-4F24-8C87-46DA0B412E8F}" type="datetimeFigureOut">
              <a:rPr lang="en-IE" smtClean="0"/>
              <a:t>18/04/2012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27D0206-F6A9-49DB-BB25-2211E3B349DF}" type="slidenum">
              <a:rPr lang="en-IE" smtClean="0"/>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0BCD01-9F01-4F24-8C87-46DA0B412E8F}" type="datetimeFigureOut">
              <a:rPr lang="en-IE" smtClean="0"/>
              <a:t>18/04/2012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27D0206-F6A9-49DB-BB25-2211E3B349DF}" type="slidenum">
              <a:rPr lang="en-IE" smtClean="0"/>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B30BCD01-9F01-4F24-8C87-46DA0B412E8F}" type="datetimeFigureOut">
              <a:rPr lang="en-IE" smtClean="0"/>
              <a:t>18/04/2012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27D0206-F6A9-49DB-BB25-2211E3B349DF}" type="slidenum">
              <a:rPr lang="en-IE" smtClean="0"/>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B30BCD01-9F01-4F24-8C87-46DA0B412E8F}" type="datetimeFigureOut">
              <a:rPr lang="en-IE" smtClean="0"/>
              <a:t>18/04/2012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27D0206-F6A9-49DB-BB25-2211E3B349DF}" type="slidenum">
              <a:rPr lang="en-IE" smtClean="0"/>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B30BCD01-9F01-4F24-8C87-46DA0B412E8F}" type="datetimeFigureOut">
              <a:rPr lang="en-IE" smtClean="0"/>
              <a:t>18/04/2012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27D0206-F6A9-49DB-BB25-2211E3B349DF}"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0BCD01-9F01-4F24-8C87-46DA0B412E8F}" type="datetimeFigureOut">
              <a:rPr lang="en-IE" smtClean="0"/>
              <a:t>18/04/2012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27D0206-F6A9-49DB-BB25-2211E3B349DF}"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0BCD01-9F01-4F24-8C87-46DA0B412E8F}" type="datetimeFigureOut">
              <a:rPr lang="en-IE" smtClean="0"/>
              <a:t>18/04/2012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27D0206-F6A9-49DB-BB25-2211E3B349DF}" type="slidenum">
              <a:rPr lang="en-IE" smtClean="0"/>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0BCD01-9F01-4F24-8C87-46DA0B412E8F}" type="datetimeFigureOut">
              <a:rPr lang="en-IE" smtClean="0"/>
              <a:t>18/04/2012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27D0206-F6A9-49DB-BB25-2211E3B349DF}" type="slidenum">
              <a:rPr lang="en-IE" smtClean="0"/>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entury Gothic" pitchFamily="34" charset="0"/>
              </a:defRPr>
            </a:lvl1pPr>
          </a:lstStyle>
          <a:p>
            <a:fld id="{B30BCD01-9F01-4F24-8C87-46DA0B412E8F}" type="datetimeFigureOut">
              <a:rPr lang="en-IE" smtClean="0"/>
              <a:t>18/04/2012</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pitchFamily="34" charset="0"/>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itchFamily="34" charset="0"/>
              </a:defRPr>
            </a:lvl1pPr>
          </a:lstStyle>
          <a:p>
            <a:fld id="{927D0206-F6A9-49DB-BB25-2211E3B349DF}" type="slidenum">
              <a:rPr lang="en-IE" smtClean="0"/>
              <a:t>‹#›</a:t>
            </a:fld>
            <a:endParaRPr lang="en-IE"/>
          </a:p>
        </p:txBody>
      </p:sp>
      <p:sp>
        <p:nvSpPr>
          <p:cNvPr id="7" name="Rectangle 6"/>
          <p:cNvSpPr/>
          <p:nvPr/>
        </p:nvSpPr>
        <p:spPr>
          <a:xfrm>
            <a:off x="0" y="6696744"/>
            <a:ext cx="9144000" cy="188640"/>
          </a:xfrm>
          <a:prstGeom prst="rect">
            <a:avLst/>
          </a:prstGeom>
          <a:solidFill>
            <a:srgbClr val="99003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Trebuchet MS" pitchFamily="34" charset="0"/>
            </a:endParaRPr>
          </a:p>
        </p:txBody>
      </p:sp>
      <p:sp>
        <p:nvSpPr>
          <p:cNvPr id="8" name="Rectangle 7"/>
          <p:cNvSpPr/>
          <p:nvPr/>
        </p:nvSpPr>
        <p:spPr>
          <a:xfrm rot="5400000">
            <a:off x="5714932" y="3442964"/>
            <a:ext cx="6696000" cy="188640"/>
          </a:xfrm>
          <a:prstGeom prst="rect">
            <a:avLst/>
          </a:prstGeom>
          <a:solidFill>
            <a:srgbClr val="FFCC3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Trebuchet MS" pitchFamily="34" charset="0"/>
            </a:endParaRPr>
          </a:p>
        </p:txBody>
      </p:sp>
      <p:sp>
        <p:nvSpPr>
          <p:cNvPr id="9" name="Rectangle 8"/>
          <p:cNvSpPr/>
          <p:nvPr/>
        </p:nvSpPr>
        <p:spPr>
          <a:xfrm>
            <a:off x="198780" y="0"/>
            <a:ext cx="8964000" cy="188640"/>
          </a:xfrm>
          <a:prstGeom prst="rect">
            <a:avLst/>
          </a:prstGeom>
          <a:solidFill>
            <a:srgbClr val="99003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Trebuchet MS" pitchFamily="34" charset="0"/>
            </a:endParaRPr>
          </a:p>
        </p:txBody>
      </p:sp>
      <p:sp>
        <p:nvSpPr>
          <p:cNvPr id="10" name="Rectangle 9"/>
          <p:cNvSpPr/>
          <p:nvPr/>
        </p:nvSpPr>
        <p:spPr>
          <a:xfrm rot="5400000">
            <a:off x="-3249572" y="3253676"/>
            <a:ext cx="6696000" cy="188640"/>
          </a:xfrm>
          <a:prstGeom prst="rect">
            <a:avLst/>
          </a:prstGeom>
          <a:solidFill>
            <a:srgbClr val="FFCC3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Trebuchet MS"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Century Gothic"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Century Gothic"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entury Gothic"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entury Gothic"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image" Target="../media/image4.png"/><Relationship Id="rId9" Type="http://schemas.openxmlformats.org/officeDocument/2006/relationships/image" Target="../media/image7.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028" y="189368"/>
            <a:ext cx="8760584" cy="65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2457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9712" y="332656"/>
            <a:ext cx="5122941" cy="584775"/>
          </a:xfrm>
          <a:prstGeom prst="rect">
            <a:avLst/>
          </a:prstGeom>
        </p:spPr>
        <p:txBody>
          <a:bodyPr wrap="none">
            <a:spAutoFit/>
          </a:bodyPr>
          <a:lstStyle/>
          <a:p>
            <a:r>
              <a:rPr lang="en-IE" sz="3200" b="1" dirty="0">
                <a:solidFill>
                  <a:srgbClr val="C00000"/>
                </a:solidFill>
              </a:rPr>
              <a:t>Section D: Student Activity 4 </a:t>
            </a:r>
            <a:endParaRPr lang="en-IE" sz="3200" dirty="0">
              <a:solidFill>
                <a:srgbClr val="C00000"/>
              </a:solidFill>
            </a:endParaRPr>
          </a:p>
        </p:txBody>
      </p:sp>
      <p:sp>
        <p:nvSpPr>
          <p:cNvPr id="3" name="Rectangle 2"/>
          <p:cNvSpPr/>
          <p:nvPr/>
        </p:nvSpPr>
        <p:spPr>
          <a:xfrm>
            <a:off x="251520" y="881425"/>
            <a:ext cx="8640960" cy="1323439"/>
          </a:xfrm>
          <a:prstGeom prst="rect">
            <a:avLst/>
          </a:prstGeom>
        </p:spPr>
        <p:txBody>
          <a:bodyPr wrap="square">
            <a:spAutoFit/>
          </a:bodyPr>
          <a:lstStyle/>
          <a:p>
            <a:r>
              <a:rPr lang="en-IE" sz="2000" dirty="0">
                <a:solidFill>
                  <a:srgbClr val="C00000"/>
                </a:solidFill>
              </a:rPr>
              <a:t>Measure the length of the side of each square in mm and the length of the diagonal in mm. Find the ratio of the length of the diagonal to the length of the side and write the equivalent ratio in the form </a:t>
            </a:r>
            <a:r>
              <a:rPr lang="en-IE" sz="2000" i="1" dirty="0">
                <a:solidFill>
                  <a:srgbClr val="C00000"/>
                </a:solidFill>
              </a:rPr>
              <a:t>x</a:t>
            </a:r>
            <a:r>
              <a:rPr lang="en-IE" sz="2000" dirty="0">
                <a:solidFill>
                  <a:srgbClr val="C00000"/>
                </a:solidFill>
              </a:rPr>
              <a:t>:1 where </a:t>
            </a:r>
            <a:r>
              <a:rPr lang="en-IE" sz="2000" i="1" dirty="0">
                <a:solidFill>
                  <a:srgbClr val="C00000"/>
                </a:solidFill>
              </a:rPr>
              <a:t>x </a:t>
            </a:r>
            <a:r>
              <a:rPr lang="en-IE" sz="2000" dirty="0">
                <a:solidFill>
                  <a:srgbClr val="C00000"/>
                </a:solidFill>
              </a:rPr>
              <a:t>is written correct to one decimal place.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767" y="2261414"/>
            <a:ext cx="7176830" cy="2704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93609" y="5229200"/>
            <a:ext cx="3721019" cy="400110"/>
          </a:xfrm>
          <a:prstGeom prst="rect">
            <a:avLst/>
          </a:prstGeom>
        </p:spPr>
        <p:txBody>
          <a:bodyPr wrap="none">
            <a:spAutoFit/>
          </a:bodyPr>
          <a:lstStyle/>
          <a:p>
            <a:r>
              <a:rPr lang="en-IE" sz="2000" dirty="0">
                <a:solidFill>
                  <a:srgbClr val="C00000"/>
                </a:solidFill>
              </a:rPr>
              <a:t>What pattern have you observed?</a:t>
            </a:r>
          </a:p>
        </p:txBody>
      </p:sp>
    </p:spTree>
    <p:extLst>
      <p:ext uri="{BB962C8B-B14F-4D97-AF65-F5344CB8AC3E}">
        <p14:creationId xmlns:p14="http://schemas.microsoft.com/office/powerpoint/2010/main" val="2796050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9309" y="260648"/>
            <a:ext cx="4920963" cy="584775"/>
          </a:xfrm>
          <a:prstGeom prst="rect">
            <a:avLst/>
          </a:prstGeom>
        </p:spPr>
        <p:txBody>
          <a:bodyPr wrap="none">
            <a:spAutoFit/>
          </a:bodyPr>
          <a:lstStyle/>
          <a:p>
            <a:r>
              <a:rPr lang="en-IE" sz="3200" dirty="0">
                <a:solidFill>
                  <a:srgbClr val="C00000"/>
                </a:solidFill>
              </a:rPr>
              <a:t>Section D: Student Activity 4</a:t>
            </a:r>
          </a:p>
        </p:txBody>
      </p:sp>
      <p:sp>
        <p:nvSpPr>
          <p:cNvPr id="3" name="Rectangle 2"/>
          <p:cNvSpPr/>
          <p:nvPr/>
        </p:nvSpPr>
        <p:spPr>
          <a:xfrm>
            <a:off x="239310" y="895726"/>
            <a:ext cx="8640960" cy="2246769"/>
          </a:xfrm>
          <a:prstGeom prst="rect">
            <a:avLst/>
          </a:prstGeom>
        </p:spPr>
        <p:txBody>
          <a:bodyPr wrap="square">
            <a:spAutoFit/>
          </a:bodyPr>
          <a:lstStyle/>
          <a:p>
            <a:r>
              <a:rPr lang="en-IE" sz="2000" dirty="0">
                <a:solidFill>
                  <a:srgbClr val="C00000"/>
                </a:solidFill>
              </a:rPr>
              <a:t>Measure the lengths of the diameters and circumferences of </a:t>
            </a:r>
            <a:r>
              <a:rPr lang="en-IE" sz="2000" dirty="0" smtClean="0">
                <a:solidFill>
                  <a:srgbClr val="C00000"/>
                </a:solidFill>
              </a:rPr>
              <a:t>the following </a:t>
            </a:r>
            <a:r>
              <a:rPr lang="en-IE" sz="2000" dirty="0">
                <a:solidFill>
                  <a:srgbClr val="C00000"/>
                </a:solidFill>
              </a:rPr>
              <a:t>circles to the nearest millimetre. Find the ratio of the </a:t>
            </a:r>
            <a:r>
              <a:rPr lang="en-IE" sz="2000" dirty="0" smtClean="0">
                <a:solidFill>
                  <a:srgbClr val="C00000"/>
                </a:solidFill>
              </a:rPr>
              <a:t>length of </a:t>
            </a:r>
            <a:r>
              <a:rPr lang="en-IE" sz="2000" dirty="0">
                <a:solidFill>
                  <a:srgbClr val="C00000"/>
                </a:solidFill>
              </a:rPr>
              <a:t>the circumference to the length of the diameter. What do you notice</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Draw another circle with a different diameter and again find the </a:t>
            </a:r>
            <a:r>
              <a:rPr lang="en-IE" sz="2000" dirty="0" smtClean="0">
                <a:solidFill>
                  <a:srgbClr val="C00000"/>
                </a:solidFill>
              </a:rPr>
              <a:t>ratio of </a:t>
            </a:r>
            <a:r>
              <a:rPr lang="en-IE" sz="2000" dirty="0">
                <a:solidFill>
                  <a:srgbClr val="C00000"/>
                </a:solidFill>
              </a:rPr>
              <a:t>circumference to diameter. What do you notice? Put findings into </a:t>
            </a:r>
            <a:r>
              <a:rPr lang="en-IE" sz="2000" dirty="0" smtClean="0">
                <a:solidFill>
                  <a:srgbClr val="C00000"/>
                </a:solidFill>
              </a:rPr>
              <a:t>a table </a:t>
            </a:r>
            <a:r>
              <a:rPr lang="en-IE" sz="2000" dirty="0">
                <a:solidFill>
                  <a:srgbClr val="C00000"/>
                </a:solidFill>
              </a:rPr>
              <a:t>of values.</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2843828"/>
            <a:ext cx="3253730" cy="3687968"/>
          </a:xfrm>
          <a:prstGeom prst="rect">
            <a:avLst/>
          </a:prstGeom>
          <a:ln w="9525">
            <a:solidFill>
              <a:srgbClr val="C00000"/>
            </a:solidFill>
            <a:miter lim="800000"/>
            <a:headEnd/>
            <a:tailEnd/>
          </a:ln>
          <a:effectLst>
            <a:outerShdw blurRad="76200" dir="18900000" sy="23000" kx="-1200000" algn="bl" rotWithShape="0">
              <a:prstClr val="black">
                <a:alpha val="2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873268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0455" y="260648"/>
            <a:ext cx="4949817" cy="584775"/>
          </a:xfrm>
          <a:prstGeom prst="rect">
            <a:avLst/>
          </a:prstGeom>
        </p:spPr>
        <p:txBody>
          <a:bodyPr wrap="none">
            <a:spAutoFit/>
          </a:bodyPr>
          <a:lstStyle/>
          <a:p>
            <a:r>
              <a:rPr lang="en-IE" sz="3200" dirty="0">
                <a:solidFill>
                  <a:srgbClr val="C00000"/>
                </a:solidFill>
              </a:rPr>
              <a:t>Section F: Student Activity 5 </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8771" y="1124744"/>
            <a:ext cx="5616624" cy="4259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305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0455" y="260648"/>
            <a:ext cx="4949817" cy="584775"/>
          </a:xfrm>
          <a:prstGeom prst="rect">
            <a:avLst/>
          </a:prstGeom>
        </p:spPr>
        <p:txBody>
          <a:bodyPr wrap="none">
            <a:spAutoFit/>
          </a:bodyPr>
          <a:lstStyle/>
          <a:p>
            <a:r>
              <a:rPr lang="en-IE" sz="3200" dirty="0">
                <a:solidFill>
                  <a:srgbClr val="C00000"/>
                </a:solidFill>
              </a:rPr>
              <a:t>Section F: Student Activity 5 </a:t>
            </a:r>
          </a:p>
        </p:txBody>
      </p:sp>
      <p:sp>
        <p:nvSpPr>
          <p:cNvPr id="3" name="Rectangle 2"/>
          <p:cNvSpPr/>
          <p:nvPr/>
        </p:nvSpPr>
        <p:spPr>
          <a:xfrm>
            <a:off x="251520" y="692696"/>
            <a:ext cx="8640960" cy="7478970"/>
          </a:xfrm>
          <a:prstGeom prst="rect">
            <a:avLst/>
          </a:prstGeom>
        </p:spPr>
        <p:txBody>
          <a:bodyPr wrap="square">
            <a:spAutoFit/>
          </a:bodyPr>
          <a:lstStyle/>
          <a:p>
            <a:r>
              <a:rPr lang="en-IE" sz="2000" b="1" smtClean="0">
                <a:solidFill>
                  <a:srgbClr val="C00000"/>
                </a:solidFill>
              </a:rPr>
              <a:t>                   The </a:t>
            </a:r>
            <a:r>
              <a:rPr lang="en-IE" sz="2000" b="1" dirty="0">
                <a:solidFill>
                  <a:srgbClr val="C00000"/>
                </a:solidFill>
              </a:rPr>
              <a:t>nautilus starts out as a very small animal, which only needs a very small shell. As it grows it needs a bigger shell. Using squared paper, we can model a spiral growth using a square of side 1 unit in which we draw a ¼ circle representing the growth of the spiral. </a:t>
            </a:r>
            <a:endParaRPr lang="en-IE" sz="2000" b="1" dirty="0" smtClean="0">
              <a:solidFill>
                <a:srgbClr val="C00000"/>
              </a:solidFill>
            </a:endParaRPr>
          </a:p>
          <a:p>
            <a:endParaRPr lang="en-IE" sz="2000" dirty="0">
              <a:solidFill>
                <a:srgbClr val="C00000"/>
              </a:solidFill>
            </a:endParaRPr>
          </a:p>
          <a:p>
            <a:r>
              <a:rPr lang="en-IE" sz="2000" b="1" dirty="0">
                <a:solidFill>
                  <a:srgbClr val="C00000"/>
                </a:solidFill>
              </a:rPr>
              <a:t>As the spiral grows, draw another square of side 1 on top of the first one and draw ¼ of a circle in this, continuing on from the first quarter circle. </a:t>
            </a:r>
            <a:endParaRPr lang="en-IE" sz="2000" dirty="0">
              <a:solidFill>
                <a:srgbClr val="C00000"/>
              </a:solidFill>
            </a:endParaRPr>
          </a:p>
          <a:p>
            <a:r>
              <a:rPr lang="en-IE" sz="2000" b="1" dirty="0">
                <a:solidFill>
                  <a:srgbClr val="C00000"/>
                </a:solidFill>
              </a:rPr>
              <a:t>For the next stage of growth draw a square of side 2 beside the 2 small squares and draw a quarter circle in this square to represent the continued growth of the spiral. </a:t>
            </a:r>
            <a:endParaRPr lang="en-IE" sz="2000" b="1" dirty="0" smtClean="0">
              <a:solidFill>
                <a:srgbClr val="C00000"/>
              </a:solidFill>
            </a:endParaRPr>
          </a:p>
          <a:p>
            <a:endParaRPr lang="en-IE" sz="2000" dirty="0">
              <a:solidFill>
                <a:srgbClr val="C00000"/>
              </a:solidFill>
            </a:endParaRPr>
          </a:p>
          <a:p>
            <a:r>
              <a:rPr lang="en-IE" sz="2000" b="1" dirty="0">
                <a:solidFill>
                  <a:srgbClr val="C00000"/>
                </a:solidFill>
              </a:rPr>
              <a:t>Next draw a square of side 3 onto the rectangle formed by the first 3 squares and again draw a quarter circle in this square to show the continued growth of the spiral. </a:t>
            </a:r>
            <a:endParaRPr lang="en-IE" sz="2000" b="1" dirty="0" smtClean="0">
              <a:solidFill>
                <a:srgbClr val="C00000"/>
              </a:solidFill>
            </a:endParaRPr>
          </a:p>
          <a:p>
            <a:endParaRPr lang="en-IE" sz="2000" dirty="0">
              <a:solidFill>
                <a:srgbClr val="C00000"/>
              </a:solidFill>
            </a:endParaRPr>
          </a:p>
          <a:p>
            <a:r>
              <a:rPr lang="en-IE" sz="2000" b="1" dirty="0">
                <a:solidFill>
                  <a:srgbClr val="C00000"/>
                </a:solidFill>
              </a:rPr>
              <a:t>Then, a square of side 5 is annexed onto the 4 squares, (which forms a rectangle), and again the quarter circle is drawn to represent the spiral growth. </a:t>
            </a:r>
            <a:endParaRPr lang="en-IE" sz="2000" dirty="0">
              <a:solidFill>
                <a:srgbClr val="C00000"/>
              </a:solidFill>
            </a:endParaRPr>
          </a:p>
          <a:p>
            <a:r>
              <a:rPr lang="en-IE" sz="2000" b="1" dirty="0">
                <a:solidFill>
                  <a:srgbClr val="C00000"/>
                </a:solidFill>
              </a:rPr>
              <a:t>This pattern carries on, continuously annexing a square of side equal to the longer side of the last rectangle formed, (the sum of the sides of the last two squares formed), and filling a quarter circle into this square. </a:t>
            </a:r>
            <a:r>
              <a:rPr lang="en-IE" sz="2000" b="1" dirty="0" smtClean="0">
                <a:solidFill>
                  <a:srgbClr val="C00000"/>
                </a:solidFill>
              </a:rPr>
              <a:t>]</a:t>
            </a:r>
          </a:p>
          <a:p>
            <a:endParaRPr lang="en-IE" sz="2000" dirty="0">
              <a:solidFill>
                <a:srgbClr val="C00000"/>
              </a:solidFill>
            </a:endParaRPr>
          </a:p>
          <a:p>
            <a:r>
              <a:rPr lang="en-IE" sz="2000" b="1" dirty="0">
                <a:solidFill>
                  <a:srgbClr val="C00000"/>
                </a:solidFill>
              </a:rPr>
              <a:t>The spiral shape which we get is not a true spiral as it is made up of fragments which are parts of circles but it is a good approximation of spirals which are often seen in nature, like that of the nautilus shell. </a:t>
            </a:r>
            <a:endParaRPr lang="en-IE" sz="2000" dirty="0">
              <a:solidFill>
                <a:srgbClr val="C00000"/>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959" y="260648"/>
            <a:ext cx="1143000"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9448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640960" cy="2862322"/>
          </a:xfrm>
          <a:prstGeom prst="rect">
            <a:avLst/>
          </a:prstGeom>
        </p:spPr>
        <p:txBody>
          <a:bodyPr wrap="square">
            <a:spAutoFit/>
          </a:bodyPr>
          <a:lstStyle/>
          <a:p>
            <a:r>
              <a:rPr lang="en-IE" sz="2000" b="1" dirty="0">
                <a:solidFill>
                  <a:srgbClr val="C00000"/>
                </a:solidFill>
              </a:rPr>
              <a:t>Then, a square of side 5 is annexed onto the 4 squares, (which forms a rectangle), and again the quarter circle is drawn to represent the spiral growth. </a:t>
            </a:r>
            <a:endParaRPr lang="en-IE" sz="2000" dirty="0">
              <a:solidFill>
                <a:srgbClr val="C00000"/>
              </a:solidFill>
            </a:endParaRPr>
          </a:p>
          <a:p>
            <a:r>
              <a:rPr lang="en-IE" sz="2000" b="1" dirty="0">
                <a:solidFill>
                  <a:srgbClr val="C00000"/>
                </a:solidFill>
              </a:rPr>
              <a:t>This pattern carries on, continuously annexing a square of side equal to the longer side of the last rectangle formed, (the sum of the sides of the last two squares formed), and filling a quarter circle into this square. ]</a:t>
            </a:r>
          </a:p>
          <a:p>
            <a:endParaRPr lang="en-IE" sz="2000" dirty="0">
              <a:solidFill>
                <a:srgbClr val="C00000"/>
              </a:solidFill>
            </a:endParaRPr>
          </a:p>
          <a:p>
            <a:r>
              <a:rPr lang="en-IE" sz="2000" b="1" dirty="0">
                <a:solidFill>
                  <a:srgbClr val="C00000"/>
                </a:solidFill>
              </a:rPr>
              <a:t>The spiral shape which we get is not a true spiral as it is made up of fragments which are parts of circles but it is a good approximation of spirals which are often seen in nature, like that of the nautilus shell. </a:t>
            </a:r>
            <a:endParaRPr lang="en-IE" sz="2000" dirty="0">
              <a:solidFill>
                <a:srgbClr val="C000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7070" y="3338994"/>
            <a:ext cx="6019265" cy="3122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28052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2897" y="260648"/>
            <a:ext cx="4927375" cy="584775"/>
          </a:xfrm>
          <a:prstGeom prst="rect">
            <a:avLst/>
          </a:prstGeom>
        </p:spPr>
        <p:txBody>
          <a:bodyPr wrap="none">
            <a:spAutoFit/>
          </a:bodyPr>
          <a:lstStyle/>
          <a:p>
            <a:r>
              <a:rPr lang="en-IE" sz="3200" dirty="0" smtClean="0">
                <a:solidFill>
                  <a:srgbClr val="C00000"/>
                </a:solidFill>
              </a:rPr>
              <a:t>Section G: Student Activity 6</a:t>
            </a:r>
            <a:endParaRPr lang="en-IE" sz="3200" dirty="0">
              <a:solidFill>
                <a:srgbClr val="C00000"/>
              </a:solidFill>
            </a:endParaRPr>
          </a:p>
        </p:txBody>
      </p:sp>
      <p:sp>
        <p:nvSpPr>
          <p:cNvPr id="3" name="Rectangle 2"/>
          <p:cNvSpPr/>
          <p:nvPr/>
        </p:nvSpPr>
        <p:spPr>
          <a:xfrm>
            <a:off x="395536" y="836712"/>
            <a:ext cx="8496944" cy="1631216"/>
          </a:xfrm>
          <a:prstGeom prst="rect">
            <a:avLst/>
          </a:prstGeom>
        </p:spPr>
        <p:txBody>
          <a:bodyPr wrap="square">
            <a:spAutoFit/>
          </a:bodyPr>
          <a:lstStyle/>
          <a:p>
            <a:r>
              <a:rPr lang="en-IE" sz="2000" dirty="0">
                <a:solidFill>
                  <a:srgbClr val="C00000"/>
                </a:solidFill>
              </a:rPr>
              <a:t>Which rectangles look-alike or are similar? Make a guess first and write down your guesses at the bottom of the page. Then justify by taking measurements of lengths of sides of each rectangle; short side (S) first, then longer side (L). (Use the length of a unit square on the grid as a unit of measurement.) Are there any odd ones out?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323" y="2488356"/>
            <a:ext cx="795452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525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529" y="476672"/>
            <a:ext cx="8415935"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32529" y="2744500"/>
            <a:ext cx="8928992" cy="2246769"/>
          </a:xfrm>
          <a:prstGeom prst="rect">
            <a:avLst/>
          </a:prstGeom>
        </p:spPr>
        <p:txBody>
          <a:bodyPr wrap="square">
            <a:spAutoFit/>
          </a:bodyPr>
          <a:lstStyle/>
          <a:p>
            <a:r>
              <a:rPr lang="en-IE" sz="2000" dirty="0">
                <a:solidFill>
                  <a:srgbClr val="C00000"/>
                </a:solidFill>
              </a:rPr>
              <a:t>My guesses on which rectangles look-alike:_______________________ </a:t>
            </a:r>
          </a:p>
          <a:p>
            <a:r>
              <a:rPr lang="en-IE" sz="2000" dirty="0">
                <a:solidFill>
                  <a:srgbClr val="C00000"/>
                </a:solidFill>
              </a:rPr>
              <a:t>Having filled in the table above, which rectangles do I now think look-alike or are similar? </a:t>
            </a:r>
          </a:p>
          <a:p>
            <a:r>
              <a:rPr lang="en-IE" sz="2000" dirty="0">
                <a:solidFill>
                  <a:srgbClr val="C00000"/>
                </a:solidFill>
              </a:rPr>
              <a:t>Put them into groups and say why you put them into these groups. </a:t>
            </a:r>
          </a:p>
          <a:p>
            <a:r>
              <a:rPr lang="en-IE" sz="2000" dirty="0">
                <a:solidFill>
                  <a:srgbClr val="C00000"/>
                </a:solidFill>
              </a:rPr>
              <a:t>Group 1: ___________________ Why? ____________________________________ </a:t>
            </a:r>
          </a:p>
          <a:p>
            <a:r>
              <a:rPr lang="en-IE" sz="2000" dirty="0">
                <a:solidFill>
                  <a:srgbClr val="C00000"/>
                </a:solidFill>
              </a:rPr>
              <a:t>Group 2: ___________________ Why? ____________________________________ </a:t>
            </a:r>
          </a:p>
          <a:p>
            <a:r>
              <a:rPr lang="en-IE" sz="2000" dirty="0">
                <a:solidFill>
                  <a:srgbClr val="C00000"/>
                </a:solidFill>
              </a:rPr>
              <a:t>Group 3: ___________________ Why? ____________________________________</a:t>
            </a:r>
          </a:p>
        </p:txBody>
      </p:sp>
    </p:spTree>
    <p:extLst>
      <p:ext uri="{BB962C8B-B14F-4D97-AF65-F5344CB8AC3E}">
        <p14:creationId xmlns:p14="http://schemas.microsoft.com/office/powerpoint/2010/main" val="3265317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9712" y="260648"/>
            <a:ext cx="5037982" cy="584775"/>
          </a:xfrm>
          <a:prstGeom prst="rect">
            <a:avLst/>
          </a:prstGeom>
        </p:spPr>
        <p:txBody>
          <a:bodyPr wrap="none">
            <a:spAutoFit/>
          </a:bodyPr>
          <a:lstStyle/>
          <a:p>
            <a:r>
              <a:rPr lang="en-IE" sz="3200" b="1" dirty="0">
                <a:solidFill>
                  <a:srgbClr val="C00000"/>
                </a:solidFill>
              </a:rPr>
              <a:t>Section L: Student Activity 7 </a:t>
            </a:r>
            <a:endParaRPr lang="en-IE" sz="3200" dirty="0">
              <a:solidFill>
                <a:srgbClr val="C00000"/>
              </a:solidFill>
            </a:endParaRPr>
          </a:p>
        </p:txBody>
      </p:sp>
      <p:sp>
        <p:nvSpPr>
          <p:cNvPr id="3" name="Rectangle 2"/>
          <p:cNvSpPr/>
          <p:nvPr/>
        </p:nvSpPr>
        <p:spPr>
          <a:xfrm>
            <a:off x="323528" y="692696"/>
            <a:ext cx="8640960" cy="6247864"/>
          </a:xfrm>
          <a:prstGeom prst="rect">
            <a:avLst/>
          </a:prstGeom>
        </p:spPr>
        <p:txBody>
          <a:bodyPr wrap="square">
            <a:spAutoFit/>
          </a:bodyPr>
          <a:lstStyle/>
          <a:p>
            <a:r>
              <a:rPr lang="en-IE" sz="2000" dirty="0">
                <a:solidFill>
                  <a:srgbClr val="C00000"/>
                </a:solidFill>
              </a:rPr>
              <a:t>1. In which of the following examples is the ratio of the number of apples to</a:t>
            </a:r>
          </a:p>
          <a:p>
            <a:r>
              <a:rPr lang="en-IE" sz="2000" dirty="0">
                <a:solidFill>
                  <a:srgbClr val="C00000"/>
                </a:solidFill>
              </a:rPr>
              <a:t>the number of cents the same? How will you compare them</a:t>
            </a:r>
            <a:r>
              <a:rPr lang="en-IE" sz="2000" dirty="0" smtClean="0">
                <a:solidFill>
                  <a:srgbClr val="C00000"/>
                </a:solidFill>
              </a:rPr>
              <a:t>?</a:t>
            </a:r>
          </a:p>
          <a:p>
            <a:endParaRPr lang="en-IE" dirty="0">
              <a:solidFill>
                <a:srgbClr val="C00000"/>
              </a:solidFill>
            </a:endParaRPr>
          </a:p>
          <a:p>
            <a:endParaRPr lang="en-IE" dirty="0" smtClean="0">
              <a:solidFill>
                <a:srgbClr val="C00000"/>
              </a:solidFill>
            </a:endParaRPr>
          </a:p>
          <a:p>
            <a:endParaRPr lang="en-IE" dirty="0" smtClean="0">
              <a:solidFill>
                <a:srgbClr val="C00000"/>
              </a:solidFill>
            </a:endParaRPr>
          </a:p>
          <a:p>
            <a:r>
              <a:rPr lang="en-IE" sz="2000" dirty="0" smtClean="0">
                <a:solidFill>
                  <a:srgbClr val="C00000"/>
                </a:solidFill>
              </a:rPr>
              <a:t>Make </a:t>
            </a:r>
            <a:r>
              <a:rPr lang="en-IE" sz="2000" dirty="0">
                <a:solidFill>
                  <a:srgbClr val="C00000"/>
                </a:solidFill>
              </a:rPr>
              <a:t>out tables for the following questions to show the information given.</a:t>
            </a:r>
          </a:p>
          <a:p>
            <a:endParaRPr lang="en-IE" dirty="0" smtClean="0">
              <a:solidFill>
                <a:srgbClr val="C00000"/>
              </a:solidFill>
            </a:endParaRPr>
          </a:p>
          <a:p>
            <a:r>
              <a:rPr lang="en-IE" sz="2000" dirty="0" smtClean="0">
                <a:solidFill>
                  <a:srgbClr val="C00000"/>
                </a:solidFill>
              </a:rPr>
              <a:t>2</a:t>
            </a:r>
            <a:r>
              <a:rPr lang="en-IE" sz="2000" dirty="0">
                <a:solidFill>
                  <a:srgbClr val="C00000"/>
                </a:solidFill>
              </a:rPr>
              <a:t>. A shop is selling 4 apples for €2.</a:t>
            </a:r>
          </a:p>
          <a:p>
            <a:r>
              <a:rPr lang="en-IE" sz="2000" dirty="0">
                <a:solidFill>
                  <a:srgbClr val="C00000"/>
                </a:solidFill>
              </a:rPr>
              <a:t>a) How much does one apple cost? b) How many apples will I get for €1?</a:t>
            </a:r>
          </a:p>
          <a:p>
            <a:r>
              <a:rPr lang="en-IE" sz="2000" dirty="0">
                <a:solidFill>
                  <a:srgbClr val="C00000"/>
                </a:solidFill>
              </a:rPr>
              <a:t>c) How much will 7 apples cost?</a:t>
            </a:r>
          </a:p>
          <a:p>
            <a:endParaRPr lang="en-IE" dirty="0" smtClean="0">
              <a:solidFill>
                <a:srgbClr val="C00000"/>
              </a:solidFill>
            </a:endParaRPr>
          </a:p>
          <a:p>
            <a:r>
              <a:rPr lang="en-IE" sz="2000" dirty="0" smtClean="0">
                <a:solidFill>
                  <a:srgbClr val="C00000"/>
                </a:solidFill>
              </a:rPr>
              <a:t>3</a:t>
            </a:r>
            <a:r>
              <a:rPr lang="en-IE" sz="2000" dirty="0">
                <a:solidFill>
                  <a:srgbClr val="C00000"/>
                </a:solidFill>
              </a:rPr>
              <a:t>. If copies cost €5 for 10 copies, what will 25 copies cost? Work this out by</a:t>
            </a:r>
          </a:p>
          <a:p>
            <a:r>
              <a:rPr lang="en-IE" sz="2000" dirty="0">
                <a:solidFill>
                  <a:srgbClr val="C00000"/>
                </a:solidFill>
              </a:rPr>
              <a:t>unit rate and by another method.</a:t>
            </a:r>
          </a:p>
          <a:p>
            <a:endParaRPr lang="en-IE" dirty="0" smtClean="0">
              <a:solidFill>
                <a:srgbClr val="C00000"/>
              </a:solidFill>
            </a:endParaRPr>
          </a:p>
          <a:p>
            <a:r>
              <a:rPr lang="en-IE" sz="2000" dirty="0" smtClean="0">
                <a:solidFill>
                  <a:srgbClr val="C00000"/>
                </a:solidFill>
              </a:rPr>
              <a:t>4</a:t>
            </a:r>
            <a:r>
              <a:rPr lang="en-IE" sz="2000" dirty="0">
                <a:solidFill>
                  <a:srgbClr val="C00000"/>
                </a:solidFill>
              </a:rPr>
              <a:t>. Luke bought 10 pens for €2.40. What would 12 pens cost him at the same</a:t>
            </a:r>
          </a:p>
          <a:p>
            <a:r>
              <a:rPr lang="en-IE" sz="2000" dirty="0">
                <a:solidFill>
                  <a:srgbClr val="C00000"/>
                </a:solidFill>
              </a:rPr>
              <a:t>rate? Show two methods of working out the answer.</a:t>
            </a:r>
          </a:p>
          <a:p>
            <a:endParaRPr lang="en-IE" dirty="0" smtClean="0">
              <a:solidFill>
                <a:srgbClr val="C00000"/>
              </a:solidFill>
            </a:endParaRPr>
          </a:p>
          <a:p>
            <a:r>
              <a:rPr lang="en-IE" sz="2000" dirty="0" smtClean="0">
                <a:solidFill>
                  <a:srgbClr val="C00000"/>
                </a:solidFill>
              </a:rPr>
              <a:t>5</a:t>
            </a:r>
            <a:r>
              <a:rPr lang="en-IE" sz="2000" dirty="0">
                <a:solidFill>
                  <a:srgbClr val="C00000"/>
                </a:solidFill>
              </a:rPr>
              <a:t>. Five out of every eight students in a local college are living away from</a:t>
            </a:r>
          </a:p>
          <a:p>
            <a:r>
              <a:rPr lang="en-IE" sz="2000" dirty="0">
                <a:solidFill>
                  <a:srgbClr val="C00000"/>
                </a:solidFill>
              </a:rPr>
              <a:t>home. Of the 200 students studying mathematics in the college, how</a:t>
            </a:r>
          </a:p>
          <a:p>
            <a:r>
              <a:rPr lang="en-IE" sz="2000" dirty="0">
                <a:solidFill>
                  <a:srgbClr val="C00000"/>
                </a:solidFill>
              </a:rPr>
              <a:t>many will be living away from home if the same ratio is maintained?</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1" y="1340768"/>
            <a:ext cx="6702283"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37645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8568952" cy="6586418"/>
          </a:xfrm>
          <a:prstGeom prst="rect">
            <a:avLst/>
          </a:prstGeom>
        </p:spPr>
        <p:txBody>
          <a:bodyPr wrap="square">
            <a:spAutoFit/>
          </a:bodyPr>
          <a:lstStyle/>
          <a:p>
            <a:r>
              <a:rPr lang="en-IE" sz="2000" dirty="0">
                <a:solidFill>
                  <a:srgbClr val="C00000"/>
                </a:solidFill>
              </a:rPr>
              <a:t>5. Five out of every eight students in a local college are living away from home. Of the 200 students studying mathematics in the college, how many will be living away from home if the same ratio is maintained? </a:t>
            </a:r>
            <a:endParaRPr lang="en-IE" sz="2000" dirty="0" smtClean="0">
              <a:solidFill>
                <a:srgbClr val="C00000"/>
              </a:solidFill>
            </a:endParaRPr>
          </a:p>
          <a:p>
            <a:endParaRPr lang="en-IE" sz="1400" dirty="0">
              <a:solidFill>
                <a:srgbClr val="C00000"/>
              </a:solidFill>
            </a:endParaRPr>
          </a:p>
          <a:p>
            <a:r>
              <a:rPr lang="en-IE" sz="2000" dirty="0">
                <a:solidFill>
                  <a:srgbClr val="C00000"/>
                </a:solidFill>
              </a:rPr>
              <a:t>6. Elaine can cycle 4km in 14.7 minutes. How far can she cycle in 23 minutes if she keeps cycling at the same rate? </a:t>
            </a:r>
            <a:endParaRPr lang="en-IE" sz="2000" dirty="0" smtClean="0">
              <a:solidFill>
                <a:srgbClr val="C00000"/>
              </a:solidFill>
            </a:endParaRPr>
          </a:p>
          <a:p>
            <a:endParaRPr lang="en-IE" sz="1400" dirty="0">
              <a:solidFill>
                <a:srgbClr val="C00000"/>
              </a:solidFill>
            </a:endParaRPr>
          </a:p>
          <a:p>
            <a:r>
              <a:rPr lang="en-IE" sz="2000" dirty="0">
                <a:solidFill>
                  <a:srgbClr val="C00000"/>
                </a:solidFill>
              </a:rPr>
              <a:t>7. The Arts Council is funding a new theatre for the town. They have a scaled down model on show in the local library. The building is rectangular in shape. The dimensions of the model are 1m x 0.75m. If the longer side of the actual building is to be 40m, what will be the length of the shorter side? What is the ratio of the floor area of the actual building to the floor area of the model? </a:t>
            </a:r>
            <a:endParaRPr lang="en-IE" sz="2000" dirty="0" smtClean="0">
              <a:solidFill>
                <a:srgbClr val="C00000"/>
              </a:solidFill>
            </a:endParaRPr>
          </a:p>
          <a:p>
            <a:endParaRPr lang="en-IE" sz="1400" dirty="0">
              <a:solidFill>
                <a:srgbClr val="C00000"/>
              </a:solidFill>
            </a:endParaRPr>
          </a:p>
          <a:p>
            <a:r>
              <a:rPr lang="en-IE" sz="2000" dirty="0">
                <a:solidFill>
                  <a:srgbClr val="C00000"/>
                </a:solidFill>
              </a:rPr>
              <a:t>8. Aidan cycles 4km in 12 minutes. Karen can cycle 2km in 5 minutes. Which of them is cycling fastest? Explain. Give at least three different methods for finding the answer. </a:t>
            </a:r>
            <a:endParaRPr lang="en-IE" sz="2000" dirty="0" smtClean="0">
              <a:solidFill>
                <a:srgbClr val="C00000"/>
              </a:solidFill>
            </a:endParaRPr>
          </a:p>
          <a:p>
            <a:endParaRPr lang="en-IE" sz="1400" dirty="0">
              <a:solidFill>
                <a:srgbClr val="C00000"/>
              </a:solidFill>
            </a:endParaRPr>
          </a:p>
          <a:p>
            <a:r>
              <a:rPr lang="en-IE" sz="2000" dirty="0">
                <a:solidFill>
                  <a:srgbClr val="C00000"/>
                </a:solidFill>
              </a:rPr>
              <a:t>9. Which is the stronger coffee or do any of the following represent the same strength coffee? </a:t>
            </a:r>
          </a:p>
          <a:p>
            <a:r>
              <a:rPr lang="en-IE" sz="2000" dirty="0">
                <a:solidFill>
                  <a:srgbClr val="C00000"/>
                </a:solidFill>
              </a:rPr>
              <a:t>a) 3 scoops of coffee added to 12 litres of water </a:t>
            </a:r>
          </a:p>
          <a:p>
            <a:r>
              <a:rPr lang="en-IE" sz="2000" dirty="0">
                <a:solidFill>
                  <a:srgbClr val="C00000"/>
                </a:solidFill>
              </a:rPr>
              <a:t>b) 2 scoops of coffee added to 8 litres of water </a:t>
            </a:r>
          </a:p>
          <a:p>
            <a:r>
              <a:rPr lang="en-IE" sz="2000" dirty="0">
                <a:solidFill>
                  <a:srgbClr val="C00000"/>
                </a:solidFill>
              </a:rPr>
              <a:t>c) 4 scoops of coffee added to 13 litres of water</a:t>
            </a:r>
          </a:p>
        </p:txBody>
      </p:sp>
    </p:spTree>
    <p:extLst>
      <p:ext uri="{BB962C8B-B14F-4D97-AF65-F5344CB8AC3E}">
        <p14:creationId xmlns:p14="http://schemas.microsoft.com/office/powerpoint/2010/main" val="17267877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9712" y="251937"/>
            <a:ext cx="5130956" cy="584775"/>
          </a:xfrm>
          <a:prstGeom prst="rect">
            <a:avLst/>
          </a:prstGeom>
        </p:spPr>
        <p:txBody>
          <a:bodyPr wrap="none">
            <a:spAutoFit/>
          </a:bodyPr>
          <a:lstStyle/>
          <a:p>
            <a:r>
              <a:rPr lang="en-IE" sz="3200" b="1" dirty="0">
                <a:solidFill>
                  <a:srgbClr val="C00000"/>
                </a:solidFill>
              </a:rPr>
              <a:t>Section M: Student Activity 8</a:t>
            </a:r>
          </a:p>
        </p:txBody>
      </p:sp>
      <p:sp>
        <p:nvSpPr>
          <p:cNvPr id="3" name="Rectangle 2"/>
          <p:cNvSpPr/>
          <p:nvPr/>
        </p:nvSpPr>
        <p:spPr>
          <a:xfrm>
            <a:off x="251520" y="836712"/>
            <a:ext cx="8568952" cy="5786199"/>
          </a:xfrm>
          <a:prstGeom prst="rect">
            <a:avLst/>
          </a:prstGeom>
        </p:spPr>
        <p:txBody>
          <a:bodyPr wrap="square">
            <a:spAutoFit/>
          </a:bodyPr>
          <a:lstStyle/>
          <a:p>
            <a:r>
              <a:rPr lang="en-IE" sz="2000" dirty="0">
                <a:solidFill>
                  <a:srgbClr val="C00000"/>
                </a:solidFill>
              </a:rPr>
              <a:t>1. Find the value of x in the following proportions:</a:t>
            </a:r>
          </a:p>
          <a:p>
            <a:r>
              <a:rPr lang="en-IE" sz="2000" dirty="0" smtClean="0">
                <a:solidFill>
                  <a:srgbClr val="C00000"/>
                </a:solidFill>
              </a:rPr>
              <a:t>	a</a:t>
            </a:r>
            <a:r>
              <a:rPr lang="en-IE" sz="2000" dirty="0">
                <a:solidFill>
                  <a:srgbClr val="C00000"/>
                </a:solidFill>
              </a:rPr>
              <a:t>) 8:3 = 24:x </a:t>
            </a:r>
            <a:r>
              <a:rPr lang="en-IE" sz="2000" dirty="0" smtClean="0">
                <a:solidFill>
                  <a:srgbClr val="C00000"/>
                </a:solidFill>
              </a:rPr>
              <a:t>	b</a:t>
            </a:r>
            <a:r>
              <a:rPr lang="en-IE" sz="2000" dirty="0">
                <a:solidFill>
                  <a:srgbClr val="C00000"/>
                </a:solidFill>
              </a:rPr>
              <a:t>) 9:2 = x:12 </a:t>
            </a:r>
            <a:r>
              <a:rPr lang="en-IE" sz="2000" dirty="0" smtClean="0">
                <a:solidFill>
                  <a:srgbClr val="C00000"/>
                </a:solidFill>
              </a:rPr>
              <a:t>	c</a:t>
            </a:r>
            <a:r>
              <a:rPr lang="en-IE" sz="2000" dirty="0">
                <a:solidFill>
                  <a:srgbClr val="C00000"/>
                </a:solidFill>
              </a:rPr>
              <a:t>) 3:x = 15:10</a:t>
            </a:r>
          </a:p>
          <a:p>
            <a:r>
              <a:rPr lang="en-IE" sz="2000" dirty="0" smtClean="0">
                <a:solidFill>
                  <a:srgbClr val="C00000"/>
                </a:solidFill>
              </a:rPr>
              <a:t>	d</a:t>
            </a:r>
            <a:r>
              <a:rPr lang="en-IE" sz="2000" dirty="0">
                <a:solidFill>
                  <a:srgbClr val="C00000"/>
                </a:solidFill>
              </a:rPr>
              <a:t>) x:6 = 6:18 </a:t>
            </a:r>
            <a:r>
              <a:rPr lang="en-IE" sz="2000" dirty="0" smtClean="0">
                <a:solidFill>
                  <a:srgbClr val="C00000"/>
                </a:solidFill>
              </a:rPr>
              <a:t>	e</a:t>
            </a:r>
            <a:r>
              <a:rPr lang="en-IE" sz="2000" dirty="0">
                <a:solidFill>
                  <a:srgbClr val="C00000"/>
                </a:solidFill>
              </a:rPr>
              <a:t>) 9:12 = 6:x </a:t>
            </a:r>
            <a:r>
              <a:rPr lang="en-IE" sz="2000" dirty="0" smtClean="0">
                <a:solidFill>
                  <a:srgbClr val="C00000"/>
                </a:solidFill>
              </a:rPr>
              <a:t>	f</a:t>
            </a:r>
            <a:r>
              <a:rPr lang="en-IE" sz="2000" dirty="0">
                <a:solidFill>
                  <a:srgbClr val="C00000"/>
                </a:solidFill>
              </a:rPr>
              <a:t>) 3:2 = (x+5):x</a:t>
            </a:r>
          </a:p>
          <a:p>
            <a:endParaRPr lang="en-IE" sz="1400" dirty="0" smtClean="0">
              <a:solidFill>
                <a:srgbClr val="C00000"/>
              </a:solidFill>
            </a:endParaRPr>
          </a:p>
          <a:p>
            <a:r>
              <a:rPr lang="en-IE" sz="2000" dirty="0" smtClean="0">
                <a:solidFill>
                  <a:srgbClr val="C00000"/>
                </a:solidFill>
              </a:rPr>
              <a:t>2</a:t>
            </a:r>
            <a:r>
              <a:rPr lang="en-IE" sz="2000" dirty="0">
                <a:solidFill>
                  <a:srgbClr val="C00000"/>
                </a:solidFill>
              </a:rPr>
              <a:t>. Eight cows graze a field of 2 hectares. Express this rate as hectares/cow.</a:t>
            </a:r>
          </a:p>
          <a:p>
            <a:r>
              <a:rPr lang="en-IE" sz="2000" dirty="0">
                <a:solidFill>
                  <a:srgbClr val="C00000"/>
                </a:solidFill>
              </a:rPr>
              <a:t>Express it as cows/hectare.</a:t>
            </a:r>
          </a:p>
          <a:p>
            <a:endParaRPr lang="en-IE" sz="1400" dirty="0" smtClean="0">
              <a:solidFill>
                <a:srgbClr val="C00000"/>
              </a:solidFill>
            </a:endParaRPr>
          </a:p>
          <a:p>
            <a:r>
              <a:rPr lang="en-IE" sz="2000" dirty="0" smtClean="0">
                <a:solidFill>
                  <a:srgbClr val="C00000"/>
                </a:solidFill>
              </a:rPr>
              <a:t>3</a:t>
            </a:r>
            <a:r>
              <a:rPr lang="en-IE" sz="2000" dirty="0">
                <a:solidFill>
                  <a:srgbClr val="C00000"/>
                </a:solidFill>
              </a:rPr>
              <a:t>. The average fuel consumption of Joe’s Audi A1 1.4 TF SI </a:t>
            </a:r>
            <a:r>
              <a:rPr lang="en-IE" sz="2000" dirty="0" smtClean="0">
                <a:solidFill>
                  <a:srgbClr val="C00000"/>
                </a:solidFill>
              </a:rPr>
              <a:t>is approximately </a:t>
            </a:r>
            <a:r>
              <a:rPr lang="en-IE" sz="2000" dirty="0">
                <a:solidFill>
                  <a:srgbClr val="C00000"/>
                </a:solidFill>
              </a:rPr>
              <a:t>18 km/litre. Joe fills the tank with 40 litres of fuel. </a:t>
            </a:r>
            <a:r>
              <a:rPr lang="en-IE" sz="2000" dirty="0" smtClean="0">
                <a:solidFill>
                  <a:srgbClr val="C00000"/>
                </a:solidFill>
              </a:rPr>
              <a:t>How far </a:t>
            </a:r>
            <a:r>
              <a:rPr lang="en-IE" sz="2000" dirty="0">
                <a:solidFill>
                  <a:srgbClr val="C00000"/>
                </a:solidFill>
              </a:rPr>
              <a:t>can Joe travel before the tank is empty? The average CO2 </a:t>
            </a:r>
            <a:r>
              <a:rPr lang="en-IE" sz="2000" dirty="0" smtClean="0">
                <a:solidFill>
                  <a:srgbClr val="C00000"/>
                </a:solidFill>
              </a:rPr>
              <a:t>emission rate </a:t>
            </a:r>
            <a:r>
              <a:rPr lang="en-IE" sz="2000" dirty="0">
                <a:solidFill>
                  <a:srgbClr val="C00000"/>
                </a:solidFill>
              </a:rPr>
              <a:t>is 126 g/km. How many grams of CO2 are emitted by the car </a:t>
            </a:r>
            <a:r>
              <a:rPr lang="en-IE" sz="2000" dirty="0" smtClean="0">
                <a:solidFill>
                  <a:srgbClr val="C00000"/>
                </a:solidFill>
              </a:rPr>
              <a:t>in consuming </a:t>
            </a:r>
            <a:r>
              <a:rPr lang="en-IE" sz="2000" dirty="0">
                <a:solidFill>
                  <a:srgbClr val="C00000"/>
                </a:solidFill>
              </a:rPr>
              <a:t>40 litres of fuel?</a:t>
            </a:r>
          </a:p>
          <a:p>
            <a:endParaRPr lang="en-IE" sz="1400" dirty="0" smtClean="0">
              <a:solidFill>
                <a:srgbClr val="C00000"/>
              </a:solidFill>
            </a:endParaRPr>
          </a:p>
          <a:p>
            <a:r>
              <a:rPr lang="en-IE" sz="2000" dirty="0" smtClean="0">
                <a:solidFill>
                  <a:srgbClr val="C00000"/>
                </a:solidFill>
              </a:rPr>
              <a:t>4</a:t>
            </a:r>
            <a:r>
              <a:rPr lang="en-IE" sz="2000" dirty="0">
                <a:solidFill>
                  <a:srgbClr val="C00000"/>
                </a:solidFill>
              </a:rPr>
              <a:t>. If I travel 700km in 3.5 hours, express this as a rate in:</a:t>
            </a:r>
          </a:p>
          <a:p>
            <a:r>
              <a:rPr lang="en-IE" sz="2000" dirty="0">
                <a:solidFill>
                  <a:srgbClr val="C00000"/>
                </a:solidFill>
              </a:rPr>
              <a:t>a) kilometres per hour b) kilometres per second c) metres per second</a:t>
            </a:r>
          </a:p>
          <a:p>
            <a:endParaRPr lang="en-IE" sz="1400" dirty="0" smtClean="0">
              <a:solidFill>
                <a:srgbClr val="C00000"/>
              </a:solidFill>
            </a:endParaRPr>
          </a:p>
          <a:p>
            <a:r>
              <a:rPr lang="en-IE" sz="2000" dirty="0" smtClean="0">
                <a:solidFill>
                  <a:srgbClr val="C00000"/>
                </a:solidFill>
              </a:rPr>
              <a:t>5</a:t>
            </a:r>
            <a:r>
              <a:rPr lang="en-IE" sz="2000" dirty="0">
                <a:solidFill>
                  <a:srgbClr val="C00000"/>
                </a:solidFill>
              </a:rPr>
              <a:t>. The speed of sound is approximately 340 m/s. Express this speed in </a:t>
            </a:r>
            <a:r>
              <a:rPr lang="en-IE" sz="2000" dirty="0" smtClean="0">
                <a:solidFill>
                  <a:srgbClr val="C00000"/>
                </a:solidFill>
              </a:rPr>
              <a:t>km/hour</a:t>
            </a:r>
            <a:r>
              <a:rPr lang="en-IE" sz="2000" dirty="0">
                <a:solidFill>
                  <a:srgbClr val="C00000"/>
                </a:solidFill>
              </a:rPr>
              <a:t>.</a:t>
            </a:r>
          </a:p>
          <a:p>
            <a:endParaRPr lang="en-IE" sz="1400" dirty="0" smtClean="0">
              <a:solidFill>
                <a:srgbClr val="C00000"/>
              </a:solidFill>
            </a:endParaRPr>
          </a:p>
          <a:p>
            <a:r>
              <a:rPr lang="en-IE" sz="2000" dirty="0" smtClean="0">
                <a:solidFill>
                  <a:srgbClr val="C00000"/>
                </a:solidFill>
              </a:rPr>
              <a:t>6</a:t>
            </a:r>
            <a:r>
              <a:rPr lang="en-IE" sz="2000" dirty="0">
                <a:solidFill>
                  <a:srgbClr val="C00000"/>
                </a:solidFill>
              </a:rPr>
              <a:t>. </a:t>
            </a:r>
            <a:r>
              <a:rPr lang="en-IE" sz="2000" dirty="0" err="1">
                <a:solidFill>
                  <a:srgbClr val="C00000"/>
                </a:solidFill>
              </a:rPr>
              <a:t>Usain</a:t>
            </a:r>
            <a:r>
              <a:rPr lang="en-IE" sz="2000" dirty="0">
                <a:solidFill>
                  <a:srgbClr val="C00000"/>
                </a:solidFill>
              </a:rPr>
              <a:t> Bolt won the 200m in the Beijing Olympics in 19.30 </a:t>
            </a:r>
            <a:r>
              <a:rPr lang="en-IE" sz="2000" dirty="0" smtClean="0">
                <a:solidFill>
                  <a:srgbClr val="C00000"/>
                </a:solidFill>
              </a:rPr>
              <a:t>seconds breaking </a:t>
            </a:r>
            <a:r>
              <a:rPr lang="en-IE" sz="2000" dirty="0">
                <a:solidFill>
                  <a:srgbClr val="C00000"/>
                </a:solidFill>
              </a:rPr>
              <a:t>Michael Johnson’s 1996 record by two hundredths of a </a:t>
            </a:r>
            <a:r>
              <a:rPr lang="en-IE" sz="2000" dirty="0" smtClean="0">
                <a:solidFill>
                  <a:srgbClr val="C00000"/>
                </a:solidFill>
              </a:rPr>
              <a:t>second. What </a:t>
            </a:r>
            <a:r>
              <a:rPr lang="en-IE" sz="2000" dirty="0">
                <a:solidFill>
                  <a:srgbClr val="C00000"/>
                </a:solidFill>
              </a:rPr>
              <a:t>was his average speed in km/hour? What was Johnson’s </a:t>
            </a:r>
            <a:r>
              <a:rPr lang="en-IE" sz="2000" dirty="0" smtClean="0">
                <a:solidFill>
                  <a:srgbClr val="C00000"/>
                </a:solidFill>
              </a:rPr>
              <a:t>average speed </a:t>
            </a:r>
            <a:r>
              <a:rPr lang="en-IE" sz="2000" dirty="0">
                <a:solidFill>
                  <a:srgbClr val="C00000"/>
                </a:solidFill>
              </a:rPr>
              <a:t>in km/hour</a:t>
            </a:r>
            <a:r>
              <a:rPr lang="en-IE" sz="2000" dirty="0" smtClean="0">
                <a:solidFill>
                  <a:srgbClr val="C00000"/>
                </a:solidFill>
              </a:rPr>
              <a:t>?</a:t>
            </a:r>
          </a:p>
        </p:txBody>
      </p:sp>
    </p:spTree>
    <p:extLst>
      <p:ext uri="{BB962C8B-B14F-4D97-AF65-F5344CB8AC3E}">
        <p14:creationId xmlns:p14="http://schemas.microsoft.com/office/powerpoint/2010/main" val="3868840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908720"/>
            <a:ext cx="5399748" cy="1723549"/>
          </a:xfrm>
          <a:prstGeom prst="rect">
            <a:avLst/>
          </a:prstGeom>
          <a:noFill/>
        </p:spPr>
        <p:txBody>
          <a:bodyPr wrap="none" rtlCol="0">
            <a:spAutoFit/>
          </a:bodyPr>
          <a:lstStyle/>
          <a:p>
            <a:pPr>
              <a:lnSpc>
                <a:spcPct val="150000"/>
              </a:lnSpc>
              <a:spcAft>
                <a:spcPts val="600"/>
              </a:spcAft>
            </a:pPr>
            <a:r>
              <a:rPr lang="en-IE" sz="2400" dirty="0" smtClean="0">
                <a:solidFill>
                  <a:srgbClr val="C00000"/>
                </a:solidFill>
                <a:sym typeface="Wingdings 2"/>
                <a:hlinkClick r:id="rId2" action="ppaction://hlinksldjump"/>
              </a:rPr>
              <a:t></a:t>
            </a:r>
            <a:r>
              <a:rPr lang="en-IE" sz="2400" dirty="0" smtClean="0">
                <a:solidFill>
                  <a:srgbClr val="C00000"/>
                </a:solidFill>
                <a:sym typeface="Wingdings 2"/>
              </a:rPr>
              <a:t> </a:t>
            </a:r>
            <a:r>
              <a:rPr lang="en-IE" sz="2400" dirty="0">
                <a:solidFill>
                  <a:srgbClr val="C00000"/>
                </a:solidFill>
                <a:sym typeface="Wingdings 2"/>
              </a:rPr>
              <a:t>S</a:t>
            </a:r>
            <a:r>
              <a:rPr lang="en-IE" sz="2400" dirty="0" smtClean="0">
                <a:solidFill>
                  <a:srgbClr val="C00000"/>
                </a:solidFill>
              </a:rPr>
              <a:t>tudent </a:t>
            </a:r>
            <a:r>
              <a:rPr lang="en-IE" sz="2400" dirty="0">
                <a:solidFill>
                  <a:srgbClr val="C00000"/>
                </a:solidFill>
              </a:rPr>
              <a:t>Activity </a:t>
            </a:r>
            <a:r>
              <a:rPr lang="en-IE" sz="2400" dirty="0" smtClean="0">
                <a:solidFill>
                  <a:srgbClr val="C00000"/>
                </a:solidFill>
              </a:rPr>
              <a:t>1: 	Area of Uncertainty</a:t>
            </a:r>
          </a:p>
          <a:p>
            <a:pPr>
              <a:lnSpc>
                <a:spcPct val="150000"/>
              </a:lnSpc>
              <a:spcAft>
                <a:spcPts val="600"/>
              </a:spcAft>
            </a:pPr>
            <a:r>
              <a:rPr lang="en-IE" sz="2400" dirty="0" smtClean="0">
                <a:solidFill>
                  <a:srgbClr val="C00000"/>
                </a:solidFill>
                <a:sym typeface="Wingdings 2"/>
                <a:hlinkClick r:id="rId3" action="ppaction://hlinksldjump"/>
              </a:rPr>
              <a:t></a:t>
            </a:r>
            <a:r>
              <a:rPr lang="en-IE" sz="2400" dirty="0" smtClean="0">
                <a:solidFill>
                  <a:srgbClr val="C00000"/>
                </a:solidFill>
                <a:sym typeface="Wingdings 2"/>
              </a:rPr>
              <a:t> </a:t>
            </a:r>
            <a:r>
              <a:rPr lang="en-IE" sz="2400" dirty="0" smtClean="0">
                <a:solidFill>
                  <a:srgbClr val="C00000"/>
                </a:solidFill>
              </a:rPr>
              <a:t>Student Activity 2: 	Phrases</a:t>
            </a:r>
          </a:p>
          <a:p>
            <a:pPr>
              <a:spcAft>
                <a:spcPts val="600"/>
              </a:spcAft>
            </a:pPr>
            <a:r>
              <a:rPr lang="en-IE" sz="2400" dirty="0" smtClean="0">
                <a:solidFill>
                  <a:srgbClr val="C00000"/>
                </a:solidFill>
                <a:sym typeface="Wingdings 2"/>
                <a:hlinkClick r:id="" action="ppaction://noaction"/>
              </a:rPr>
              <a:t></a:t>
            </a:r>
            <a:r>
              <a:rPr lang="en-IE" sz="2400" dirty="0" smtClean="0">
                <a:solidFill>
                  <a:srgbClr val="C00000"/>
                </a:solidFill>
                <a:sym typeface="Wingdings 2"/>
              </a:rPr>
              <a:t> </a:t>
            </a:r>
            <a:r>
              <a:rPr lang="en-IE" sz="2400" dirty="0" smtClean="0">
                <a:solidFill>
                  <a:srgbClr val="C00000"/>
                </a:solidFill>
              </a:rPr>
              <a:t>Student Activity 3: 	Probability Scale</a:t>
            </a:r>
            <a:endParaRPr lang="en-IE" sz="2400" dirty="0">
              <a:solidFill>
                <a:srgbClr val="C00000"/>
              </a:solidFill>
            </a:endParaRPr>
          </a:p>
        </p:txBody>
      </p:sp>
      <p:sp>
        <p:nvSpPr>
          <p:cNvPr id="11" name="Rectangle 10"/>
          <p:cNvSpPr/>
          <p:nvPr/>
        </p:nvSpPr>
        <p:spPr>
          <a:xfrm>
            <a:off x="3929210" y="205310"/>
            <a:ext cx="1249060" cy="584775"/>
          </a:xfrm>
          <a:prstGeom prst="rect">
            <a:avLst/>
          </a:prstGeom>
        </p:spPr>
        <p:txBody>
          <a:bodyPr wrap="none">
            <a:spAutoFit/>
          </a:bodyPr>
          <a:lstStyle/>
          <a:p>
            <a:r>
              <a:rPr lang="en-IE" sz="3200" b="1" dirty="0" smtClean="0">
                <a:solidFill>
                  <a:srgbClr val="C00000"/>
                </a:solidFill>
              </a:rPr>
              <a:t>INDEX</a:t>
            </a:r>
            <a:endParaRPr lang="en-IE" sz="3200" b="1" dirty="0">
              <a:solidFill>
                <a:srgbClr val="C00000"/>
              </a:solidFill>
            </a:endParaRPr>
          </a:p>
        </p:txBody>
      </p:sp>
      <p:sp>
        <p:nvSpPr>
          <p:cNvPr id="3" name="Date Placeholder 2"/>
          <p:cNvSpPr>
            <a:spLocks noGrp="1"/>
          </p:cNvSpPr>
          <p:nvPr>
            <p:ph type="dt" sz="half" idx="10"/>
          </p:nvPr>
        </p:nvSpPr>
        <p:spPr/>
        <p:txBody>
          <a:bodyPr/>
          <a:lstStyle/>
          <a:p>
            <a:fld id="{A2175AAB-8F3F-4EAD-B55E-D713576C34DE}" type="datetime10">
              <a:rPr lang="en-IE" smtClean="0"/>
              <a:t>10:54</a:t>
            </a:fld>
            <a:endParaRPr lang="en-IE"/>
          </a:p>
        </p:txBody>
      </p:sp>
    </p:spTree>
    <p:extLst>
      <p:ext uri="{BB962C8B-B14F-4D97-AF65-F5344CB8AC3E}">
        <p14:creationId xmlns:p14="http://schemas.microsoft.com/office/powerpoint/2010/main" val="22425080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737" y="404664"/>
            <a:ext cx="8712968" cy="5355312"/>
          </a:xfrm>
          <a:prstGeom prst="rect">
            <a:avLst/>
          </a:prstGeom>
        </p:spPr>
        <p:txBody>
          <a:bodyPr wrap="square">
            <a:spAutoFit/>
          </a:bodyPr>
          <a:lstStyle/>
          <a:p>
            <a:r>
              <a:rPr lang="en-IE" dirty="0">
                <a:solidFill>
                  <a:srgbClr val="C00000"/>
                </a:solidFill>
              </a:rPr>
              <a:t>5. The speed of sound is approximately 340 m/s. Express this speed in </a:t>
            </a:r>
            <a:r>
              <a:rPr lang="en-IE" dirty="0" smtClean="0">
                <a:solidFill>
                  <a:srgbClr val="C00000"/>
                </a:solidFill>
              </a:rPr>
              <a:t>km/hour</a:t>
            </a:r>
            <a:r>
              <a:rPr lang="en-IE" dirty="0">
                <a:solidFill>
                  <a:srgbClr val="C00000"/>
                </a:solidFill>
              </a:rPr>
              <a:t>.</a:t>
            </a:r>
          </a:p>
          <a:p>
            <a:endParaRPr lang="en-IE" dirty="0">
              <a:solidFill>
                <a:srgbClr val="C00000"/>
              </a:solidFill>
            </a:endParaRPr>
          </a:p>
          <a:p>
            <a:r>
              <a:rPr lang="en-IE" dirty="0">
                <a:solidFill>
                  <a:srgbClr val="C00000"/>
                </a:solidFill>
              </a:rPr>
              <a:t>6. </a:t>
            </a:r>
            <a:r>
              <a:rPr lang="en-IE" dirty="0" err="1">
                <a:solidFill>
                  <a:srgbClr val="C00000"/>
                </a:solidFill>
              </a:rPr>
              <a:t>Usain</a:t>
            </a:r>
            <a:r>
              <a:rPr lang="en-IE" dirty="0">
                <a:solidFill>
                  <a:srgbClr val="C00000"/>
                </a:solidFill>
              </a:rPr>
              <a:t> Bolt won the 200m in the Beijing Olympics in 19.30 </a:t>
            </a:r>
            <a:r>
              <a:rPr lang="en-IE" dirty="0" smtClean="0">
                <a:solidFill>
                  <a:srgbClr val="C00000"/>
                </a:solidFill>
              </a:rPr>
              <a:t>seconds breaking </a:t>
            </a:r>
            <a:r>
              <a:rPr lang="en-IE" dirty="0">
                <a:solidFill>
                  <a:srgbClr val="C00000"/>
                </a:solidFill>
              </a:rPr>
              <a:t>Michael Johnson’s 1996 record by two hundredths of a </a:t>
            </a:r>
            <a:r>
              <a:rPr lang="en-IE" dirty="0" smtClean="0">
                <a:solidFill>
                  <a:srgbClr val="C00000"/>
                </a:solidFill>
              </a:rPr>
              <a:t>second. What </a:t>
            </a:r>
            <a:r>
              <a:rPr lang="en-IE" dirty="0">
                <a:solidFill>
                  <a:srgbClr val="C00000"/>
                </a:solidFill>
              </a:rPr>
              <a:t>was his average speed in km/hour? What was Johnson’s </a:t>
            </a:r>
            <a:r>
              <a:rPr lang="en-IE" dirty="0" smtClean="0">
                <a:solidFill>
                  <a:srgbClr val="C00000"/>
                </a:solidFill>
              </a:rPr>
              <a:t>average speed </a:t>
            </a:r>
            <a:r>
              <a:rPr lang="en-IE" dirty="0">
                <a:solidFill>
                  <a:srgbClr val="C00000"/>
                </a:solidFill>
              </a:rPr>
              <a:t>in km/hour</a:t>
            </a:r>
            <a:r>
              <a:rPr lang="en-IE" dirty="0" smtClean="0">
                <a:solidFill>
                  <a:srgbClr val="C00000"/>
                </a:solidFill>
              </a:rPr>
              <a:t>?</a:t>
            </a:r>
          </a:p>
          <a:p>
            <a:endParaRPr lang="en-IE" dirty="0">
              <a:solidFill>
                <a:srgbClr val="C00000"/>
              </a:solidFill>
            </a:endParaRPr>
          </a:p>
          <a:p>
            <a:r>
              <a:rPr lang="en-IE" dirty="0">
                <a:solidFill>
                  <a:srgbClr val="C00000"/>
                </a:solidFill>
              </a:rPr>
              <a:t>7. The legendary American racehorse </a:t>
            </a:r>
            <a:r>
              <a:rPr lang="en-IE" dirty="0" err="1">
                <a:solidFill>
                  <a:srgbClr val="C00000"/>
                </a:solidFill>
              </a:rPr>
              <a:t>Seabiscuit</a:t>
            </a:r>
            <a:r>
              <a:rPr lang="en-IE" dirty="0">
                <a:solidFill>
                  <a:srgbClr val="C00000"/>
                </a:solidFill>
              </a:rPr>
              <a:t> completed the 1.1875 </a:t>
            </a:r>
            <a:r>
              <a:rPr lang="en-IE" dirty="0" smtClean="0">
                <a:solidFill>
                  <a:srgbClr val="C00000"/>
                </a:solidFill>
              </a:rPr>
              <a:t>mile long </a:t>
            </a:r>
            <a:r>
              <a:rPr lang="en-IE" dirty="0">
                <a:solidFill>
                  <a:srgbClr val="C00000"/>
                </a:solidFill>
              </a:rPr>
              <a:t>course at Pimlico Race Track in 1 minute 56.6 seconds. This </a:t>
            </a:r>
            <a:r>
              <a:rPr lang="en-IE" dirty="0" smtClean="0">
                <a:solidFill>
                  <a:srgbClr val="C00000"/>
                </a:solidFill>
              </a:rPr>
              <a:t>was a </a:t>
            </a:r>
            <a:r>
              <a:rPr lang="en-IE" dirty="0">
                <a:solidFill>
                  <a:srgbClr val="C00000"/>
                </a:solidFill>
              </a:rPr>
              <a:t>track record at the time. What was his average speed in </a:t>
            </a:r>
            <a:r>
              <a:rPr lang="en-IE" dirty="0" smtClean="0">
                <a:solidFill>
                  <a:srgbClr val="C00000"/>
                </a:solidFill>
              </a:rPr>
              <a:t>miles/hour correct </a:t>
            </a:r>
            <a:r>
              <a:rPr lang="en-IE" dirty="0">
                <a:solidFill>
                  <a:srgbClr val="C00000"/>
                </a:solidFill>
              </a:rPr>
              <a:t>to one decimal place</a:t>
            </a:r>
            <a:r>
              <a:rPr lang="en-IE" dirty="0" smtClean="0">
                <a:solidFill>
                  <a:srgbClr val="C00000"/>
                </a:solidFill>
              </a:rPr>
              <a:t>?</a:t>
            </a:r>
          </a:p>
          <a:p>
            <a:endParaRPr lang="en-IE" dirty="0">
              <a:solidFill>
                <a:srgbClr val="C00000"/>
              </a:solidFill>
            </a:endParaRPr>
          </a:p>
          <a:p>
            <a:r>
              <a:rPr lang="en-IE" dirty="0">
                <a:solidFill>
                  <a:srgbClr val="C00000"/>
                </a:solidFill>
              </a:rPr>
              <a:t>8. Marian drives at a speed of 80km/</a:t>
            </a:r>
            <a:r>
              <a:rPr lang="en-IE" dirty="0" err="1">
                <a:solidFill>
                  <a:srgbClr val="C00000"/>
                </a:solidFill>
              </a:rPr>
              <a:t>hr</a:t>
            </a:r>
            <a:r>
              <a:rPr lang="en-IE" dirty="0">
                <a:solidFill>
                  <a:srgbClr val="C00000"/>
                </a:solidFill>
              </a:rPr>
              <a:t> for ¾ of an hour and at 100 </a:t>
            </a:r>
            <a:r>
              <a:rPr lang="en-IE" dirty="0" smtClean="0">
                <a:solidFill>
                  <a:srgbClr val="C00000"/>
                </a:solidFill>
              </a:rPr>
              <a:t>km/ hour </a:t>
            </a:r>
            <a:r>
              <a:rPr lang="en-IE" dirty="0">
                <a:solidFill>
                  <a:srgbClr val="C00000"/>
                </a:solidFill>
              </a:rPr>
              <a:t>for 1.5 hours.</a:t>
            </a:r>
          </a:p>
          <a:p>
            <a:r>
              <a:rPr lang="en-IE" dirty="0">
                <a:solidFill>
                  <a:srgbClr val="C00000"/>
                </a:solidFill>
              </a:rPr>
              <a:t>a) What distance has she travelled in total?</a:t>
            </a:r>
          </a:p>
          <a:p>
            <a:r>
              <a:rPr lang="en-IE" dirty="0">
                <a:solidFill>
                  <a:srgbClr val="C00000"/>
                </a:solidFill>
              </a:rPr>
              <a:t>b) What is her average speed in km/hour</a:t>
            </a:r>
            <a:r>
              <a:rPr lang="en-IE" dirty="0" smtClean="0">
                <a:solidFill>
                  <a:srgbClr val="C00000"/>
                </a:solidFill>
              </a:rPr>
              <a:t>?</a:t>
            </a:r>
          </a:p>
          <a:p>
            <a:endParaRPr lang="en-IE" dirty="0">
              <a:solidFill>
                <a:srgbClr val="C00000"/>
              </a:solidFill>
            </a:endParaRPr>
          </a:p>
          <a:p>
            <a:r>
              <a:rPr lang="en-IE" dirty="0">
                <a:solidFill>
                  <a:srgbClr val="C00000"/>
                </a:solidFill>
              </a:rPr>
              <a:t>9. Derek took half an hour to drive from </a:t>
            </a:r>
            <a:r>
              <a:rPr lang="en-IE" dirty="0" err="1">
                <a:solidFill>
                  <a:srgbClr val="C00000"/>
                </a:solidFill>
              </a:rPr>
              <a:t>Tullamore</a:t>
            </a:r>
            <a:r>
              <a:rPr lang="en-IE" dirty="0">
                <a:solidFill>
                  <a:srgbClr val="C00000"/>
                </a:solidFill>
              </a:rPr>
              <a:t> to </a:t>
            </a:r>
            <a:r>
              <a:rPr lang="en-IE" dirty="0" err="1">
                <a:solidFill>
                  <a:srgbClr val="C00000"/>
                </a:solidFill>
              </a:rPr>
              <a:t>Athlone</a:t>
            </a:r>
            <a:r>
              <a:rPr lang="en-IE" dirty="0">
                <a:solidFill>
                  <a:srgbClr val="C00000"/>
                </a:solidFill>
              </a:rPr>
              <a:t>. His </a:t>
            </a:r>
            <a:r>
              <a:rPr lang="en-IE" dirty="0" smtClean="0">
                <a:solidFill>
                  <a:srgbClr val="C00000"/>
                </a:solidFill>
              </a:rPr>
              <a:t>average speed </a:t>
            </a:r>
            <a:r>
              <a:rPr lang="en-IE" dirty="0">
                <a:solidFill>
                  <a:srgbClr val="C00000"/>
                </a:solidFill>
              </a:rPr>
              <a:t>for the entire journey was 80km/hour. If his speed for 1/5 of </a:t>
            </a:r>
            <a:r>
              <a:rPr lang="en-IE" dirty="0" smtClean="0">
                <a:solidFill>
                  <a:srgbClr val="C00000"/>
                </a:solidFill>
              </a:rPr>
              <a:t>the journey </a:t>
            </a:r>
            <a:r>
              <a:rPr lang="en-IE" dirty="0">
                <a:solidFill>
                  <a:srgbClr val="C00000"/>
                </a:solidFill>
              </a:rPr>
              <a:t>was 120 km/hour, find:</a:t>
            </a:r>
          </a:p>
          <a:p>
            <a:r>
              <a:rPr lang="en-IE" dirty="0">
                <a:solidFill>
                  <a:srgbClr val="C00000"/>
                </a:solidFill>
              </a:rPr>
              <a:t>a) the time taken to drive this section of the </a:t>
            </a:r>
            <a:r>
              <a:rPr lang="en-IE" dirty="0" smtClean="0">
                <a:solidFill>
                  <a:srgbClr val="C00000"/>
                </a:solidFill>
              </a:rPr>
              <a:t>journey </a:t>
            </a:r>
            <a:endParaRPr lang="en-IE" dirty="0">
              <a:solidFill>
                <a:srgbClr val="C00000"/>
              </a:solidFill>
            </a:endParaRPr>
          </a:p>
          <a:p>
            <a:r>
              <a:rPr lang="en-IE" dirty="0">
                <a:solidFill>
                  <a:srgbClr val="C00000"/>
                </a:solidFill>
              </a:rPr>
              <a:t>b) what his speed was, in km/hour, to the nearest whole number, for</a:t>
            </a:r>
          </a:p>
          <a:p>
            <a:r>
              <a:rPr lang="en-IE" dirty="0">
                <a:solidFill>
                  <a:srgbClr val="C00000"/>
                </a:solidFill>
              </a:rPr>
              <a:t>the remainder of the journey if it was completed at a constant speed.</a:t>
            </a:r>
          </a:p>
        </p:txBody>
      </p:sp>
    </p:spTree>
    <p:extLst>
      <p:ext uri="{BB962C8B-B14F-4D97-AF65-F5344CB8AC3E}">
        <p14:creationId xmlns:p14="http://schemas.microsoft.com/office/powerpoint/2010/main" val="30902083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1324" y="251937"/>
            <a:ext cx="5130956" cy="584775"/>
          </a:xfrm>
          <a:prstGeom prst="rect">
            <a:avLst/>
          </a:prstGeom>
        </p:spPr>
        <p:txBody>
          <a:bodyPr wrap="none">
            <a:spAutoFit/>
          </a:bodyPr>
          <a:lstStyle/>
          <a:p>
            <a:r>
              <a:rPr lang="en-IE" sz="3200" b="1" dirty="0">
                <a:solidFill>
                  <a:srgbClr val="C00000"/>
                </a:solidFill>
              </a:rPr>
              <a:t>Section M: Student Activity 8</a:t>
            </a:r>
          </a:p>
        </p:txBody>
      </p:sp>
      <p:sp>
        <p:nvSpPr>
          <p:cNvPr id="3" name="Rectangle 2"/>
          <p:cNvSpPr/>
          <p:nvPr/>
        </p:nvSpPr>
        <p:spPr>
          <a:xfrm>
            <a:off x="3265252" y="851149"/>
            <a:ext cx="2602892" cy="400110"/>
          </a:xfrm>
          <a:prstGeom prst="rect">
            <a:avLst/>
          </a:prstGeom>
        </p:spPr>
        <p:txBody>
          <a:bodyPr wrap="none">
            <a:spAutoFit/>
          </a:bodyPr>
          <a:lstStyle/>
          <a:p>
            <a:r>
              <a:rPr lang="en-IE" sz="2000" b="1" dirty="0">
                <a:solidFill>
                  <a:srgbClr val="C00000"/>
                </a:solidFill>
              </a:rPr>
              <a:t>Homework/Class work</a:t>
            </a:r>
          </a:p>
        </p:txBody>
      </p:sp>
      <p:sp>
        <p:nvSpPr>
          <p:cNvPr id="4" name="Rectangle 3"/>
          <p:cNvSpPr/>
          <p:nvPr/>
        </p:nvSpPr>
        <p:spPr>
          <a:xfrm>
            <a:off x="359024" y="1484784"/>
            <a:ext cx="8784976" cy="4401205"/>
          </a:xfrm>
          <a:prstGeom prst="rect">
            <a:avLst/>
          </a:prstGeom>
        </p:spPr>
        <p:txBody>
          <a:bodyPr wrap="square">
            <a:spAutoFit/>
          </a:bodyPr>
          <a:lstStyle/>
          <a:p>
            <a:r>
              <a:rPr lang="en-IE" sz="2000" dirty="0">
                <a:solidFill>
                  <a:srgbClr val="C00000"/>
                </a:solidFill>
              </a:rPr>
              <a:t>1. Patrick ran 4 laps of a track in 10 minutes. Ian ran 8 laps in 21 minutes.</a:t>
            </a:r>
          </a:p>
          <a:p>
            <a:r>
              <a:rPr lang="en-IE" sz="2000" dirty="0">
                <a:solidFill>
                  <a:srgbClr val="C00000"/>
                </a:solidFill>
              </a:rPr>
              <a:t>Who ran fastest? Explain</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2. Compare the performance of 2 players, David and Andy. David </a:t>
            </a:r>
            <a:r>
              <a:rPr lang="en-IE" sz="2000" dirty="0" smtClean="0">
                <a:solidFill>
                  <a:srgbClr val="C00000"/>
                </a:solidFill>
              </a:rPr>
              <a:t>scored 20 </a:t>
            </a:r>
            <a:r>
              <a:rPr lang="en-IE" sz="2000" dirty="0">
                <a:solidFill>
                  <a:srgbClr val="C00000"/>
                </a:solidFill>
              </a:rPr>
              <a:t>goals out of 40 shots at goal whereas Andy scored 25 goals out of </a:t>
            </a:r>
            <a:r>
              <a:rPr lang="en-IE" sz="2000" dirty="0" smtClean="0">
                <a:solidFill>
                  <a:srgbClr val="C00000"/>
                </a:solidFill>
              </a:rPr>
              <a:t>50 shots </a:t>
            </a:r>
            <a:r>
              <a:rPr lang="en-IE" sz="2000" dirty="0">
                <a:solidFill>
                  <a:srgbClr val="C00000"/>
                </a:solidFill>
              </a:rPr>
              <a:t>at goal</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3. In the car park there are 12 silver cars and 8 blue cars.</a:t>
            </a:r>
          </a:p>
          <a:p>
            <a:r>
              <a:rPr lang="en-IE" sz="2000" dirty="0">
                <a:solidFill>
                  <a:srgbClr val="C00000"/>
                </a:solidFill>
              </a:rPr>
              <a:t>a) What is the ratio of silver cars to blue cars in its simplest terms?</a:t>
            </a:r>
          </a:p>
          <a:p>
            <a:r>
              <a:rPr lang="en-IE" sz="2000" dirty="0">
                <a:solidFill>
                  <a:srgbClr val="C00000"/>
                </a:solidFill>
              </a:rPr>
              <a:t>b) What is the ratio of blue cars to silver cars in its simplest terms?</a:t>
            </a:r>
          </a:p>
          <a:p>
            <a:endParaRPr lang="en-IE" sz="2000" dirty="0" smtClean="0">
              <a:solidFill>
                <a:srgbClr val="C00000"/>
              </a:solidFill>
            </a:endParaRPr>
          </a:p>
          <a:p>
            <a:r>
              <a:rPr lang="en-IE" sz="2000" dirty="0" smtClean="0">
                <a:solidFill>
                  <a:srgbClr val="C00000"/>
                </a:solidFill>
              </a:rPr>
              <a:t>4</a:t>
            </a:r>
            <a:r>
              <a:rPr lang="en-IE" sz="2000" dirty="0">
                <a:solidFill>
                  <a:srgbClr val="C00000"/>
                </a:solidFill>
              </a:rPr>
              <a:t>. Which is the better deal: €18 for 3 bracelets or €30 for 5 bracelets?</a:t>
            </a:r>
          </a:p>
          <a:p>
            <a:endParaRPr lang="en-IE" sz="2000" dirty="0" smtClean="0">
              <a:solidFill>
                <a:srgbClr val="C00000"/>
              </a:solidFill>
            </a:endParaRPr>
          </a:p>
          <a:p>
            <a:r>
              <a:rPr lang="en-IE" sz="2000" dirty="0" smtClean="0">
                <a:solidFill>
                  <a:srgbClr val="C00000"/>
                </a:solidFill>
              </a:rPr>
              <a:t>5</a:t>
            </a:r>
            <a:r>
              <a:rPr lang="en-IE" sz="2000" dirty="0">
                <a:solidFill>
                  <a:srgbClr val="C00000"/>
                </a:solidFill>
              </a:rPr>
              <a:t>. Which is the better deal: 4 hours worked for €12 or 7 hours worked </a:t>
            </a:r>
            <a:r>
              <a:rPr lang="en-IE" sz="2000" dirty="0" smtClean="0">
                <a:solidFill>
                  <a:srgbClr val="C00000"/>
                </a:solidFill>
              </a:rPr>
              <a:t>for €</a:t>
            </a:r>
            <a:r>
              <a:rPr lang="en-IE" sz="2000" dirty="0">
                <a:solidFill>
                  <a:srgbClr val="C00000"/>
                </a:solidFill>
              </a:rPr>
              <a:t>28? Discuss.</a:t>
            </a:r>
          </a:p>
        </p:txBody>
      </p:sp>
    </p:spTree>
    <p:extLst>
      <p:ext uri="{BB962C8B-B14F-4D97-AF65-F5344CB8AC3E}">
        <p14:creationId xmlns:p14="http://schemas.microsoft.com/office/powerpoint/2010/main" val="28939885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0357" y="251937"/>
            <a:ext cx="5223931" cy="584775"/>
          </a:xfrm>
          <a:prstGeom prst="rect">
            <a:avLst/>
          </a:prstGeom>
        </p:spPr>
        <p:txBody>
          <a:bodyPr wrap="none">
            <a:spAutoFit/>
          </a:bodyPr>
          <a:lstStyle/>
          <a:p>
            <a:r>
              <a:rPr lang="en-IE" sz="3200" b="1" dirty="0">
                <a:solidFill>
                  <a:srgbClr val="C00000"/>
                </a:solidFill>
              </a:rPr>
              <a:t>Section M: Student Activity 9 </a:t>
            </a:r>
            <a:endParaRPr lang="en-IE" sz="3200" dirty="0">
              <a:solidFill>
                <a:srgbClr val="C00000"/>
              </a:solidFill>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3" y="764703"/>
            <a:ext cx="4536503" cy="2739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79512" y="612845"/>
            <a:ext cx="4536504" cy="2554545"/>
          </a:xfrm>
          <a:prstGeom prst="rect">
            <a:avLst/>
          </a:prstGeom>
        </p:spPr>
        <p:txBody>
          <a:bodyPr wrap="square">
            <a:spAutoFit/>
          </a:bodyPr>
          <a:lstStyle/>
          <a:p>
            <a:r>
              <a:rPr lang="en-IE" sz="2000" dirty="0">
                <a:solidFill>
                  <a:srgbClr val="C00000"/>
                </a:solidFill>
              </a:rPr>
              <a:t>For currency conversion rates see: www.xe.com </a:t>
            </a:r>
          </a:p>
          <a:p>
            <a:pPr marL="457200" indent="-457200">
              <a:buAutoNum type="arabicPeriod"/>
            </a:pPr>
            <a:r>
              <a:rPr lang="en-IE" sz="2000" dirty="0" smtClean="0">
                <a:solidFill>
                  <a:srgbClr val="C00000"/>
                </a:solidFill>
              </a:rPr>
              <a:t>Jean </a:t>
            </a:r>
            <a:r>
              <a:rPr lang="en-IE" sz="2000" dirty="0">
                <a:solidFill>
                  <a:srgbClr val="C00000"/>
                </a:solidFill>
              </a:rPr>
              <a:t>has a sister in America whom she </a:t>
            </a:r>
            <a:r>
              <a:rPr lang="en-IE" sz="2000" dirty="0" smtClean="0">
                <a:solidFill>
                  <a:srgbClr val="C00000"/>
                </a:solidFill>
              </a:rPr>
              <a:t>planned </a:t>
            </a:r>
            <a:r>
              <a:rPr lang="en-IE" sz="2000" dirty="0">
                <a:solidFill>
                  <a:srgbClr val="C00000"/>
                </a:solidFill>
              </a:rPr>
              <a:t>to visit in May 2010. She had been watching the currency markets from July 2009 to May 2010 to decide when to buy US dollars (US$) for her trip. </a:t>
            </a:r>
            <a:endParaRPr lang="en-IE" sz="2000" dirty="0" smtClean="0">
              <a:solidFill>
                <a:srgbClr val="C00000"/>
              </a:solidFill>
            </a:endParaRPr>
          </a:p>
        </p:txBody>
      </p:sp>
      <p:sp>
        <p:nvSpPr>
          <p:cNvPr id="4" name="Rectangle 3"/>
          <p:cNvSpPr/>
          <p:nvPr/>
        </p:nvSpPr>
        <p:spPr>
          <a:xfrm>
            <a:off x="179513" y="4090720"/>
            <a:ext cx="8640960" cy="2554545"/>
          </a:xfrm>
          <a:prstGeom prst="rect">
            <a:avLst/>
          </a:prstGeom>
        </p:spPr>
        <p:txBody>
          <a:bodyPr wrap="square">
            <a:spAutoFit/>
          </a:bodyPr>
          <a:lstStyle/>
          <a:p>
            <a:pPr lvl="0"/>
            <a:r>
              <a:rPr lang="en-IE" sz="2000" u="sng" dirty="0">
                <a:solidFill>
                  <a:schemeClr val="accent1"/>
                </a:solidFill>
              </a:rPr>
              <a:t>http://</a:t>
            </a:r>
            <a:r>
              <a:rPr lang="en-IE" sz="2000" u="sng" dirty="0" smtClean="0">
                <a:solidFill>
                  <a:schemeClr val="accent1"/>
                </a:solidFill>
              </a:rPr>
              <a:t>www.xe.com/currencycharts</a:t>
            </a:r>
            <a:r>
              <a:rPr lang="en-IE" sz="2000" u="sng" dirty="0">
                <a:solidFill>
                  <a:schemeClr val="accent1"/>
                </a:solidFill>
              </a:rPr>
              <a:t>/?from=EUR&amp;to=USD&amp;view=1Y</a:t>
            </a:r>
            <a:r>
              <a:rPr lang="en-IE" sz="2000" u="sng" dirty="0" smtClean="0">
                <a:solidFill>
                  <a:schemeClr val="accent1"/>
                </a:solidFill>
              </a:rPr>
              <a:t> </a:t>
            </a:r>
            <a:endParaRPr lang="en-IE" sz="2000" u="sng" dirty="0">
              <a:solidFill>
                <a:schemeClr val="accent1"/>
              </a:solidFill>
            </a:endParaRPr>
          </a:p>
          <a:p>
            <a:pPr lvl="0"/>
            <a:r>
              <a:rPr lang="en-IE" sz="2000" dirty="0">
                <a:solidFill>
                  <a:srgbClr val="C00000"/>
                </a:solidFill>
              </a:rPr>
              <a:t>b) Estimate from the chart the exchange rate at that time in US$/€. </a:t>
            </a:r>
            <a:endParaRPr lang="en-IE" sz="2000" dirty="0" smtClean="0">
              <a:solidFill>
                <a:srgbClr val="C00000"/>
              </a:solidFill>
            </a:endParaRPr>
          </a:p>
          <a:p>
            <a:pPr lvl="0"/>
            <a:endParaRPr lang="en-IE" sz="2000" dirty="0">
              <a:solidFill>
                <a:srgbClr val="C00000"/>
              </a:solidFill>
            </a:endParaRPr>
          </a:p>
          <a:p>
            <a:pPr lvl="0"/>
            <a:r>
              <a:rPr lang="en-IE" sz="2000" dirty="0">
                <a:solidFill>
                  <a:srgbClr val="C00000"/>
                </a:solidFill>
              </a:rPr>
              <a:t>c) How many US$ would she have got for €500 at that exchange rate? </a:t>
            </a:r>
            <a:endParaRPr lang="en-IE" sz="2000" dirty="0" smtClean="0">
              <a:solidFill>
                <a:srgbClr val="C00000"/>
              </a:solidFill>
            </a:endParaRPr>
          </a:p>
          <a:p>
            <a:pPr lvl="0"/>
            <a:endParaRPr lang="en-IE" sz="2000" dirty="0">
              <a:solidFill>
                <a:srgbClr val="C00000"/>
              </a:solidFill>
            </a:endParaRPr>
          </a:p>
          <a:p>
            <a:pPr lvl="0"/>
            <a:r>
              <a:rPr lang="en-IE" sz="2000" dirty="0">
                <a:solidFill>
                  <a:srgbClr val="C00000"/>
                </a:solidFill>
              </a:rPr>
              <a:t>d) Jean returned to Ireland in mid June 2010. Looking at the trend in the above chart do you think it was wise for her to change her leftover dollars to euro immediately? Explain. </a:t>
            </a:r>
          </a:p>
        </p:txBody>
      </p:sp>
      <p:sp>
        <p:nvSpPr>
          <p:cNvPr id="5" name="Rectangle 4"/>
          <p:cNvSpPr/>
          <p:nvPr/>
        </p:nvSpPr>
        <p:spPr>
          <a:xfrm>
            <a:off x="179513" y="3212976"/>
            <a:ext cx="8640960" cy="984885"/>
          </a:xfrm>
          <a:prstGeom prst="rect">
            <a:avLst/>
          </a:prstGeom>
        </p:spPr>
        <p:txBody>
          <a:bodyPr wrap="square">
            <a:spAutoFit/>
          </a:bodyPr>
          <a:lstStyle/>
          <a:p>
            <a:pPr lvl="0"/>
            <a:endParaRPr lang="en-IE" dirty="0">
              <a:solidFill>
                <a:srgbClr val="C00000"/>
              </a:solidFill>
            </a:endParaRPr>
          </a:p>
          <a:p>
            <a:pPr lvl="0"/>
            <a:r>
              <a:rPr lang="en-IE" sz="2000" dirty="0">
                <a:solidFill>
                  <a:srgbClr val="C00000"/>
                </a:solidFill>
              </a:rPr>
              <a:t>a) When should she have bought dollars to give her the maximum amount of dollars for her euro in this period. Using the above chart, for reference </a:t>
            </a:r>
          </a:p>
        </p:txBody>
      </p:sp>
    </p:spTree>
    <p:extLst>
      <p:ext uri="{BB962C8B-B14F-4D97-AF65-F5344CB8AC3E}">
        <p14:creationId xmlns:p14="http://schemas.microsoft.com/office/powerpoint/2010/main" val="9368129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865" y="2016135"/>
            <a:ext cx="6509305" cy="4365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4537" y="692696"/>
            <a:ext cx="8064896" cy="1323439"/>
          </a:xfrm>
          <a:prstGeom prst="rect">
            <a:avLst/>
          </a:prstGeom>
        </p:spPr>
        <p:txBody>
          <a:bodyPr wrap="square">
            <a:spAutoFit/>
          </a:bodyPr>
          <a:lstStyle/>
          <a:p>
            <a:r>
              <a:rPr lang="en-IE" sz="2000" dirty="0">
                <a:solidFill>
                  <a:srgbClr val="C00000"/>
                </a:solidFill>
              </a:rPr>
              <a:t>2. Some shoppers in the south of Ireland decided to shop in Northern</a:t>
            </a:r>
          </a:p>
          <a:p>
            <a:r>
              <a:rPr lang="en-IE" sz="2000" dirty="0">
                <a:solidFill>
                  <a:srgbClr val="C00000"/>
                </a:solidFill>
              </a:rPr>
              <a:t>Ireland due to changes in the currency exchange rate between the euro</a:t>
            </a:r>
          </a:p>
          <a:p>
            <a:r>
              <a:rPr lang="en-IE" sz="2000" dirty="0">
                <a:solidFill>
                  <a:srgbClr val="C00000"/>
                </a:solidFill>
              </a:rPr>
              <a:t>and pound sterling. Using the chart below, can you decide when they</a:t>
            </a:r>
          </a:p>
          <a:p>
            <a:r>
              <a:rPr lang="en-IE" sz="2000" dirty="0">
                <a:solidFill>
                  <a:srgbClr val="C00000"/>
                </a:solidFill>
              </a:rPr>
              <a:t>would have benefited most from this decision? Justify your answer.</a:t>
            </a:r>
          </a:p>
        </p:txBody>
      </p:sp>
    </p:spTree>
    <p:extLst>
      <p:ext uri="{BB962C8B-B14F-4D97-AF65-F5344CB8AC3E}">
        <p14:creationId xmlns:p14="http://schemas.microsoft.com/office/powerpoint/2010/main" val="27807662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88640"/>
            <a:ext cx="8640960" cy="6924973"/>
          </a:xfrm>
          <a:prstGeom prst="rect">
            <a:avLst/>
          </a:prstGeom>
        </p:spPr>
        <p:txBody>
          <a:bodyPr wrap="square">
            <a:spAutoFit/>
          </a:bodyPr>
          <a:lstStyle/>
          <a:p>
            <a:r>
              <a:rPr lang="en-IE" sz="2000" dirty="0">
                <a:solidFill>
                  <a:srgbClr val="C00000"/>
                </a:solidFill>
              </a:rPr>
              <a:t>3. Tom works for </a:t>
            </a:r>
            <a:r>
              <a:rPr lang="en-IE" sz="2000" dirty="0" err="1">
                <a:solidFill>
                  <a:srgbClr val="C00000"/>
                </a:solidFill>
              </a:rPr>
              <a:t>Agrimachines</a:t>
            </a:r>
            <a:r>
              <a:rPr lang="en-IE" sz="2000" dirty="0">
                <a:solidFill>
                  <a:srgbClr val="C00000"/>
                </a:solidFill>
              </a:rPr>
              <a:t> in Carlow. He has made a deal with a customer in Northern Ireland to sell him a machine for €15,000. At the time the deal was made the euro was worth £0.89. When the customer was paying a short time later the euro had fallen from £0.89 to £0.83. Was this good news for the customer? Justify your answer by calculating how much he would have paid in pounds sterling at both exchange rates. </a:t>
            </a:r>
            <a:endParaRPr lang="en-IE" sz="2000" dirty="0" smtClean="0">
              <a:solidFill>
                <a:srgbClr val="C00000"/>
              </a:solidFill>
            </a:endParaRPr>
          </a:p>
          <a:p>
            <a:endParaRPr lang="en-IE" sz="1200" dirty="0">
              <a:solidFill>
                <a:srgbClr val="C00000"/>
              </a:solidFill>
            </a:endParaRPr>
          </a:p>
          <a:p>
            <a:r>
              <a:rPr lang="en-IE" sz="2000" dirty="0">
                <a:solidFill>
                  <a:srgbClr val="C00000"/>
                </a:solidFill>
              </a:rPr>
              <a:t>4. Without using a calculator determine how much a machine costing €10,000 in Carlow would cost a customer in Northern Ireland when the exchange rate is £0.83/€. How much would a machine costing €5,000 in Carlow cost in Northern Ireland at the same exchange rate? Hence, how many £ sterling correspond to €15,000? </a:t>
            </a:r>
            <a:endParaRPr lang="en-IE" sz="2000" dirty="0" smtClean="0">
              <a:solidFill>
                <a:srgbClr val="C00000"/>
              </a:solidFill>
            </a:endParaRPr>
          </a:p>
          <a:p>
            <a:endParaRPr lang="en-IE" sz="1200" dirty="0">
              <a:solidFill>
                <a:srgbClr val="C00000"/>
              </a:solidFill>
            </a:endParaRPr>
          </a:p>
          <a:p>
            <a:r>
              <a:rPr lang="en-IE" sz="2000" dirty="0">
                <a:solidFill>
                  <a:srgbClr val="C00000"/>
                </a:solidFill>
              </a:rPr>
              <a:t>5. Colette is a currency trader for National Bank. Each day she buys and sells currencies in order to make a profit. In order to trade profitably she needs to know the conversion rates for several currencies. Can you help her answer some of the questions she has to deal with on a particular day? (If you wish, you can insert the actual conversion rates on the day you are doing these questions by checking on www.xe.com or any other relevant site or source of information.) </a:t>
            </a:r>
          </a:p>
          <a:p>
            <a:r>
              <a:rPr lang="en-IE" sz="2000" dirty="0">
                <a:solidFill>
                  <a:srgbClr val="C00000"/>
                </a:solidFill>
              </a:rPr>
              <a:t>a) Colette knows that on a particular day €1 buys 112.177 Japanese Yen. How much would it cost Colette’s bank to buy 1,000,000 Yen? Use a table to show the information. </a:t>
            </a:r>
          </a:p>
          <a:p>
            <a:endParaRPr lang="en-IE" sz="2000" dirty="0">
              <a:solidFill>
                <a:srgbClr val="C00000"/>
              </a:solidFill>
            </a:endParaRPr>
          </a:p>
        </p:txBody>
      </p:sp>
    </p:spTree>
    <p:extLst>
      <p:ext uri="{BB962C8B-B14F-4D97-AF65-F5344CB8AC3E}">
        <p14:creationId xmlns:p14="http://schemas.microsoft.com/office/powerpoint/2010/main" val="8926589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568952" cy="9017853"/>
          </a:xfrm>
          <a:prstGeom prst="rect">
            <a:avLst/>
          </a:prstGeom>
        </p:spPr>
        <p:txBody>
          <a:bodyPr wrap="square">
            <a:spAutoFit/>
          </a:bodyPr>
          <a:lstStyle/>
          <a:p>
            <a:r>
              <a:rPr lang="en-IE" sz="2000" dirty="0" smtClean="0">
                <a:solidFill>
                  <a:srgbClr val="C00000"/>
                </a:solidFill>
              </a:rPr>
              <a:t>a)  Colette </a:t>
            </a:r>
            <a:r>
              <a:rPr lang="en-IE" sz="2000" dirty="0">
                <a:solidFill>
                  <a:srgbClr val="C00000"/>
                </a:solidFill>
              </a:rPr>
              <a:t>knows that on a particular day €1 buys 112.177 Japanese Yen. </a:t>
            </a:r>
            <a:r>
              <a:rPr lang="en-IE" sz="2000" dirty="0" smtClean="0">
                <a:solidFill>
                  <a:srgbClr val="C00000"/>
                </a:solidFill>
              </a:rPr>
              <a:t>How much </a:t>
            </a:r>
            <a:r>
              <a:rPr lang="en-IE" sz="2000" dirty="0">
                <a:solidFill>
                  <a:srgbClr val="C00000"/>
                </a:solidFill>
              </a:rPr>
              <a:t>would it cost Colette’s bank to buy 1,000,000 Yen? Use a table to show the information. </a:t>
            </a:r>
            <a:endParaRPr lang="en-IE" sz="2000" dirty="0" smtClean="0">
              <a:solidFill>
                <a:srgbClr val="C00000"/>
              </a:solidFill>
            </a:endParaRPr>
          </a:p>
          <a:p>
            <a:endParaRPr lang="en-IE" sz="2000" dirty="0">
              <a:solidFill>
                <a:srgbClr val="C00000"/>
              </a:solidFill>
            </a:endParaRPr>
          </a:p>
          <a:p>
            <a:r>
              <a:rPr lang="en-IE" sz="2000" dirty="0">
                <a:solidFill>
                  <a:srgbClr val="C00000"/>
                </a:solidFill>
              </a:rPr>
              <a:t>b) The Thailand Baht (THB) is at a low of 0.38 Mexican Pesos (MXN). How many </a:t>
            </a:r>
            <a:r>
              <a:rPr lang="en-IE" sz="2000" dirty="0" smtClean="0">
                <a:solidFill>
                  <a:srgbClr val="C00000"/>
                </a:solidFill>
              </a:rPr>
              <a:t>   </a:t>
            </a:r>
          </a:p>
          <a:p>
            <a:r>
              <a:rPr lang="en-IE" sz="2000" dirty="0" smtClean="0">
                <a:solidFill>
                  <a:srgbClr val="C00000"/>
                </a:solidFill>
              </a:rPr>
              <a:t>THB </a:t>
            </a:r>
            <a:r>
              <a:rPr lang="en-IE" sz="2000" dirty="0">
                <a:solidFill>
                  <a:srgbClr val="C00000"/>
                </a:solidFill>
              </a:rPr>
              <a:t>can Colette purchase for 1,000,000 MXN? </a:t>
            </a:r>
            <a:endParaRPr lang="en-IE" sz="2000" dirty="0" smtClean="0">
              <a:solidFill>
                <a:srgbClr val="C00000"/>
              </a:solidFill>
            </a:endParaRPr>
          </a:p>
          <a:p>
            <a:endParaRPr lang="en-IE" sz="2000" dirty="0">
              <a:solidFill>
                <a:srgbClr val="C00000"/>
              </a:solidFill>
            </a:endParaRPr>
          </a:p>
          <a:p>
            <a:r>
              <a:rPr lang="en-IE" sz="2000" dirty="0">
                <a:solidFill>
                  <a:srgbClr val="C00000"/>
                </a:solidFill>
              </a:rPr>
              <a:t>c) Colette knows that one euro will buy 1.42 Australian Dollars (AUD). How many euros will 1AUD buy? The Australian Dollar has dropped from 1.79 AUD/€ to 1.42 AUD /€. Is this a good time for Colette to trade AUD for euro or euro for AUD? Justify your answer. </a:t>
            </a:r>
            <a:endParaRPr lang="en-IE" sz="2000" dirty="0" smtClean="0">
              <a:solidFill>
                <a:srgbClr val="C00000"/>
              </a:solidFill>
            </a:endParaRPr>
          </a:p>
          <a:p>
            <a:endParaRPr lang="en-IE" sz="2000" dirty="0">
              <a:solidFill>
                <a:srgbClr val="C00000"/>
              </a:solidFill>
            </a:endParaRPr>
          </a:p>
          <a:p>
            <a:r>
              <a:rPr lang="en-IE" sz="2000" dirty="0">
                <a:solidFill>
                  <a:srgbClr val="C00000"/>
                </a:solidFill>
              </a:rPr>
              <a:t>d) €1 will buy 57 Indian Rupees (INR). €1 will buy US$1.24 (USD). How many INR will one USD buy? Before calculating, predict whether it will be more or less than 57 INR. </a:t>
            </a:r>
            <a:endParaRPr lang="en-IE" sz="2000" dirty="0" smtClean="0">
              <a:solidFill>
                <a:srgbClr val="C00000"/>
              </a:solidFill>
            </a:endParaRPr>
          </a:p>
          <a:p>
            <a:endParaRPr lang="en-IE" sz="2000" dirty="0">
              <a:solidFill>
                <a:srgbClr val="C00000"/>
              </a:solidFill>
            </a:endParaRPr>
          </a:p>
          <a:p>
            <a:r>
              <a:rPr lang="en-IE" sz="2000" dirty="0">
                <a:solidFill>
                  <a:srgbClr val="C00000"/>
                </a:solidFill>
              </a:rPr>
              <a:t>e) Colette went on a trip to London. While shopping there, she saw a pair of shoes identical to a pair she had bought in Dublin for €88. In the London shop they cost £76. She knew that the exchange rate was £0.83/€. Which city was giving the better deal on the shoes? Explain. </a:t>
            </a:r>
            <a:endParaRPr lang="en-IE" sz="2000" dirty="0" smtClean="0">
              <a:solidFill>
                <a:srgbClr val="C00000"/>
              </a:solidFill>
            </a:endParaRPr>
          </a:p>
          <a:p>
            <a:endParaRPr lang="en-IE" sz="2000" dirty="0">
              <a:solidFill>
                <a:srgbClr val="C00000"/>
              </a:solidFill>
            </a:endParaRPr>
          </a:p>
          <a:p>
            <a:r>
              <a:rPr lang="en-IE" sz="2000" dirty="0">
                <a:solidFill>
                  <a:srgbClr val="C00000"/>
                </a:solidFill>
              </a:rPr>
              <a:t>f) From London Colette was due to visit Switzerland and then Norway. She decided to cancel her trip to Norway and changed the 1,000 Norwegian Kroner (NOK) she had for Swiss Francs (CHF). At the currency exchange she received 174.22 CHF for her 1,000 NOK (no commission charge included). How many Norwegian Kroner did 1 Swiss Franc buy? </a:t>
            </a:r>
          </a:p>
          <a:p>
            <a:r>
              <a:rPr lang="en-IE" sz="2000" dirty="0">
                <a:solidFill>
                  <a:srgbClr val="C00000"/>
                </a:solidFill>
              </a:rPr>
              <a:t>g) Her hotel room in Zurich cost her 179 Swiss Francs per night. How much is this in euro if the exchange rate was €1 = 1.23 Swiss Francs? Predict first whether the answer in euro will be greater than or less than €179</a:t>
            </a:r>
            <a:endParaRPr lang="en-IE" sz="2000" dirty="0"/>
          </a:p>
        </p:txBody>
      </p:sp>
    </p:spTree>
    <p:extLst>
      <p:ext uri="{BB962C8B-B14F-4D97-AF65-F5344CB8AC3E}">
        <p14:creationId xmlns:p14="http://schemas.microsoft.com/office/powerpoint/2010/main" val="10517983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404664"/>
            <a:ext cx="8733968" cy="4401205"/>
          </a:xfrm>
          <a:prstGeom prst="rect">
            <a:avLst/>
          </a:prstGeom>
        </p:spPr>
        <p:txBody>
          <a:bodyPr wrap="square">
            <a:spAutoFit/>
          </a:bodyPr>
          <a:lstStyle/>
          <a:p>
            <a:r>
              <a:rPr lang="en-IE" sz="2000" dirty="0" smtClean="0">
                <a:solidFill>
                  <a:srgbClr val="C00000"/>
                </a:solidFill>
              </a:rPr>
              <a:t>e</a:t>
            </a:r>
            <a:r>
              <a:rPr lang="en-IE" sz="2000" dirty="0">
                <a:solidFill>
                  <a:srgbClr val="C00000"/>
                </a:solidFill>
              </a:rPr>
              <a:t>) Colette went on a trip to London. While shopping there, she saw a pair of shoes identical to a pair she had bought in Dublin for €88. In the London shop they cost £76. She knew that the exchange rate was £0.83/€. Which city was giving the better deal on the shoes? Explain. </a:t>
            </a:r>
          </a:p>
          <a:p>
            <a:endParaRPr lang="en-IE" sz="2000" dirty="0" smtClean="0">
              <a:solidFill>
                <a:srgbClr val="C00000"/>
              </a:solidFill>
            </a:endParaRPr>
          </a:p>
          <a:p>
            <a:r>
              <a:rPr lang="en-IE" sz="2000" dirty="0" smtClean="0">
                <a:solidFill>
                  <a:srgbClr val="C00000"/>
                </a:solidFill>
              </a:rPr>
              <a:t>f</a:t>
            </a:r>
            <a:r>
              <a:rPr lang="en-IE" sz="2000" dirty="0">
                <a:solidFill>
                  <a:srgbClr val="C00000"/>
                </a:solidFill>
              </a:rPr>
              <a:t>) From London Colette was due to visit Switzerland and then Norway. She decided to cancel her trip to Norway and changed the 1,000 Norwegian Kroner (NOK) she had for Swiss Francs (CHF). At the currency exchange she received 174.22 CHF for her 1,000 NOK (no commission charge included). How many Norwegian Kroner did 1 Swiss Franc buy? </a:t>
            </a:r>
          </a:p>
          <a:p>
            <a:endParaRPr lang="en-IE" sz="2000" dirty="0" smtClean="0">
              <a:solidFill>
                <a:srgbClr val="C00000"/>
              </a:solidFill>
            </a:endParaRPr>
          </a:p>
          <a:p>
            <a:r>
              <a:rPr lang="en-IE" sz="2000" dirty="0" smtClean="0">
                <a:solidFill>
                  <a:srgbClr val="C00000"/>
                </a:solidFill>
              </a:rPr>
              <a:t>g</a:t>
            </a:r>
            <a:r>
              <a:rPr lang="en-IE" sz="2000" dirty="0">
                <a:solidFill>
                  <a:srgbClr val="C00000"/>
                </a:solidFill>
              </a:rPr>
              <a:t>) Her hotel room in Zurich cost her 179 Swiss Francs per night. How much is this in euro if the exchange rate was €1 = 1.23 Swiss Francs? Predict first whether the answer in euro will be greater than or less than €179</a:t>
            </a:r>
            <a:endParaRPr lang="en-IE" sz="2000" dirty="0"/>
          </a:p>
        </p:txBody>
      </p:sp>
    </p:spTree>
    <p:extLst>
      <p:ext uri="{BB962C8B-B14F-4D97-AF65-F5344CB8AC3E}">
        <p14:creationId xmlns:p14="http://schemas.microsoft.com/office/powerpoint/2010/main" val="3244118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7704" y="332656"/>
            <a:ext cx="5339347" cy="584775"/>
          </a:xfrm>
          <a:prstGeom prst="rect">
            <a:avLst/>
          </a:prstGeom>
        </p:spPr>
        <p:txBody>
          <a:bodyPr wrap="none">
            <a:spAutoFit/>
          </a:bodyPr>
          <a:lstStyle/>
          <a:p>
            <a:r>
              <a:rPr lang="en-IE" sz="3200" b="1" dirty="0">
                <a:solidFill>
                  <a:srgbClr val="C00000"/>
                </a:solidFill>
              </a:rPr>
              <a:t>Section M: Student Activity 10</a:t>
            </a:r>
          </a:p>
        </p:txBody>
      </p:sp>
      <p:sp>
        <p:nvSpPr>
          <p:cNvPr id="3" name="Rectangle 2"/>
          <p:cNvSpPr/>
          <p:nvPr/>
        </p:nvSpPr>
        <p:spPr>
          <a:xfrm>
            <a:off x="256897" y="952887"/>
            <a:ext cx="8640960" cy="5632311"/>
          </a:xfrm>
          <a:prstGeom prst="rect">
            <a:avLst/>
          </a:prstGeom>
        </p:spPr>
        <p:txBody>
          <a:bodyPr wrap="square">
            <a:spAutoFit/>
          </a:bodyPr>
          <a:lstStyle/>
          <a:p>
            <a:r>
              <a:rPr lang="en-IE" sz="2000" dirty="0">
                <a:solidFill>
                  <a:srgbClr val="C00000"/>
                </a:solidFill>
              </a:rPr>
              <a:t>1. It takes 30 people 60 working days to build a small bridge. How many people</a:t>
            </a:r>
          </a:p>
          <a:p>
            <a:r>
              <a:rPr lang="en-IE" sz="2000" dirty="0">
                <a:solidFill>
                  <a:srgbClr val="C00000"/>
                </a:solidFill>
              </a:rPr>
              <a:t>are needed if the bridge is to be built in 40 working days, assuming that they</a:t>
            </a:r>
          </a:p>
          <a:p>
            <a:r>
              <a:rPr lang="en-IE" sz="2000" dirty="0">
                <a:solidFill>
                  <a:srgbClr val="C00000"/>
                </a:solidFill>
              </a:rPr>
              <a:t>all work at the same rate. First decide whether your answer will be more or</a:t>
            </a:r>
          </a:p>
          <a:p>
            <a:r>
              <a:rPr lang="en-IE" sz="2000" dirty="0">
                <a:solidFill>
                  <a:srgbClr val="C00000"/>
                </a:solidFill>
              </a:rPr>
              <a:t>less than 30. How long would it take one person to build the bridge if it were</a:t>
            </a:r>
          </a:p>
          <a:p>
            <a:r>
              <a:rPr lang="en-IE" sz="2000" dirty="0">
                <a:solidFill>
                  <a:srgbClr val="C00000"/>
                </a:solidFill>
              </a:rPr>
              <a:t>possible for them to do it alone</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2. Using the scale given on the</a:t>
            </a:r>
          </a:p>
          <a:p>
            <a:r>
              <a:rPr lang="en-IE" sz="2000" dirty="0">
                <a:solidFill>
                  <a:srgbClr val="C00000"/>
                </a:solidFill>
              </a:rPr>
              <a:t>map to the right, work out the</a:t>
            </a:r>
          </a:p>
          <a:p>
            <a:r>
              <a:rPr lang="en-IE" sz="2000" dirty="0">
                <a:solidFill>
                  <a:srgbClr val="C00000"/>
                </a:solidFill>
              </a:rPr>
              <a:t>distance between </a:t>
            </a:r>
            <a:r>
              <a:rPr lang="en-IE" sz="2000" dirty="0" err="1">
                <a:solidFill>
                  <a:srgbClr val="C00000"/>
                </a:solidFill>
              </a:rPr>
              <a:t>Kilbeggan</a:t>
            </a:r>
            <a:r>
              <a:rPr lang="en-IE" sz="2000" dirty="0">
                <a:solidFill>
                  <a:srgbClr val="C00000"/>
                </a:solidFill>
              </a:rPr>
              <a:t> and</a:t>
            </a:r>
          </a:p>
          <a:p>
            <a:r>
              <a:rPr lang="en-IE" sz="2000" dirty="0" err="1">
                <a:solidFill>
                  <a:srgbClr val="C00000"/>
                </a:solidFill>
              </a:rPr>
              <a:t>Athlone</a:t>
            </a:r>
            <a:r>
              <a:rPr lang="en-IE" sz="2000" dirty="0">
                <a:solidFill>
                  <a:srgbClr val="C00000"/>
                </a:solidFill>
              </a:rPr>
              <a:t> in both km and miles.</a:t>
            </a:r>
          </a:p>
          <a:p>
            <a:r>
              <a:rPr lang="en-IE" sz="2000" dirty="0">
                <a:solidFill>
                  <a:srgbClr val="C00000"/>
                </a:solidFill>
              </a:rPr>
              <a:t>Use this to find the approximate</a:t>
            </a:r>
          </a:p>
          <a:p>
            <a:r>
              <a:rPr lang="en-IE" sz="2000" dirty="0">
                <a:solidFill>
                  <a:srgbClr val="C00000"/>
                </a:solidFill>
              </a:rPr>
              <a:t>ratio of miles to km in the form</a:t>
            </a:r>
          </a:p>
          <a:p>
            <a:r>
              <a:rPr lang="en-IE" sz="2000" dirty="0">
                <a:solidFill>
                  <a:srgbClr val="C00000"/>
                </a:solidFill>
              </a:rPr>
              <a:t>1:n. Check that your answer is</a:t>
            </a:r>
          </a:p>
          <a:p>
            <a:r>
              <a:rPr lang="en-IE" sz="2000" dirty="0">
                <a:solidFill>
                  <a:srgbClr val="C00000"/>
                </a:solidFill>
              </a:rPr>
              <a:t>close to the true ratio</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3. A prize of €10,000 is shared among 20 people. How much does each person</a:t>
            </a:r>
          </a:p>
          <a:p>
            <a:r>
              <a:rPr lang="en-IE" sz="2000" dirty="0">
                <a:solidFill>
                  <a:srgbClr val="C00000"/>
                </a:solidFill>
              </a:rPr>
              <a:t>get? How much would each person get if the prize were shared among 80</a:t>
            </a:r>
          </a:p>
          <a:p>
            <a:r>
              <a:rPr lang="en-IE" sz="2000" dirty="0">
                <a:solidFill>
                  <a:srgbClr val="C00000"/>
                </a:solidFill>
              </a:rPr>
              <a:t>people</a:t>
            </a:r>
            <a:r>
              <a:rPr lang="en-IE" sz="2000" dirty="0" smtClean="0">
                <a:solidFill>
                  <a:srgbClr val="C00000"/>
                </a:solidFill>
              </a:rPr>
              <a:t>?</a:t>
            </a:r>
            <a:endParaRPr lang="en-IE" sz="2000" dirty="0">
              <a:solidFill>
                <a:srgbClr val="C00000"/>
              </a:solidFill>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2511220"/>
            <a:ext cx="4901921" cy="2655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7230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60" cy="9325630"/>
          </a:xfrm>
          <a:prstGeom prst="rect">
            <a:avLst/>
          </a:prstGeom>
        </p:spPr>
        <p:txBody>
          <a:bodyPr wrap="square">
            <a:spAutoFit/>
          </a:bodyPr>
          <a:lstStyle/>
          <a:p>
            <a:r>
              <a:rPr lang="en-IE" sz="2000" dirty="0">
                <a:solidFill>
                  <a:srgbClr val="C00000"/>
                </a:solidFill>
              </a:rPr>
              <a:t>3. A prize of €10,000 is shared among 20 people. How much does each person</a:t>
            </a:r>
          </a:p>
          <a:p>
            <a:r>
              <a:rPr lang="en-IE" sz="2000" dirty="0">
                <a:solidFill>
                  <a:srgbClr val="C00000"/>
                </a:solidFill>
              </a:rPr>
              <a:t>get? How much would each person get if the prize were shared among 80</a:t>
            </a:r>
          </a:p>
          <a:p>
            <a:r>
              <a:rPr lang="en-IE" sz="2000" dirty="0">
                <a:solidFill>
                  <a:srgbClr val="C00000"/>
                </a:solidFill>
              </a:rPr>
              <a:t>people</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4. A group of workers in an office do the Lotto each week. One week they</a:t>
            </a:r>
          </a:p>
          <a:p>
            <a:r>
              <a:rPr lang="en-IE" sz="2000" dirty="0">
                <a:solidFill>
                  <a:srgbClr val="C00000"/>
                </a:solidFill>
              </a:rPr>
              <a:t>won €400 and they received €16 each in prize money. If the prize had been</a:t>
            </a:r>
          </a:p>
          <a:p>
            <a:r>
              <a:rPr lang="en-IE" sz="2000" dirty="0">
                <a:solidFill>
                  <a:srgbClr val="C00000"/>
                </a:solidFill>
              </a:rPr>
              <a:t>€2,800, how much would each one have received? Solve this problem in two</a:t>
            </a:r>
          </a:p>
          <a:p>
            <a:r>
              <a:rPr lang="en-IE" sz="2000" dirty="0">
                <a:solidFill>
                  <a:srgbClr val="C00000"/>
                </a:solidFill>
              </a:rPr>
              <a:t>different ways</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5. A group of five tourists have sailed to a remote island, which has been cut off</a:t>
            </a:r>
          </a:p>
          <a:p>
            <a:r>
              <a:rPr lang="en-IE" sz="2000" dirty="0">
                <a:solidFill>
                  <a:srgbClr val="C00000"/>
                </a:solidFill>
              </a:rPr>
              <a:t>from the mainland due to stormy weather. They have enough food for 5 days</a:t>
            </a:r>
          </a:p>
          <a:p>
            <a:r>
              <a:rPr lang="en-IE" sz="2000" dirty="0">
                <a:solidFill>
                  <a:srgbClr val="C00000"/>
                </a:solidFill>
              </a:rPr>
              <a:t>if they eat 1kg per day. How many days will their food last if they eat (</a:t>
            </a:r>
            <a:r>
              <a:rPr lang="en-IE" sz="2000" dirty="0" err="1">
                <a:solidFill>
                  <a:srgbClr val="C00000"/>
                </a:solidFill>
              </a:rPr>
              <a:t>i</a:t>
            </a:r>
            <a:r>
              <a:rPr lang="en-IE" sz="2000" dirty="0">
                <a:solidFill>
                  <a:srgbClr val="C00000"/>
                </a:solidFill>
              </a:rPr>
              <a:t>) 200g</a:t>
            </a:r>
          </a:p>
          <a:p>
            <a:r>
              <a:rPr lang="en-IE" sz="2000" dirty="0">
                <a:solidFill>
                  <a:srgbClr val="C00000"/>
                </a:solidFill>
              </a:rPr>
              <a:t>per day (ii) 1.5kg per day</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6. The scale on a map is 1: 20,000. Find the distance in centimetres on the map</a:t>
            </a:r>
          </a:p>
          <a:p>
            <a:r>
              <a:rPr lang="en-IE" sz="2000" dirty="0">
                <a:solidFill>
                  <a:srgbClr val="C00000"/>
                </a:solidFill>
              </a:rPr>
              <a:t>representing an actual distance of 1km</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7. A room needs 500 tiles measuring 15cm x 15cm to cover the floor. How many</a:t>
            </a:r>
          </a:p>
          <a:p>
            <a:r>
              <a:rPr lang="en-IE" sz="2000" dirty="0">
                <a:solidFill>
                  <a:srgbClr val="C00000"/>
                </a:solidFill>
              </a:rPr>
              <a:t>tiles measuring 25cm x 25cm would be needed to tile the same floor</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8. Two students go on holidays planning to spend €40 per day for a holiday</a:t>
            </a:r>
          </a:p>
          <a:p>
            <a:r>
              <a:rPr lang="en-IE" sz="2000" dirty="0">
                <a:solidFill>
                  <a:srgbClr val="C00000"/>
                </a:solidFill>
              </a:rPr>
              <a:t>lasting 8 days. They end up spending €60 per day. How many days can the</a:t>
            </a:r>
          </a:p>
          <a:p>
            <a:r>
              <a:rPr lang="en-IE" sz="2000" dirty="0">
                <a:solidFill>
                  <a:srgbClr val="C00000"/>
                </a:solidFill>
              </a:rPr>
              <a:t>money last at this rate of spending?</a:t>
            </a:r>
          </a:p>
          <a:p>
            <a:r>
              <a:rPr lang="en-IE" sz="2000" dirty="0">
                <a:solidFill>
                  <a:srgbClr val="C00000"/>
                </a:solidFill>
              </a:rPr>
              <a:t>9. Mark drives home in 2 hours if he drives at an average speed of 75km/h. If he</a:t>
            </a:r>
          </a:p>
          <a:p>
            <a:r>
              <a:rPr lang="en-IE" sz="2000" dirty="0">
                <a:solidFill>
                  <a:srgbClr val="C00000"/>
                </a:solidFill>
              </a:rPr>
              <a:t>drives at an average speed of 80km/h, how long will the journey take him?</a:t>
            </a:r>
          </a:p>
          <a:p>
            <a:r>
              <a:rPr lang="en-IE" sz="2000" dirty="0">
                <a:solidFill>
                  <a:srgbClr val="C00000"/>
                </a:solidFill>
              </a:rPr>
              <a:t>10. The water supply for a community is stored in a water tower. A pumping</a:t>
            </a:r>
          </a:p>
          <a:p>
            <a:r>
              <a:rPr lang="en-IE" sz="2000" dirty="0">
                <a:solidFill>
                  <a:srgbClr val="C00000"/>
                </a:solidFill>
              </a:rPr>
              <a:t>station can fill the tower’s tank at 600 litres per minute in 3 hours if no water</a:t>
            </a:r>
          </a:p>
          <a:p>
            <a:r>
              <a:rPr lang="en-IE" sz="2000" dirty="0">
                <a:solidFill>
                  <a:srgbClr val="C00000"/>
                </a:solidFill>
              </a:rPr>
              <a:t>is being drawn from the tank. How long will the tank take to fill if water</a:t>
            </a:r>
          </a:p>
          <a:p>
            <a:r>
              <a:rPr lang="en-IE" sz="2000" dirty="0">
                <a:solidFill>
                  <a:srgbClr val="C00000"/>
                </a:solidFill>
              </a:rPr>
              <a:t>is being drawn off at the rate of (</a:t>
            </a:r>
            <a:r>
              <a:rPr lang="en-IE" sz="2000" dirty="0" err="1">
                <a:solidFill>
                  <a:srgbClr val="C00000"/>
                </a:solidFill>
              </a:rPr>
              <a:t>i</a:t>
            </a:r>
            <a:r>
              <a:rPr lang="en-IE" sz="2000" dirty="0">
                <a:solidFill>
                  <a:srgbClr val="C00000"/>
                </a:solidFill>
              </a:rPr>
              <a:t>) 200 litres per minute (ii) 400 litres per</a:t>
            </a:r>
          </a:p>
          <a:p>
            <a:r>
              <a:rPr lang="en-IE" sz="2000" dirty="0">
                <a:solidFill>
                  <a:srgbClr val="C00000"/>
                </a:solidFill>
              </a:rPr>
              <a:t>minute?</a:t>
            </a:r>
          </a:p>
        </p:txBody>
      </p:sp>
    </p:spTree>
    <p:extLst>
      <p:ext uri="{BB962C8B-B14F-4D97-AF65-F5344CB8AC3E}">
        <p14:creationId xmlns:p14="http://schemas.microsoft.com/office/powerpoint/2010/main" val="39806474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07915"/>
            <a:ext cx="8712968" cy="4708981"/>
          </a:xfrm>
          <a:prstGeom prst="rect">
            <a:avLst/>
          </a:prstGeom>
        </p:spPr>
        <p:txBody>
          <a:bodyPr wrap="square">
            <a:spAutoFit/>
          </a:bodyPr>
          <a:lstStyle/>
          <a:p>
            <a:endParaRPr lang="en-IE" sz="2000" dirty="0">
              <a:solidFill>
                <a:srgbClr val="C00000"/>
              </a:solidFill>
            </a:endParaRPr>
          </a:p>
          <a:p>
            <a:r>
              <a:rPr lang="en-IE" sz="2000" dirty="0">
                <a:solidFill>
                  <a:srgbClr val="C00000"/>
                </a:solidFill>
              </a:rPr>
              <a:t>7. A room needs 500 tiles measuring 15cm x 15cm to cover the floor. How many</a:t>
            </a:r>
          </a:p>
          <a:p>
            <a:r>
              <a:rPr lang="en-IE" sz="2000" dirty="0">
                <a:solidFill>
                  <a:srgbClr val="C00000"/>
                </a:solidFill>
              </a:rPr>
              <a:t>tiles measuring 25cm x 25cm would be needed to tile the same floor?</a:t>
            </a:r>
          </a:p>
          <a:p>
            <a:endParaRPr lang="en-IE" sz="2000" dirty="0">
              <a:solidFill>
                <a:srgbClr val="C00000"/>
              </a:solidFill>
            </a:endParaRPr>
          </a:p>
          <a:p>
            <a:r>
              <a:rPr lang="en-IE" sz="2000" dirty="0">
                <a:solidFill>
                  <a:srgbClr val="C00000"/>
                </a:solidFill>
              </a:rPr>
              <a:t>8. Two students go on holidays planning to spend €40 per day for a </a:t>
            </a:r>
            <a:r>
              <a:rPr lang="en-IE" sz="2000" dirty="0" smtClean="0">
                <a:solidFill>
                  <a:srgbClr val="C00000"/>
                </a:solidFill>
              </a:rPr>
              <a:t>holiday </a:t>
            </a:r>
            <a:endParaRPr lang="en-IE" sz="2000" dirty="0">
              <a:solidFill>
                <a:srgbClr val="C00000"/>
              </a:solidFill>
            </a:endParaRPr>
          </a:p>
          <a:p>
            <a:r>
              <a:rPr lang="en-IE" sz="2000" dirty="0">
                <a:solidFill>
                  <a:srgbClr val="C00000"/>
                </a:solidFill>
              </a:rPr>
              <a:t>lasting 8 days. They end up spending €60 per day. How many days can </a:t>
            </a:r>
            <a:r>
              <a:rPr lang="en-IE" sz="2000" dirty="0" smtClean="0">
                <a:solidFill>
                  <a:srgbClr val="C00000"/>
                </a:solidFill>
              </a:rPr>
              <a:t>the money </a:t>
            </a:r>
            <a:r>
              <a:rPr lang="en-IE" sz="2000" dirty="0">
                <a:solidFill>
                  <a:srgbClr val="C00000"/>
                </a:solidFill>
              </a:rPr>
              <a:t>last at this rate of spending</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9. Mark drives home in 2 hours if he drives at an average speed of 75km/h. If he</a:t>
            </a:r>
          </a:p>
          <a:p>
            <a:r>
              <a:rPr lang="en-IE" sz="2000" dirty="0">
                <a:solidFill>
                  <a:srgbClr val="C00000"/>
                </a:solidFill>
              </a:rPr>
              <a:t>drives at an average speed of 80km/h, how long will the journey take him</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10. The water supply for a community is stored in a water tower. A pumping</a:t>
            </a:r>
          </a:p>
          <a:p>
            <a:r>
              <a:rPr lang="en-IE" sz="2000" dirty="0">
                <a:solidFill>
                  <a:srgbClr val="C00000"/>
                </a:solidFill>
              </a:rPr>
              <a:t>station can fill the tower’s tank at 600 litres per minute in 3 hours if no </a:t>
            </a:r>
            <a:r>
              <a:rPr lang="en-IE" sz="2000" dirty="0" smtClean="0">
                <a:solidFill>
                  <a:srgbClr val="C00000"/>
                </a:solidFill>
              </a:rPr>
              <a:t>water is </a:t>
            </a:r>
            <a:r>
              <a:rPr lang="en-IE" sz="2000" dirty="0">
                <a:solidFill>
                  <a:srgbClr val="C00000"/>
                </a:solidFill>
              </a:rPr>
              <a:t>being drawn from the tank. How long will the tank take to fill if </a:t>
            </a:r>
            <a:r>
              <a:rPr lang="en-IE" sz="2000" dirty="0" smtClean="0">
                <a:solidFill>
                  <a:srgbClr val="C00000"/>
                </a:solidFill>
              </a:rPr>
              <a:t>water is </a:t>
            </a:r>
            <a:r>
              <a:rPr lang="en-IE" sz="2000" dirty="0">
                <a:solidFill>
                  <a:srgbClr val="C00000"/>
                </a:solidFill>
              </a:rPr>
              <a:t>being drawn off at the rate of (</a:t>
            </a:r>
            <a:r>
              <a:rPr lang="en-IE" sz="2000" dirty="0" err="1">
                <a:solidFill>
                  <a:srgbClr val="C00000"/>
                </a:solidFill>
              </a:rPr>
              <a:t>i</a:t>
            </a:r>
            <a:r>
              <a:rPr lang="en-IE" sz="2000" dirty="0">
                <a:solidFill>
                  <a:srgbClr val="C00000"/>
                </a:solidFill>
              </a:rPr>
              <a:t>) 200 litres per minute (ii) 400 litres </a:t>
            </a:r>
            <a:r>
              <a:rPr lang="en-IE" sz="2000" dirty="0" smtClean="0">
                <a:solidFill>
                  <a:srgbClr val="C00000"/>
                </a:solidFill>
              </a:rPr>
              <a:t>per minute</a:t>
            </a:r>
            <a:r>
              <a:rPr lang="en-IE" sz="2000" dirty="0">
                <a:solidFill>
                  <a:srgbClr val="C00000"/>
                </a:solidFill>
              </a:rPr>
              <a:t>?</a:t>
            </a:r>
          </a:p>
        </p:txBody>
      </p:sp>
    </p:spTree>
    <p:extLst>
      <p:ext uri="{BB962C8B-B14F-4D97-AF65-F5344CB8AC3E}">
        <p14:creationId xmlns:p14="http://schemas.microsoft.com/office/powerpoint/2010/main" val="3136186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510" y="701407"/>
            <a:ext cx="8424936" cy="6370975"/>
          </a:xfrm>
          <a:prstGeom prst="rect">
            <a:avLst/>
          </a:prstGeom>
        </p:spPr>
        <p:txBody>
          <a:bodyPr wrap="square">
            <a:spAutoFit/>
          </a:bodyPr>
          <a:lstStyle/>
          <a:p>
            <a:r>
              <a:rPr lang="en-IE" sz="2400" dirty="0" smtClean="0">
                <a:solidFill>
                  <a:srgbClr val="C00000"/>
                </a:solidFill>
              </a:rPr>
              <a:t>1. Which class has more girls? Which class has the greater proportion of girls?</a:t>
            </a:r>
          </a:p>
          <a:p>
            <a:endParaRPr lang="en-IE" sz="2400" dirty="0">
              <a:solidFill>
                <a:srgbClr val="C00000"/>
              </a:solidFill>
            </a:endParaRPr>
          </a:p>
          <a:p>
            <a:endParaRPr lang="en-IE" sz="2400" dirty="0" smtClean="0">
              <a:solidFill>
                <a:srgbClr val="C00000"/>
              </a:solidFill>
            </a:endParaRPr>
          </a:p>
          <a:p>
            <a:endParaRPr lang="en-IE" sz="2400" dirty="0" smtClean="0">
              <a:solidFill>
                <a:srgbClr val="C00000"/>
              </a:solidFill>
            </a:endParaRPr>
          </a:p>
          <a:p>
            <a:r>
              <a:rPr lang="en-IE" sz="2400" dirty="0" smtClean="0">
                <a:solidFill>
                  <a:srgbClr val="C00000"/>
                </a:solidFill>
              </a:rPr>
              <a:t>2. You are a Manchester </a:t>
            </a:r>
            <a:r>
              <a:rPr lang="en-IE" sz="2400" dirty="0" err="1" smtClean="0">
                <a:solidFill>
                  <a:srgbClr val="C00000"/>
                </a:solidFill>
              </a:rPr>
              <a:t>Utd</a:t>
            </a:r>
            <a:r>
              <a:rPr lang="en-IE" sz="2400" dirty="0" smtClean="0">
                <a:solidFill>
                  <a:srgbClr val="C00000"/>
                </a:solidFill>
              </a:rPr>
              <a:t>. fan. Which class, 1A or 1B, would you prefer to be in? Explain.</a:t>
            </a:r>
          </a:p>
          <a:p>
            <a:endParaRPr lang="en-IE" sz="2400" dirty="0">
              <a:solidFill>
                <a:srgbClr val="C00000"/>
              </a:solidFill>
            </a:endParaRPr>
          </a:p>
          <a:p>
            <a:endParaRPr lang="en-IE" sz="2400" dirty="0" smtClean="0">
              <a:solidFill>
                <a:srgbClr val="C00000"/>
              </a:solidFill>
            </a:endParaRPr>
          </a:p>
          <a:p>
            <a:endParaRPr lang="en-IE" sz="2400" dirty="0" smtClean="0">
              <a:solidFill>
                <a:srgbClr val="C00000"/>
              </a:solidFill>
            </a:endParaRPr>
          </a:p>
          <a:p>
            <a:r>
              <a:rPr lang="en-IE" sz="2400" dirty="0" smtClean="0">
                <a:solidFill>
                  <a:srgbClr val="C00000"/>
                </a:solidFill>
              </a:rPr>
              <a:t> 3. Simplify the following ratio</a:t>
            </a:r>
          </a:p>
          <a:p>
            <a:endParaRPr lang="en-IE" sz="2400" dirty="0" smtClean="0">
              <a:solidFill>
                <a:srgbClr val="C00000"/>
              </a:solidFill>
            </a:endParaRPr>
          </a:p>
          <a:p>
            <a:endParaRPr lang="en-IE" sz="2400" dirty="0">
              <a:solidFill>
                <a:srgbClr val="C00000"/>
              </a:solidFill>
            </a:endParaRPr>
          </a:p>
          <a:p>
            <a:endParaRPr lang="en-IE" sz="2400" dirty="0" smtClean="0">
              <a:solidFill>
                <a:srgbClr val="C00000"/>
              </a:solidFill>
            </a:endParaRPr>
          </a:p>
          <a:p>
            <a:endParaRPr lang="en-IE" sz="2400" dirty="0">
              <a:solidFill>
                <a:srgbClr val="C00000"/>
              </a:solidFill>
            </a:endParaRPr>
          </a:p>
          <a:p>
            <a:endParaRPr lang="en-IE" sz="2400" dirty="0" smtClean="0">
              <a:solidFill>
                <a:srgbClr val="C00000"/>
              </a:solidFill>
            </a:endParaRPr>
          </a:p>
          <a:p>
            <a:endParaRPr lang="en-IE" sz="2400" dirty="0">
              <a:solidFill>
                <a:srgbClr val="C00000"/>
              </a:solidFill>
            </a:endParaRPr>
          </a:p>
        </p:txBody>
      </p:sp>
      <p:sp>
        <p:nvSpPr>
          <p:cNvPr id="7" name="Rectangle 6"/>
          <p:cNvSpPr/>
          <p:nvPr/>
        </p:nvSpPr>
        <p:spPr>
          <a:xfrm>
            <a:off x="324272" y="4725144"/>
            <a:ext cx="8819728" cy="1692000"/>
          </a:xfrm>
          <a:prstGeom prst="rect">
            <a:avLst/>
          </a:prstGeom>
        </p:spPr>
        <p:txBody>
          <a:bodyPr wrap="square" numCol="3">
            <a:spAutoFit/>
          </a:bodyPr>
          <a:lstStyle/>
          <a:p>
            <a:pPr marL="457200" lvl="0" indent="-457200">
              <a:lnSpc>
                <a:spcPct val="150000"/>
              </a:lnSpc>
              <a:buFont typeface="+mj-lt"/>
              <a:buAutoNum type="alphaLcParenR"/>
            </a:pPr>
            <a:r>
              <a:rPr lang="en-IE" sz="2400" dirty="0">
                <a:solidFill>
                  <a:srgbClr val="C00000"/>
                </a:solidFill>
              </a:rPr>
              <a:t>9 : 15</a:t>
            </a:r>
          </a:p>
          <a:p>
            <a:pPr marL="457200" lvl="0" indent="-457200">
              <a:lnSpc>
                <a:spcPct val="150000"/>
              </a:lnSpc>
              <a:buFont typeface="+mj-lt"/>
              <a:buAutoNum type="alphaLcParenR"/>
            </a:pPr>
            <a:r>
              <a:rPr lang="en-IE" sz="2400" dirty="0">
                <a:solidFill>
                  <a:srgbClr val="C00000"/>
                </a:solidFill>
              </a:rPr>
              <a:t>60 : 84</a:t>
            </a:r>
          </a:p>
          <a:p>
            <a:pPr marL="457200" lvl="0" indent="-457200">
              <a:lnSpc>
                <a:spcPct val="150000"/>
              </a:lnSpc>
              <a:buFont typeface="+mj-lt"/>
              <a:buAutoNum type="alphaLcParenR"/>
            </a:pPr>
            <a:r>
              <a:rPr lang="en-IE" sz="2400" dirty="0">
                <a:solidFill>
                  <a:srgbClr val="C00000"/>
                </a:solidFill>
              </a:rPr>
              <a:t>0.25 : </a:t>
            </a:r>
            <a:r>
              <a:rPr lang="en-IE" sz="2400" dirty="0" smtClean="0">
                <a:solidFill>
                  <a:srgbClr val="C00000"/>
                </a:solidFill>
              </a:rPr>
              <a:t>0.8</a:t>
            </a:r>
            <a:endParaRPr lang="en-IE" sz="2400" dirty="0">
              <a:solidFill>
                <a:srgbClr val="C00000"/>
              </a:solidFill>
            </a:endParaRPr>
          </a:p>
          <a:p>
            <a:pPr marL="457200" lvl="0" indent="-457200">
              <a:lnSpc>
                <a:spcPct val="150000"/>
              </a:lnSpc>
              <a:buFont typeface="+mj-lt"/>
              <a:buAutoNum type="alphaLcParenR"/>
            </a:pPr>
            <a:r>
              <a:rPr lang="en-IE" sz="2400" dirty="0" smtClean="0">
                <a:solidFill>
                  <a:srgbClr val="C00000"/>
                </a:solidFill>
              </a:rPr>
              <a:t> </a:t>
            </a:r>
            <a:endParaRPr lang="en-IE" sz="2400" dirty="0">
              <a:solidFill>
                <a:srgbClr val="C00000"/>
              </a:solidFill>
            </a:endParaRPr>
          </a:p>
          <a:p>
            <a:pPr marL="457200" lvl="0" indent="-457200">
              <a:lnSpc>
                <a:spcPct val="200000"/>
              </a:lnSpc>
              <a:spcBef>
                <a:spcPts val="1200"/>
              </a:spcBef>
              <a:buFont typeface="+mj-lt"/>
              <a:buAutoNum type="alphaLcParenR"/>
            </a:pPr>
            <a:r>
              <a:rPr lang="en-IE" sz="2400" dirty="0">
                <a:solidFill>
                  <a:srgbClr val="C00000"/>
                </a:solidFill>
              </a:rPr>
              <a:t> </a:t>
            </a:r>
            <a:endParaRPr lang="en-IE" sz="2400" dirty="0" smtClean="0">
              <a:solidFill>
                <a:srgbClr val="C00000"/>
              </a:solidFill>
            </a:endParaRPr>
          </a:p>
          <a:p>
            <a:pPr marL="457200" lvl="0" indent="-457200">
              <a:lnSpc>
                <a:spcPct val="200000"/>
              </a:lnSpc>
              <a:buFont typeface="+mj-lt"/>
              <a:buAutoNum type="alphaLcParenR"/>
            </a:pPr>
            <a:r>
              <a:rPr lang="en-IE" sz="2400" dirty="0" smtClean="0">
                <a:solidFill>
                  <a:srgbClr val="C00000"/>
                </a:solidFill>
              </a:rPr>
              <a:t> </a:t>
            </a:r>
            <a:endParaRPr lang="en-IE" sz="2400" dirty="0">
              <a:solidFill>
                <a:srgbClr val="C00000"/>
              </a:solidFill>
            </a:endParaRPr>
          </a:p>
          <a:p>
            <a:pPr marL="457200" lvl="0" indent="-457200">
              <a:lnSpc>
                <a:spcPct val="150000"/>
              </a:lnSpc>
              <a:buFont typeface="+mj-lt"/>
              <a:buAutoNum type="alphaLcParenR"/>
            </a:pPr>
            <a:r>
              <a:rPr lang="en-IE" sz="2400" dirty="0" smtClean="0">
                <a:solidFill>
                  <a:srgbClr val="C00000"/>
                </a:solidFill>
              </a:rPr>
              <a:t>0.4 kg : 500g </a:t>
            </a:r>
            <a:endParaRPr lang="en-IE" sz="2400" dirty="0">
              <a:solidFill>
                <a:srgbClr val="C0000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003" y="1520912"/>
            <a:ext cx="7732413" cy="11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888" y="3365703"/>
            <a:ext cx="7536528" cy="11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979712" y="260648"/>
            <a:ext cx="5020349" cy="584775"/>
          </a:xfrm>
          <a:prstGeom prst="rect">
            <a:avLst/>
          </a:prstGeom>
        </p:spPr>
        <p:txBody>
          <a:bodyPr wrap="none">
            <a:spAutoFit/>
          </a:bodyPr>
          <a:lstStyle/>
          <a:p>
            <a:r>
              <a:rPr lang="en-IE" sz="3200" b="1" dirty="0" smtClean="0">
                <a:solidFill>
                  <a:srgbClr val="C00000"/>
                </a:solidFill>
              </a:rPr>
              <a:t>Section A: Student Activity 1</a:t>
            </a:r>
            <a:endParaRPr lang="en-IE" sz="3200" b="1" dirty="0">
              <a:solidFill>
                <a:srgbClr val="C0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90416551"/>
              </p:ext>
            </p:extLst>
          </p:nvPr>
        </p:nvGraphicFramePr>
        <p:xfrm>
          <a:off x="4686300" y="2265363"/>
          <a:ext cx="330200" cy="393700"/>
        </p:xfrm>
        <a:graphic>
          <a:graphicData uri="http://schemas.openxmlformats.org/presentationml/2006/ole">
            <mc:AlternateContent xmlns:mc="http://schemas.openxmlformats.org/markup-compatibility/2006">
              <mc:Choice xmlns:v="urn:schemas-microsoft-com:vml" Requires="v">
                <p:oleObj spid="_x0000_s3091" name="Equation" r:id="rId5" imgW="330120" imgH="393480" progId="Equation.DSMT4">
                  <p:embed/>
                </p:oleObj>
              </mc:Choice>
              <mc:Fallback>
                <p:oleObj name="Equation" r:id="rId5" imgW="330120" imgH="393480" progId="Equation.DSMT4">
                  <p:embed/>
                  <p:pic>
                    <p:nvPicPr>
                      <p:cNvPr id="0" name=""/>
                      <p:cNvPicPr/>
                      <p:nvPr/>
                    </p:nvPicPr>
                    <p:blipFill>
                      <a:blip r:embed="rId6"/>
                      <a:stretch>
                        <a:fillRect/>
                      </a:stretch>
                    </p:blipFill>
                    <p:spPr>
                      <a:xfrm>
                        <a:off x="4686300" y="2265363"/>
                        <a:ext cx="330200" cy="393700"/>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4" name="Rectangle 3"/>
              <p:cNvSpPr/>
              <p:nvPr/>
            </p:nvSpPr>
            <p:spPr>
              <a:xfrm>
                <a:off x="3770375" y="4755195"/>
                <a:ext cx="777777" cy="79130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IE" sz="2400" i="1" smtClean="0">
                              <a:solidFill>
                                <a:srgbClr val="C00000"/>
                              </a:solidFill>
                              <a:latin typeface="Cambria Math"/>
                            </a:rPr>
                          </m:ctrlPr>
                        </m:fPr>
                        <m:num>
                          <m:r>
                            <a:rPr lang="en-IE" sz="2400">
                              <a:solidFill>
                                <a:srgbClr val="C00000"/>
                              </a:solidFill>
                              <a:latin typeface="Cambria Math"/>
                            </a:rPr>
                            <m:t>5</m:t>
                          </m:r>
                        </m:num>
                        <m:den>
                          <m:r>
                            <a:rPr lang="en-IE" sz="2400">
                              <a:solidFill>
                                <a:srgbClr val="C00000"/>
                              </a:solidFill>
                              <a:latin typeface="Cambria Math"/>
                            </a:rPr>
                            <m:t>2</m:t>
                          </m:r>
                        </m:den>
                      </m:f>
                      <m:r>
                        <a:rPr lang="en-IE" sz="2400">
                          <a:solidFill>
                            <a:srgbClr val="C00000"/>
                          </a:solidFill>
                          <a:latin typeface="Cambria Math"/>
                        </a:rPr>
                        <m:t>:</m:t>
                      </m:r>
                      <m:f>
                        <m:fPr>
                          <m:ctrlPr>
                            <a:rPr lang="en-IE" sz="2400" i="1">
                              <a:solidFill>
                                <a:srgbClr val="C00000"/>
                              </a:solidFill>
                              <a:latin typeface="Cambria Math"/>
                            </a:rPr>
                          </m:ctrlPr>
                        </m:fPr>
                        <m:num>
                          <m:r>
                            <a:rPr lang="en-IE" sz="2400">
                              <a:solidFill>
                                <a:srgbClr val="C00000"/>
                              </a:solidFill>
                              <a:latin typeface="Cambria Math"/>
                            </a:rPr>
                            <m:t>5</m:t>
                          </m:r>
                        </m:num>
                        <m:den>
                          <m:r>
                            <a:rPr lang="en-IE" sz="2400">
                              <a:solidFill>
                                <a:srgbClr val="C00000"/>
                              </a:solidFill>
                              <a:latin typeface="Cambria Math"/>
                            </a:rPr>
                            <m:t>4</m:t>
                          </m:r>
                        </m:den>
                      </m:f>
                    </m:oMath>
                  </m:oMathPara>
                </a14:m>
                <a:endParaRPr lang="en-IE" sz="2400" dirty="0">
                  <a:solidFill>
                    <a:srgbClr val="C00000"/>
                  </a:solidFill>
                </a:endParaRPr>
              </a:p>
            </p:txBody>
          </p:sp>
        </mc:Choice>
        <mc:Fallback xmlns="">
          <p:sp>
            <p:nvSpPr>
              <p:cNvPr id="4" name="Rectangle 3"/>
              <p:cNvSpPr>
                <a:spLocks noRot="1" noChangeAspect="1" noMove="1" noResize="1" noEditPoints="1" noAdjustHandles="1" noChangeArrowheads="1" noChangeShapeType="1" noTextEdit="1"/>
              </p:cNvSpPr>
              <p:nvPr/>
            </p:nvSpPr>
            <p:spPr>
              <a:xfrm>
                <a:off x="3770375" y="4755195"/>
                <a:ext cx="777777" cy="791307"/>
              </a:xfrm>
              <a:prstGeom prst="rect">
                <a:avLst/>
              </a:prstGeom>
              <a:blipFill rotWithShape="1">
                <a:blip r:embed="rId7"/>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3719009" y="5587649"/>
                <a:ext cx="780983" cy="7936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nor/>
                        </m:rPr>
                        <a:rPr lang="en-IE" sz="2400" smtClean="0">
                          <a:solidFill>
                            <a:srgbClr val="C00000"/>
                          </a:solidFill>
                        </a:rPr>
                        <m:t> 4</m:t>
                      </m:r>
                      <m:r>
                        <a:rPr lang="en-IE" sz="2400" i="0">
                          <a:solidFill>
                            <a:srgbClr val="C00000"/>
                          </a:solidFill>
                          <a:latin typeface="Cambria Math"/>
                        </a:rPr>
                        <m:t>:</m:t>
                      </m:r>
                      <m:f>
                        <m:fPr>
                          <m:ctrlPr>
                            <a:rPr lang="en-IE" sz="2400" i="1">
                              <a:solidFill>
                                <a:srgbClr val="C00000"/>
                              </a:solidFill>
                              <a:latin typeface="Cambria Math"/>
                            </a:rPr>
                          </m:ctrlPr>
                        </m:fPr>
                        <m:num>
                          <m:r>
                            <a:rPr lang="en-IE" sz="2400" i="0">
                              <a:solidFill>
                                <a:srgbClr val="C00000"/>
                              </a:solidFill>
                              <a:latin typeface="Cambria Math"/>
                            </a:rPr>
                            <m:t>5</m:t>
                          </m:r>
                        </m:num>
                        <m:den>
                          <m:r>
                            <a:rPr lang="en-IE" sz="2400" i="0">
                              <a:solidFill>
                                <a:srgbClr val="C00000"/>
                              </a:solidFill>
                              <a:latin typeface="Cambria Math"/>
                            </a:rPr>
                            <m:t>8</m:t>
                          </m:r>
                        </m:den>
                      </m:f>
                    </m:oMath>
                  </m:oMathPara>
                </a14:m>
                <a:endParaRPr lang="en-IE" sz="2400" dirty="0">
                  <a:solidFill>
                    <a:srgbClr val="C00000"/>
                  </a:solidFill>
                </a:endParaRPr>
              </a:p>
            </p:txBody>
          </p:sp>
        </mc:Choice>
        <mc:Fallback xmlns="">
          <p:sp>
            <p:nvSpPr>
              <p:cNvPr id="8" name="Rectangle 7"/>
              <p:cNvSpPr>
                <a:spLocks noRot="1" noChangeAspect="1" noMove="1" noResize="1" noEditPoints="1" noAdjustHandles="1" noChangeArrowheads="1" noChangeShapeType="1" noTextEdit="1"/>
              </p:cNvSpPr>
              <p:nvPr/>
            </p:nvSpPr>
            <p:spPr>
              <a:xfrm>
                <a:off x="3719009" y="5587649"/>
                <a:ext cx="780983" cy="793679"/>
              </a:xfrm>
              <a:prstGeom prst="rect">
                <a:avLst/>
              </a:prstGeom>
              <a:blipFill rotWithShape="1">
                <a:blip r:embed="rId8"/>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6588224" y="4803845"/>
                <a:ext cx="1217000"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nor/>
                        </m:rPr>
                        <a:rPr lang="en-IE" sz="2400" smtClean="0">
                          <a:solidFill>
                            <a:srgbClr val="C00000"/>
                          </a:solidFill>
                        </a:rPr>
                        <m:t>3</m:t>
                      </m:r>
                      <m:f>
                        <m:fPr>
                          <m:ctrlPr>
                            <a:rPr lang="en-IE" sz="2400" i="1">
                              <a:solidFill>
                                <a:srgbClr val="C00000"/>
                              </a:solidFill>
                              <a:latin typeface="Cambria Math"/>
                            </a:rPr>
                          </m:ctrlPr>
                        </m:fPr>
                        <m:num>
                          <m:r>
                            <a:rPr lang="en-IE" sz="2400">
                              <a:solidFill>
                                <a:srgbClr val="C00000"/>
                              </a:solidFill>
                              <a:latin typeface="Cambria Math"/>
                            </a:rPr>
                            <m:t>1</m:t>
                          </m:r>
                        </m:num>
                        <m:den>
                          <m:r>
                            <a:rPr lang="en-IE" sz="2400">
                              <a:solidFill>
                                <a:srgbClr val="C00000"/>
                              </a:solidFill>
                              <a:latin typeface="Cambria Math"/>
                            </a:rPr>
                            <m:t>2</m:t>
                          </m:r>
                        </m:den>
                      </m:f>
                      <m:r>
                        <a:rPr lang="en-IE" sz="2400">
                          <a:solidFill>
                            <a:srgbClr val="C00000"/>
                          </a:solidFill>
                          <a:latin typeface="Cambria Math"/>
                        </a:rPr>
                        <m:t>:1.4</m:t>
                      </m:r>
                    </m:oMath>
                  </m:oMathPara>
                </a14:m>
                <a:endParaRPr lang="en-IE" sz="2400" dirty="0">
                  <a:solidFill>
                    <a:srgbClr val="C00000"/>
                  </a:solidFill>
                </a:endParaRPr>
              </a:p>
            </p:txBody>
          </p:sp>
        </mc:Choice>
        <mc:Fallback xmlns="">
          <p:sp>
            <p:nvSpPr>
              <p:cNvPr id="13" name="Rectangle 12"/>
              <p:cNvSpPr>
                <a:spLocks noRot="1" noChangeAspect="1" noMove="1" noResize="1" noEditPoints="1" noAdjustHandles="1" noChangeArrowheads="1" noChangeShapeType="1" noTextEdit="1"/>
              </p:cNvSpPr>
              <p:nvPr/>
            </p:nvSpPr>
            <p:spPr>
              <a:xfrm>
                <a:off x="6588224" y="4803845"/>
                <a:ext cx="1217000" cy="783804"/>
              </a:xfrm>
              <a:prstGeom prst="rect">
                <a:avLst/>
              </a:prstGeom>
              <a:blipFill rotWithShape="1">
                <a:blip r:embed="rId9"/>
                <a:stretch>
                  <a:fillRect/>
                </a:stretch>
              </a:blipFill>
            </p:spPr>
            <p:txBody>
              <a:bodyPr/>
              <a:lstStyle/>
              <a:p>
                <a:r>
                  <a:rPr lang="en-IE">
                    <a:noFill/>
                  </a:rPr>
                  <a:t> </a:t>
                </a:r>
              </a:p>
            </p:txBody>
          </p:sp>
        </mc:Fallback>
      </mc:AlternateContent>
    </p:spTree>
    <p:extLst>
      <p:ext uri="{BB962C8B-B14F-4D97-AF65-F5344CB8AC3E}">
        <p14:creationId xmlns:p14="http://schemas.microsoft.com/office/powerpoint/2010/main" val="8049396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7704" y="188640"/>
            <a:ext cx="5257593" cy="584775"/>
          </a:xfrm>
          <a:prstGeom prst="rect">
            <a:avLst/>
          </a:prstGeom>
        </p:spPr>
        <p:txBody>
          <a:bodyPr wrap="none">
            <a:spAutoFit/>
          </a:bodyPr>
          <a:lstStyle/>
          <a:p>
            <a:r>
              <a:rPr lang="en-IE" sz="3200" b="1" dirty="0">
                <a:solidFill>
                  <a:srgbClr val="C00000"/>
                </a:solidFill>
              </a:rPr>
              <a:t>Section O: Student Activity 11</a:t>
            </a:r>
          </a:p>
        </p:txBody>
      </p:sp>
      <p:sp>
        <p:nvSpPr>
          <p:cNvPr id="3" name="Rectangle 2"/>
          <p:cNvSpPr/>
          <p:nvPr/>
        </p:nvSpPr>
        <p:spPr>
          <a:xfrm>
            <a:off x="179512" y="792569"/>
            <a:ext cx="8640960" cy="8402300"/>
          </a:xfrm>
          <a:prstGeom prst="rect">
            <a:avLst/>
          </a:prstGeom>
        </p:spPr>
        <p:txBody>
          <a:bodyPr wrap="square">
            <a:spAutoFit/>
          </a:bodyPr>
          <a:lstStyle/>
          <a:p>
            <a:r>
              <a:rPr lang="en-IE" sz="2000" dirty="0" smtClean="0">
                <a:solidFill>
                  <a:srgbClr val="C00000"/>
                </a:solidFill>
              </a:rPr>
              <a:t>1. A </a:t>
            </a:r>
            <a:r>
              <a:rPr lang="en-IE" sz="2000" dirty="0">
                <a:solidFill>
                  <a:srgbClr val="C00000"/>
                </a:solidFill>
              </a:rPr>
              <a:t>chef can make 3 apple tarts in an hour. His helper can make 3 apple </a:t>
            </a:r>
            <a:r>
              <a:rPr lang="en-IE" sz="2000" dirty="0" smtClean="0">
                <a:solidFill>
                  <a:srgbClr val="C00000"/>
                </a:solidFill>
              </a:rPr>
              <a:t>tarts in </a:t>
            </a:r>
            <a:r>
              <a:rPr lang="en-IE" sz="2000" dirty="0">
                <a:solidFill>
                  <a:srgbClr val="C00000"/>
                </a:solidFill>
              </a:rPr>
              <a:t>2 hours. They need to make 27 apple tarts. How long will this take </a:t>
            </a:r>
            <a:r>
              <a:rPr lang="en-IE" sz="2000" dirty="0" smtClean="0">
                <a:solidFill>
                  <a:srgbClr val="C00000"/>
                </a:solidFill>
              </a:rPr>
              <a:t>them working </a:t>
            </a:r>
            <a:r>
              <a:rPr lang="en-IE" sz="2000" dirty="0">
                <a:solidFill>
                  <a:srgbClr val="C00000"/>
                </a:solidFill>
              </a:rPr>
              <a:t>together</a:t>
            </a:r>
            <a:r>
              <a:rPr lang="en-IE" sz="2000" dirty="0" smtClean="0">
                <a:solidFill>
                  <a:srgbClr val="C00000"/>
                </a:solidFill>
              </a:rPr>
              <a:t>?</a:t>
            </a:r>
          </a:p>
          <a:p>
            <a:pPr marL="457200" indent="-457200">
              <a:buAutoNum type="arabicPeriod"/>
            </a:pPr>
            <a:endParaRPr lang="en-IE" sz="2000" dirty="0">
              <a:solidFill>
                <a:srgbClr val="C00000"/>
              </a:solidFill>
            </a:endParaRPr>
          </a:p>
          <a:p>
            <a:r>
              <a:rPr lang="en-IE" sz="2000" dirty="0">
                <a:solidFill>
                  <a:srgbClr val="C00000"/>
                </a:solidFill>
              </a:rPr>
              <a:t>2. Two taps are filling a bath. It takes one tap 4 minutes to fill the bath </a:t>
            </a:r>
            <a:r>
              <a:rPr lang="en-IE" sz="2000" dirty="0" smtClean="0">
                <a:solidFill>
                  <a:srgbClr val="C00000"/>
                </a:solidFill>
              </a:rPr>
              <a:t>and the </a:t>
            </a:r>
            <a:r>
              <a:rPr lang="en-IE" sz="2000" dirty="0">
                <a:solidFill>
                  <a:srgbClr val="C00000"/>
                </a:solidFill>
              </a:rPr>
              <a:t>other tap 5 minutes. How long will it take to fill the bath with both </a:t>
            </a:r>
            <a:r>
              <a:rPr lang="en-IE" sz="2000" dirty="0" smtClean="0">
                <a:solidFill>
                  <a:srgbClr val="C00000"/>
                </a:solidFill>
              </a:rPr>
              <a:t>taps filling </a:t>
            </a:r>
            <a:r>
              <a:rPr lang="en-IE" sz="2000" dirty="0">
                <a:solidFill>
                  <a:srgbClr val="C00000"/>
                </a:solidFill>
              </a:rPr>
              <a:t>at the given rates</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3. Olive has a report to type which is 10,000 words long. She can type at </a:t>
            </a:r>
            <a:r>
              <a:rPr lang="en-IE" sz="2000" dirty="0" smtClean="0">
                <a:solidFill>
                  <a:srgbClr val="C00000"/>
                </a:solidFill>
              </a:rPr>
              <a:t>an average </a:t>
            </a:r>
            <a:r>
              <a:rPr lang="en-IE" sz="2000" dirty="0">
                <a:solidFill>
                  <a:srgbClr val="C00000"/>
                </a:solidFill>
              </a:rPr>
              <a:t>speed of 50 words per minute. How long will it take her to </a:t>
            </a:r>
            <a:r>
              <a:rPr lang="en-IE" sz="2000" dirty="0" smtClean="0">
                <a:solidFill>
                  <a:srgbClr val="C00000"/>
                </a:solidFill>
              </a:rPr>
              <a:t>type the </a:t>
            </a:r>
            <a:r>
              <a:rPr lang="en-IE" sz="2000" dirty="0">
                <a:solidFill>
                  <a:srgbClr val="C00000"/>
                </a:solidFill>
              </a:rPr>
              <a:t>report typing at this speed? Her friend George can type at 60 </a:t>
            </a:r>
            <a:r>
              <a:rPr lang="en-IE" sz="2000" dirty="0" smtClean="0">
                <a:solidFill>
                  <a:srgbClr val="C00000"/>
                </a:solidFill>
              </a:rPr>
              <a:t>words per </a:t>
            </a:r>
            <a:r>
              <a:rPr lang="en-IE" sz="2000" dirty="0">
                <a:solidFill>
                  <a:srgbClr val="C00000"/>
                </a:solidFill>
              </a:rPr>
              <a:t>minute. She gives George 3/5 of the report to type while she types </a:t>
            </a:r>
            <a:r>
              <a:rPr lang="en-IE" sz="2000" dirty="0" smtClean="0">
                <a:solidFill>
                  <a:srgbClr val="C00000"/>
                </a:solidFill>
              </a:rPr>
              <a:t>the remainder</a:t>
            </a:r>
            <a:r>
              <a:rPr lang="en-IE" sz="2000" dirty="0">
                <a:solidFill>
                  <a:srgbClr val="C00000"/>
                </a:solidFill>
              </a:rPr>
              <a:t>. How long will it take now to type the report</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4. One combine harvester can harvest a field of corn in 4.5 hours. Another</a:t>
            </a:r>
          </a:p>
          <a:p>
            <a:r>
              <a:rPr lang="en-IE" sz="2000" dirty="0">
                <a:solidFill>
                  <a:srgbClr val="C00000"/>
                </a:solidFill>
              </a:rPr>
              <a:t>harvester can harvest the same field in 3 hours. If the farmer uses the two</a:t>
            </a:r>
          </a:p>
          <a:p>
            <a:r>
              <a:rPr lang="en-IE" sz="2000" dirty="0">
                <a:solidFill>
                  <a:srgbClr val="C00000"/>
                </a:solidFill>
              </a:rPr>
              <a:t>harvesters at the same time how long will it take to harvest the entire field</a:t>
            </a:r>
            <a:r>
              <a:rPr lang="en-IE" sz="2000" dirty="0" smtClean="0">
                <a:solidFill>
                  <a:srgbClr val="C00000"/>
                </a:solidFill>
              </a:rPr>
              <a:t>?</a:t>
            </a:r>
          </a:p>
          <a:p>
            <a:endParaRPr lang="en-IE" sz="2000" dirty="0">
              <a:solidFill>
                <a:srgbClr val="C00000"/>
              </a:solidFill>
            </a:endParaRPr>
          </a:p>
          <a:p>
            <a:endParaRPr lang="en-IE" sz="2000" dirty="0" smtClean="0">
              <a:solidFill>
                <a:srgbClr val="C00000"/>
              </a:solidFill>
            </a:endParaRPr>
          </a:p>
          <a:p>
            <a:endParaRPr lang="en-IE" sz="2000" dirty="0">
              <a:solidFill>
                <a:srgbClr val="C00000"/>
              </a:solidFill>
            </a:endParaRPr>
          </a:p>
          <a:p>
            <a:r>
              <a:rPr lang="en-IE" sz="2000" dirty="0">
                <a:solidFill>
                  <a:srgbClr val="C00000"/>
                </a:solidFill>
              </a:rPr>
              <a:t>5. A fruit grower estimates that his crop of strawberries should yield 70 baskets.</a:t>
            </a:r>
          </a:p>
          <a:p>
            <a:r>
              <a:rPr lang="en-IE" sz="2000" dirty="0">
                <a:solidFill>
                  <a:srgbClr val="C00000"/>
                </a:solidFill>
              </a:rPr>
              <a:t>His three children agree to pick the strawberries. On average, one child can</a:t>
            </a:r>
          </a:p>
          <a:p>
            <a:r>
              <a:rPr lang="en-IE" sz="2000" dirty="0">
                <a:solidFill>
                  <a:srgbClr val="C00000"/>
                </a:solidFill>
              </a:rPr>
              <a:t>pick 2 baskets in 1.5 hours, another child can pick 4 baskets in 2.5 hours and</a:t>
            </a:r>
          </a:p>
          <a:p>
            <a:r>
              <a:rPr lang="en-IE" sz="2000" dirty="0">
                <a:solidFill>
                  <a:srgbClr val="C00000"/>
                </a:solidFill>
              </a:rPr>
              <a:t>his third child can pick 5 baskets in 4 hours. How long will it take the 3 of</a:t>
            </a:r>
          </a:p>
          <a:p>
            <a:r>
              <a:rPr lang="en-IE" sz="2000" dirty="0">
                <a:solidFill>
                  <a:srgbClr val="C00000"/>
                </a:solidFill>
              </a:rPr>
              <a:t>them working together to pick 70 baskets of the fruit?</a:t>
            </a:r>
          </a:p>
          <a:p>
            <a:r>
              <a:rPr lang="en-IE" sz="2000" dirty="0">
                <a:solidFill>
                  <a:srgbClr val="C00000"/>
                </a:solidFill>
              </a:rPr>
              <a:t>6. Write a question that involves combining 2 different rates.</a:t>
            </a:r>
          </a:p>
          <a:p>
            <a:r>
              <a:rPr lang="en-IE" sz="2000" dirty="0">
                <a:solidFill>
                  <a:srgbClr val="C00000"/>
                </a:solidFill>
              </a:rPr>
              <a:t>7. Write a question that involves combining 3 different rates.</a:t>
            </a:r>
          </a:p>
        </p:txBody>
      </p:sp>
    </p:spTree>
    <p:extLst>
      <p:ext uri="{BB962C8B-B14F-4D97-AF65-F5344CB8AC3E}">
        <p14:creationId xmlns:p14="http://schemas.microsoft.com/office/powerpoint/2010/main" val="38264317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97346"/>
            <a:ext cx="8712968" cy="4093428"/>
          </a:xfrm>
          <a:prstGeom prst="rect">
            <a:avLst/>
          </a:prstGeom>
        </p:spPr>
        <p:txBody>
          <a:bodyPr wrap="square">
            <a:spAutoFit/>
          </a:bodyPr>
          <a:lstStyle/>
          <a:p>
            <a:r>
              <a:rPr lang="en-IE" sz="2000" dirty="0">
                <a:solidFill>
                  <a:srgbClr val="C00000"/>
                </a:solidFill>
              </a:rPr>
              <a:t>4. One combine harvester can harvest a field of corn in 4.5 hours. Another</a:t>
            </a:r>
          </a:p>
          <a:p>
            <a:r>
              <a:rPr lang="en-IE" sz="2000" dirty="0">
                <a:solidFill>
                  <a:srgbClr val="C00000"/>
                </a:solidFill>
              </a:rPr>
              <a:t>harvester can harvest the same field in 3 hours. If the farmer uses the two</a:t>
            </a:r>
          </a:p>
          <a:p>
            <a:r>
              <a:rPr lang="en-IE" sz="2000" dirty="0">
                <a:solidFill>
                  <a:srgbClr val="C00000"/>
                </a:solidFill>
              </a:rPr>
              <a:t>harvesters at the same time how long will it take to harvest the entire field?</a:t>
            </a:r>
          </a:p>
          <a:p>
            <a:endParaRPr lang="en-IE" sz="2000" dirty="0">
              <a:solidFill>
                <a:srgbClr val="C00000"/>
              </a:solidFill>
            </a:endParaRPr>
          </a:p>
          <a:p>
            <a:r>
              <a:rPr lang="en-IE" sz="2000" dirty="0">
                <a:solidFill>
                  <a:srgbClr val="C00000"/>
                </a:solidFill>
              </a:rPr>
              <a:t>5. A fruit grower estimates that his crop of strawberries should yield 70 baskets.</a:t>
            </a:r>
          </a:p>
          <a:p>
            <a:r>
              <a:rPr lang="en-IE" sz="2000" dirty="0">
                <a:solidFill>
                  <a:srgbClr val="C00000"/>
                </a:solidFill>
              </a:rPr>
              <a:t>His three children agree to pick the strawberries. On average, one child </a:t>
            </a:r>
            <a:r>
              <a:rPr lang="en-IE" sz="2000" dirty="0" smtClean="0">
                <a:solidFill>
                  <a:srgbClr val="C00000"/>
                </a:solidFill>
              </a:rPr>
              <a:t>can pick </a:t>
            </a:r>
            <a:r>
              <a:rPr lang="en-IE" sz="2000" dirty="0">
                <a:solidFill>
                  <a:srgbClr val="C00000"/>
                </a:solidFill>
              </a:rPr>
              <a:t>2 baskets in 1.5 hours, another child can pick 4 baskets in 2.5 hours </a:t>
            </a:r>
            <a:r>
              <a:rPr lang="en-IE" sz="2000" dirty="0" smtClean="0">
                <a:solidFill>
                  <a:srgbClr val="C00000"/>
                </a:solidFill>
              </a:rPr>
              <a:t>and his </a:t>
            </a:r>
            <a:r>
              <a:rPr lang="en-IE" sz="2000" dirty="0">
                <a:solidFill>
                  <a:srgbClr val="C00000"/>
                </a:solidFill>
              </a:rPr>
              <a:t>third child can pick 5 baskets in 4 hours. How long will it take the 3 </a:t>
            </a:r>
            <a:r>
              <a:rPr lang="en-IE" sz="2000" dirty="0" smtClean="0">
                <a:solidFill>
                  <a:srgbClr val="C00000"/>
                </a:solidFill>
              </a:rPr>
              <a:t>of them </a:t>
            </a:r>
            <a:r>
              <a:rPr lang="en-IE" sz="2000" dirty="0">
                <a:solidFill>
                  <a:srgbClr val="C00000"/>
                </a:solidFill>
              </a:rPr>
              <a:t>working together to pick 70 baskets of the fruit</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6. Write a question that involves combining 2 different rates</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7. Write a question that involves combining 3 different rates.</a:t>
            </a:r>
          </a:p>
        </p:txBody>
      </p:sp>
    </p:spTree>
    <p:extLst>
      <p:ext uri="{BB962C8B-B14F-4D97-AF65-F5344CB8AC3E}">
        <p14:creationId xmlns:p14="http://schemas.microsoft.com/office/powerpoint/2010/main" val="27869789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332656"/>
            <a:ext cx="6030416" cy="584775"/>
          </a:xfrm>
          <a:prstGeom prst="rect">
            <a:avLst/>
          </a:prstGeom>
        </p:spPr>
        <p:txBody>
          <a:bodyPr wrap="square">
            <a:spAutoFit/>
          </a:bodyPr>
          <a:lstStyle/>
          <a:p>
            <a:r>
              <a:rPr lang="en-IE" sz="3200" b="1" dirty="0" smtClean="0">
                <a:solidFill>
                  <a:srgbClr val="C00000"/>
                </a:solidFill>
              </a:rPr>
              <a:t>Section </a:t>
            </a:r>
            <a:r>
              <a:rPr lang="en-IE" sz="3200" b="1" dirty="0">
                <a:solidFill>
                  <a:srgbClr val="C00000"/>
                </a:solidFill>
              </a:rPr>
              <a:t>J: Appendix 1: Partitioning </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917431"/>
            <a:ext cx="7776864" cy="5282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03940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523478"/>
            <a:ext cx="8640960" cy="5811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0662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8288" y="548680"/>
            <a:ext cx="8819728" cy="1477328"/>
          </a:xfrm>
          <a:prstGeom prst="rect">
            <a:avLst/>
          </a:prstGeom>
        </p:spPr>
        <p:txBody>
          <a:bodyPr wrap="square" numCol="3">
            <a:spAutoFit/>
          </a:bodyPr>
          <a:lstStyle/>
          <a:p>
            <a:pPr marL="457200" lvl="0" indent="-457200">
              <a:lnSpc>
                <a:spcPct val="150000"/>
              </a:lnSpc>
              <a:buFont typeface="+mj-lt"/>
              <a:buAutoNum type="alphaLcParenR"/>
            </a:pPr>
            <a:r>
              <a:rPr lang="en-IE" sz="2000" dirty="0">
                <a:solidFill>
                  <a:srgbClr val="C00000"/>
                </a:solidFill>
              </a:rPr>
              <a:t>9 : 15</a:t>
            </a:r>
          </a:p>
          <a:p>
            <a:pPr marL="457200" lvl="0" indent="-457200">
              <a:lnSpc>
                <a:spcPct val="150000"/>
              </a:lnSpc>
              <a:buFont typeface="+mj-lt"/>
              <a:buAutoNum type="alphaLcParenR"/>
            </a:pPr>
            <a:r>
              <a:rPr lang="en-IE" sz="2000" dirty="0">
                <a:solidFill>
                  <a:srgbClr val="C00000"/>
                </a:solidFill>
              </a:rPr>
              <a:t>60 : 84</a:t>
            </a:r>
          </a:p>
          <a:p>
            <a:pPr marL="457200" lvl="0" indent="-457200">
              <a:lnSpc>
                <a:spcPct val="150000"/>
              </a:lnSpc>
              <a:buFont typeface="+mj-lt"/>
              <a:buAutoNum type="alphaLcParenR"/>
            </a:pPr>
            <a:r>
              <a:rPr lang="en-IE" sz="2000" dirty="0">
                <a:solidFill>
                  <a:srgbClr val="C00000"/>
                </a:solidFill>
              </a:rPr>
              <a:t>0.25 : </a:t>
            </a:r>
            <a:r>
              <a:rPr lang="en-IE" sz="2000" dirty="0" smtClean="0">
                <a:solidFill>
                  <a:srgbClr val="C00000"/>
                </a:solidFill>
              </a:rPr>
              <a:t>0.8</a:t>
            </a:r>
            <a:endParaRPr lang="en-IE" sz="2000" dirty="0">
              <a:solidFill>
                <a:srgbClr val="C00000"/>
              </a:solidFill>
            </a:endParaRPr>
          </a:p>
          <a:p>
            <a:pPr marL="457200" lvl="0" indent="-457200">
              <a:lnSpc>
                <a:spcPct val="150000"/>
              </a:lnSpc>
              <a:buFont typeface="+mj-lt"/>
              <a:buAutoNum type="alphaLcParenR"/>
            </a:pPr>
            <a:r>
              <a:rPr lang="en-IE" sz="2000" dirty="0" smtClean="0">
                <a:solidFill>
                  <a:srgbClr val="C00000"/>
                </a:solidFill>
              </a:rPr>
              <a:t> </a:t>
            </a:r>
            <a:endParaRPr lang="en-IE" sz="2000" dirty="0">
              <a:solidFill>
                <a:srgbClr val="C00000"/>
              </a:solidFill>
            </a:endParaRPr>
          </a:p>
          <a:p>
            <a:pPr marL="457200" lvl="0" indent="-457200">
              <a:lnSpc>
                <a:spcPct val="200000"/>
              </a:lnSpc>
              <a:spcBef>
                <a:spcPts val="1200"/>
              </a:spcBef>
              <a:buFont typeface="+mj-lt"/>
              <a:buAutoNum type="alphaLcParenR"/>
            </a:pPr>
            <a:r>
              <a:rPr lang="en-IE" sz="2000" dirty="0">
                <a:solidFill>
                  <a:srgbClr val="C00000"/>
                </a:solidFill>
              </a:rPr>
              <a:t> </a:t>
            </a:r>
            <a:endParaRPr lang="en-IE" sz="2000" dirty="0" smtClean="0">
              <a:solidFill>
                <a:srgbClr val="C00000"/>
              </a:solidFill>
            </a:endParaRPr>
          </a:p>
          <a:p>
            <a:pPr marL="457200" lvl="0" indent="-457200">
              <a:lnSpc>
                <a:spcPct val="200000"/>
              </a:lnSpc>
              <a:spcAft>
                <a:spcPts val="1200"/>
              </a:spcAft>
              <a:buFont typeface="+mj-lt"/>
              <a:buAutoNum type="alphaLcParenR"/>
            </a:pPr>
            <a:r>
              <a:rPr lang="en-IE" sz="2000" dirty="0" smtClean="0">
                <a:solidFill>
                  <a:srgbClr val="C00000"/>
                </a:solidFill>
              </a:rPr>
              <a:t> </a:t>
            </a:r>
            <a:endParaRPr lang="en-IE" sz="2000" dirty="0">
              <a:solidFill>
                <a:srgbClr val="C00000"/>
              </a:solidFill>
            </a:endParaRPr>
          </a:p>
          <a:p>
            <a:pPr marL="457200" lvl="0" indent="-457200">
              <a:lnSpc>
                <a:spcPct val="150000"/>
              </a:lnSpc>
              <a:buFont typeface="+mj-lt"/>
              <a:buAutoNum type="alphaLcParenR"/>
            </a:pPr>
            <a:r>
              <a:rPr lang="en-IE" sz="2000" dirty="0" smtClean="0">
                <a:solidFill>
                  <a:srgbClr val="C00000"/>
                </a:solidFill>
              </a:rPr>
              <a:t>0.4 kg : 500g </a:t>
            </a:r>
            <a:endParaRPr lang="en-IE" sz="2000" dirty="0">
              <a:solidFill>
                <a:srgbClr val="C00000"/>
              </a:solidFill>
            </a:endParaRPr>
          </a:p>
        </p:txBody>
      </p:sp>
      <mc:AlternateContent xmlns:mc="http://schemas.openxmlformats.org/markup-compatibility/2006" xmlns:a14="http://schemas.microsoft.com/office/drawing/2010/main">
        <mc:Choice Requires="a14">
          <p:sp>
            <p:nvSpPr>
              <p:cNvPr id="4" name="Rectangle 3"/>
              <p:cNvSpPr/>
              <p:nvPr/>
            </p:nvSpPr>
            <p:spPr>
              <a:xfrm>
                <a:off x="3584391" y="578731"/>
                <a:ext cx="729617" cy="79130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IE" sz="2400" i="1" smtClean="0">
                              <a:solidFill>
                                <a:srgbClr val="C00000"/>
                              </a:solidFill>
                              <a:latin typeface="Cambria Math"/>
                            </a:rPr>
                          </m:ctrlPr>
                        </m:fPr>
                        <m:num>
                          <m:r>
                            <a:rPr lang="en-IE" sz="2400">
                              <a:solidFill>
                                <a:srgbClr val="C00000"/>
                              </a:solidFill>
                              <a:latin typeface="Cambria Math"/>
                            </a:rPr>
                            <m:t>5</m:t>
                          </m:r>
                        </m:num>
                        <m:den>
                          <m:r>
                            <a:rPr lang="en-IE" sz="2400">
                              <a:solidFill>
                                <a:srgbClr val="C00000"/>
                              </a:solidFill>
                              <a:latin typeface="Cambria Math"/>
                            </a:rPr>
                            <m:t>2</m:t>
                          </m:r>
                        </m:den>
                      </m:f>
                      <m:r>
                        <a:rPr lang="en-IE" sz="2400">
                          <a:solidFill>
                            <a:srgbClr val="C00000"/>
                          </a:solidFill>
                          <a:latin typeface="Cambria Math"/>
                        </a:rPr>
                        <m:t>:</m:t>
                      </m:r>
                      <m:f>
                        <m:fPr>
                          <m:ctrlPr>
                            <a:rPr lang="en-IE" sz="2400" i="1">
                              <a:solidFill>
                                <a:srgbClr val="C00000"/>
                              </a:solidFill>
                              <a:latin typeface="Cambria Math"/>
                            </a:rPr>
                          </m:ctrlPr>
                        </m:fPr>
                        <m:num>
                          <m:r>
                            <a:rPr lang="en-IE" sz="2400">
                              <a:solidFill>
                                <a:srgbClr val="C00000"/>
                              </a:solidFill>
                              <a:latin typeface="Cambria Math"/>
                            </a:rPr>
                            <m:t>5</m:t>
                          </m:r>
                        </m:num>
                        <m:den>
                          <m:r>
                            <a:rPr lang="en-IE" sz="2400">
                              <a:solidFill>
                                <a:srgbClr val="C00000"/>
                              </a:solidFill>
                              <a:latin typeface="Cambria Math"/>
                            </a:rPr>
                            <m:t>4</m:t>
                          </m:r>
                        </m:den>
                      </m:f>
                    </m:oMath>
                  </m:oMathPara>
                </a14:m>
                <a:endParaRPr lang="en-IE" sz="2400" dirty="0">
                  <a:solidFill>
                    <a:srgbClr val="C00000"/>
                  </a:solidFill>
                </a:endParaRPr>
              </a:p>
            </p:txBody>
          </p:sp>
        </mc:Choice>
        <mc:Fallback xmlns="">
          <p:sp>
            <p:nvSpPr>
              <p:cNvPr id="4" name="Rectangle 3"/>
              <p:cNvSpPr>
                <a:spLocks noRot="1" noChangeAspect="1" noMove="1" noResize="1" noEditPoints="1" noAdjustHandles="1" noChangeArrowheads="1" noChangeShapeType="1" noTextEdit="1"/>
              </p:cNvSpPr>
              <p:nvPr/>
            </p:nvSpPr>
            <p:spPr>
              <a:xfrm>
                <a:off x="3584391" y="578731"/>
                <a:ext cx="729617" cy="791307"/>
              </a:xfrm>
              <a:prstGeom prst="rect">
                <a:avLst/>
              </a:prstGeom>
              <a:blipFill rotWithShape="1">
                <a:blip r:embed="rId2"/>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3533025" y="1411185"/>
                <a:ext cx="606927" cy="79367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m:rPr>
                          <m:nor/>
                        </m:rPr>
                        <a:rPr lang="en-IE" sz="2400" smtClean="0">
                          <a:solidFill>
                            <a:srgbClr val="C00000"/>
                          </a:solidFill>
                        </a:rPr>
                        <m:t> 4</m:t>
                      </m:r>
                      <m:r>
                        <a:rPr lang="en-IE" sz="2400" i="0">
                          <a:solidFill>
                            <a:srgbClr val="C00000"/>
                          </a:solidFill>
                          <a:latin typeface="Cambria Math"/>
                        </a:rPr>
                        <m:t>:</m:t>
                      </m:r>
                      <m:f>
                        <m:fPr>
                          <m:ctrlPr>
                            <a:rPr lang="en-IE" sz="2400" i="1">
                              <a:solidFill>
                                <a:srgbClr val="C00000"/>
                              </a:solidFill>
                              <a:latin typeface="Cambria Math"/>
                            </a:rPr>
                          </m:ctrlPr>
                        </m:fPr>
                        <m:num>
                          <m:r>
                            <a:rPr lang="en-IE" sz="2400" i="0">
                              <a:solidFill>
                                <a:srgbClr val="C00000"/>
                              </a:solidFill>
                              <a:latin typeface="Cambria Math"/>
                            </a:rPr>
                            <m:t>5</m:t>
                          </m:r>
                        </m:num>
                        <m:den>
                          <m:r>
                            <a:rPr lang="en-IE" sz="2400" i="0">
                              <a:solidFill>
                                <a:srgbClr val="C00000"/>
                              </a:solidFill>
                              <a:latin typeface="Cambria Math"/>
                            </a:rPr>
                            <m:t>8</m:t>
                          </m:r>
                        </m:den>
                      </m:f>
                    </m:oMath>
                  </m:oMathPara>
                </a14:m>
                <a:endParaRPr lang="en-IE" sz="2400" dirty="0">
                  <a:solidFill>
                    <a:srgbClr val="C00000"/>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3533025" y="1411185"/>
                <a:ext cx="606927" cy="793679"/>
              </a:xfrm>
              <a:prstGeom prst="rect">
                <a:avLst/>
              </a:prstGeom>
              <a:blipFill rotWithShape="1">
                <a:blip r:embed="rId3"/>
                <a:stretch>
                  <a:fillRect r="-2020"/>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6402240" y="627381"/>
                <a:ext cx="1217000"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nor/>
                        </m:rPr>
                        <a:rPr lang="en-IE" sz="2400" smtClean="0">
                          <a:solidFill>
                            <a:srgbClr val="C00000"/>
                          </a:solidFill>
                        </a:rPr>
                        <m:t>3</m:t>
                      </m:r>
                      <m:f>
                        <m:fPr>
                          <m:ctrlPr>
                            <a:rPr lang="en-IE" sz="2400" i="1">
                              <a:solidFill>
                                <a:srgbClr val="C00000"/>
                              </a:solidFill>
                              <a:latin typeface="Cambria Math"/>
                            </a:rPr>
                          </m:ctrlPr>
                        </m:fPr>
                        <m:num>
                          <m:r>
                            <a:rPr lang="en-IE" sz="2400">
                              <a:solidFill>
                                <a:srgbClr val="C00000"/>
                              </a:solidFill>
                              <a:latin typeface="Cambria Math"/>
                            </a:rPr>
                            <m:t>1</m:t>
                          </m:r>
                        </m:num>
                        <m:den>
                          <m:r>
                            <a:rPr lang="en-IE" sz="2400">
                              <a:solidFill>
                                <a:srgbClr val="C00000"/>
                              </a:solidFill>
                              <a:latin typeface="Cambria Math"/>
                            </a:rPr>
                            <m:t>2</m:t>
                          </m:r>
                        </m:den>
                      </m:f>
                      <m:r>
                        <a:rPr lang="en-IE" sz="2400">
                          <a:solidFill>
                            <a:srgbClr val="C00000"/>
                          </a:solidFill>
                          <a:latin typeface="Cambria Math"/>
                        </a:rPr>
                        <m:t>:1.4</m:t>
                      </m:r>
                    </m:oMath>
                  </m:oMathPara>
                </a14:m>
                <a:endParaRPr lang="en-IE" sz="2400" dirty="0">
                  <a:solidFill>
                    <a:srgbClr val="C00000"/>
                  </a:solidFill>
                </a:endParaRPr>
              </a:p>
            </p:txBody>
          </p:sp>
        </mc:Choice>
        <mc:Fallback xmlns="">
          <p:sp>
            <p:nvSpPr>
              <p:cNvPr id="6" name="Rectangle 5"/>
              <p:cNvSpPr>
                <a:spLocks noRot="1" noChangeAspect="1" noMove="1" noResize="1" noEditPoints="1" noAdjustHandles="1" noChangeArrowheads="1" noChangeShapeType="1" noTextEdit="1"/>
              </p:cNvSpPr>
              <p:nvPr/>
            </p:nvSpPr>
            <p:spPr>
              <a:xfrm>
                <a:off x="6402240" y="627381"/>
                <a:ext cx="1217000" cy="783804"/>
              </a:xfrm>
              <a:prstGeom prst="rect">
                <a:avLst/>
              </a:prstGeom>
              <a:blipFill rotWithShape="1">
                <a:blip r:embed="rId4"/>
                <a:stretch>
                  <a:fillRect/>
                </a:stretch>
              </a:blipFill>
            </p:spPr>
            <p:txBody>
              <a:bodyPr/>
              <a:lstStyle/>
              <a:p>
                <a:r>
                  <a:rPr lang="en-IE">
                    <a:noFill/>
                  </a:rPr>
                  <a:t> </a:t>
                </a:r>
              </a:p>
            </p:txBody>
          </p:sp>
        </mc:Fallback>
      </mc:AlternateContent>
      <p:sp>
        <p:nvSpPr>
          <p:cNvPr id="7" name="Rectangle 6"/>
          <p:cNvSpPr/>
          <p:nvPr/>
        </p:nvSpPr>
        <p:spPr>
          <a:xfrm>
            <a:off x="251520" y="194902"/>
            <a:ext cx="3233642" cy="400110"/>
          </a:xfrm>
          <a:prstGeom prst="rect">
            <a:avLst/>
          </a:prstGeom>
        </p:spPr>
        <p:txBody>
          <a:bodyPr wrap="none">
            <a:spAutoFit/>
          </a:bodyPr>
          <a:lstStyle/>
          <a:p>
            <a:r>
              <a:rPr lang="en-IE" sz="2000" dirty="0">
                <a:solidFill>
                  <a:srgbClr val="C00000"/>
                </a:solidFill>
              </a:rPr>
              <a:t>3. Simplify the following ratio</a:t>
            </a:r>
          </a:p>
        </p:txBody>
      </p:sp>
      <p:sp>
        <p:nvSpPr>
          <p:cNvPr id="8" name="Rectangle 7"/>
          <p:cNvSpPr/>
          <p:nvPr/>
        </p:nvSpPr>
        <p:spPr>
          <a:xfrm>
            <a:off x="161646" y="2262693"/>
            <a:ext cx="8706496" cy="3170099"/>
          </a:xfrm>
          <a:prstGeom prst="rect">
            <a:avLst/>
          </a:prstGeom>
        </p:spPr>
        <p:txBody>
          <a:bodyPr wrap="square">
            <a:spAutoFit/>
          </a:bodyPr>
          <a:lstStyle/>
          <a:p>
            <a:r>
              <a:rPr lang="en-IE" sz="2000" dirty="0">
                <a:solidFill>
                  <a:srgbClr val="C00000"/>
                </a:solidFill>
              </a:rPr>
              <a:t>4. Six students in a class of 32 are absent. Find the ratio of</a:t>
            </a:r>
          </a:p>
          <a:p>
            <a:r>
              <a:rPr lang="en-IE" sz="2000" dirty="0">
                <a:solidFill>
                  <a:srgbClr val="C00000"/>
                </a:solidFill>
              </a:rPr>
              <a:t>a) The number absent to the number present</a:t>
            </a:r>
          </a:p>
          <a:p>
            <a:r>
              <a:rPr lang="en-IE" sz="2000" dirty="0">
                <a:solidFill>
                  <a:srgbClr val="C00000"/>
                </a:solidFill>
              </a:rPr>
              <a:t>b) The number absent to the total number of students in the class</a:t>
            </a:r>
          </a:p>
          <a:p>
            <a:r>
              <a:rPr lang="en-IE" sz="2000" dirty="0">
                <a:solidFill>
                  <a:srgbClr val="C00000"/>
                </a:solidFill>
              </a:rPr>
              <a:t>c) The number present to the total number of students in the class</a:t>
            </a:r>
          </a:p>
          <a:p>
            <a:r>
              <a:rPr lang="en-IE" sz="2000" dirty="0">
                <a:solidFill>
                  <a:srgbClr val="C00000"/>
                </a:solidFill>
              </a:rPr>
              <a:t>Which ratios could be written as fractions? Explain your answer</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5. Two baby snakes are measured in the zoo. One measures 8cm and </a:t>
            </a:r>
            <a:r>
              <a:rPr lang="en-IE" sz="2000" dirty="0" smtClean="0">
                <a:solidFill>
                  <a:srgbClr val="C00000"/>
                </a:solidFill>
              </a:rPr>
              <a:t>the other </a:t>
            </a:r>
            <a:r>
              <a:rPr lang="en-IE" sz="2000" dirty="0">
                <a:solidFill>
                  <a:srgbClr val="C00000"/>
                </a:solidFill>
              </a:rPr>
              <a:t>measures 12cm. Two weeks later they are measured again and </a:t>
            </a:r>
            <a:r>
              <a:rPr lang="en-IE" sz="2000" dirty="0" smtClean="0">
                <a:solidFill>
                  <a:srgbClr val="C00000"/>
                </a:solidFill>
              </a:rPr>
              <a:t>the first </a:t>
            </a:r>
            <a:r>
              <a:rPr lang="en-IE" sz="2000" dirty="0">
                <a:solidFill>
                  <a:srgbClr val="C00000"/>
                </a:solidFill>
              </a:rPr>
              <a:t>one now measures 11cm while the second one measures 15cm. </a:t>
            </a:r>
            <a:r>
              <a:rPr lang="en-IE" sz="2000" dirty="0" smtClean="0">
                <a:solidFill>
                  <a:srgbClr val="C00000"/>
                </a:solidFill>
              </a:rPr>
              <a:t>Did the </a:t>
            </a:r>
            <a:r>
              <a:rPr lang="en-IE" sz="2000" dirty="0">
                <a:solidFill>
                  <a:srgbClr val="C00000"/>
                </a:solidFill>
              </a:rPr>
              <a:t>snakes grow in proportion? Explain your answer.</a:t>
            </a:r>
          </a:p>
        </p:txBody>
      </p:sp>
    </p:spTree>
    <p:extLst>
      <p:ext uri="{BB962C8B-B14F-4D97-AF65-F5344CB8AC3E}">
        <p14:creationId xmlns:p14="http://schemas.microsoft.com/office/powerpoint/2010/main" val="2600476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89564" y="179929"/>
            <a:ext cx="5002716" cy="584775"/>
          </a:xfrm>
          <a:prstGeom prst="rect">
            <a:avLst/>
          </a:prstGeom>
        </p:spPr>
        <p:txBody>
          <a:bodyPr wrap="none">
            <a:spAutoFit/>
          </a:bodyPr>
          <a:lstStyle/>
          <a:p>
            <a:r>
              <a:rPr lang="en-IE" sz="3200" b="1" dirty="0">
                <a:solidFill>
                  <a:srgbClr val="C00000"/>
                </a:solidFill>
              </a:rPr>
              <a:t>Section B: Student Activity 2</a:t>
            </a:r>
          </a:p>
        </p:txBody>
      </p:sp>
      <p:sp>
        <p:nvSpPr>
          <p:cNvPr id="3" name="Rectangle 2"/>
          <p:cNvSpPr/>
          <p:nvPr/>
        </p:nvSpPr>
        <p:spPr>
          <a:xfrm>
            <a:off x="179512" y="624745"/>
            <a:ext cx="8712968" cy="5324535"/>
          </a:xfrm>
          <a:prstGeom prst="rect">
            <a:avLst/>
          </a:prstGeom>
        </p:spPr>
        <p:txBody>
          <a:bodyPr wrap="square">
            <a:spAutoFit/>
          </a:bodyPr>
          <a:lstStyle/>
          <a:p>
            <a:pPr marL="457200" indent="-457200">
              <a:buAutoNum type="arabicPeriod"/>
            </a:pPr>
            <a:r>
              <a:rPr lang="en-IE" sz="2000" dirty="0" smtClean="0">
                <a:solidFill>
                  <a:srgbClr val="C00000"/>
                </a:solidFill>
              </a:rPr>
              <a:t>Divide </a:t>
            </a:r>
            <a:r>
              <a:rPr lang="en-IE" sz="2000" dirty="0">
                <a:solidFill>
                  <a:srgbClr val="C00000"/>
                </a:solidFill>
              </a:rPr>
              <a:t>€20 between Patrick and Sarah in the ratio </a:t>
            </a:r>
            <a:r>
              <a:rPr lang="en-IE" sz="2000" dirty="0" smtClean="0">
                <a:solidFill>
                  <a:srgbClr val="C00000"/>
                </a:solidFill>
              </a:rPr>
              <a:t>3:2</a:t>
            </a:r>
          </a:p>
          <a:p>
            <a:endParaRPr lang="en-IE" sz="2000" dirty="0">
              <a:solidFill>
                <a:srgbClr val="C00000"/>
              </a:solidFill>
            </a:endParaRPr>
          </a:p>
          <a:p>
            <a:r>
              <a:rPr lang="en-IE" sz="2000" dirty="0">
                <a:solidFill>
                  <a:srgbClr val="C00000"/>
                </a:solidFill>
              </a:rPr>
              <a:t>2. Divide €20 between Patrick and Sarah in the ratio 4:3. Give your </a:t>
            </a:r>
            <a:r>
              <a:rPr lang="en-IE" sz="2000" dirty="0" smtClean="0">
                <a:solidFill>
                  <a:srgbClr val="C00000"/>
                </a:solidFill>
              </a:rPr>
              <a:t>answer to </a:t>
            </a:r>
            <a:r>
              <a:rPr lang="en-IE" sz="2000" dirty="0">
                <a:solidFill>
                  <a:srgbClr val="C00000"/>
                </a:solidFill>
              </a:rPr>
              <a:t>the nearest cent</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3. A sum of money is divided between Laura and Joan in the ratio </a:t>
            </a:r>
            <a:endParaRPr lang="en-IE" sz="2000" dirty="0" smtClean="0">
              <a:solidFill>
                <a:srgbClr val="C00000"/>
              </a:solidFill>
            </a:endParaRPr>
          </a:p>
          <a:p>
            <a:r>
              <a:rPr lang="en-IE" sz="2000" dirty="0" smtClean="0">
                <a:solidFill>
                  <a:srgbClr val="C00000"/>
                </a:solidFill>
              </a:rPr>
              <a:t>2:3.  Laura </a:t>
            </a:r>
            <a:r>
              <a:rPr lang="en-IE" sz="2000" dirty="0">
                <a:solidFill>
                  <a:srgbClr val="C00000"/>
                </a:solidFill>
              </a:rPr>
              <a:t>gets €8. How much did Joan get?</a:t>
            </a:r>
          </a:p>
          <a:p>
            <a:endParaRPr lang="en-IE" sz="2000" dirty="0" smtClean="0">
              <a:solidFill>
                <a:srgbClr val="C00000"/>
              </a:solidFill>
            </a:endParaRPr>
          </a:p>
          <a:p>
            <a:r>
              <a:rPr lang="en-IE" sz="2000" dirty="0" smtClean="0">
                <a:solidFill>
                  <a:srgbClr val="C00000"/>
                </a:solidFill>
              </a:rPr>
              <a:t>4</a:t>
            </a:r>
            <a:r>
              <a:rPr lang="en-IE" sz="2000" dirty="0">
                <a:solidFill>
                  <a:srgbClr val="C00000"/>
                </a:solidFill>
              </a:rPr>
              <a:t>. Joe earns €3,500 per month. The ratio of the amount he saves to </a:t>
            </a:r>
            <a:r>
              <a:rPr lang="en-IE" sz="2000" dirty="0" smtClean="0">
                <a:solidFill>
                  <a:srgbClr val="C00000"/>
                </a:solidFill>
              </a:rPr>
              <a:t>the amount </a:t>
            </a:r>
            <a:r>
              <a:rPr lang="en-IE" sz="2000" dirty="0">
                <a:solidFill>
                  <a:srgbClr val="C00000"/>
                </a:solidFill>
              </a:rPr>
              <a:t>he spends is 2:5. How much does he spend? Work out </a:t>
            </a:r>
            <a:r>
              <a:rPr lang="en-IE" sz="2000" dirty="0" smtClean="0">
                <a:solidFill>
                  <a:srgbClr val="C00000"/>
                </a:solidFill>
              </a:rPr>
              <a:t>how much </a:t>
            </a:r>
            <a:r>
              <a:rPr lang="en-IE" sz="2000" dirty="0">
                <a:solidFill>
                  <a:srgbClr val="C00000"/>
                </a:solidFill>
              </a:rPr>
              <a:t>he saves in two different ways</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5. The total area of a site is 575m2. Anne is building a house on the </a:t>
            </a:r>
            <a:r>
              <a:rPr lang="en-IE" sz="2000" dirty="0" smtClean="0">
                <a:solidFill>
                  <a:srgbClr val="C00000"/>
                </a:solidFill>
              </a:rPr>
              <a:t>site.  The </a:t>
            </a:r>
            <a:r>
              <a:rPr lang="en-IE" sz="2000" dirty="0">
                <a:solidFill>
                  <a:srgbClr val="C00000"/>
                </a:solidFill>
              </a:rPr>
              <a:t>ratio of house area to garden area is 5:8. Find the area of </a:t>
            </a:r>
            <a:r>
              <a:rPr lang="en-IE" sz="2000" dirty="0" smtClean="0">
                <a:solidFill>
                  <a:srgbClr val="C00000"/>
                </a:solidFill>
              </a:rPr>
              <a:t>the garden.</a:t>
            </a:r>
          </a:p>
          <a:p>
            <a:endParaRPr lang="en-IE" sz="2000" dirty="0">
              <a:solidFill>
                <a:srgbClr val="C00000"/>
              </a:solidFill>
            </a:endParaRPr>
          </a:p>
          <a:p>
            <a:r>
              <a:rPr lang="en-IE" sz="2000" dirty="0">
                <a:solidFill>
                  <a:srgbClr val="C00000"/>
                </a:solidFill>
              </a:rPr>
              <a:t>6. Julianne and Kevin inherit €5,500. Julianne is 24 and Kevin is 9. </a:t>
            </a:r>
            <a:r>
              <a:rPr lang="en-IE" sz="2000" dirty="0" smtClean="0">
                <a:solidFill>
                  <a:srgbClr val="C00000"/>
                </a:solidFill>
              </a:rPr>
              <a:t>The money </a:t>
            </a:r>
            <a:r>
              <a:rPr lang="en-IE" sz="2000" dirty="0">
                <a:solidFill>
                  <a:srgbClr val="C00000"/>
                </a:solidFill>
              </a:rPr>
              <a:t>is to be divided in the ratio of their ages. How much will </a:t>
            </a:r>
            <a:r>
              <a:rPr lang="en-IE" sz="2000" dirty="0" smtClean="0">
                <a:solidFill>
                  <a:srgbClr val="C00000"/>
                </a:solidFill>
              </a:rPr>
              <a:t>each receive?</a:t>
            </a:r>
            <a:endParaRPr lang="en-IE" sz="2000" dirty="0">
              <a:solidFill>
                <a:srgbClr val="C00000"/>
              </a:solidFill>
            </a:endParaRPr>
          </a:p>
        </p:txBody>
      </p:sp>
    </p:spTree>
    <p:extLst>
      <p:ext uri="{BB962C8B-B14F-4D97-AF65-F5344CB8AC3E}">
        <p14:creationId xmlns:p14="http://schemas.microsoft.com/office/powerpoint/2010/main" val="2756148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79512" y="205466"/>
                <a:ext cx="8784976" cy="5971891"/>
              </a:xfrm>
              <a:prstGeom prst="rect">
                <a:avLst/>
              </a:prstGeom>
            </p:spPr>
            <p:txBody>
              <a:bodyPr wrap="square">
                <a:spAutoFit/>
              </a:bodyPr>
              <a:lstStyle/>
              <a:p>
                <a:r>
                  <a:rPr lang="en-IE" sz="2000" dirty="0" smtClean="0">
                    <a:solidFill>
                      <a:srgbClr val="C00000"/>
                    </a:solidFill>
                  </a:rPr>
                  <a:t>6</a:t>
                </a:r>
                <a:r>
                  <a:rPr lang="en-IE" sz="2000" dirty="0">
                    <a:solidFill>
                      <a:srgbClr val="C00000"/>
                    </a:solidFill>
                  </a:rPr>
                  <a:t>. Julianne and Kevin inherit €5,500. </a:t>
                </a:r>
                <a:r>
                  <a:rPr lang="en-IE" sz="2000" dirty="0" smtClean="0">
                    <a:solidFill>
                      <a:srgbClr val="C00000"/>
                    </a:solidFill>
                  </a:rPr>
                  <a:t> Julianne </a:t>
                </a:r>
                <a:r>
                  <a:rPr lang="en-IE" sz="2000" dirty="0">
                    <a:solidFill>
                      <a:srgbClr val="C00000"/>
                    </a:solidFill>
                  </a:rPr>
                  <a:t>is 24 and Kevin is 9. The money is to be divided in the ratio of their ages. How much will each receive</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7. In class A</a:t>
                </a:r>
                <a:r>
                  <a:rPr lang="en-IE" sz="2000" dirty="0" smtClean="0">
                    <a:solidFill>
                      <a:srgbClr val="C00000"/>
                    </a:solidFill>
                  </a:rPr>
                  <a:t>,   </a:t>
                </a:r>
                <a14:m>
                  <m:oMath xmlns:m="http://schemas.openxmlformats.org/officeDocument/2006/math">
                    <m:box>
                      <m:boxPr>
                        <m:ctrlPr>
                          <a:rPr lang="en-IE" sz="2000" b="0" i="1" dirty="0" smtClean="0">
                            <a:solidFill>
                              <a:srgbClr val="C00000"/>
                            </a:solidFill>
                            <a:latin typeface="Cambria Math"/>
                          </a:rPr>
                        </m:ctrlPr>
                      </m:boxPr>
                      <m:e>
                        <m:argPr>
                          <m:argSz m:val="-1"/>
                        </m:argPr>
                        <m:f>
                          <m:fPr>
                            <m:ctrlPr>
                              <a:rPr lang="en-IE" sz="2000" b="0" i="1" dirty="0" smtClean="0">
                                <a:solidFill>
                                  <a:srgbClr val="C00000"/>
                                </a:solidFill>
                                <a:latin typeface="Cambria Math"/>
                              </a:rPr>
                            </m:ctrlPr>
                          </m:fPr>
                          <m:num>
                            <m:r>
                              <a:rPr lang="en-IE" sz="2000" b="0" i="1" dirty="0" smtClean="0">
                                <a:solidFill>
                                  <a:srgbClr val="C00000"/>
                                </a:solidFill>
                                <a:latin typeface="Cambria Math"/>
                              </a:rPr>
                              <m:t>3</m:t>
                            </m:r>
                          </m:num>
                          <m:den>
                            <m:r>
                              <a:rPr lang="en-IE" sz="2000" b="0" i="1" dirty="0" smtClean="0">
                                <a:solidFill>
                                  <a:srgbClr val="C00000"/>
                                </a:solidFill>
                                <a:latin typeface="Cambria Math"/>
                              </a:rPr>
                              <m:t>4</m:t>
                            </m:r>
                          </m:den>
                        </m:f>
                      </m:e>
                    </m:box>
                  </m:oMath>
                </a14:m>
                <a:r>
                  <a:rPr lang="en-IE" sz="2000" dirty="0" smtClean="0">
                    <a:solidFill>
                      <a:srgbClr val="C00000"/>
                    </a:solidFill>
                  </a:rPr>
                  <a:t> </a:t>
                </a:r>
                <a:r>
                  <a:rPr lang="en-IE" sz="2000" dirty="0">
                    <a:solidFill>
                      <a:srgbClr val="C00000"/>
                    </a:solidFill>
                  </a:rPr>
                  <a:t>of the class watch American Idol. In class B, </a:t>
                </a:r>
                <a14:m>
                  <m:oMath xmlns:m="http://schemas.openxmlformats.org/officeDocument/2006/math">
                    <m:box>
                      <m:boxPr>
                        <m:ctrlPr>
                          <a:rPr lang="en-IE" sz="2000" i="1" dirty="0" smtClean="0">
                            <a:solidFill>
                              <a:srgbClr val="C00000"/>
                            </a:solidFill>
                            <a:latin typeface="Cambria Math"/>
                          </a:rPr>
                        </m:ctrlPr>
                      </m:boxPr>
                      <m:e>
                        <m:argPr>
                          <m:argSz m:val="-1"/>
                        </m:argPr>
                        <m:f>
                          <m:fPr>
                            <m:ctrlPr>
                              <a:rPr lang="en-IE" sz="2000" i="1" dirty="0" smtClean="0">
                                <a:solidFill>
                                  <a:srgbClr val="C00000"/>
                                </a:solidFill>
                                <a:latin typeface="Cambria Math"/>
                              </a:rPr>
                            </m:ctrlPr>
                          </m:fPr>
                          <m:num>
                            <m:r>
                              <a:rPr lang="en-IE" sz="2000" b="0" i="1" dirty="0" smtClean="0">
                                <a:solidFill>
                                  <a:srgbClr val="C00000"/>
                                </a:solidFill>
                                <a:latin typeface="Cambria Math"/>
                              </a:rPr>
                              <m:t>9</m:t>
                            </m:r>
                          </m:num>
                          <m:den>
                            <m:r>
                              <a:rPr lang="en-IE" sz="2000" b="0" i="1" dirty="0" smtClean="0">
                                <a:solidFill>
                                  <a:srgbClr val="C00000"/>
                                </a:solidFill>
                                <a:latin typeface="Cambria Math"/>
                              </a:rPr>
                              <m:t>10</m:t>
                            </m:r>
                          </m:den>
                        </m:f>
                        <m:r>
                          <a:rPr lang="en-IE" sz="2000" b="0" i="1" dirty="0" smtClean="0">
                            <a:solidFill>
                              <a:srgbClr val="C00000"/>
                            </a:solidFill>
                            <a:latin typeface="Cambria Math"/>
                          </a:rPr>
                          <m:t>  </m:t>
                        </m:r>
                      </m:e>
                    </m:box>
                  </m:oMath>
                </a14:m>
                <a:r>
                  <a:rPr lang="en-IE" sz="2000" dirty="0" smtClean="0">
                    <a:solidFill>
                      <a:srgbClr val="C00000"/>
                    </a:solidFill>
                  </a:rPr>
                  <a:t>of </a:t>
                </a:r>
                <a:r>
                  <a:rPr lang="en-IE" sz="2000" dirty="0">
                    <a:solidFill>
                      <a:srgbClr val="C00000"/>
                    </a:solidFill>
                  </a:rPr>
                  <a:t>the </a:t>
                </a:r>
                <a:r>
                  <a:rPr lang="en-IE" sz="2000" dirty="0" smtClean="0">
                    <a:solidFill>
                      <a:srgbClr val="C00000"/>
                    </a:solidFill>
                  </a:rPr>
                  <a:t>class watch </a:t>
                </a:r>
                <a:r>
                  <a:rPr lang="en-IE" sz="2000" dirty="0">
                    <a:solidFill>
                      <a:srgbClr val="C00000"/>
                    </a:solidFill>
                  </a:rPr>
                  <a:t>American Idol. What is the ratio of the students who do </a:t>
                </a:r>
                <a:r>
                  <a:rPr lang="en-IE" sz="2000" dirty="0" smtClean="0">
                    <a:solidFill>
                      <a:srgbClr val="C00000"/>
                    </a:solidFill>
                  </a:rPr>
                  <a:t>not watch </a:t>
                </a:r>
                <a:r>
                  <a:rPr lang="en-IE" sz="2000" dirty="0">
                    <a:solidFill>
                      <a:srgbClr val="C00000"/>
                    </a:solidFill>
                  </a:rPr>
                  <a:t>American Idol in class A to those who do not watch </a:t>
                </a:r>
                <a:r>
                  <a:rPr lang="en-IE" sz="2000" dirty="0" smtClean="0">
                    <a:solidFill>
                      <a:srgbClr val="C00000"/>
                    </a:solidFill>
                  </a:rPr>
                  <a:t>American Idol </a:t>
                </a:r>
                <a:r>
                  <a:rPr lang="en-IE" sz="2000" dirty="0">
                    <a:solidFill>
                      <a:srgbClr val="C00000"/>
                    </a:solidFill>
                  </a:rPr>
                  <a:t>in class B</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8. In a 1,000ml mixture of fruit concentrate and water there is 40ml </a:t>
                </a:r>
                <a:r>
                  <a:rPr lang="en-IE" sz="2000" dirty="0" smtClean="0">
                    <a:solidFill>
                      <a:srgbClr val="C00000"/>
                    </a:solidFill>
                  </a:rPr>
                  <a:t>of fruit </a:t>
                </a:r>
                <a:r>
                  <a:rPr lang="en-IE" sz="2000" dirty="0">
                    <a:solidFill>
                      <a:srgbClr val="C00000"/>
                    </a:solidFill>
                  </a:rPr>
                  <a:t>concentrate.</a:t>
                </a:r>
              </a:p>
              <a:p>
                <a:r>
                  <a:rPr lang="en-IE" sz="2000" dirty="0">
                    <a:solidFill>
                      <a:srgbClr val="C00000"/>
                    </a:solidFill>
                  </a:rPr>
                  <a:t>a. What is the ratio of the amount of fruit concentrate to the </a:t>
                </a:r>
                <a:r>
                  <a:rPr lang="en-IE" sz="2000" dirty="0" smtClean="0">
                    <a:solidFill>
                      <a:srgbClr val="C00000"/>
                    </a:solidFill>
                  </a:rPr>
                  <a:t>amount of </a:t>
                </a:r>
                <a:r>
                  <a:rPr lang="en-IE" sz="2000" dirty="0">
                    <a:solidFill>
                      <a:srgbClr val="C00000"/>
                    </a:solidFill>
                  </a:rPr>
                  <a:t>water?</a:t>
                </a:r>
              </a:p>
              <a:p>
                <a:r>
                  <a:rPr lang="en-IE" sz="2000" dirty="0">
                    <a:solidFill>
                      <a:srgbClr val="C00000"/>
                    </a:solidFill>
                  </a:rPr>
                  <a:t>b. If 200ml of concentrate is added to the mixture, what is the ratio </a:t>
                </a:r>
                <a:r>
                  <a:rPr lang="en-IE" sz="2000" dirty="0" smtClean="0">
                    <a:solidFill>
                      <a:srgbClr val="C00000"/>
                    </a:solidFill>
                  </a:rPr>
                  <a:t>of the </a:t>
                </a:r>
                <a:r>
                  <a:rPr lang="en-IE" sz="2000" dirty="0">
                    <a:solidFill>
                      <a:srgbClr val="C00000"/>
                    </a:solidFill>
                  </a:rPr>
                  <a:t>amount of fruit concentrate to the total volume of mixture.</a:t>
                </a:r>
              </a:p>
              <a:p>
                <a:r>
                  <a:rPr lang="en-IE" sz="2000" dirty="0">
                    <a:solidFill>
                      <a:srgbClr val="C00000"/>
                    </a:solidFill>
                  </a:rPr>
                  <a:t>c. What is the ratio of concentrate to water in the new mixture</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9. Two containers, one large and one small, contain a total of 4 </a:t>
                </a:r>
                <a:r>
                  <a:rPr lang="en-IE" sz="2000" dirty="0" smtClean="0">
                    <a:solidFill>
                      <a:srgbClr val="C00000"/>
                    </a:solidFill>
                  </a:rPr>
                  <a:t>kilograms of </a:t>
                </a:r>
                <a:r>
                  <a:rPr lang="en-IE" sz="2000" dirty="0">
                    <a:solidFill>
                      <a:srgbClr val="C00000"/>
                    </a:solidFill>
                  </a:rPr>
                  <a:t>bath salts. One quarter of the bath salts from the large </a:t>
                </a:r>
                <a:r>
                  <a:rPr lang="en-IE" sz="2000" dirty="0" smtClean="0">
                    <a:solidFill>
                      <a:srgbClr val="C00000"/>
                    </a:solidFill>
                  </a:rPr>
                  <a:t>container is </a:t>
                </a:r>
                <a:r>
                  <a:rPr lang="en-IE" sz="2000" dirty="0">
                    <a:solidFill>
                      <a:srgbClr val="C00000"/>
                    </a:solidFill>
                  </a:rPr>
                  <a:t>transferred to the small container so that the ratio of bath salts </a:t>
                </a:r>
                <a:r>
                  <a:rPr lang="en-IE" sz="2000" dirty="0" smtClean="0">
                    <a:solidFill>
                      <a:srgbClr val="C00000"/>
                    </a:solidFill>
                  </a:rPr>
                  <a:t>in the </a:t>
                </a:r>
                <a:r>
                  <a:rPr lang="en-IE" sz="2000" dirty="0">
                    <a:solidFill>
                      <a:srgbClr val="C00000"/>
                    </a:solidFill>
                  </a:rPr>
                  <a:t>large container to that in the small one becomes 3:2. How </a:t>
                </a:r>
                <a:r>
                  <a:rPr lang="en-IE" sz="2000" dirty="0" smtClean="0">
                    <a:solidFill>
                      <a:srgbClr val="C00000"/>
                    </a:solidFill>
                  </a:rPr>
                  <a:t>many kilograms </a:t>
                </a:r>
                <a:r>
                  <a:rPr lang="en-IE" sz="2000" dirty="0">
                    <a:solidFill>
                      <a:srgbClr val="C00000"/>
                    </a:solidFill>
                  </a:rPr>
                  <a:t>of bath salts were originally in each container?</a:t>
                </a:r>
              </a:p>
            </p:txBody>
          </p:sp>
        </mc:Choice>
        <mc:Fallback xmlns="">
          <p:sp>
            <p:nvSpPr>
              <p:cNvPr id="2" name="Rectangle 1"/>
              <p:cNvSpPr>
                <a:spLocks noRot="1" noChangeAspect="1" noMove="1" noResize="1" noEditPoints="1" noAdjustHandles="1" noChangeArrowheads="1" noChangeShapeType="1" noTextEdit="1"/>
              </p:cNvSpPr>
              <p:nvPr/>
            </p:nvSpPr>
            <p:spPr>
              <a:xfrm>
                <a:off x="179512" y="205466"/>
                <a:ext cx="8784976" cy="5971891"/>
              </a:xfrm>
              <a:prstGeom prst="rect">
                <a:avLst/>
              </a:prstGeom>
              <a:blipFill rotWithShape="1">
                <a:blip r:embed="rId2"/>
                <a:stretch>
                  <a:fillRect l="-693" t="-511" r="-832" b="-919"/>
                </a:stretch>
              </a:blipFill>
            </p:spPr>
            <p:txBody>
              <a:bodyPr/>
              <a:lstStyle/>
              <a:p>
                <a:r>
                  <a:rPr lang="en-IE">
                    <a:noFill/>
                  </a:rPr>
                  <a:t> </a:t>
                </a:r>
              </a:p>
            </p:txBody>
          </p:sp>
        </mc:Fallback>
      </mc:AlternateContent>
    </p:spTree>
    <p:extLst>
      <p:ext uri="{BB962C8B-B14F-4D97-AF65-F5344CB8AC3E}">
        <p14:creationId xmlns:p14="http://schemas.microsoft.com/office/powerpoint/2010/main" val="3527128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51720" y="260648"/>
            <a:ext cx="4989892" cy="584775"/>
          </a:xfrm>
          <a:prstGeom prst="rect">
            <a:avLst/>
          </a:prstGeom>
        </p:spPr>
        <p:txBody>
          <a:bodyPr wrap="none">
            <a:spAutoFit/>
          </a:bodyPr>
          <a:lstStyle/>
          <a:p>
            <a:r>
              <a:rPr lang="en-IE" sz="3200" b="1" dirty="0">
                <a:solidFill>
                  <a:srgbClr val="C00000"/>
                </a:solidFill>
              </a:rPr>
              <a:t>Section C: Student Activity 3</a:t>
            </a:r>
          </a:p>
        </p:txBody>
      </p:sp>
      <mc:AlternateContent xmlns:mc="http://schemas.openxmlformats.org/markup-compatibility/2006" xmlns:a14="http://schemas.microsoft.com/office/drawing/2010/main">
        <mc:Choice Requires="a14">
          <p:sp>
            <p:nvSpPr>
              <p:cNvPr id="4" name="Rectangle 3"/>
              <p:cNvSpPr/>
              <p:nvPr/>
            </p:nvSpPr>
            <p:spPr>
              <a:xfrm>
                <a:off x="395536" y="845423"/>
                <a:ext cx="8568952" cy="5351337"/>
              </a:xfrm>
              <a:prstGeom prst="rect">
                <a:avLst/>
              </a:prstGeom>
            </p:spPr>
            <p:txBody>
              <a:bodyPr wrap="square">
                <a:spAutoFit/>
              </a:bodyPr>
              <a:lstStyle/>
              <a:p>
                <a:r>
                  <a:rPr lang="en-IE" sz="2000" dirty="0" smtClean="0">
                    <a:solidFill>
                      <a:srgbClr val="C00000"/>
                    </a:solidFill>
                  </a:rPr>
                  <a:t>1. The heights of Derek, Alan and Jim are 1.7m, 180cm and 150cm.</a:t>
                </a:r>
              </a:p>
              <a:p>
                <a:r>
                  <a:rPr lang="en-IE" sz="2000" dirty="0">
                    <a:solidFill>
                      <a:srgbClr val="C00000"/>
                    </a:solidFill>
                  </a:rPr>
                  <a:t>Find the ratio of the heights of Derek, Alan and Jim</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2. €45 is divided among 4 children in the ratio 1:2:3:9. How much did </a:t>
                </a:r>
                <a:r>
                  <a:rPr lang="en-IE" sz="2000" dirty="0" smtClean="0">
                    <a:solidFill>
                      <a:srgbClr val="C00000"/>
                    </a:solidFill>
                  </a:rPr>
                  <a:t>each child </a:t>
                </a:r>
                <a:r>
                  <a:rPr lang="en-IE" sz="2000" dirty="0">
                    <a:solidFill>
                      <a:srgbClr val="C00000"/>
                    </a:solidFill>
                  </a:rPr>
                  <a:t>receive</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3. An apartment has an area of 47m</a:t>
                </a:r>
                <a:r>
                  <a:rPr lang="en-IE" sz="2000" baseline="30000" dirty="0">
                    <a:solidFill>
                      <a:srgbClr val="C00000"/>
                    </a:solidFill>
                  </a:rPr>
                  <a:t>2</a:t>
                </a:r>
                <a:r>
                  <a:rPr lang="en-IE" sz="2000" dirty="0">
                    <a:solidFill>
                      <a:srgbClr val="C00000"/>
                    </a:solidFill>
                  </a:rPr>
                  <a:t>. It is divided into living, sleeping </a:t>
                </a:r>
                <a:r>
                  <a:rPr lang="en-IE" sz="2000" dirty="0" smtClean="0">
                    <a:solidFill>
                      <a:srgbClr val="C00000"/>
                    </a:solidFill>
                  </a:rPr>
                  <a:t>and dining </a:t>
                </a:r>
                <a:r>
                  <a:rPr lang="en-IE" sz="2000" dirty="0">
                    <a:solidFill>
                      <a:srgbClr val="C00000"/>
                    </a:solidFill>
                  </a:rPr>
                  <a:t>areas in the ratio of </a:t>
                </a:r>
                <a14:m>
                  <m:oMath xmlns:m="http://schemas.openxmlformats.org/officeDocument/2006/math">
                    <m:box>
                      <m:boxPr>
                        <m:ctrlPr>
                          <a:rPr lang="en-IE" sz="2800" i="1" smtClean="0">
                            <a:solidFill>
                              <a:srgbClr val="C00000"/>
                            </a:solidFill>
                            <a:latin typeface="Cambria Math"/>
                          </a:rPr>
                        </m:ctrlPr>
                      </m:boxPr>
                      <m:e>
                        <m:argPr>
                          <m:argSz m:val="-1"/>
                        </m:argPr>
                        <m:f>
                          <m:fPr>
                            <m:ctrlPr>
                              <a:rPr lang="en-IE" sz="2800" i="1" smtClean="0">
                                <a:solidFill>
                                  <a:srgbClr val="C00000"/>
                                </a:solidFill>
                                <a:latin typeface="Cambria Math"/>
                              </a:rPr>
                            </m:ctrlPr>
                          </m:fPr>
                          <m:num>
                            <m:r>
                              <a:rPr lang="en-IE" sz="2800" b="0" i="1" smtClean="0">
                                <a:solidFill>
                                  <a:srgbClr val="C00000"/>
                                </a:solidFill>
                                <a:latin typeface="Cambria Math"/>
                              </a:rPr>
                              <m:t>1</m:t>
                            </m:r>
                          </m:num>
                          <m:den>
                            <m:r>
                              <a:rPr lang="en-IE" sz="2800" b="0" i="1" smtClean="0">
                                <a:solidFill>
                                  <a:srgbClr val="C00000"/>
                                </a:solidFill>
                                <a:latin typeface="Cambria Math"/>
                              </a:rPr>
                              <m:t>5</m:t>
                            </m:r>
                          </m:den>
                        </m:f>
                      </m:e>
                    </m:box>
                    <m:r>
                      <a:rPr lang="en-IE" sz="2800" b="0" i="1" smtClean="0">
                        <a:solidFill>
                          <a:srgbClr val="C00000"/>
                        </a:solidFill>
                        <a:latin typeface="Cambria Math"/>
                      </a:rPr>
                      <m:t>:</m:t>
                    </m:r>
                    <m:box>
                      <m:boxPr>
                        <m:ctrlPr>
                          <a:rPr lang="en-IE" sz="2800" b="0" i="1" smtClean="0">
                            <a:solidFill>
                              <a:srgbClr val="C00000"/>
                            </a:solidFill>
                            <a:latin typeface="Cambria Math"/>
                          </a:rPr>
                        </m:ctrlPr>
                      </m:boxPr>
                      <m:e>
                        <m:argPr>
                          <m:argSz m:val="-1"/>
                        </m:argPr>
                        <m:f>
                          <m:fPr>
                            <m:ctrlPr>
                              <a:rPr lang="en-IE" sz="2800" b="0" i="1" smtClean="0">
                                <a:solidFill>
                                  <a:srgbClr val="C00000"/>
                                </a:solidFill>
                                <a:latin typeface="Cambria Math"/>
                              </a:rPr>
                            </m:ctrlPr>
                          </m:fPr>
                          <m:num>
                            <m:r>
                              <a:rPr lang="en-IE" sz="2800" b="0" i="1" smtClean="0">
                                <a:solidFill>
                                  <a:srgbClr val="C00000"/>
                                </a:solidFill>
                                <a:latin typeface="Cambria Math"/>
                              </a:rPr>
                              <m:t>1</m:t>
                            </m:r>
                          </m:num>
                          <m:den>
                            <m:r>
                              <a:rPr lang="en-IE" sz="2800" b="0" i="1" smtClean="0">
                                <a:solidFill>
                                  <a:srgbClr val="C00000"/>
                                </a:solidFill>
                                <a:latin typeface="Cambria Math"/>
                              </a:rPr>
                              <m:t>4</m:t>
                            </m:r>
                          </m:den>
                        </m:f>
                      </m:e>
                    </m:box>
                    <m:r>
                      <a:rPr lang="en-IE" sz="2800" b="0" i="1" smtClean="0">
                        <a:solidFill>
                          <a:srgbClr val="C00000"/>
                        </a:solidFill>
                        <a:latin typeface="Cambria Math"/>
                      </a:rPr>
                      <m:t>:</m:t>
                    </m:r>
                    <m:box>
                      <m:boxPr>
                        <m:ctrlPr>
                          <a:rPr lang="en-IE" sz="2800" b="0" i="1" smtClean="0">
                            <a:solidFill>
                              <a:srgbClr val="C00000"/>
                            </a:solidFill>
                            <a:latin typeface="Cambria Math"/>
                          </a:rPr>
                        </m:ctrlPr>
                      </m:boxPr>
                      <m:e>
                        <m:argPr>
                          <m:argSz m:val="-1"/>
                        </m:argPr>
                        <m:f>
                          <m:fPr>
                            <m:ctrlPr>
                              <a:rPr lang="en-IE" sz="2800" b="0" i="1" smtClean="0">
                                <a:solidFill>
                                  <a:srgbClr val="C00000"/>
                                </a:solidFill>
                                <a:latin typeface="Cambria Math"/>
                              </a:rPr>
                            </m:ctrlPr>
                          </m:fPr>
                          <m:num>
                            <m:r>
                              <a:rPr lang="en-IE" sz="2800" b="0" i="1" smtClean="0">
                                <a:solidFill>
                                  <a:srgbClr val="C00000"/>
                                </a:solidFill>
                                <a:latin typeface="Cambria Math"/>
                              </a:rPr>
                              <m:t>1</m:t>
                            </m:r>
                          </m:num>
                          <m:den>
                            <m:r>
                              <a:rPr lang="en-IE" sz="2800" b="0" i="1" smtClean="0">
                                <a:solidFill>
                                  <a:srgbClr val="C00000"/>
                                </a:solidFill>
                                <a:latin typeface="Cambria Math"/>
                              </a:rPr>
                              <m:t>3</m:t>
                            </m:r>
                          </m:den>
                        </m:f>
                      </m:e>
                    </m:box>
                  </m:oMath>
                </a14:m>
                <a:r>
                  <a:rPr lang="en-IE" sz="2800" dirty="0" smtClean="0">
                    <a:solidFill>
                      <a:srgbClr val="C00000"/>
                    </a:solidFill>
                  </a:rPr>
                  <a:t>.</a:t>
                </a:r>
                <a:endParaRPr lang="en-IE" sz="2800" dirty="0">
                  <a:solidFill>
                    <a:srgbClr val="C00000"/>
                  </a:solidFill>
                </a:endParaRPr>
              </a:p>
              <a:p>
                <a:r>
                  <a:rPr lang="en-IE" sz="2000" dirty="0">
                    <a:solidFill>
                      <a:srgbClr val="C00000"/>
                    </a:solidFill>
                  </a:rPr>
                  <a:t>What is the area of the smallest section</a:t>
                </a:r>
                <a:r>
                  <a:rPr lang="en-IE" sz="2000" dirty="0" smtClean="0">
                    <a:solidFill>
                      <a:srgbClr val="C00000"/>
                    </a:solidFill>
                  </a:rPr>
                  <a:t>?</a:t>
                </a:r>
              </a:p>
              <a:p>
                <a:endParaRPr lang="en-IE" sz="2000" dirty="0">
                  <a:solidFill>
                    <a:srgbClr val="C00000"/>
                  </a:solidFill>
                </a:endParaRPr>
              </a:p>
              <a:p>
                <a:r>
                  <a:rPr lang="en-IE" sz="2000" dirty="0" smtClean="0">
                    <a:solidFill>
                      <a:srgbClr val="C00000"/>
                    </a:solidFill>
                  </a:rPr>
                  <a:t>4</a:t>
                </a:r>
                <a:r>
                  <a:rPr lang="en-IE" sz="2000" dirty="0">
                    <a:solidFill>
                      <a:srgbClr val="C00000"/>
                    </a:solidFill>
                  </a:rPr>
                  <a:t>. If a:b:c = 5:10:9, divide 3700 in the </a:t>
                </a:r>
                <a:r>
                  <a:rPr lang="en-IE" sz="2000" dirty="0" smtClean="0">
                    <a:solidFill>
                      <a:srgbClr val="C00000"/>
                    </a:solidFill>
                  </a:rPr>
                  <a:t>ratio </a:t>
                </a:r>
                <a14:m>
                  <m:oMath xmlns:m="http://schemas.openxmlformats.org/officeDocument/2006/math">
                    <m:box>
                      <m:boxPr>
                        <m:ctrlPr>
                          <a:rPr lang="en-IE" sz="2800" i="1">
                            <a:solidFill>
                              <a:srgbClr val="C00000"/>
                            </a:solidFill>
                            <a:latin typeface="Cambria Math"/>
                          </a:rPr>
                        </m:ctrlPr>
                      </m:boxPr>
                      <m:e>
                        <m:argPr>
                          <m:argSz m:val="-1"/>
                        </m:argPr>
                        <m:f>
                          <m:fPr>
                            <m:ctrlPr>
                              <a:rPr lang="en-IE" sz="2800" i="1">
                                <a:solidFill>
                                  <a:srgbClr val="C00000"/>
                                </a:solidFill>
                                <a:latin typeface="Cambria Math"/>
                              </a:rPr>
                            </m:ctrlPr>
                          </m:fPr>
                          <m:num>
                            <m:r>
                              <a:rPr lang="en-IE" sz="2800" i="1">
                                <a:solidFill>
                                  <a:srgbClr val="C00000"/>
                                </a:solidFill>
                                <a:latin typeface="Cambria Math"/>
                              </a:rPr>
                              <m:t>1</m:t>
                            </m:r>
                          </m:num>
                          <m:den>
                            <m:r>
                              <a:rPr lang="en-IE" sz="2800" b="0" i="1" smtClean="0">
                                <a:solidFill>
                                  <a:srgbClr val="C00000"/>
                                </a:solidFill>
                                <a:latin typeface="Cambria Math"/>
                              </a:rPr>
                              <m:t>𝑎</m:t>
                            </m:r>
                          </m:den>
                        </m:f>
                      </m:e>
                    </m:box>
                    <m:r>
                      <a:rPr lang="en-IE" sz="2800" i="1">
                        <a:solidFill>
                          <a:srgbClr val="C00000"/>
                        </a:solidFill>
                        <a:latin typeface="Cambria Math"/>
                      </a:rPr>
                      <m:t>:</m:t>
                    </m:r>
                    <m:box>
                      <m:boxPr>
                        <m:ctrlPr>
                          <a:rPr lang="en-IE" sz="2800" i="1">
                            <a:solidFill>
                              <a:srgbClr val="C00000"/>
                            </a:solidFill>
                            <a:latin typeface="Cambria Math"/>
                          </a:rPr>
                        </m:ctrlPr>
                      </m:boxPr>
                      <m:e>
                        <m:argPr>
                          <m:argSz m:val="-1"/>
                        </m:argPr>
                        <m:f>
                          <m:fPr>
                            <m:ctrlPr>
                              <a:rPr lang="en-IE" sz="2800" i="1">
                                <a:solidFill>
                                  <a:srgbClr val="C00000"/>
                                </a:solidFill>
                                <a:latin typeface="Cambria Math"/>
                              </a:rPr>
                            </m:ctrlPr>
                          </m:fPr>
                          <m:num>
                            <m:r>
                              <a:rPr lang="en-IE" sz="2800" i="1">
                                <a:solidFill>
                                  <a:srgbClr val="C00000"/>
                                </a:solidFill>
                                <a:latin typeface="Cambria Math"/>
                              </a:rPr>
                              <m:t>1</m:t>
                            </m:r>
                          </m:num>
                          <m:den>
                            <m:r>
                              <a:rPr lang="en-IE" sz="2800" b="0" i="1" smtClean="0">
                                <a:solidFill>
                                  <a:srgbClr val="C00000"/>
                                </a:solidFill>
                                <a:latin typeface="Cambria Math"/>
                              </a:rPr>
                              <m:t>𝑏</m:t>
                            </m:r>
                          </m:den>
                        </m:f>
                      </m:e>
                    </m:box>
                    <m:r>
                      <a:rPr lang="en-IE" sz="2800" i="1">
                        <a:solidFill>
                          <a:srgbClr val="C00000"/>
                        </a:solidFill>
                        <a:latin typeface="Cambria Math"/>
                      </a:rPr>
                      <m:t>:</m:t>
                    </m:r>
                    <m:box>
                      <m:boxPr>
                        <m:ctrlPr>
                          <a:rPr lang="en-IE" sz="2800" i="1">
                            <a:solidFill>
                              <a:srgbClr val="C00000"/>
                            </a:solidFill>
                            <a:latin typeface="Cambria Math"/>
                          </a:rPr>
                        </m:ctrlPr>
                      </m:boxPr>
                      <m:e>
                        <m:argPr>
                          <m:argSz m:val="-1"/>
                        </m:argPr>
                        <m:f>
                          <m:fPr>
                            <m:ctrlPr>
                              <a:rPr lang="en-IE" sz="2800" i="1">
                                <a:solidFill>
                                  <a:srgbClr val="C00000"/>
                                </a:solidFill>
                                <a:latin typeface="Cambria Math"/>
                              </a:rPr>
                            </m:ctrlPr>
                          </m:fPr>
                          <m:num>
                            <m:r>
                              <a:rPr lang="en-IE" sz="2800" i="1">
                                <a:solidFill>
                                  <a:srgbClr val="C00000"/>
                                </a:solidFill>
                                <a:latin typeface="Cambria Math"/>
                              </a:rPr>
                              <m:t>1</m:t>
                            </m:r>
                          </m:num>
                          <m:den>
                            <m:r>
                              <a:rPr lang="en-IE" sz="2800" b="0" i="1" smtClean="0">
                                <a:solidFill>
                                  <a:srgbClr val="C00000"/>
                                </a:solidFill>
                                <a:latin typeface="Cambria Math"/>
                              </a:rPr>
                              <m:t>𝑐</m:t>
                            </m:r>
                          </m:den>
                        </m:f>
                      </m:e>
                    </m:box>
                  </m:oMath>
                </a14:m>
                <a:r>
                  <a:rPr lang="en-IE" sz="2000" dirty="0">
                    <a:solidFill>
                      <a:srgbClr val="C00000"/>
                    </a:solidFill>
                  </a:rPr>
                  <a:t>.</a:t>
                </a:r>
                <a:endParaRPr lang="en-IE" sz="2000" dirty="0" smtClean="0">
                  <a:solidFill>
                    <a:srgbClr val="C00000"/>
                  </a:solidFill>
                </a:endParaRPr>
              </a:p>
              <a:p>
                <a:endParaRPr lang="en-IE" sz="2000" dirty="0">
                  <a:solidFill>
                    <a:srgbClr val="C00000"/>
                  </a:solidFill>
                </a:endParaRPr>
              </a:p>
              <a:p>
                <a:r>
                  <a:rPr lang="en-IE" sz="2000" dirty="0">
                    <a:solidFill>
                      <a:srgbClr val="C00000"/>
                    </a:solidFill>
                  </a:rPr>
                  <a:t>5. €144 is divided between Jean, Alice and Kevin. Jean gets half as much </a:t>
                </a:r>
                <a:r>
                  <a:rPr lang="en-IE" sz="2000" dirty="0" smtClean="0">
                    <a:solidFill>
                      <a:srgbClr val="C00000"/>
                    </a:solidFill>
                  </a:rPr>
                  <a:t>as Alice </a:t>
                </a:r>
                <a:r>
                  <a:rPr lang="en-IE" sz="2000" dirty="0">
                    <a:solidFill>
                      <a:srgbClr val="C00000"/>
                    </a:solidFill>
                  </a:rPr>
                  <a:t>and one third as much as Kevin. How much does each of them get</a:t>
                </a:r>
                <a:r>
                  <a:rPr lang="en-IE" sz="2000" dirty="0" smtClean="0">
                    <a:solidFill>
                      <a:srgbClr val="C00000"/>
                    </a:solidFill>
                  </a:rPr>
                  <a:t>?</a:t>
                </a:r>
              </a:p>
              <a:p>
                <a:endParaRPr lang="en-IE" sz="2000" dirty="0">
                  <a:solidFill>
                    <a:srgbClr val="C00000"/>
                  </a:solidFill>
                </a:endParaRPr>
              </a:p>
              <a:p>
                <a:r>
                  <a:rPr lang="en-IE" sz="2000" dirty="0">
                    <a:solidFill>
                      <a:srgbClr val="C00000"/>
                    </a:solidFill>
                  </a:rPr>
                  <a:t>6. Write a similar question to Q1 and solve.</a:t>
                </a:r>
              </a:p>
            </p:txBody>
          </p:sp>
        </mc:Choice>
        <mc:Fallback xmlns="">
          <p:sp>
            <p:nvSpPr>
              <p:cNvPr id="4" name="Rectangle 3"/>
              <p:cNvSpPr>
                <a:spLocks noRot="1" noChangeAspect="1" noMove="1" noResize="1" noEditPoints="1" noAdjustHandles="1" noChangeArrowheads="1" noChangeShapeType="1" noTextEdit="1"/>
              </p:cNvSpPr>
              <p:nvPr/>
            </p:nvSpPr>
            <p:spPr>
              <a:xfrm>
                <a:off x="395536" y="845423"/>
                <a:ext cx="8568952" cy="5351337"/>
              </a:xfrm>
              <a:prstGeom prst="rect">
                <a:avLst/>
              </a:prstGeom>
              <a:blipFill rotWithShape="1">
                <a:blip r:embed="rId2"/>
                <a:stretch>
                  <a:fillRect l="-782" t="-569" r="-142" b="-1025"/>
                </a:stretch>
              </a:blipFill>
            </p:spPr>
            <p:txBody>
              <a:bodyPr/>
              <a:lstStyle/>
              <a:p>
                <a:r>
                  <a:rPr lang="en-IE">
                    <a:noFill/>
                  </a:rPr>
                  <a:t> </a:t>
                </a:r>
              </a:p>
            </p:txBody>
          </p:sp>
        </mc:Fallback>
      </mc:AlternateContent>
    </p:spTree>
    <p:extLst>
      <p:ext uri="{BB962C8B-B14F-4D97-AF65-F5344CB8AC3E}">
        <p14:creationId xmlns:p14="http://schemas.microsoft.com/office/powerpoint/2010/main" val="3099480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6750496" cy="3083921"/>
          </a:xfrm>
          <a:prstGeom prst="rect">
            <a:avLst/>
          </a:prstGeom>
        </p:spPr>
        <p:txBody>
          <a:bodyPr wrap="square">
            <a:spAutoFit/>
          </a:bodyPr>
          <a:lstStyle/>
          <a:p>
            <a:pPr>
              <a:lnSpc>
                <a:spcPct val="200000"/>
              </a:lnSpc>
            </a:pPr>
            <a:r>
              <a:rPr lang="en-IE" sz="2000" dirty="0">
                <a:solidFill>
                  <a:srgbClr val="C00000"/>
                </a:solidFill>
              </a:rPr>
              <a:t>6. Write a similar question to Q1 and solve.</a:t>
            </a:r>
          </a:p>
          <a:p>
            <a:pPr>
              <a:lnSpc>
                <a:spcPct val="200000"/>
              </a:lnSpc>
            </a:pPr>
            <a:r>
              <a:rPr lang="en-IE" sz="2000" dirty="0" smtClean="0">
                <a:solidFill>
                  <a:srgbClr val="C00000"/>
                </a:solidFill>
              </a:rPr>
              <a:t>7</a:t>
            </a:r>
            <a:r>
              <a:rPr lang="en-IE" sz="2000" dirty="0">
                <a:solidFill>
                  <a:srgbClr val="C00000"/>
                </a:solidFill>
              </a:rPr>
              <a:t>. Write a similar question to Q2 and solve. </a:t>
            </a:r>
          </a:p>
          <a:p>
            <a:pPr>
              <a:lnSpc>
                <a:spcPct val="200000"/>
              </a:lnSpc>
            </a:pPr>
            <a:r>
              <a:rPr lang="en-IE" sz="2000" dirty="0">
                <a:solidFill>
                  <a:srgbClr val="C00000"/>
                </a:solidFill>
              </a:rPr>
              <a:t>8. Write a similar question to Q3 and solve. </a:t>
            </a:r>
          </a:p>
          <a:p>
            <a:pPr>
              <a:lnSpc>
                <a:spcPct val="200000"/>
              </a:lnSpc>
            </a:pPr>
            <a:r>
              <a:rPr lang="en-IE" sz="2000" dirty="0">
                <a:solidFill>
                  <a:srgbClr val="C00000"/>
                </a:solidFill>
              </a:rPr>
              <a:t>9. Write a similar question to Q4 and solve. </a:t>
            </a:r>
          </a:p>
          <a:p>
            <a:pPr>
              <a:lnSpc>
                <a:spcPct val="200000"/>
              </a:lnSpc>
            </a:pPr>
            <a:r>
              <a:rPr lang="en-IE" sz="2000" dirty="0">
                <a:solidFill>
                  <a:srgbClr val="C00000"/>
                </a:solidFill>
              </a:rPr>
              <a:t>10. Write a similar question to Q5 and solve.</a:t>
            </a:r>
          </a:p>
        </p:txBody>
      </p:sp>
    </p:spTree>
    <p:extLst>
      <p:ext uri="{BB962C8B-B14F-4D97-AF65-F5344CB8AC3E}">
        <p14:creationId xmlns:p14="http://schemas.microsoft.com/office/powerpoint/2010/main" val="1157133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9712" y="332656"/>
            <a:ext cx="5122941" cy="584775"/>
          </a:xfrm>
          <a:prstGeom prst="rect">
            <a:avLst/>
          </a:prstGeom>
        </p:spPr>
        <p:txBody>
          <a:bodyPr wrap="none">
            <a:spAutoFit/>
          </a:bodyPr>
          <a:lstStyle/>
          <a:p>
            <a:r>
              <a:rPr lang="en-IE" sz="3200" b="1" dirty="0">
                <a:solidFill>
                  <a:srgbClr val="C00000"/>
                </a:solidFill>
              </a:rPr>
              <a:t>Section D: Student Activity 4 </a:t>
            </a:r>
            <a:endParaRPr lang="en-IE" sz="3200" dirty="0">
              <a:solidFill>
                <a:srgbClr val="C00000"/>
              </a:solidFill>
            </a:endParaRPr>
          </a:p>
        </p:txBody>
      </p:sp>
      <p:sp>
        <p:nvSpPr>
          <p:cNvPr id="3" name="Rectangle 2"/>
          <p:cNvSpPr/>
          <p:nvPr/>
        </p:nvSpPr>
        <p:spPr>
          <a:xfrm>
            <a:off x="251520" y="881425"/>
            <a:ext cx="8640960" cy="1323439"/>
          </a:xfrm>
          <a:prstGeom prst="rect">
            <a:avLst/>
          </a:prstGeom>
        </p:spPr>
        <p:txBody>
          <a:bodyPr wrap="square">
            <a:spAutoFit/>
          </a:bodyPr>
          <a:lstStyle/>
          <a:p>
            <a:r>
              <a:rPr lang="en-IE" sz="2000" dirty="0">
                <a:solidFill>
                  <a:srgbClr val="C00000"/>
                </a:solidFill>
              </a:rPr>
              <a:t>Measure the length of the side of each square in mm and the length of the diagonal in mm. Find the ratio of the length of the diagonal to the length of the side and write the equivalent ratio in the form </a:t>
            </a:r>
            <a:r>
              <a:rPr lang="en-IE" sz="2000" i="1" dirty="0">
                <a:solidFill>
                  <a:srgbClr val="C00000"/>
                </a:solidFill>
              </a:rPr>
              <a:t>x</a:t>
            </a:r>
            <a:r>
              <a:rPr lang="en-IE" sz="2000" dirty="0">
                <a:solidFill>
                  <a:srgbClr val="C00000"/>
                </a:solidFill>
              </a:rPr>
              <a:t>:1 where </a:t>
            </a:r>
            <a:r>
              <a:rPr lang="en-IE" sz="2000" i="1" dirty="0">
                <a:solidFill>
                  <a:srgbClr val="C00000"/>
                </a:solidFill>
              </a:rPr>
              <a:t>x </a:t>
            </a:r>
            <a:r>
              <a:rPr lang="en-IE" sz="2000" dirty="0">
                <a:solidFill>
                  <a:srgbClr val="C00000"/>
                </a:solidFill>
              </a:rPr>
              <a:t>is written correct to one decimal place. </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4862" y="2216582"/>
            <a:ext cx="5947792" cy="4452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3949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170</TotalTime>
  <Words>4766</Words>
  <Application>Microsoft Office PowerPoint</Application>
  <PresentationFormat>On-screen Show (4:3)</PresentationFormat>
  <Paragraphs>331</Paragraphs>
  <Slides>33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Theme1</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pmdt</dc:creator>
  <cp:lastModifiedBy>pmdt</cp:lastModifiedBy>
  <cp:revision>16</cp:revision>
  <dcterms:created xsi:type="dcterms:W3CDTF">2012-02-22T13:31:27Z</dcterms:created>
  <dcterms:modified xsi:type="dcterms:W3CDTF">2012-04-18T09:54:35Z</dcterms:modified>
</cp:coreProperties>
</file>