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6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AB90-FB60-4CDF-BA23-940CFE86F54E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3DB1-03AB-4CD6-B79C-0F1DD2B5BB8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AB90-FB60-4CDF-BA23-940CFE86F54E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3DB1-03AB-4CD6-B79C-0F1DD2B5BB8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AB90-FB60-4CDF-BA23-940CFE86F54E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3DB1-03AB-4CD6-B79C-0F1DD2B5BB8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AB90-FB60-4CDF-BA23-940CFE86F54E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3DB1-03AB-4CD6-B79C-0F1DD2B5BB8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AB90-FB60-4CDF-BA23-940CFE86F54E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3DB1-03AB-4CD6-B79C-0F1DD2B5BB8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AB90-FB60-4CDF-BA23-940CFE86F54E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3DB1-03AB-4CD6-B79C-0F1DD2B5BB8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AB90-FB60-4CDF-BA23-940CFE86F54E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3DB1-03AB-4CD6-B79C-0F1DD2B5BB8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AB90-FB60-4CDF-BA23-940CFE86F54E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3DB1-03AB-4CD6-B79C-0F1DD2B5BB8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AB90-FB60-4CDF-BA23-940CFE86F54E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3DB1-03AB-4CD6-B79C-0F1DD2B5BB8A}" type="slidenum">
              <a:rPr lang="en-IE" smtClean="0"/>
              <a:t>‹#›</a:t>
            </a:fld>
            <a:endParaRPr lang="en-IE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0875" y="647700"/>
            <a:ext cx="2762250" cy="5562600"/>
          </a:xfrm>
          <a:prstGeom prst="rect">
            <a:avLst/>
          </a:prstGeom>
          <a:noFill/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179512" y="188640"/>
            <a:ext cx="87129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IE" sz="2800" b="1" u="sng" dirty="0" smtClean="0">
                <a:solidFill>
                  <a:srgbClr val="C00000"/>
                </a:solidFill>
              </a:rPr>
              <a:t>Using Table Mode to find the coordinates for a function</a:t>
            </a:r>
            <a:endParaRPr lang="en-IE" sz="2800" b="1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AB90-FB60-4CDF-BA23-940CFE86F54E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3DB1-03AB-4CD6-B79C-0F1DD2B5BB8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AB90-FB60-4CDF-BA23-940CFE86F54E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C3DB1-03AB-4CD6-B79C-0F1DD2B5BB8A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78B1AB90-FB60-4CDF-BA23-940CFE86F54E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292C3DB1-03AB-4CD6-B79C-0F1DD2B5BB8A}" type="slidenum">
              <a:rPr lang="en-IE" smtClean="0"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0" y="6696744"/>
            <a:ext cx="914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5714932" y="3442964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80" y="0"/>
            <a:ext cx="896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-3249572" y="3253676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6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3.png"/><Relationship Id="rId10" Type="http://schemas.openxmlformats.org/officeDocument/2006/relationships/image" Target="../media/image21.png"/><Relationship Id="rId4" Type="http://schemas.openxmlformats.org/officeDocument/2006/relationships/image" Target="../media/image16.png"/><Relationship Id="rId9" Type="http://schemas.openxmlformats.org/officeDocument/2006/relationships/image" Target="../media/image20.png"/><Relationship Id="rId1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0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40.png"/><Relationship Id="rId7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27.png"/><Relationship Id="rId4" Type="http://schemas.openxmlformats.org/officeDocument/2006/relationships/image" Target="../media/image25.pn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8.png"/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12" Type="http://schemas.openxmlformats.org/officeDocument/2006/relationships/image" Target="../media/image24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3.png"/><Relationship Id="rId10" Type="http://schemas.openxmlformats.org/officeDocument/2006/relationships/image" Target="../media/image21.png"/><Relationship Id="rId4" Type="http://schemas.openxmlformats.org/officeDocument/2006/relationships/image" Target="../media/image16.png"/><Relationship Id="rId9" Type="http://schemas.openxmlformats.org/officeDocument/2006/relationships/image" Target="../media/image20.png"/><Relationship Id="rId1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2790"/>
            <a:ext cx="8229600" cy="3226370"/>
          </a:xfrm>
        </p:spPr>
        <p:txBody>
          <a:bodyPr>
            <a:normAutofit fontScale="90000"/>
          </a:bodyPr>
          <a:lstStyle/>
          <a:p>
            <a:r>
              <a:rPr lang="en-IE" sz="6000" b="1" i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Using TABLE </a:t>
            </a:r>
            <a:r>
              <a:rPr lang="en-IE" sz="60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MODE to find the coordinates of a function</a:t>
            </a:r>
            <a:endParaRPr lang="en-IE" sz="6000" b="1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30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6396394" y="1392442"/>
            <a:ext cx="2160240" cy="1967940"/>
            <a:chOff x="6372200" y="1363480"/>
            <a:chExt cx="2160240" cy="1967940"/>
          </a:xfrm>
        </p:grpSpPr>
        <p:sp>
          <p:nvSpPr>
            <p:cNvPr id="12" name="Line Callout 2 11"/>
            <p:cNvSpPr/>
            <p:nvPr/>
          </p:nvSpPr>
          <p:spPr>
            <a:xfrm>
              <a:off x="6372200" y="1363480"/>
              <a:ext cx="2160240" cy="1967940"/>
            </a:xfrm>
            <a:prstGeom prst="borderCallout2">
              <a:avLst>
                <a:gd name="adj1" fmla="val 50241"/>
                <a:gd name="adj2" fmla="val -10302"/>
                <a:gd name="adj3" fmla="val 71491"/>
                <a:gd name="adj4" fmla="val -17350"/>
                <a:gd name="adj5" fmla="val 71184"/>
                <a:gd name="adj6" fmla="val -53336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dirty="0" smtClean="0"/>
                <a:t>Change the mode of the calculator</a:t>
              </a:r>
            </a:p>
            <a:p>
              <a:pPr algn="ctr"/>
              <a:endParaRPr lang="en-IE" dirty="0"/>
            </a:p>
          </p:txBody>
        </p:sp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4148" y="1985500"/>
              <a:ext cx="571500" cy="361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>
            <a:off x="6372200" y="1363480"/>
            <a:ext cx="2160240" cy="1993512"/>
            <a:chOff x="6372200" y="1363480"/>
            <a:chExt cx="2160240" cy="1993512"/>
          </a:xfrm>
        </p:grpSpPr>
        <p:grpSp>
          <p:nvGrpSpPr>
            <p:cNvPr id="8" name="Group 7"/>
            <p:cNvGrpSpPr/>
            <p:nvPr/>
          </p:nvGrpSpPr>
          <p:grpSpPr>
            <a:xfrm>
              <a:off x="6372200" y="1363480"/>
              <a:ext cx="2160240" cy="1993512"/>
              <a:chOff x="6372200" y="1363480"/>
              <a:chExt cx="2160240" cy="1993512"/>
            </a:xfrm>
          </p:grpSpPr>
          <p:sp>
            <p:nvSpPr>
              <p:cNvPr id="6" name="Line Callout 2 5"/>
              <p:cNvSpPr/>
              <p:nvPr/>
            </p:nvSpPr>
            <p:spPr>
              <a:xfrm>
                <a:off x="6372200" y="1363480"/>
                <a:ext cx="2160240" cy="1993512"/>
              </a:xfrm>
              <a:prstGeom prst="borderCallout2">
                <a:avLst>
                  <a:gd name="adj1" fmla="val 47243"/>
                  <a:gd name="adj2" fmla="val 1987"/>
                  <a:gd name="adj3" fmla="val 47510"/>
                  <a:gd name="adj4" fmla="val -47390"/>
                  <a:gd name="adj5" fmla="val 30715"/>
                  <a:gd name="adj6" fmla="val -115464"/>
                </a:avLst>
              </a:prstGeom>
              <a:solidFill>
                <a:srgbClr val="C00000"/>
              </a:solidFill>
              <a:ln w="76200">
                <a:solidFill>
                  <a:srgbClr val="FFFF00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en-IE" dirty="0" smtClean="0"/>
                  <a:t>Change the mode of the calculator</a:t>
                </a:r>
              </a:p>
              <a:p>
                <a:pPr algn="ctr"/>
                <a:endParaRPr lang="en-IE" dirty="0" smtClean="0"/>
              </a:p>
              <a:p>
                <a:pPr algn="ctr"/>
                <a:endParaRPr lang="en-IE" dirty="0"/>
              </a:p>
              <a:p>
                <a:pPr algn="ctr"/>
                <a:r>
                  <a:rPr lang="en-IE" dirty="0" smtClean="0"/>
                  <a:t>Choose Table </a:t>
                </a:r>
                <a:endParaRPr lang="en-IE" dirty="0"/>
              </a:p>
            </p:txBody>
          </p:sp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04148" y="1985500"/>
                <a:ext cx="571500" cy="3619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193048" y="2837485"/>
              <a:ext cx="393700" cy="317501"/>
            </a:xfrm>
            <a:prstGeom prst="round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15516" y="869222"/>
                <a:ext cx="3132348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IE" sz="2000" dirty="0" smtClean="0">
                    <a:solidFill>
                      <a:srgbClr val="C00000"/>
                    </a:solidFill>
                  </a:rPr>
                  <a:t>E.g. </a:t>
                </a:r>
              </a:p>
              <a:p>
                <a:pPr lvl="0"/>
                <a:r>
                  <a:rPr lang="en-IE" sz="2000" dirty="0" smtClean="0">
                    <a:solidFill>
                      <a:srgbClr val="C00000"/>
                    </a:solidFill>
                  </a:rPr>
                  <a:t>Graph the function 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:</m:t>
                    </m:r>
                    <m:r>
                      <a:rPr lang="en-IE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p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−4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+3</m:t>
                    </m:r>
                  </m:oMath>
                </a14:m>
                <a:r>
                  <a:rPr lang="en-IE" sz="2000" dirty="0" smtClean="0">
                    <a:solidFill>
                      <a:srgbClr val="C00000"/>
                    </a:solidFill>
                  </a:rPr>
                  <a:t> </a:t>
                </a:r>
              </a:p>
              <a:p>
                <a:pPr lvl="0"/>
                <a:r>
                  <a:rPr lang="en-IE" sz="2000" b="0" dirty="0" smtClean="0">
                    <a:solidFill>
                      <a:srgbClr val="C00000"/>
                    </a:solidFill>
                  </a:rPr>
                  <a:t>In the domain </a:t>
                </a:r>
                <a14:m>
                  <m:oMath xmlns:m="http://schemas.openxmlformats.org/officeDocument/2006/math"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−2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≤4</m:t>
                    </m:r>
                  </m:oMath>
                </a14:m>
                <a:endParaRPr lang="en-IE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" y="869222"/>
                <a:ext cx="3132348" cy="1323439"/>
              </a:xfrm>
              <a:prstGeom prst="rect">
                <a:avLst/>
              </a:prstGeom>
              <a:blipFill rotWithShape="1">
                <a:blip r:embed="rId6"/>
                <a:stretch>
                  <a:fillRect l="-1946" t="-2304" b="-7373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557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4716016" y="3831019"/>
            <a:ext cx="360040" cy="36004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Line Callout 2 7"/>
          <p:cNvSpPr/>
          <p:nvPr/>
        </p:nvSpPr>
        <p:spPr>
          <a:xfrm>
            <a:off x="6372200" y="1344078"/>
            <a:ext cx="2160240" cy="4245162"/>
          </a:xfrm>
          <a:prstGeom prst="borderCallout2">
            <a:avLst>
              <a:gd name="adj1" fmla="val 1767"/>
              <a:gd name="adj2" fmla="val -3193"/>
              <a:gd name="adj3" fmla="val 61060"/>
              <a:gd name="adj4" fmla="val -14347"/>
              <a:gd name="adj5" fmla="val 63219"/>
              <a:gd name="adj6" fmla="val -58857"/>
            </a:avLst>
          </a:prstGeom>
          <a:solidFill>
            <a:srgbClr val="C00000"/>
          </a:solidFill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 smtClean="0"/>
              <a:t>X is in red</a:t>
            </a:r>
          </a:p>
          <a:p>
            <a:pPr algn="ctr"/>
            <a:r>
              <a:rPr lang="en-IE" dirty="0" smtClean="0"/>
              <a:t>so we need to press Alpha first</a:t>
            </a:r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r>
              <a:rPr lang="en-IE" dirty="0" smtClean="0"/>
              <a:t>Type in the rest of the function</a:t>
            </a:r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r>
              <a:rPr lang="en-IE" dirty="0" smtClean="0"/>
              <a:t>Then press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5082" y="2261642"/>
            <a:ext cx="1514475" cy="381000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25608" y="4093237"/>
            <a:ext cx="853423" cy="360040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07310" y="3440494"/>
            <a:ext cx="1890017" cy="390525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3245" y="5013176"/>
            <a:ext cx="438150" cy="333375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15516" y="869222"/>
                <a:ext cx="3132348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IE" sz="2000" dirty="0" smtClean="0">
                    <a:solidFill>
                      <a:srgbClr val="C00000"/>
                    </a:solidFill>
                  </a:rPr>
                  <a:t>E.g. </a:t>
                </a:r>
              </a:p>
              <a:p>
                <a:pPr lvl="0"/>
                <a:r>
                  <a:rPr lang="en-IE" sz="2000" dirty="0" smtClean="0">
                    <a:solidFill>
                      <a:srgbClr val="C00000"/>
                    </a:solidFill>
                  </a:rPr>
                  <a:t>Graph the function 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:</m:t>
                    </m:r>
                    <m:r>
                      <a:rPr lang="en-IE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p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−4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+3</m:t>
                    </m:r>
                  </m:oMath>
                </a14:m>
                <a:r>
                  <a:rPr lang="en-IE" sz="2000" dirty="0" smtClean="0">
                    <a:solidFill>
                      <a:srgbClr val="C00000"/>
                    </a:solidFill>
                  </a:rPr>
                  <a:t> </a:t>
                </a:r>
              </a:p>
              <a:p>
                <a:pPr lvl="0"/>
                <a:r>
                  <a:rPr lang="en-IE" sz="2000" b="0" dirty="0" smtClean="0">
                    <a:solidFill>
                      <a:srgbClr val="C00000"/>
                    </a:solidFill>
                  </a:rPr>
                  <a:t>In the domain </a:t>
                </a:r>
                <a14:m>
                  <m:oMath xmlns:m="http://schemas.openxmlformats.org/officeDocument/2006/math"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−2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≤4</m:t>
                    </m:r>
                  </m:oMath>
                </a14:m>
                <a:endParaRPr lang="en-IE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" y="869222"/>
                <a:ext cx="3132348" cy="1323439"/>
              </a:xfrm>
              <a:prstGeom prst="rect">
                <a:avLst/>
              </a:prstGeom>
              <a:blipFill rotWithShape="1">
                <a:blip r:embed="rId10"/>
                <a:stretch>
                  <a:fillRect l="-1946" t="-2304" b="-7373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185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56176" y="1037506"/>
            <a:ext cx="2520280" cy="5199806"/>
          </a:xfrm>
          <a:prstGeom prst="rect">
            <a:avLst/>
          </a:prstGeom>
          <a:solidFill>
            <a:srgbClr val="C000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 smtClean="0"/>
              <a:t>Our Domain starts at -2</a:t>
            </a:r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r>
              <a:rPr lang="en-IE" dirty="0" smtClean="0"/>
              <a:t>Press</a:t>
            </a:r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r>
              <a:rPr lang="en-IE" dirty="0" smtClean="0"/>
              <a:t> Our Domain ends at 4</a:t>
            </a:r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r>
              <a:rPr lang="en-IE" dirty="0" smtClean="0"/>
              <a:t>Steps: (the interval between the x values) we normally choose 1</a:t>
            </a:r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r>
              <a:rPr lang="en-IE" dirty="0" smtClean="0"/>
              <a:t>Use the down arrow of the cursor to go down the table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426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3878" y="1366292"/>
            <a:ext cx="904875" cy="381000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97241" y="2252560"/>
            <a:ext cx="438150" cy="333375"/>
          </a:xfrm>
          <a:prstGeom prst="roundRect">
            <a:avLst>
              <a:gd name="adj" fmla="val 19972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86708" y="3049910"/>
            <a:ext cx="904875" cy="371475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426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19977" y="4365104"/>
            <a:ext cx="438150" cy="333375"/>
          </a:xfrm>
          <a:prstGeom prst="roundRect">
            <a:avLst>
              <a:gd name="adj" fmla="val 19972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272240" y="5733256"/>
            <a:ext cx="2320918" cy="361950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4265" y="1559661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0852" y="2420680"/>
            <a:ext cx="3122137" cy="353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2800" dirty="0" smtClean="0">
                <a:solidFill>
                  <a:srgbClr val="C00000"/>
                </a:solidFill>
              </a:rPr>
              <a:t>Our Coordinates are</a:t>
            </a:r>
          </a:p>
          <a:p>
            <a:pPr indent="539750"/>
            <a:r>
              <a:rPr lang="en-IE" sz="2800" dirty="0" smtClean="0">
                <a:solidFill>
                  <a:srgbClr val="C00000"/>
                </a:solidFill>
              </a:rPr>
              <a:t>(-2 ,15 ) </a:t>
            </a:r>
          </a:p>
          <a:p>
            <a:pPr indent="539750"/>
            <a:r>
              <a:rPr lang="en-IE" sz="2800" dirty="0" smtClean="0">
                <a:solidFill>
                  <a:srgbClr val="C00000"/>
                </a:solidFill>
              </a:rPr>
              <a:t>(-1 ,  8 )</a:t>
            </a:r>
          </a:p>
          <a:p>
            <a:pPr indent="539750"/>
            <a:r>
              <a:rPr lang="en-IE" sz="2800" dirty="0" smtClean="0">
                <a:solidFill>
                  <a:srgbClr val="C00000"/>
                </a:solidFill>
              </a:rPr>
              <a:t>(0  ,  3 )</a:t>
            </a:r>
          </a:p>
          <a:p>
            <a:pPr indent="539750"/>
            <a:r>
              <a:rPr lang="en-IE" sz="2800" dirty="0" smtClean="0">
                <a:solidFill>
                  <a:srgbClr val="C00000"/>
                </a:solidFill>
              </a:rPr>
              <a:t>(1  ,  0 )</a:t>
            </a:r>
          </a:p>
          <a:p>
            <a:pPr indent="539750"/>
            <a:r>
              <a:rPr lang="en-IE" sz="2800" dirty="0" smtClean="0">
                <a:solidFill>
                  <a:srgbClr val="C00000"/>
                </a:solidFill>
              </a:rPr>
              <a:t>(2  , -1 )</a:t>
            </a:r>
          </a:p>
          <a:p>
            <a:pPr indent="539750"/>
            <a:r>
              <a:rPr lang="en-IE" sz="2800" dirty="0" smtClean="0">
                <a:solidFill>
                  <a:srgbClr val="C00000"/>
                </a:solidFill>
              </a:rPr>
              <a:t>(3  ,  0 )</a:t>
            </a:r>
          </a:p>
          <a:p>
            <a:pPr indent="539750"/>
            <a:r>
              <a:rPr lang="en-IE" sz="2800" dirty="0" smtClean="0">
                <a:solidFill>
                  <a:srgbClr val="C00000"/>
                </a:solidFill>
              </a:rPr>
              <a:t>(4  ,  3 )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15516" y="869222"/>
                <a:ext cx="3132348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IE" sz="2000" dirty="0" smtClean="0">
                    <a:solidFill>
                      <a:srgbClr val="C00000"/>
                    </a:solidFill>
                  </a:rPr>
                  <a:t>E.g. </a:t>
                </a:r>
              </a:p>
              <a:p>
                <a:pPr lvl="0"/>
                <a:r>
                  <a:rPr lang="en-IE" sz="2000" dirty="0" smtClean="0">
                    <a:solidFill>
                      <a:srgbClr val="C00000"/>
                    </a:solidFill>
                  </a:rPr>
                  <a:t>Graph the function 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:</m:t>
                    </m:r>
                    <m:r>
                      <a:rPr lang="en-IE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p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−4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+3</m:t>
                    </m:r>
                  </m:oMath>
                </a14:m>
                <a:r>
                  <a:rPr lang="en-IE" sz="2000" dirty="0" smtClean="0">
                    <a:solidFill>
                      <a:srgbClr val="C00000"/>
                    </a:solidFill>
                  </a:rPr>
                  <a:t> </a:t>
                </a:r>
              </a:p>
              <a:p>
                <a:pPr lvl="0"/>
                <a:r>
                  <a:rPr lang="en-IE" sz="2000" b="0" dirty="0" smtClean="0">
                    <a:solidFill>
                      <a:srgbClr val="C00000"/>
                    </a:solidFill>
                  </a:rPr>
                  <a:t>In the domain </a:t>
                </a:r>
                <a14:m>
                  <m:oMath xmlns:m="http://schemas.openxmlformats.org/officeDocument/2006/math"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−2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≤4</m:t>
                    </m:r>
                  </m:oMath>
                </a14:m>
                <a:endParaRPr lang="en-IE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" y="869222"/>
                <a:ext cx="3132348" cy="1323439"/>
              </a:xfrm>
              <a:prstGeom prst="rect">
                <a:avLst/>
              </a:prstGeom>
              <a:blipFill rotWithShape="1">
                <a:blip r:embed="rId14"/>
                <a:stretch>
                  <a:fillRect l="-1946" t="-2304" b="-7373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309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6396394" y="1392442"/>
            <a:ext cx="2160240" cy="1967940"/>
            <a:chOff x="6372200" y="1363480"/>
            <a:chExt cx="2160240" cy="1967940"/>
          </a:xfrm>
        </p:grpSpPr>
        <p:sp>
          <p:nvSpPr>
            <p:cNvPr id="12" name="Line Callout 2 11"/>
            <p:cNvSpPr/>
            <p:nvPr/>
          </p:nvSpPr>
          <p:spPr>
            <a:xfrm>
              <a:off x="6372200" y="1363480"/>
              <a:ext cx="2160240" cy="1967940"/>
            </a:xfrm>
            <a:prstGeom prst="borderCallout2">
              <a:avLst>
                <a:gd name="adj1" fmla="val 50241"/>
                <a:gd name="adj2" fmla="val -10302"/>
                <a:gd name="adj3" fmla="val 71491"/>
                <a:gd name="adj4" fmla="val -17350"/>
                <a:gd name="adj5" fmla="val 71184"/>
                <a:gd name="adj6" fmla="val -53336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dirty="0" smtClean="0"/>
                <a:t>Change the mode of the calculator</a:t>
              </a:r>
            </a:p>
            <a:p>
              <a:pPr algn="ctr"/>
              <a:endParaRPr lang="en-IE" dirty="0"/>
            </a:p>
          </p:txBody>
        </p:sp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4148" y="1985500"/>
              <a:ext cx="571500" cy="361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>
            <a:off x="6372200" y="1363480"/>
            <a:ext cx="2160240" cy="1993512"/>
            <a:chOff x="6372200" y="1363480"/>
            <a:chExt cx="2160240" cy="1993512"/>
          </a:xfrm>
        </p:grpSpPr>
        <p:grpSp>
          <p:nvGrpSpPr>
            <p:cNvPr id="8" name="Group 7"/>
            <p:cNvGrpSpPr/>
            <p:nvPr/>
          </p:nvGrpSpPr>
          <p:grpSpPr>
            <a:xfrm>
              <a:off x="6372200" y="1363480"/>
              <a:ext cx="2160240" cy="1993512"/>
              <a:chOff x="6372200" y="1363480"/>
              <a:chExt cx="2160240" cy="1993512"/>
            </a:xfrm>
          </p:grpSpPr>
          <p:sp>
            <p:nvSpPr>
              <p:cNvPr id="6" name="Line Callout 2 5"/>
              <p:cNvSpPr/>
              <p:nvPr/>
            </p:nvSpPr>
            <p:spPr>
              <a:xfrm>
                <a:off x="6372200" y="1363480"/>
                <a:ext cx="2160240" cy="1993512"/>
              </a:xfrm>
              <a:prstGeom prst="borderCallout2">
                <a:avLst>
                  <a:gd name="adj1" fmla="val 47243"/>
                  <a:gd name="adj2" fmla="val 1987"/>
                  <a:gd name="adj3" fmla="val 47510"/>
                  <a:gd name="adj4" fmla="val -47390"/>
                  <a:gd name="adj5" fmla="val 30715"/>
                  <a:gd name="adj6" fmla="val -115464"/>
                </a:avLst>
              </a:prstGeom>
              <a:solidFill>
                <a:srgbClr val="C00000"/>
              </a:solidFill>
              <a:ln w="76200">
                <a:solidFill>
                  <a:srgbClr val="FFFF00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en-IE" dirty="0" smtClean="0"/>
                  <a:t>Change the mode of the calculator</a:t>
                </a:r>
              </a:p>
              <a:p>
                <a:pPr algn="ctr"/>
                <a:endParaRPr lang="en-IE" dirty="0" smtClean="0"/>
              </a:p>
              <a:p>
                <a:pPr algn="ctr"/>
                <a:endParaRPr lang="en-IE" dirty="0"/>
              </a:p>
              <a:p>
                <a:pPr algn="ctr"/>
                <a:r>
                  <a:rPr lang="en-IE" dirty="0" smtClean="0"/>
                  <a:t>Choose Table </a:t>
                </a:r>
                <a:endParaRPr lang="en-IE" dirty="0"/>
              </a:p>
            </p:txBody>
          </p:sp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04148" y="1985500"/>
                <a:ext cx="571500" cy="3619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193048" y="2837485"/>
              <a:ext cx="393700" cy="317501"/>
            </a:xfrm>
            <a:prstGeom prst="round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15516" y="869222"/>
                <a:ext cx="3132348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IE" sz="2000" dirty="0" smtClean="0">
                    <a:solidFill>
                      <a:srgbClr val="C00000"/>
                    </a:solidFill>
                  </a:rPr>
                  <a:t>E.g. </a:t>
                </a:r>
              </a:p>
              <a:p>
                <a:pPr lvl="0"/>
                <a:r>
                  <a:rPr lang="en-IE" sz="2000" dirty="0" smtClean="0">
                    <a:solidFill>
                      <a:srgbClr val="C00000"/>
                    </a:solidFill>
                  </a:rPr>
                  <a:t>Graph the function 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:</m:t>
                    </m:r>
                    <m:r>
                      <a:rPr lang="en-IE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|</m:t>
                        </m:r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p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−4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+3|</m:t>
                    </m:r>
                  </m:oMath>
                </a14:m>
                <a:r>
                  <a:rPr lang="en-IE" sz="2000" dirty="0" smtClean="0">
                    <a:solidFill>
                      <a:srgbClr val="C00000"/>
                    </a:solidFill>
                  </a:rPr>
                  <a:t> </a:t>
                </a:r>
              </a:p>
              <a:p>
                <a:pPr lvl="0"/>
                <a:r>
                  <a:rPr lang="en-IE" sz="2000" b="0" dirty="0" smtClean="0">
                    <a:solidFill>
                      <a:srgbClr val="C00000"/>
                    </a:solidFill>
                  </a:rPr>
                  <a:t>In the domain </a:t>
                </a:r>
                <a14:m>
                  <m:oMath xmlns:m="http://schemas.openxmlformats.org/officeDocument/2006/math"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−2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≤4</m:t>
                    </m:r>
                  </m:oMath>
                </a14:m>
                <a:endParaRPr lang="en-IE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" y="869222"/>
                <a:ext cx="3132348" cy="1323439"/>
              </a:xfrm>
              <a:prstGeom prst="rect">
                <a:avLst/>
              </a:prstGeom>
              <a:blipFill rotWithShape="1">
                <a:blip r:embed="rId6"/>
                <a:stretch>
                  <a:fillRect l="-1946" t="-2304" b="-7373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7656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ine Callout 2 14"/>
          <p:cNvSpPr/>
          <p:nvPr/>
        </p:nvSpPr>
        <p:spPr>
          <a:xfrm>
            <a:off x="5996382" y="854912"/>
            <a:ext cx="2896098" cy="4245162"/>
          </a:xfrm>
          <a:prstGeom prst="borderCallout2">
            <a:avLst>
              <a:gd name="adj1" fmla="val 47924"/>
              <a:gd name="adj2" fmla="val 907"/>
              <a:gd name="adj3" fmla="val 57197"/>
              <a:gd name="adj4" fmla="val -40580"/>
              <a:gd name="adj5" fmla="val 55841"/>
              <a:gd name="adj6" fmla="val -75989"/>
            </a:avLst>
          </a:prstGeom>
          <a:solidFill>
            <a:srgbClr val="C00000"/>
          </a:solidFill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 smtClean="0"/>
              <a:t>We first need to choose Absolute value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4716016" y="3831019"/>
            <a:ext cx="360040" cy="36004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15516" y="869222"/>
                <a:ext cx="3132348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IE" sz="2000" dirty="0" smtClean="0">
                    <a:solidFill>
                      <a:srgbClr val="C00000"/>
                    </a:solidFill>
                  </a:rPr>
                  <a:t>E.g. </a:t>
                </a:r>
              </a:p>
              <a:p>
                <a:pPr lvl="0"/>
                <a:r>
                  <a:rPr lang="en-IE" sz="2000" dirty="0" smtClean="0">
                    <a:solidFill>
                      <a:srgbClr val="C00000"/>
                    </a:solidFill>
                  </a:rPr>
                  <a:t>Graph the function 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:</m:t>
                    </m:r>
                    <m:r>
                      <a:rPr lang="en-IE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|</m:t>
                        </m:r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p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−4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+3|</m:t>
                    </m:r>
                  </m:oMath>
                </a14:m>
                <a:r>
                  <a:rPr lang="en-IE" sz="2000" dirty="0" smtClean="0">
                    <a:solidFill>
                      <a:srgbClr val="C00000"/>
                    </a:solidFill>
                  </a:rPr>
                  <a:t> </a:t>
                </a:r>
              </a:p>
              <a:p>
                <a:pPr lvl="0"/>
                <a:r>
                  <a:rPr lang="en-IE" sz="2000" b="0" dirty="0" smtClean="0">
                    <a:solidFill>
                      <a:srgbClr val="C00000"/>
                    </a:solidFill>
                  </a:rPr>
                  <a:t>In the domain </a:t>
                </a:r>
                <a14:m>
                  <m:oMath xmlns:m="http://schemas.openxmlformats.org/officeDocument/2006/math"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−2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≤4</m:t>
                    </m:r>
                  </m:oMath>
                </a14:m>
                <a:endParaRPr lang="en-IE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" y="869222"/>
                <a:ext cx="3132348" cy="1323439"/>
              </a:xfrm>
              <a:prstGeom prst="rect">
                <a:avLst/>
              </a:prstGeom>
              <a:blipFill rotWithShape="1">
                <a:blip r:embed="rId3"/>
                <a:stretch>
                  <a:fillRect l="-1946" t="-2304" b="-7373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6004271" y="869221"/>
            <a:ext cx="2896097" cy="5072443"/>
            <a:chOff x="6004271" y="869221"/>
            <a:chExt cx="2896097" cy="5072443"/>
          </a:xfrm>
        </p:grpSpPr>
        <p:sp>
          <p:nvSpPr>
            <p:cNvPr id="8" name="Line Callout 2 7"/>
            <p:cNvSpPr/>
            <p:nvPr/>
          </p:nvSpPr>
          <p:spPr>
            <a:xfrm>
              <a:off x="6004271" y="869221"/>
              <a:ext cx="2896097" cy="5072443"/>
            </a:xfrm>
            <a:prstGeom prst="borderCallout2">
              <a:avLst>
                <a:gd name="adj1" fmla="val 39694"/>
                <a:gd name="adj2" fmla="val -323"/>
                <a:gd name="adj3" fmla="val 57548"/>
                <a:gd name="adj4" fmla="val -5326"/>
                <a:gd name="adj5" fmla="val 61814"/>
                <a:gd name="adj6" fmla="val -30154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dirty="0" smtClean="0"/>
                <a:t>We first need to choose Absolute value</a:t>
              </a:r>
            </a:p>
            <a:p>
              <a:pPr algn="ctr"/>
              <a:endParaRPr lang="en-IE" dirty="0" smtClean="0"/>
            </a:p>
            <a:p>
              <a:pPr algn="ctr"/>
              <a:endParaRPr lang="en-IE" sz="1200" dirty="0"/>
            </a:p>
            <a:p>
              <a:pPr algn="ctr"/>
              <a:r>
                <a:rPr lang="en-IE" dirty="0" smtClean="0"/>
                <a:t>X is in red</a:t>
              </a:r>
            </a:p>
            <a:p>
              <a:pPr algn="ctr"/>
              <a:r>
                <a:rPr lang="en-IE" dirty="0" smtClean="0"/>
                <a:t>so we need to press Alpha first</a:t>
              </a:r>
            </a:p>
            <a:p>
              <a:pPr algn="ctr"/>
              <a:endParaRPr lang="en-IE" dirty="0"/>
            </a:p>
            <a:p>
              <a:pPr algn="ctr"/>
              <a:endParaRPr lang="en-IE" dirty="0" smtClean="0"/>
            </a:p>
            <a:p>
              <a:pPr algn="ctr"/>
              <a:r>
                <a:rPr lang="en-IE" dirty="0" smtClean="0"/>
                <a:t>Type in the rest of the function</a:t>
              </a:r>
            </a:p>
            <a:p>
              <a:pPr algn="ctr"/>
              <a:endParaRPr lang="en-IE" dirty="0"/>
            </a:p>
            <a:p>
              <a:pPr algn="ctr"/>
              <a:endParaRPr lang="en-IE" dirty="0" smtClean="0"/>
            </a:p>
            <a:p>
              <a:pPr algn="ctr"/>
              <a:endParaRPr lang="en-IE" dirty="0"/>
            </a:p>
            <a:p>
              <a:pPr algn="ctr"/>
              <a:endParaRPr lang="en-IE" dirty="0"/>
            </a:p>
            <a:p>
              <a:pPr algn="ctr"/>
              <a:r>
                <a:rPr lang="en-IE" dirty="0" smtClean="0"/>
                <a:t>Then press</a:t>
              </a:r>
            </a:p>
          </p:txBody>
        </p:sp>
        <p:pic>
          <p:nvPicPr>
            <p:cNvPr id="2052" name="Picture 4"/>
            <p:cNvPicPr>
              <a:picLocks noChangeAspect="1" noChangeArrowheads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025608" y="4500208"/>
              <a:ext cx="853423" cy="360040"/>
            </a:xfrm>
            <a:prstGeom prst="round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4"/>
            <p:cNvPicPr>
              <a:picLocks noChangeAspect="1" noChangeArrowheads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6478175" y="3843318"/>
              <a:ext cx="1890017" cy="390525"/>
            </a:xfrm>
            <a:prstGeom prst="round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4867" y="5301208"/>
              <a:ext cx="438150" cy="333375"/>
            </a:xfrm>
            <a:prstGeom prst="round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14195" y="1473349"/>
              <a:ext cx="457200" cy="371475"/>
            </a:xfrm>
            <a:prstGeom prst="round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2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3924" y="2786993"/>
              <a:ext cx="1514475" cy="381000"/>
            </a:xfrm>
            <a:prstGeom prst="round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0726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24421" y="1484784"/>
            <a:ext cx="457200" cy="371475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192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56176" y="1037506"/>
            <a:ext cx="2520280" cy="5199806"/>
          </a:xfrm>
          <a:prstGeom prst="rect">
            <a:avLst/>
          </a:prstGeom>
          <a:solidFill>
            <a:srgbClr val="C000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IE" dirty="0" smtClean="0"/>
              <a:t>Our Domain starts at -2</a:t>
            </a:r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r>
              <a:rPr lang="en-IE" dirty="0" smtClean="0"/>
              <a:t>Press</a:t>
            </a:r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r>
              <a:rPr lang="en-IE" dirty="0" smtClean="0"/>
              <a:t> Our Domain ends at 4</a:t>
            </a:r>
          </a:p>
          <a:p>
            <a:pPr algn="ctr"/>
            <a:endParaRPr lang="en-IE" dirty="0" smtClean="0"/>
          </a:p>
          <a:p>
            <a:pPr algn="ctr"/>
            <a:endParaRPr lang="en-IE" dirty="0"/>
          </a:p>
          <a:p>
            <a:pPr algn="ctr"/>
            <a:r>
              <a:rPr lang="en-IE" dirty="0" smtClean="0"/>
              <a:t>Steps: (the interval between the x values) we normally choose 1</a:t>
            </a:r>
          </a:p>
          <a:p>
            <a:pPr algn="ctr"/>
            <a:endParaRPr lang="en-IE" dirty="0"/>
          </a:p>
          <a:p>
            <a:pPr algn="ctr"/>
            <a:endParaRPr lang="en-IE" dirty="0" smtClean="0"/>
          </a:p>
          <a:p>
            <a:pPr algn="ctr"/>
            <a:r>
              <a:rPr lang="en-IE" dirty="0" smtClean="0"/>
              <a:t>Use the down arrow of the cursor to go down the table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426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3878" y="1366292"/>
            <a:ext cx="904875" cy="381000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97241" y="2252560"/>
            <a:ext cx="438150" cy="333375"/>
          </a:xfrm>
          <a:prstGeom prst="roundRect">
            <a:avLst>
              <a:gd name="adj" fmla="val 19972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86708" y="3049910"/>
            <a:ext cx="904875" cy="371475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426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19977" y="4365104"/>
            <a:ext cx="438150" cy="333375"/>
          </a:xfrm>
          <a:prstGeom prst="roundRect">
            <a:avLst>
              <a:gd name="adj" fmla="val 19972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272240" y="5733256"/>
            <a:ext cx="2320918" cy="361950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0852" y="2420680"/>
            <a:ext cx="3122137" cy="353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2800" dirty="0" smtClean="0">
                <a:solidFill>
                  <a:srgbClr val="C00000"/>
                </a:solidFill>
              </a:rPr>
              <a:t>Our Coordinates are</a:t>
            </a:r>
          </a:p>
          <a:p>
            <a:pPr indent="539750"/>
            <a:r>
              <a:rPr lang="en-IE" sz="2800" dirty="0" smtClean="0">
                <a:solidFill>
                  <a:srgbClr val="C00000"/>
                </a:solidFill>
              </a:rPr>
              <a:t>(-2 ,15 ) </a:t>
            </a:r>
          </a:p>
          <a:p>
            <a:pPr indent="539750"/>
            <a:r>
              <a:rPr lang="en-IE" sz="2800" dirty="0" smtClean="0">
                <a:solidFill>
                  <a:srgbClr val="C00000"/>
                </a:solidFill>
              </a:rPr>
              <a:t>(-1 ,  8 )</a:t>
            </a:r>
          </a:p>
          <a:p>
            <a:pPr indent="539750"/>
            <a:r>
              <a:rPr lang="en-IE" sz="2800" dirty="0" smtClean="0">
                <a:solidFill>
                  <a:srgbClr val="C00000"/>
                </a:solidFill>
              </a:rPr>
              <a:t>(0  ,  3 )</a:t>
            </a:r>
          </a:p>
          <a:p>
            <a:pPr indent="539750"/>
            <a:r>
              <a:rPr lang="en-IE" sz="2800" dirty="0" smtClean="0">
                <a:solidFill>
                  <a:srgbClr val="C00000"/>
                </a:solidFill>
              </a:rPr>
              <a:t>(1  ,  0 )</a:t>
            </a:r>
          </a:p>
          <a:p>
            <a:pPr indent="539750"/>
            <a:r>
              <a:rPr lang="en-IE" sz="2800" dirty="0" smtClean="0">
                <a:solidFill>
                  <a:srgbClr val="C00000"/>
                </a:solidFill>
              </a:rPr>
              <a:t>(2  ,  1 )</a:t>
            </a:r>
          </a:p>
          <a:p>
            <a:pPr indent="539750"/>
            <a:r>
              <a:rPr lang="en-IE" sz="2800" dirty="0" smtClean="0">
                <a:solidFill>
                  <a:srgbClr val="C00000"/>
                </a:solidFill>
              </a:rPr>
              <a:t>(3  ,  0 )</a:t>
            </a:r>
          </a:p>
          <a:p>
            <a:pPr indent="539750"/>
            <a:r>
              <a:rPr lang="en-IE" sz="2800" dirty="0" smtClean="0">
                <a:solidFill>
                  <a:srgbClr val="C00000"/>
                </a:solidFill>
              </a:rPr>
              <a:t>(4  ,  3 )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15516" y="869222"/>
                <a:ext cx="3132348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IE" sz="2000" dirty="0" smtClean="0">
                    <a:solidFill>
                      <a:srgbClr val="C00000"/>
                    </a:solidFill>
                  </a:rPr>
                  <a:t>E.g. </a:t>
                </a:r>
              </a:p>
              <a:p>
                <a:pPr lvl="0"/>
                <a:r>
                  <a:rPr lang="en-IE" sz="2000" dirty="0" smtClean="0">
                    <a:solidFill>
                      <a:srgbClr val="C00000"/>
                    </a:solidFill>
                  </a:rPr>
                  <a:t>Graph the function 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:</m:t>
                    </m:r>
                    <m:r>
                      <a:rPr lang="en-IE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|</m:t>
                        </m:r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p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−4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+3|</m:t>
                    </m:r>
                  </m:oMath>
                </a14:m>
                <a:r>
                  <a:rPr lang="en-IE" sz="2000" dirty="0" smtClean="0">
                    <a:solidFill>
                      <a:srgbClr val="C00000"/>
                    </a:solidFill>
                  </a:rPr>
                  <a:t> </a:t>
                </a:r>
              </a:p>
              <a:p>
                <a:pPr lvl="0"/>
                <a:r>
                  <a:rPr lang="en-IE" sz="2000" b="0" dirty="0" smtClean="0">
                    <a:solidFill>
                      <a:srgbClr val="C00000"/>
                    </a:solidFill>
                  </a:rPr>
                  <a:t>In the domain </a:t>
                </a:r>
                <a14:m>
                  <m:oMath xmlns:m="http://schemas.openxmlformats.org/officeDocument/2006/math"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−2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IE" sz="2000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≤4</m:t>
                    </m:r>
                  </m:oMath>
                </a14:m>
                <a:endParaRPr lang="en-IE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" y="869222"/>
                <a:ext cx="3132348" cy="1323439"/>
              </a:xfrm>
              <a:prstGeom prst="rect">
                <a:avLst/>
              </a:prstGeom>
              <a:blipFill rotWithShape="1">
                <a:blip r:embed="rId12"/>
                <a:stretch>
                  <a:fillRect l="-1946" t="-2304" b="-7373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9607" y="1547710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255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57</TotalTime>
  <Words>424</Words>
  <Application>Microsoft Office PowerPoint</Application>
  <PresentationFormat>On-screen Show (4:3)</PresentationFormat>
  <Paragraphs>102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Theme1</vt:lpstr>
      <vt:lpstr>Using TABLE MODE to find the coordinates of a function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pmdt</cp:lastModifiedBy>
  <cp:revision>8</cp:revision>
  <dcterms:created xsi:type="dcterms:W3CDTF">2012-04-05T12:12:44Z</dcterms:created>
  <dcterms:modified xsi:type="dcterms:W3CDTF">2012-04-18T09:55:24Z</dcterms:modified>
</cp:coreProperties>
</file>