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206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B1B-CDE6-4AF4-9AD5-8FF851F7A519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9DEA-6C62-4ED1-B69A-9F0D71E007E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B1B-CDE6-4AF4-9AD5-8FF851F7A519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9DEA-6C62-4ED1-B69A-9F0D71E007E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B1B-CDE6-4AF4-9AD5-8FF851F7A519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9DEA-6C62-4ED1-B69A-9F0D71E007E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B1B-CDE6-4AF4-9AD5-8FF851F7A519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9DEA-6C62-4ED1-B69A-9F0D71E007E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B1B-CDE6-4AF4-9AD5-8FF851F7A519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9DEA-6C62-4ED1-B69A-9F0D71E007E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B1B-CDE6-4AF4-9AD5-8FF851F7A519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9DEA-6C62-4ED1-B69A-9F0D71E007E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B1B-CDE6-4AF4-9AD5-8FF851F7A519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9DEA-6C62-4ED1-B69A-9F0D71E007E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B1B-CDE6-4AF4-9AD5-8FF851F7A519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9DEA-6C62-4ED1-B69A-9F0D71E007E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B1B-CDE6-4AF4-9AD5-8FF851F7A519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9DEA-6C62-4ED1-B69A-9F0D71E007E2}" type="slidenum">
              <a:rPr lang="en-IE" smtClean="0"/>
              <a:t>‹#›</a:t>
            </a:fld>
            <a:endParaRPr lang="en-IE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0875" y="647700"/>
            <a:ext cx="2762250" cy="5562600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3487251" y="156029"/>
            <a:ext cx="2104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IE" sz="2800" b="1" u="sng" dirty="0" smtClean="0">
                <a:solidFill>
                  <a:srgbClr val="C00000"/>
                </a:solidFill>
              </a:rPr>
              <a:t>Verify</a:t>
            </a:r>
            <a:r>
              <a:rPr lang="en-IE" sz="2800" b="1" u="sng" baseline="0" dirty="0" smtClean="0">
                <a:solidFill>
                  <a:srgbClr val="C00000"/>
                </a:solidFill>
              </a:rPr>
              <a:t> </a:t>
            </a:r>
            <a:r>
              <a:rPr lang="en-IE" sz="2800" b="1" u="sng" dirty="0" smtClean="0">
                <a:solidFill>
                  <a:srgbClr val="C00000"/>
                </a:solidFill>
              </a:rPr>
              <a:t> Mode</a:t>
            </a:r>
            <a:endParaRPr lang="en-IE" sz="2800" b="1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B1B-CDE6-4AF4-9AD5-8FF851F7A519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9DEA-6C62-4ED1-B69A-9F0D71E007E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FB1B-CDE6-4AF4-9AD5-8FF851F7A519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9DEA-6C62-4ED1-B69A-9F0D71E007E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A254FB1B-CDE6-4AF4-9AD5-8FF851F7A519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CCE99DEA-6C62-4ED1-B69A-9F0D71E007E2}" type="slidenum">
              <a:rPr lang="en-IE" smtClean="0"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2790"/>
            <a:ext cx="8229600" cy="3226370"/>
          </a:xfrm>
        </p:spPr>
        <p:txBody>
          <a:bodyPr>
            <a:normAutofit/>
          </a:bodyPr>
          <a:lstStyle/>
          <a:p>
            <a:r>
              <a:rPr lang="en-IE" sz="60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VERIFY</a:t>
            </a:r>
            <a:r>
              <a:rPr lang="en-IE" sz="6000" b="1" i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E" sz="6000" b="1" i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E" sz="6000" b="1" i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MODE</a:t>
            </a:r>
            <a:endParaRPr lang="en-IE" sz="60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30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278" y="1513409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278" y="1522483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51520" y="332656"/>
            <a:ext cx="2759039" cy="42484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rgbClr val="C00000"/>
                </a:solidFill>
              </a:rPr>
              <a:t>James has solved the </a:t>
            </a:r>
          </a:p>
          <a:p>
            <a:pPr algn="ctr"/>
            <a:r>
              <a:rPr lang="en-IE" dirty="0" smtClean="0">
                <a:solidFill>
                  <a:srgbClr val="C00000"/>
                </a:solidFill>
              </a:rPr>
              <a:t>Equation </a:t>
            </a:r>
          </a:p>
          <a:p>
            <a:pPr algn="ctr"/>
            <a:endParaRPr lang="en-IE" dirty="0" smtClean="0">
              <a:solidFill>
                <a:srgbClr val="C00000"/>
              </a:solidFill>
            </a:endParaRPr>
          </a:p>
          <a:p>
            <a:pPr indent="442913">
              <a:lnSpc>
                <a:spcPct val="150000"/>
              </a:lnSpc>
            </a:pPr>
            <a:r>
              <a:rPr lang="en-IE" sz="2000" dirty="0" smtClean="0">
                <a:solidFill>
                  <a:srgbClr val="C00000"/>
                </a:solidFill>
                <a:latin typeface="Comic Sans MS" pitchFamily="66" charset="0"/>
              </a:rPr>
              <a:t>2x + 3 = 11</a:t>
            </a:r>
          </a:p>
          <a:p>
            <a:pPr indent="987425">
              <a:lnSpc>
                <a:spcPct val="150000"/>
              </a:lnSpc>
            </a:pPr>
            <a:r>
              <a:rPr lang="en-IE" sz="2000" dirty="0" smtClean="0">
                <a:solidFill>
                  <a:srgbClr val="C00000"/>
                </a:solidFill>
                <a:latin typeface="Comic Sans MS" pitchFamily="66" charset="0"/>
              </a:rPr>
              <a:t>x = 8</a:t>
            </a:r>
          </a:p>
          <a:p>
            <a:pPr indent="987425">
              <a:lnSpc>
                <a:spcPct val="150000"/>
              </a:lnSpc>
            </a:pPr>
            <a:r>
              <a:rPr lang="en-IE" sz="2000" dirty="0">
                <a:solidFill>
                  <a:srgbClr val="C00000"/>
                </a:solidFill>
                <a:latin typeface="Comic Sans MS" pitchFamily="66" charset="0"/>
              </a:rPr>
              <a:t>x</a:t>
            </a:r>
            <a:r>
              <a:rPr lang="en-IE" sz="2000" dirty="0" smtClean="0">
                <a:solidFill>
                  <a:srgbClr val="C00000"/>
                </a:solidFill>
                <a:latin typeface="Comic Sans MS" pitchFamily="66" charset="0"/>
              </a:rPr>
              <a:t> = 4 </a:t>
            </a:r>
          </a:p>
          <a:p>
            <a:pPr algn="ctr"/>
            <a:endParaRPr lang="en-IE" dirty="0">
              <a:solidFill>
                <a:srgbClr val="C00000"/>
              </a:solidFill>
            </a:endParaRPr>
          </a:p>
          <a:p>
            <a:pPr algn="ctr"/>
            <a:r>
              <a:rPr lang="en-IE" dirty="0" smtClean="0">
                <a:solidFill>
                  <a:srgbClr val="C00000"/>
                </a:solidFill>
              </a:rPr>
              <a:t>Verify that James is correct</a:t>
            </a:r>
          </a:p>
          <a:p>
            <a:pPr algn="ctr"/>
            <a:r>
              <a:rPr lang="en-IE" sz="2000" dirty="0" smtClean="0">
                <a:solidFill>
                  <a:srgbClr val="C00000"/>
                </a:solidFill>
              </a:rPr>
              <a:t>2(4) + 3 = 11</a:t>
            </a:r>
          </a:p>
          <a:p>
            <a:pPr algn="ctr"/>
            <a:endParaRPr lang="en-IE" dirty="0">
              <a:solidFill>
                <a:srgbClr val="C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195736" y="1489720"/>
            <a:ext cx="0" cy="12192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55576" y="1489720"/>
            <a:ext cx="0" cy="12192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18572" y="1689520"/>
            <a:ext cx="23022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en-IE" sz="2000" dirty="0" smtClean="0">
                <a:solidFill>
                  <a:srgbClr val="FF0000"/>
                </a:solidFill>
                <a:latin typeface="Comic Sans MS" pitchFamily="66" charset="0"/>
              </a:rPr>
              <a:t>3                     </a:t>
            </a:r>
            <a:r>
              <a:rPr lang="en-IE" dirty="0" smtClean="0">
                <a:solidFill>
                  <a:srgbClr val="FF0000"/>
                </a:solidFill>
                <a:latin typeface="Comic Sans MS" pitchFamily="66" charset="0"/>
              </a:rPr>
              <a:t>-3</a:t>
            </a:r>
            <a:endParaRPr lang="en-IE" dirty="0" smtClean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19988" y="2180560"/>
                <a:ext cx="249940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IE" sz="20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÷</m:t>
                    </m:r>
                  </m:oMath>
                </a14:m>
                <a:r>
                  <a:rPr lang="en-IE" sz="2000" dirty="0" smtClean="0">
                    <a:solidFill>
                      <a:srgbClr val="FF0000"/>
                    </a:solidFill>
                    <a:latin typeface="Comic Sans MS" pitchFamily="66" charset="0"/>
                  </a:rPr>
                  <a:t>2                     </a:t>
                </a:r>
                <a14:m>
                  <m:oMath xmlns:m="http://schemas.openxmlformats.org/officeDocument/2006/math">
                    <m:r>
                      <a:rPr lang="en-IE" sz="20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÷</m:t>
                    </m:r>
                  </m:oMath>
                </a14:m>
                <a:r>
                  <a:rPr lang="en-IE" sz="2000" dirty="0" smtClean="0">
                    <a:solidFill>
                      <a:srgbClr val="FF0000"/>
                    </a:solidFill>
                    <a:latin typeface="Comic Sans MS" pitchFamily="66" charset="0"/>
                  </a:rPr>
                  <a:t>2</a:t>
                </a:r>
                <a:endParaRPr lang="en-IE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88" y="2180560"/>
                <a:ext cx="2499402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9231" r="-1707" b="-26154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5001" y="1522483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06486" y="1522483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5940152" y="1052736"/>
            <a:ext cx="3024336" cy="5256584"/>
            <a:chOff x="5940152" y="1344078"/>
            <a:chExt cx="3024336" cy="5256584"/>
          </a:xfrm>
        </p:grpSpPr>
        <p:grpSp>
          <p:nvGrpSpPr>
            <p:cNvPr id="10" name="Group 9"/>
            <p:cNvGrpSpPr/>
            <p:nvPr/>
          </p:nvGrpSpPr>
          <p:grpSpPr>
            <a:xfrm>
              <a:off x="5940152" y="1344078"/>
              <a:ext cx="3024336" cy="5256584"/>
              <a:chOff x="5940152" y="1344078"/>
              <a:chExt cx="3024336" cy="5256584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16216" y="1385342"/>
                <a:ext cx="990600" cy="342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8" name="Line Callout 2 7"/>
              <p:cNvSpPr/>
              <p:nvPr/>
            </p:nvSpPr>
            <p:spPr>
              <a:xfrm>
                <a:off x="5940152" y="1344078"/>
                <a:ext cx="3024336" cy="5256584"/>
              </a:xfrm>
              <a:prstGeom prst="borderCallout2">
                <a:avLst>
                  <a:gd name="adj1" fmla="val 62912"/>
                  <a:gd name="adj2" fmla="val -856"/>
                  <a:gd name="adj3" fmla="val 88158"/>
                  <a:gd name="adj4" fmla="val -8983"/>
                  <a:gd name="adj5" fmla="val 88233"/>
                  <a:gd name="adj6" fmla="val -53980"/>
                </a:avLst>
              </a:prstGeom>
              <a:solidFill>
                <a:srgbClr val="C00000"/>
              </a:solidFill>
              <a:ln w="76200">
                <a:solidFill>
                  <a:srgbClr val="FFFF0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IE" dirty="0" smtClean="0"/>
                  <a:t>We need to put the calculator into Verify Mode</a:t>
                </a:r>
              </a:p>
              <a:p>
                <a:pPr algn="ctr"/>
                <a:endParaRPr lang="en-IE" dirty="0" smtClean="0"/>
              </a:p>
              <a:p>
                <a:pPr algn="ctr"/>
                <a:endParaRPr lang="en-IE" sz="1100" dirty="0" smtClean="0"/>
              </a:p>
              <a:p>
                <a:pPr algn="ctr"/>
                <a:r>
                  <a:rPr lang="en-IE" dirty="0" smtClean="0"/>
                  <a:t>Type in the LHS of the equation</a:t>
                </a:r>
              </a:p>
              <a:p>
                <a:pPr algn="ctr"/>
                <a:endParaRPr lang="en-IE" dirty="0"/>
              </a:p>
              <a:p>
                <a:pPr algn="ctr"/>
                <a:endParaRPr lang="en-IE" dirty="0" smtClean="0"/>
              </a:p>
              <a:p>
                <a:pPr algn="ctr"/>
                <a:r>
                  <a:rPr lang="en-IE" dirty="0" smtClean="0"/>
                  <a:t>We wish to verify the result</a:t>
                </a:r>
              </a:p>
              <a:p>
                <a:pPr algn="ctr"/>
                <a:endParaRPr lang="en-IE" dirty="0"/>
              </a:p>
              <a:p>
                <a:pPr algn="ctr"/>
                <a:endParaRPr lang="en-IE" sz="1200" dirty="0" smtClean="0"/>
              </a:p>
              <a:p>
                <a:pPr algn="ctr"/>
                <a:r>
                  <a:rPr lang="en-IE" smtClean="0"/>
                  <a:t>We want  </a:t>
                </a:r>
                <a:r>
                  <a:rPr lang="en-IE" dirty="0" smtClean="0"/>
                  <a:t>=</a:t>
                </a:r>
              </a:p>
              <a:p>
                <a:pPr algn="ctr"/>
                <a:endParaRPr lang="en-IE" dirty="0"/>
              </a:p>
              <a:p>
                <a:pPr algn="ctr"/>
                <a:endParaRPr lang="en-IE" dirty="0" smtClean="0"/>
              </a:p>
              <a:p>
                <a:pPr algn="ctr"/>
                <a:r>
                  <a:rPr lang="en-IE" dirty="0" smtClean="0"/>
                  <a:t>11</a:t>
                </a:r>
              </a:p>
              <a:p>
                <a:pPr algn="ctr"/>
                <a:endParaRPr lang="en-IE" dirty="0"/>
              </a:p>
              <a:p>
                <a:pPr algn="ctr"/>
                <a:endParaRPr lang="en-IE" dirty="0" smtClean="0"/>
              </a:p>
              <a:p>
                <a:pPr algn="ctr"/>
                <a:r>
                  <a:rPr lang="en-IE" dirty="0" smtClean="0"/>
                  <a:t>Is It TRUE?</a:t>
                </a:r>
              </a:p>
            </p:txBody>
          </p:sp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08965" y="1985726"/>
                <a:ext cx="990600" cy="342900"/>
              </a:xfrm>
              <a:prstGeom prst="round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0" name="Picture 6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18820" y="2969188"/>
                <a:ext cx="2667000" cy="381000"/>
              </a:xfrm>
              <a:prstGeom prst="round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2" name="Picture 8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37970" y="3790187"/>
                <a:ext cx="1028700" cy="371475"/>
              </a:xfrm>
              <a:prstGeom prst="round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3" name="Picture 9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28369" y="4525119"/>
                <a:ext cx="447675" cy="400050"/>
              </a:xfrm>
              <a:prstGeom prst="round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6642" y="5373216"/>
              <a:ext cx="885825" cy="352425"/>
            </a:xfrm>
            <a:prstGeom prst="round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5001" y="1522483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06486" y="1522483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7668" y="5868328"/>
            <a:ext cx="476250" cy="361950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278" y="1522483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891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1747</TotalTime>
  <Words>66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VERIFY MODE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pmdt</cp:lastModifiedBy>
  <cp:revision>9</cp:revision>
  <dcterms:created xsi:type="dcterms:W3CDTF">2012-04-05T13:29:00Z</dcterms:created>
  <dcterms:modified xsi:type="dcterms:W3CDTF">2012-04-18T09:55:49Z</dcterms:modified>
</cp:coreProperties>
</file>