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Lst>
  <p:notesMasterIdLst>
    <p:notesMasterId r:id="rId66"/>
  </p:notesMasterIdLst>
  <p:handoutMasterIdLst>
    <p:handoutMasterId r:id="rId67"/>
  </p:handoutMasterIdLst>
  <p:sldIdLst>
    <p:sldId id="315" r:id="rId4"/>
    <p:sldId id="256" r:id="rId5"/>
    <p:sldId id="361" r:id="rId6"/>
    <p:sldId id="354" r:id="rId7"/>
    <p:sldId id="355" r:id="rId8"/>
    <p:sldId id="356" r:id="rId9"/>
    <p:sldId id="357" r:id="rId10"/>
    <p:sldId id="358" r:id="rId11"/>
    <p:sldId id="359" r:id="rId12"/>
    <p:sldId id="347" r:id="rId13"/>
    <p:sldId id="309" r:id="rId14"/>
    <p:sldId id="257" r:id="rId15"/>
    <p:sldId id="258" r:id="rId16"/>
    <p:sldId id="281" r:id="rId17"/>
    <p:sldId id="259" r:id="rId18"/>
    <p:sldId id="260" r:id="rId19"/>
    <p:sldId id="261" r:id="rId20"/>
    <p:sldId id="262" r:id="rId21"/>
    <p:sldId id="263" r:id="rId22"/>
    <p:sldId id="316" r:id="rId23"/>
    <p:sldId id="265" r:id="rId24"/>
    <p:sldId id="264" r:id="rId25"/>
    <p:sldId id="331" r:id="rId26"/>
    <p:sldId id="332" r:id="rId27"/>
    <p:sldId id="298" r:id="rId28"/>
    <p:sldId id="348" r:id="rId29"/>
    <p:sldId id="349" r:id="rId30"/>
    <p:sldId id="276" r:id="rId31"/>
    <p:sldId id="302" r:id="rId32"/>
    <p:sldId id="299" r:id="rId33"/>
    <p:sldId id="300" r:id="rId34"/>
    <p:sldId id="352" r:id="rId35"/>
    <p:sldId id="317" r:id="rId36"/>
    <p:sldId id="360" r:id="rId37"/>
    <p:sldId id="318" r:id="rId38"/>
    <p:sldId id="272" r:id="rId39"/>
    <p:sldId id="268" r:id="rId40"/>
    <p:sldId id="351" r:id="rId41"/>
    <p:sldId id="319" r:id="rId42"/>
    <p:sldId id="320" r:id="rId43"/>
    <p:sldId id="321" r:id="rId44"/>
    <p:sldId id="322" r:id="rId45"/>
    <p:sldId id="323" r:id="rId46"/>
    <p:sldId id="324" r:id="rId47"/>
    <p:sldId id="350" r:id="rId48"/>
    <p:sldId id="269" r:id="rId49"/>
    <p:sldId id="270" r:id="rId50"/>
    <p:sldId id="330" r:id="rId51"/>
    <p:sldId id="325" r:id="rId52"/>
    <p:sldId id="326" r:id="rId53"/>
    <p:sldId id="327" r:id="rId54"/>
    <p:sldId id="328" r:id="rId55"/>
    <p:sldId id="329" r:id="rId56"/>
    <p:sldId id="266" r:id="rId57"/>
    <p:sldId id="284" r:id="rId58"/>
    <p:sldId id="333" r:id="rId59"/>
    <p:sldId id="334" r:id="rId60"/>
    <p:sldId id="312" r:id="rId61"/>
    <p:sldId id="313" r:id="rId62"/>
    <p:sldId id="353" r:id="rId63"/>
    <p:sldId id="335" r:id="rId64"/>
    <p:sldId id="337"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241" autoAdjust="0"/>
  </p:normalViewPr>
  <p:slideViewPr>
    <p:cSldViewPr>
      <p:cViewPr>
        <p:scale>
          <a:sx n="60" d="100"/>
          <a:sy n="60" d="100"/>
        </p:scale>
        <p:origin x="-978" y="-300"/>
      </p:cViewPr>
      <p:guideLst>
        <p:guide orient="horz" pos="2160"/>
        <p:guide pos="2880"/>
      </p:guideLst>
    </p:cSldViewPr>
  </p:slideViewPr>
  <p:notesTextViewPr>
    <p:cViewPr>
      <p:scale>
        <a:sx n="1" d="1"/>
        <a:sy n="1" d="1"/>
      </p:scale>
      <p:origin x="0" y="0"/>
    </p:cViewPr>
  </p:notesTextViewPr>
  <p:sorterViewPr>
    <p:cViewPr>
      <p:scale>
        <a:sx n="66" d="100"/>
        <a:sy n="66" d="100"/>
      </p:scale>
      <p:origin x="0" y="1392"/>
    </p:cViewPr>
  </p:sorterViewPr>
  <p:notesViewPr>
    <p:cSldViewPr>
      <p:cViewPr varScale="1">
        <p:scale>
          <a:sx n="53" d="100"/>
          <a:sy n="53" d="100"/>
        </p:scale>
        <p:origin x="-25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8332F68-C576-424F-A2FE-AF37CBF8818D}" type="datetimeFigureOut">
              <a:rPr lang="en-IE"/>
              <a:pPr>
                <a:defRPr/>
              </a:pPr>
              <a:t>30/04/2014</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249E038-2E11-48F4-AA57-B58B778D7792}" type="slidenum">
              <a:rPr lang="en-IE"/>
              <a:pPr>
                <a:defRPr/>
              </a:pPr>
              <a:t>‹#›</a:t>
            </a:fld>
            <a:endParaRPr lang="en-IE"/>
          </a:p>
        </p:txBody>
      </p:sp>
    </p:spTree>
    <p:extLst>
      <p:ext uri="{BB962C8B-B14F-4D97-AF65-F5344CB8AC3E}">
        <p14:creationId xmlns:p14="http://schemas.microsoft.com/office/powerpoint/2010/main" val="3658408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EEDE93-1FF2-465A-A095-67A7FA3EED4D}" type="datetimeFigureOut">
              <a:rPr lang="en-IE"/>
              <a:pPr>
                <a:defRPr/>
              </a:pPr>
              <a:t>30/04/2014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60365D-AB3A-4A7D-A2B3-1CB62FB1065D}" type="slidenum">
              <a:rPr lang="en-IE"/>
              <a:pPr>
                <a:defRPr/>
              </a:pPr>
              <a:t>‹#›</a:t>
            </a:fld>
            <a:endParaRPr lang="en-IE"/>
          </a:p>
        </p:txBody>
      </p:sp>
    </p:spTree>
    <p:extLst>
      <p:ext uri="{BB962C8B-B14F-4D97-AF65-F5344CB8AC3E}">
        <p14:creationId xmlns:p14="http://schemas.microsoft.com/office/powerpoint/2010/main" val="2266859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IE" altLang="en-US" smtClean="0">
                <a:solidFill>
                  <a:srgbClr val="000000"/>
                </a:solidFill>
                <a:latin typeface="Calibri" pitchFamily="34" charset="0"/>
              </a:rPr>
              <a:t>Project Maths</a:t>
            </a:r>
          </a:p>
        </p:txBody>
      </p:sp>
      <p:sp>
        <p:nvSpPr>
          <p:cNvPr id="78851"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566B981-61DF-4BFF-95F2-5C358F6F2013}" type="datetime2">
              <a:rPr lang="en-IE" altLang="en-US" smtClean="0">
                <a:solidFill>
                  <a:srgbClr val="000000"/>
                </a:solidFill>
                <a:latin typeface="Calibri" pitchFamily="34" charset="0"/>
              </a:rPr>
              <a:pPr eaLnBrk="1" fontAlgn="base" hangingPunct="1">
                <a:spcBef>
                  <a:spcPct val="0"/>
                </a:spcBef>
                <a:spcAft>
                  <a:spcPct val="0"/>
                </a:spcAft>
              </a:pPr>
              <a:t>Wednesday, 30 April 2014</a:t>
            </a:fld>
            <a:endParaRPr lang="en-IE" altLang="en-US" smtClean="0">
              <a:solidFill>
                <a:srgbClr val="000000"/>
              </a:solidFill>
              <a:latin typeface="Calibri" pitchFamily="34" charset="0"/>
            </a:endParaRPr>
          </a:p>
        </p:txBody>
      </p:sp>
      <p:sp>
        <p:nvSpPr>
          <p:cNvPr id="7885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IE" altLang="en-US" smtClean="0">
                <a:solidFill>
                  <a:srgbClr val="000000"/>
                </a:solidFill>
                <a:latin typeface="Calibri" pitchFamily="34" charset="0"/>
              </a:rPr>
              <a:t>projectmaths.ie</a:t>
            </a:r>
          </a:p>
        </p:txBody>
      </p:sp>
      <p:sp>
        <p:nvSpPr>
          <p:cNvPr id="788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731C871-9762-487B-B56E-1E846DDE5282}" type="slidenum">
              <a:rPr lang="en-IE" altLang="en-US" smtClean="0">
                <a:solidFill>
                  <a:srgbClr val="000000"/>
                </a:solidFill>
                <a:latin typeface="Calibri" pitchFamily="34" charset="0"/>
              </a:rPr>
              <a:pPr eaLnBrk="1" fontAlgn="base" hangingPunct="1">
                <a:spcBef>
                  <a:spcPct val="0"/>
                </a:spcBef>
                <a:spcAft>
                  <a:spcPct val="0"/>
                </a:spcAft>
              </a:pPr>
              <a:t>1</a:t>
            </a:fld>
            <a:endParaRPr lang="en-IE" altLang="en-US" smtClean="0">
              <a:solidFill>
                <a:srgbClr val="000000"/>
              </a:solidFill>
              <a:latin typeface="Calibri" pitchFamily="34" charset="0"/>
            </a:endParaRPr>
          </a:p>
        </p:txBody>
      </p:sp>
      <p:sp>
        <p:nvSpPr>
          <p:cNvPr id="788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en-US" smtClean="0"/>
              <a:t>Cliceáil chun nótaí a chur leis</a:t>
            </a: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en-US" smtClean="0"/>
              <a:t>Cliceáil chun nótaí a chur leis</a:t>
            </a: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6ACED15-0CCF-4DFF-A57B-2BBC4167961C}" type="slidenum">
              <a:rPr lang="en-IE" altLang="en-US" smtClean="0">
                <a:latin typeface="Calibri" pitchFamily="34" charset="0"/>
              </a:rPr>
              <a:pPr eaLnBrk="1" fontAlgn="base" hangingPunct="1">
                <a:spcBef>
                  <a:spcPct val="0"/>
                </a:spcBef>
                <a:spcAft>
                  <a:spcPct val="0"/>
                </a:spcAft>
              </a:pPr>
              <a:t>29</a:t>
            </a:fld>
            <a:endParaRPr lang="en-IE"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IE" altLang="en-US" smtClean="0">
                <a:solidFill>
                  <a:srgbClr val="000000"/>
                </a:solidFill>
                <a:latin typeface="Calibri" pitchFamily="34" charset="0"/>
              </a:rPr>
              <a:t>Project Maths</a:t>
            </a:r>
          </a:p>
        </p:txBody>
      </p:sp>
      <p:sp>
        <p:nvSpPr>
          <p:cNvPr id="91139"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C3B27D1-0C2E-49F8-AE5E-ED4D2A1D2E8E}" type="datetime2">
              <a:rPr lang="en-IE" altLang="en-US" smtClean="0">
                <a:solidFill>
                  <a:srgbClr val="000000"/>
                </a:solidFill>
                <a:latin typeface="Calibri" pitchFamily="34" charset="0"/>
              </a:rPr>
              <a:pPr eaLnBrk="1" fontAlgn="base" hangingPunct="1">
                <a:spcBef>
                  <a:spcPct val="0"/>
                </a:spcBef>
                <a:spcAft>
                  <a:spcPct val="0"/>
                </a:spcAft>
              </a:pPr>
              <a:t>Wednesday, 30 April 2014</a:t>
            </a:fld>
            <a:endParaRPr lang="en-IE" altLang="en-US" smtClean="0">
              <a:solidFill>
                <a:srgbClr val="000000"/>
              </a:solidFill>
              <a:latin typeface="Calibri" pitchFamily="34" charset="0"/>
            </a:endParaRPr>
          </a:p>
        </p:txBody>
      </p:sp>
      <p:sp>
        <p:nvSpPr>
          <p:cNvPr id="9114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IE" altLang="en-US" smtClean="0">
                <a:solidFill>
                  <a:srgbClr val="000000"/>
                </a:solidFill>
                <a:latin typeface="Calibri" pitchFamily="34" charset="0"/>
              </a:rPr>
              <a:t>projectmaths.ie</a:t>
            </a:r>
          </a:p>
        </p:txBody>
      </p:sp>
      <p:sp>
        <p:nvSpPr>
          <p:cNvPr id="911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50F3A02-C97F-4FBA-92E6-A899D1163DF6}" type="slidenum">
              <a:rPr lang="en-IE" altLang="en-US" smtClean="0">
                <a:solidFill>
                  <a:srgbClr val="000000"/>
                </a:solidFill>
                <a:latin typeface="Calibri" pitchFamily="34" charset="0"/>
              </a:rPr>
              <a:pPr eaLnBrk="1" fontAlgn="base" hangingPunct="1">
                <a:spcBef>
                  <a:spcPct val="0"/>
                </a:spcBef>
                <a:spcAft>
                  <a:spcPct val="0"/>
                </a:spcAft>
              </a:pPr>
              <a:t>61</a:t>
            </a:fld>
            <a:endParaRPr lang="en-IE" altLang="en-US" smtClean="0">
              <a:solidFill>
                <a:srgbClr val="000000"/>
              </a:solidFill>
              <a:latin typeface="Calibri" pitchFamily="34" charset="0"/>
            </a:endParaRPr>
          </a:p>
        </p:txBody>
      </p:sp>
      <p:sp>
        <p:nvSpPr>
          <p:cNvPr id="911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IE" altLang="en-US" smtClean="0">
                <a:latin typeface="Calibri" pitchFamily="34" charset="0"/>
              </a:rPr>
              <a:t>Project Maths</a:t>
            </a:r>
          </a:p>
        </p:txBody>
      </p:sp>
      <p:sp>
        <p:nvSpPr>
          <p:cNvPr id="921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CC0AB5-59DA-46FA-B382-1EF6FF0C77CC}" type="datetime2">
              <a:rPr lang="en-IE" altLang="en-US" smtClean="0">
                <a:latin typeface="Calibri" pitchFamily="34" charset="0"/>
              </a:rPr>
              <a:pPr eaLnBrk="1" fontAlgn="base" hangingPunct="1">
                <a:spcBef>
                  <a:spcPct val="0"/>
                </a:spcBef>
                <a:spcAft>
                  <a:spcPct val="0"/>
                </a:spcAft>
              </a:pPr>
              <a:t>Wednesday, 30 April 2014</a:t>
            </a:fld>
            <a:endParaRPr lang="en-IE" altLang="en-US" smtClean="0">
              <a:latin typeface="Calibri" pitchFamily="34" charset="0"/>
            </a:endParaRPr>
          </a:p>
        </p:txBody>
      </p:sp>
      <p:sp>
        <p:nvSpPr>
          <p:cNvPr id="9216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IE" altLang="en-US" smtClean="0">
                <a:latin typeface="Calibri" pitchFamily="34" charset="0"/>
              </a:rPr>
              <a:t>projectmaths.ie</a:t>
            </a:r>
          </a:p>
        </p:txBody>
      </p:sp>
      <p:sp>
        <p:nvSpPr>
          <p:cNvPr id="921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B62627D-AA97-4E77-B74F-DC07BB425EC1}" type="slidenum">
              <a:rPr lang="en-IE" altLang="en-US" smtClean="0">
                <a:latin typeface="Calibri" pitchFamily="34" charset="0"/>
              </a:rPr>
              <a:pPr eaLnBrk="1" fontAlgn="base" hangingPunct="1">
                <a:spcBef>
                  <a:spcPct val="0"/>
                </a:spcBef>
                <a:spcAft>
                  <a:spcPct val="0"/>
                </a:spcAft>
              </a:pPr>
              <a:t>62</a:t>
            </a:fld>
            <a:endParaRPr lang="en-IE"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896A5F6-CA1A-4CCA-8C13-CA049E6ED286}" type="slidenum">
              <a:rPr lang="en-IE" altLang="en-US" smtClean="0">
                <a:latin typeface="Calibri" pitchFamily="34" charset="0"/>
              </a:rPr>
              <a:pPr eaLnBrk="1" fontAlgn="base" hangingPunct="1">
                <a:spcBef>
                  <a:spcPct val="0"/>
                </a:spcBef>
                <a:spcAft>
                  <a:spcPct val="0"/>
                </a:spcAft>
              </a:pPr>
              <a:t>2</a:t>
            </a:fld>
            <a:endParaRPr lang="en-IE"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Cliceáil</a:t>
            </a:r>
            <a:r>
              <a:rPr lang="en-IE" dirty="0" smtClean="0"/>
              <a:t> le </a:t>
            </a:r>
            <a:r>
              <a:rPr lang="en-IE" dirty="0" err="1" smtClean="0"/>
              <a:t>nótaí</a:t>
            </a:r>
            <a:r>
              <a:rPr lang="en-IE" dirty="0" smtClean="0"/>
              <a:t> a </a:t>
            </a:r>
            <a:r>
              <a:rPr lang="en-IE" dirty="0" err="1" smtClean="0"/>
              <a:t>bhreacadh</a:t>
            </a:r>
            <a:endParaRPr lang="en-IE" dirty="0"/>
          </a:p>
        </p:txBody>
      </p:sp>
      <p:sp>
        <p:nvSpPr>
          <p:cNvPr id="4" name="Slide Number Placeholder 3"/>
          <p:cNvSpPr>
            <a:spLocks noGrp="1"/>
          </p:cNvSpPr>
          <p:nvPr>
            <p:ph type="sldNum" sz="quarter" idx="10"/>
          </p:nvPr>
        </p:nvSpPr>
        <p:spPr/>
        <p:txBody>
          <a:bodyPr/>
          <a:lstStyle/>
          <a:p>
            <a:fld id="{B9A1347A-F701-4961-9FFE-E2401E8661C6}" type="slidenum">
              <a:rPr lang="en-IE" smtClean="0"/>
              <a:pPr/>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en-US" smtClean="0"/>
              <a:t>Cliceáil le nótaí a bhreacadh</a:t>
            </a:r>
          </a:p>
        </p:txBody>
      </p:sp>
      <p:sp>
        <p:nvSpPr>
          <p:cNvPr id="4" name="Slide Number Placeholder 3"/>
          <p:cNvSpPr>
            <a:spLocks noGrp="1"/>
          </p:cNvSpPr>
          <p:nvPr>
            <p:ph type="sldNum" sz="quarter" idx="5"/>
          </p:nvPr>
        </p:nvSpPr>
        <p:spPr/>
        <p:txBody>
          <a:bodyPr/>
          <a:lstStyle/>
          <a:p>
            <a:pPr>
              <a:defRPr/>
            </a:pPr>
            <a:fld id="{C68C6BFB-1B87-44C6-BEBC-9E6B77DACCF0}" type="slidenum">
              <a:rPr lang="en-IE" smtClean="0">
                <a:solidFill>
                  <a:prstClr val="black"/>
                </a:solidFill>
              </a:rPr>
              <a:pPr>
                <a:defRPr/>
              </a:pPr>
              <a:t>4</a:t>
            </a:fld>
            <a:endParaRPr lang="en-IE"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en-US" smtClean="0"/>
              <a:t>Cliceáil le nótaí a bhreacadh</a:t>
            </a:r>
          </a:p>
        </p:txBody>
      </p:sp>
      <p:sp>
        <p:nvSpPr>
          <p:cNvPr id="4" name="Slide Number Placeholder 3"/>
          <p:cNvSpPr>
            <a:spLocks noGrp="1"/>
          </p:cNvSpPr>
          <p:nvPr>
            <p:ph type="sldNum" sz="quarter" idx="5"/>
          </p:nvPr>
        </p:nvSpPr>
        <p:spPr/>
        <p:txBody>
          <a:bodyPr/>
          <a:lstStyle/>
          <a:p>
            <a:pPr>
              <a:defRPr/>
            </a:pPr>
            <a:fld id="{B87816E3-1012-4748-92F4-0973197BF1A1}" type="slidenum">
              <a:rPr lang="en-IE" smtClean="0">
                <a:solidFill>
                  <a:prstClr val="black"/>
                </a:solidFill>
              </a:rPr>
              <a:pPr>
                <a:defRPr/>
              </a:pPr>
              <a:t>5</a:t>
            </a:fld>
            <a:endParaRPr lang="en-IE"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en-US" smtClean="0"/>
              <a:t>Cliceáil le nótaí a bhreacadh</a:t>
            </a:r>
          </a:p>
        </p:txBody>
      </p:sp>
      <p:sp>
        <p:nvSpPr>
          <p:cNvPr id="4" name="Slide Number Placeholder 3"/>
          <p:cNvSpPr>
            <a:spLocks noGrp="1"/>
          </p:cNvSpPr>
          <p:nvPr>
            <p:ph type="sldNum" sz="quarter" idx="5"/>
          </p:nvPr>
        </p:nvSpPr>
        <p:spPr/>
        <p:txBody>
          <a:bodyPr/>
          <a:lstStyle/>
          <a:p>
            <a:pPr>
              <a:defRPr/>
            </a:pPr>
            <a:fld id="{71ED0994-EC42-4CD1-B75A-44F1ABADE0E1}" type="slidenum">
              <a:rPr lang="en-IE" smtClean="0">
                <a:solidFill>
                  <a:prstClr val="black"/>
                </a:solidFill>
              </a:rPr>
              <a:pPr>
                <a:defRPr/>
              </a:pPr>
              <a:t>6</a:t>
            </a:fld>
            <a:endParaRPr lang="en-IE"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en-US" smtClean="0"/>
              <a:t>Cliceáil le nótaí a bhreacadh</a:t>
            </a:r>
          </a:p>
        </p:txBody>
      </p:sp>
      <p:sp>
        <p:nvSpPr>
          <p:cNvPr id="4" name="Slide Number Placeholder 3"/>
          <p:cNvSpPr>
            <a:spLocks noGrp="1"/>
          </p:cNvSpPr>
          <p:nvPr>
            <p:ph type="sldNum" sz="quarter" idx="5"/>
          </p:nvPr>
        </p:nvSpPr>
        <p:spPr/>
        <p:txBody>
          <a:bodyPr/>
          <a:lstStyle/>
          <a:p>
            <a:pPr>
              <a:defRPr/>
            </a:pPr>
            <a:fld id="{7A7D6C2D-634C-4A38-ABA1-A99FCA76D496}" type="slidenum">
              <a:rPr lang="en-IE" smtClean="0">
                <a:solidFill>
                  <a:prstClr val="black"/>
                </a:solidFill>
              </a:rPr>
              <a:pPr>
                <a:defRPr/>
              </a:pPr>
              <a:t>7</a:t>
            </a:fld>
            <a:endParaRPr lang="en-IE"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en-US" smtClean="0"/>
              <a:t>Cliceáil le nótaí a bhreacadh</a:t>
            </a:r>
          </a:p>
        </p:txBody>
      </p:sp>
      <p:sp>
        <p:nvSpPr>
          <p:cNvPr id="4" name="Slide Number Placeholder 3"/>
          <p:cNvSpPr>
            <a:spLocks noGrp="1"/>
          </p:cNvSpPr>
          <p:nvPr>
            <p:ph type="sldNum" sz="quarter" idx="5"/>
          </p:nvPr>
        </p:nvSpPr>
        <p:spPr/>
        <p:txBody>
          <a:bodyPr/>
          <a:lstStyle/>
          <a:p>
            <a:pPr>
              <a:defRPr/>
            </a:pPr>
            <a:fld id="{456E2090-850F-489E-BB43-13A53A7F4CD6}" type="slidenum">
              <a:rPr lang="en-IE" smtClean="0">
                <a:solidFill>
                  <a:prstClr val="black"/>
                </a:solidFill>
              </a:rPr>
              <a:pPr>
                <a:defRPr/>
              </a:pPr>
              <a:t>8</a:t>
            </a:fld>
            <a:endParaRPr lang="en-IE"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tLang="en-US" smtClean="0"/>
              <a:t>Cliceáil le nótaí a bhreacadh</a:t>
            </a:r>
          </a:p>
        </p:txBody>
      </p:sp>
      <p:sp>
        <p:nvSpPr>
          <p:cNvPr id="4" name="Slide Number Placeholder 3"/>
          <p:cNvSpPr>
            <a:spLocks noGrp="1"/>
          </p:cNvSpPr>
          <p:nvPr>
            <p:ph type="sldNum" sz="quarter" idx="5"/>
          </p:nvPr>
        </p:nvSpPr>
        <p:spPr/>
        <p:txBody>
          <a:bodyPr/>
          <a:lstStyle/>
          <a:p>
            <a:pPr>
              <a:defRPr/>
            </a:pPr>
            <a:fld id="{AA0CAC6A-726E-43B1-8DF5-30363DDD69A5}" type="slidenum">
              <a:rPr lang="en-IE" smtClean="0">
                <a:solidFill>
                  <a:prstClr val="black"/>
                </a:solidFill>
              </a:rPr>
              <a:pPr>
                <a:defRPr/>
              </a:pPr>
              <a:t>9</a:t>
            </a:fld>
            <a:endParaRPr lang="en-IE"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19A4581A-F956-429C-A438-40122F92443F}"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60A8413-C673-4C8B-B301-1754AA0B8AE3}" type="slidenum">
              <a:rPr lang="en-IE"/>
              <a:pPr>
                <a:defRPr/>
              </a:pPr>
              <a:t>‹#›</a:t>
            </a:fld>
            <a:endParaRPr lang="en-IE"/>
          </a:p>
        </p:txBody>
      </p:sp>
    </p:spTree>
    <p:extLst>
      <p:ext uri="{BB962C8B-B14F-4D97-AF65-F5344CB8AC3E}">
        <p14:creationId xmlns:p14="http://schemas.microsoft.com/office/powerpoint/2010/main" val="202248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1BF6D3FB-DE0A-4C20-AF7B-01FC89704166}"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8A60808-AB55-4C0E-8D29-A33D6FDFED40}" type="slidenum">
              <a:rPr lang="en-IE"/>
              <a:pPr>
                <a:defRPr/>
              </a:pPr>
              <a:t>‹#›</a:t>
            </a:fld>
            <a:endParaRPr lang="en-IE"/>
          </a:p>
        </p:txBody>
      </p:sp>
    </p:spTree>
    <p:extLst>
      <p:ext uri="{BB962C8B-B14F-4D97-AF65-F5344CB8AC3E}">
        <p14:creationId xmlns:p14="http://schemas.microsoft.com/office/powerpoint/2010/main" val="86764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3446FCCE-B225-4717-A4B7-C1C25F4AA5D2}"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CF19EAF-236C-4BD6-A664-5893C3C732E3}" type="slidenum">
              <a:rPr lang="en-IE"/>
              <a:pPr>
                <a:defRPr/>
              </a:pPr>
              <a:t>‹#›</a:t>
            </a:fld>
            <a:endParaRPr lang="en-IE"/>
          </a:p>
        </p:txBody>
      </p:sp>
    </p:spTree>
    <p:extLst>
      <p:ext uri="{BB962C8B-B14F-4D97-AF65-F5344CB8AC3E}">
        <p14:creationId xmlns:p14="http://schemas.microsoft.com/office/powerpoint/2010/main" val="324026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16CAF166-B10E-4460-A2C8-AA360F3E0833}"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DBA8564C-0E7C-4AC9-BAF9-CCF832CDDFB3}" type="slidenum">
              <a:rPr lang="en-IE"/>
              <a:pPr>
                <a:defRPr/>
              </a:pPr>
              <a:t>‹#›</a:t>
            </a:fld>
            <a:endParaRPr lang="en-IE"/>
          </a:p>
        </p:txBody>
      </p:sp>
    </p:spTree>
    <p:extLst>
      <p:ext uri="{BB962C8B-B14F-4D97-AF65-F5344CB8AC3E}">
        <p14:creationId xmlns:p14="http://schemas.microsoft.com/office/powerpoint/2010/main" val="115500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C37A1E87-E6C2-43C9-9073-273D44591D58}"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7B796E8-470E-4115-B9CD-C85D16C28EE9}" type="slidenum">
              <a:rPr lang="en-IE"/>
              <a:pPr>
                <a:defRPr/>
              </a:pPr>
              <a:t>‹#›</a:t>
            </a:fld>
            <a:endParaRPr lang="en-IE"/>
          </a:p>
        </p:txBody>
      </p:sp>
    </p:spTree>
    <p:extLst>
      <p:ext uri="{BB962C8B-B14F-4D97-AF65-F5344CB8AC3E}">
        <p14:creationId xmlns:p14="http://schemas.microsoft.com/office/powerpoint/2010/main" val="151258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B56904-56CA-4D1E-9182-BC123FC7242F}"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6C74A4F-590F-4A84-88B3-A35EDBBCB8A4}" type="slidenum">
              <a:rPr lang="en-IE"/>
              <a:pPr>
                <a:defRPr/>
              </a:pPr>
              <a:t>‹#›</a:t>
            </a:fld>
            <a:endParaRPr lang="en-IE"/>
          </a:p>
        </p:txBody>
      </p:sp>
    </p:spTree>
    <p:extLst>
      <p:ext uri="{BB962C8B-B14F-4D97-AF65-F5344CB8AC3E}">
        <p14:creationId xmlns:p14="http://schemas.microsoft.com/office/powerpoint/2010/main" val="3432282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8152BBC7-9069-4790-9DD7-55D9E868782D}" type="datetimeFigureOut">
              <a:rPr lang="en-IE"/>
              <a:pPr>
                <a:defRPr/>
              </a:pPr>
              <a:t>30/04/2014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6D65866-D9BD-44BB-BFE9-4685F249C66C}" type="slidenum">
              <a:rPr lang="en-IE"/>
              <a:pPr>
                <a:defRPr/>
              </a:pPr>
              <a:t>‹#›</a:t>
            </a:fld>
            <a:endParaRPr lang="en-IE"/>
          </a:p>
        </p:txBody>
      </p:sp>
    </p:spTree>
    <p:extLst>
      <p:ext uri="{BB962C8B-B14F-4D97-AF65-F5344CB8AC3E}">
        <p14:creationId xmlns:p14="http://schemas.microsoft.com/office/powerpoint/2010/main" val="17422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47D74EEB-3CED-4752-AE27-EFEB47E39A02}" type="datetimeFigureOut">
              <a:rPr lang="en-IE"/>
              <a:pPr>
                <a:defRPr/>
              </a:pPr>
              <a:t>30/04/2014</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18A42699-A973-4F4C-9656-F3FFF19A5C21}" type="slidenum">
              <a:rPr lang="en-IE"/>
              <a:pPr>
                <a:defRPr/>
              </a:pPr>
              <a:t>‹#›</a:t>
            </a:fld>
            <a:endParaRPr lang="en-IE"/>
          </a:p>
        </p:txBody>
      </p:sp>
    </p:spTree>
    <p:extLst>
      <p:ext uri="{BB962C8B-B14F-4D97-AF65-F5344CB8AC3E}">
        <p14:creationId xmlns:p14="http://schemas.microsoft.com/office/powerpoint/2010/main" val="133280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DFD35515-CECD-4CB8-AC1F-3308ACC940A3}" type="datetimeFigureOut">
              <a:rPr lang="en-IE"/>
              <a:pPr>
                <a:defRPr/>
              </a:pPr>
              <a:t>30/04/2014</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EE15407B-D626-4CD9-AB92-33252411838D}" type="slidenum">
              <a:rPr lang="en-IE"/>
              <a:pPr>
                <a:defRPr/>
              </a:pPr>
              <a:t>‹#›</a:t>
            </a:fld>
            <a:endParaRPr lang="en-IE"/>
          </a:p>
        </p:txBody>
      </p:sp>
    </p:spTree>
    <p:extLst>
      <p:ext uri="{BB962C8B-B14F-4D97-AF65-F5344CB8AC3E}">
        <p14:creationId xmlns:p14="http://schemas.microsoft.com/office/powerpoint/2010/main" val="3526626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657439-DE0F-4692-8833-4B29580500CF}" type="datetimeFigureOut">
              <a:rPr lang="en-IE"/>
              <a:pPr>
                <a:defRPr/>
              </a:pPr>
              <a:t>30/04/2014</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41810455-73D1-40A4-A4C6-84EB2E989534}" type="slidenum">
              <a:rPr lang="en-IE"/>
              <a:pPr>
                <a:defRPr/>
              </a:pPr>
              <a:t>‹#›</a:t>
            </a:fld>
            <a:endParaRPr lang="en-IE"/>
          </a:p>
        </p:txBody>
      </p:sp>
    </p:spTree>
    <p:extLst>
      <p:ext uri="{BB962C8B-B14F-4D97-AF65-F5344CB8AC3E}">
        <p14:creationId xmlns:p14="http://schemas.microsoft.com/office/powerpoint/2010/main" val="415065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AF7ECA-0326-46E2-B80E-E4C545DA3D66}" type="datetimeFigureOut">
              <a:rPr lang="en-IE"/>
              <a:pPr>
                <a:defRPr/>
              </a:pPr>
              <a:t>30/04/2014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8375F1FB-CE7C-48D0-8703-73BA507ED187}" type="slidenum">
              <a:rPr lang="en-IE"/>
              <a:pPr>
                <a:defRPr/>
              </a:pPr>
              <a:t>‹#›</a:t>
            </a:fld>
            <a:endParaRPr lang="en-IE"/>
          </a:p>
        </p:txBody>
      </p:sp>
    </p:spTree>
    <p:extLst>
      <p:ext uri="{BB962C8B-B14F-4D97-AF65-F5344CB8AC3E}">
        <p14:creationId xmlns:p14="http://schemas.microsoft.com/office/powerpoint/2010/main" val="122856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A1AA0F40-1D55-4B32-9633-0E4AAD95EDAD}"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EC5A4AF-838E-408F-8578-49856849F8DC}" type="slidenum">
              <a:rPr lang="en-IE"/>
              <a:pPr>
                <a:defRPr/>
              </a:pPr>
              <a:t>‹#›</a:t>
            </a:fld>
            <a:endParaRPr lang="en-IE"/>
          </a:p>
        </p:txBody>
      </p:sp>
    </p:spTree>
    <p:extLst>
      <p:ext uri="{BB962C8B-B14F-4D97-AF65-F5344CB8AC3E}">
        <p14:creationId xmlns:p14="http://schemas.microsoft.com/office/powerpoint/2010/main" val="1971485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F728E1-D5C4-42E1-AAD6-69722B867F66}" type="datetimeFigureOut">
              <a:rPr lang="en-IE"/>
              <a:pPr>
                <a:defRPr/>
              </a:pPr>
              <a:t>30/04/2014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86C3DE4-E6C8-4226-ABDA-EFC73BF733EA}" type="slidenum">
              <a:rPr lang="en-IE"/>
              <a:pPr>
                <a:defRPr/>
              </a:pPr>
              <a:t>‹#›</a:t>
            </a:fld>
            <a:endParaRPr lang="en-IE"/>
          </a:p>
        </p:txBody>
      </p:sp>
    </p:spTree>
    <p:extLst>
      <p:ext uri="{BB962C8B-B14F-4D97-AF65-F5344CB8AC3E}">
        <p14:creationId xmlns:p14="http://schemas.microsoft.com/office/powerpoint/2010/main" val="387763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C6B8B7B7-22B8-40F4-86EF-36F47217BB48}"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613F95A-2860-49C4-AE91-53D6D96ABB57}" type="slidenum">
              <a:rPr lang="en-IE"/>
              <a:pPr>
                <a:defRPr/>
              </a:pPr>
              <a:t>‹#›</a:t>
            </a:fld>
            <a:endParaRPr lang="en-IE"/>
          </a:p>
        </p:txBody>
      </p:sp>
    </p:spTree>
    <p:extLst>
      <p:ext uri="{BB962C8B-B14F-4D97-AF65-F5344CB8AC3E}">
        <p14:creationId xmlns:p14="http://schemas.microsoft.com/office/powerpoint/2010/main" val="28217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BF99F82E-497B-42AA-AFC9-D6F6FD0CDE64}"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6AFEAB0-ABBC-4D58-B5FE-972ADBCDB51E}" type="slidenum">
              <a:rPr lang="en-IE"/>
              <a:pPr>
                <a:defRPr/>
              </a:pPr>
              <a:t>‹#›</a:t>
            </a:fld>
            <a:endParaRPr lang="en-IE"/>
          </a:p>
        </p:txBody>
      </p:sp>
    </p:spTree>
    <p:extLst>
      <p:ext uri="{BB962C8B-B14F-4D97-AF65-F5344CB8AC3E}">
        <p14:creationId xmlns:p14="http://schemas.microsoft.com/office/powerpoint/2010/main" val="63622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DCFB9D33-C214-4E4A-8E78-AAB1E2D1E701}"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997F34EA-C767-4434-A203-C868199A89D7}" type="slidenum">
              <a:rPr lang="en-IE"/>
              <a:pPr>
                <a:defRPr/>
              </a:pPr>
              <a:t>‹#›</a:t>
            </a:fld>
            <a:endParaRPr lang="en-IE"/>
          </a:p>
        </p:txBody>
      </p:sp>
    </p:spTree>
    <p:extLst>
      <p:ext uri="{BB962C8B-B14F-4D97-AF65-F5344CB8AC3E}">
        <p14:creationId xmlns:p14="http://schemas.microsoft.com/office/powerpoint/2010/main" val="265867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9F3ABDBF-B6FB-4C23-B7E8-E08F89B150E9}"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CFA750E8-6AAA-4B75-8379-209BD09AF2C6}" type="slidenum">
              <a:rPr lang="en-IE"/>
              <a:pPr>
                <a:defRPr/>
              </a:pPr>
              <a:t>‹#›</a:t>
            </a:fld>
            <a:endParaRPr lang="en-IE"/>
          </a:p>
        </p:txBody>
      </p:sp>
    </p:spTree>
    <p:extLst>
      <p:ext uri="{BB962C8B-B14F-4D97-AF65-F5344CB8AC3E}">
        <p14:creationId xmlns:p14="http://schemas.microsoft.com/office/powerpoint/2010/main" val="990905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96A9EA31-0135-4B5E-97C7-21983A41154C}"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4E1B7883-6F56-482C-959B-50C2606A21E2}" type="slidenum">
              <a:rPr lang="en-IE"/>
              <a:pPr>
                <a:defRPr/>
              </a:pPr>
              <a:t>‹#›</a:t>
            </a:fld>
            <a:endParaRPr lang="en-IE"/>
          </a:p>
        </p:txBody>
      </p:sp>
    </p:spTree>
    <p:extLst>
      <p:ext uri="{BB962C8B-B14F-4D97-AF65-F5344CB8AC3E}">
        <p14:creationId xmlns:p14="http://schemas.microsoft.com/office/powerpoint/2010/main" val="119435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B7ECBEFE-4467-413E-BACA-38CB7246C9F4}" type="datetimeFigureOut">
              <a:rPr lang="en-IE"/>
              <a:pPr>
                <a:defRPr/>
              </a:pPr>
              <a:t>30/04/2014</a:t>
            </a:fld>
            <a:endParaRPr lang="en-IE"/>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8968F0F6-728D-48B3-ABEF-99C932A71A27}" type="slidenum">
              <a:rPr lang="en-IE"/>
              <a:pPr>
                <a:defRPr/>
              </a:pPr>
              <a:t>‹#›</a:t>
            </a:fld>
            <a:endParaRPr lang="en-IE"/>
          </a:p>
        </p:txBody>
      </p:sp>
    </p:spTree>
    <p:extLst>
      <p:ext uri="{BB962C8B-B14F-4D97-AF65-F5344CB8AC3E}">
        <p14:creationId xmlns:p14="http://schemas.microsoft.com/office/powerpoint/2010/main" val="2035544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fontAlgn="base">
              <a:spcBef>
                <a:spcPct val="0"/>
              </a:spcBef>
              <a:spcAft>
                <a:spcPct val="0"/>
              </a:spcAft>
              <a:defRPr/>
            </a:lvl1pPr>
          </a:lstStyle>
          <a:p>
            <a:pPr>
              <a:defRPr/>
            </a:pPr>
            <a:fld id="{63D22037-C83F-4E8A-8A3D-B0F536B68FAC}" type="datetimeFigureOut">
              <a:rPr lang="en-IE"/>
              <a:pPr>
                <a:defRPr/>
              </a:pPr>
              <a:t>30/04/2014</a:t>
            </a:fld>
            <a:endParaRPr lang="en-IE"/>
          </a:p>
        </p:txBody>
      </p:sp>
      <p:sp>
        <p:nvSpPr>
          <p:cNvPr id="8" name="Footer Placeholder 7"/>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20A5799D-D786-4576-98C3-CE04CACCD8B0}" type="slidenum">
              <a:rPr lang="en-IE"/>
              <a:pPr>
                <a:defRPr/>
              </a:pPr>
              <a:t>‹#›</a:t>
            </a:fld>
            <a:endParaRPr lang="en-IE"/>
          </a:p>
        </p:txBody>
      </p:sp>
    </p:spTree>
    <p:extLst>
      <p:ext uri="{BB962C8B-B14F-4D97-AF65-F5344CB8AC3E}">
        <p14:creationId xmlns:p14="http://schemas.microsoft.com/office/powerpoint/2010/main" val="2594633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fontAlgn="base">
              <a:spcBef>
                <a:spcPct val="0"/>
              </a:spcBef>
              <a:spcAft>
                <a:spcPct val="0"/>
              </a:spcAft>
              <a:defRPr/>
            </a:lvl1pPr>
          </a:lstStyle>
          <a:p>
            <a:pPr>
              <a:defRPr/>
            </a:pPr>
            <a:fld id="{053E6EBA-4E40-4DCE-AA61-B04F78C59495}" type="datetimeFigureOut">
              <a:rPr lang="en-IE"/>
              <a:pPr>
                <a:defRPr/>
              </a:pPr>
              <a:t>30/04/2014</a:t>
            </a:fld>
            <a:endParaRPr lang="en-IE"/>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3DABE802-FDCD-4DB2-B157-881110FC8556}" type="slidenum">
              <a:rPr lang="en-IE"/>
              <a:pPr>
                <a:defRPr/>
              </a:pPr>
              <a:t>‹#›</a:t>
            </a:fld>
            <a:endParaRPr lang="en-IE"/>
          </a:p>
        </p:txBody>
      </p:sp>
    </p:spTree>
    <p:extLst>
      <p:ext uri="{BB962C8B-B14F-4D97-AF65-F5344CB8AC3E}">
        <p14:creationId xmlns:p14="http://schemas.microsoft.com/office/powerpoint/2010/main" val="2674974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3190875" y="647700"/>
            <a:ext cx="2762250" cy="5562600"/>
          </a:xfrm>
          <a:prstGeom prst="rect">
            <a:avLst/>
          </a:prstGeom>
          <a:noFill/>
          <a:ln>
            <a:noFill/>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1"/>
          <p:cNvSpPr>
            <a:spLocks noGrp="1"/>
          </p:cNvSpPr>
          <p:nvPr>
            <p:ph type="dt" sz="half" idx="10"/>
          </p:nvPr>
        </p:nvSpPr>
        <p:spPr/>
        <p:txBody>
          <a:bodyPr/>
          <a:lstStyle>
            <a:lvl1pPr fontAlgn="base">
              <a:spcBef>
                <a:spcPct val="0"/>
              </a:spcBef>
              <a:spcAft>
                <a:spcPct val="0"/>
              </a:spcAft>
              <a:defRPr/>
            </a:lvl1pPr>
          </a:lstStyle>
          <a:p>
            <a:pPr>
              <a:defRPr/>
            </a:pPr>
            <a:fld id="{05605B89-D5E0-4101-9B9F-213EA0C33434}" type="datetimeFigureOut">
              <a:rPr lang="en-IE"/>
              <a:pPr>
                <a:defRPr/>
              </a:pPr>
              <a:t>30/04/2014</a:t>
            </a:fld>
            <a:endParaRPr lang="en-IE"/>
          </a:p>
        </p:txBody>
      </p:sp>
      <p:sp>
        <p:nvSpPr>
          <p:cNvPr id="4"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5"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69F56AF0-3C49-4AE7-A089-A0C0A3963921}" type="slidenum">
              <a:rPr lang="en-IE"/>
              <a:pPr>
                <a:defRPr/>
              </a:pPr>
              <a:t>‹#›</a:t>
            </a:fld>
            <a:endParaRPr lang="en-IE"/>
          </a:p>
        </p:txBody>
      </p:sp>
    </p:spTree>
    <p:extLst>
      <p:ext uri="{BB962C8B-B14F-4D97-AF65-F5344CB8AC3E}">
        <p14:creationId xmlns:p14="http://schemas.microsoft.com/office/powerpoint/2010/main" val="268207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30FD4E-7CC5-4972-9A8B-FD1CA09A741E}"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AB9AA44-3006-4392-A0B7-837D402EEA3E}" type="slidenum">
              <a:rPr lang="en-IE"/>
              <a:pPr>
                <a:defRPr/>
              </a:pPr>
              <a:t>‹#›</a:t>
            </a:fld>
            <a:endParaRPr lang="en-IE"/>
          </a:p>
        </p:txBody>
      </p:sp>
    </p:spTree>
    <p:extLst>
      <p:ext uri="{BB962C8B-B14F-4D97-AF65-F5344CB8AC3E}">
        <p14:creationId xmlns:p14="http://schemas.microsoft.com/office/powerpoint/2010/main" val="2784769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B9664463-2541-4C5B-A350-7D3AA0E514FC}" type="datetimeFigureOut">
              <a:rPr lang="en-IE"/>
              <a:pPr>
                <a:defRPr/>
              </a:pPr>
              <a:t>30/04/2014</a:t>
            </a:fld>
            <a:endParaRPr lang="en-IE"/>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271EE70D-A2BF-4FD2-BE13-9C0BF844506B}" type="slidenum">
              <a:rPr lang="en-IE"/>
              <a:pPr>
                <a:defRPr/>
              </a:pPr>
              <a:t>‹#›</a:t>
            </a:fld>
            <a:endParaRPr lang="en-IE"/>
          </a:p>
        </p:txBody>
      </p:sp>
    </p:spTree>
    <p:extLst>
      <p:ext uri="{BB962C8B-B14F-4D97-AF65-F5344CB8AC3E}">
        <p14:creationId xmlns:p14="http://schemas.microsoft.com/office/powerpoint/2010/main" val="865842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B6E2F591-4CAF-402F-8D8E-CF729361C001}" type="datetimeFigureOut">
              <a:rPr lang="en-IE"/>
              <a:pPr>
                <a:defRPr/>
              </a:pPr>
              <a:t>30/04/2014</a:t>
            </a:fld>
            <a:endParaRPr lang="en-IE"/>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1B4D60D8-037B-44A9-A059-85E0233E5C19}" type="slidenum">
              <a:rPr lang="en-IE"/>
              <a:pPr>
                <a:defRPr/>
              </a:pPr>
              <a:t>‹#›</a:t>
            </a:fld>
            <a:endParaRPr lang="en-IE"/>
          </a:p>
        </p:txBody>
      </p:sp>
    </p:spTree>
    <p:extLst>
      <p:ext uri="{BB962C8B-B14F-4D97-AF65-F5344CB8AC3E}">
        <p14:creationId xmlns:p14="http://schemas.microsoft.com/office/powerpoint/2010/main" val="958511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24683EEF-27CE-4E47-89EE-D66ECEECC568}"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68A0A73E-4FE5-435E-82C2-51D9D53E7F23}" type="slidenum">
              <a:rPr lang="en-IE"/>
              <a:pPr>
                <a:defRPr/>
              </a:pPr>
              <a:t>‹#›</a:t>
            </a:fld>
            <a:endParaRPr lang="en-IE"/>
          </a:p>
        </p:txBody>
      </p:sp>
    </p:spTree>
    <p:extLst>
      <p:ext uri="{BB962C8B-B14F-4D97-AF65-F5344CB8AC3E}">
        <p14:creationId xmlns:p14="http://schemas.microsoft.com/office/powerpoint/2010/main" val="2522233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7F2703F7-C993-4857-A4E9-D9C7F4E6E042}" type="datetimeFigureOut">
              <a:rPr lang="en-IE"/>
              <a:pPr>
                <a:defRPr/>
              </a:pPr>
              <a:t>30/04/2014</a:t>
            </a:fld>
            <a:endParaRPr lang="en-IE"/>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IE"/>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6472C8DC-D18B-4523-91EF-E5BF38049C4F}" type="slidenum">
              <a:rPr lang="en-IE"/>
              <a:pPr>
                <a:defRPr/>
              </a:pPr>
              <a:t>‹#›</a:t>
            </a:fld>
            <a:endParaRPr lang="en-IE"/>
          </a:p>
        </p:txBody>
      </p:sp>
    </p:spTree>
    <p:extLst>
      <p:ext uri="{BB962C8B-B14F-4D97-AF65-F5344CB8AC3E}">
        <p14:creationId xmlns:p14="http://schemas.microsoft.com/office/powerpoint/2010/main" val="180669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642A07DA-E713-4F38-B27E-DE6E97D1C58D}" type="datetimeFigureOut">
              <a:rPr lang="en-IE"/>
              <a:pPr>
                <a:defRPr/>
              </a:pPr>
              <a:t>30/04/2014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C33B9592-9851-4639-A43C-6E2150233D64}" type="slidenum">
              <a:rPr lang="en-IE"/>
              <a:pPr>
                <a:defRPr/>
              </a:pPr>
              <a:t>‹#›</a:t>
            </a:fld>
            <a:endParaRPr lang="en-IE"/>
          </a:p>
        </p:txBody>
      </p:sp>
    </p:spTree>
    <p:extLst>
      <p:ext uri="{BB962C8B-B14F-4D97-AF65-F5344CB8AC3E}">
        <p14:creationId xmlns:p14="http://schemas.microsoft.com/office/powerpoint/2010/main" val="355649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EA7DF679-DDCE-4EFA-8B2B-36B3F9BC8838}" type="datetimeFigureOut">
              <a:rPr lang="en-IE"/>
              <a:pPr>
                <a:defRPr/>
              </a:pPr>
              <a:t>30/04/2014</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93A0B116-C270-491D-871B-3DEAE071AB00}" type="slidenum">
              <a:rPr lang="en-IE"/>
              <a:pPr>
                <a:defRPr/>
              </a:pPr>
              <a:t>‹#›</a:t>
            </a:fld>
            <a:endParaRPr lang="en-IE"/>
          </a:p>
        </p:txBody>
      </p:sp>
    </p:spTree>
    <p:extLst>
      <p:ext uri="{BB962C8B-B14F-4D97-AF65-F5344CB8AC3E}">
        <p14:creationId xmlns:p14="http://schemas.microsoft.com/office/powerpoint/2010/main" val="291479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2076B83F-6722-4EB2-B75B-F814FACB2295}" type="datetimeFigureOut">
              <a:rPr lang="en-IE"/>
              <a:pPr>
                <a:defRPr/>
              </a:pPr>
              <a:t>30/04/2014</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7D8D66A5-1964-45FB-AF8D-A28D16A0160A}" type="slidenum">
              <a:rPr lang="en-IE"/>
              <a:pPr>
                <a:defRPr/>
              </a:pPr>
              <a:t>‹#›</a:t>
            </a:fld>
            <a:endParaRPr lang="en-IE"/>
          </a:p>
        </p:txBody>
      </p:sp>
    </p:spTree>
    <p:extLst>
      <p:ext uri="{BB962C8B-B14F-4D97-AF65-F5344CB8AC3E}">
        <p14:creationId xmlns:p14="http://schemas.microsoft.com/office/powerpoint/2010/main" val="360620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auto">
          <a:xfrm>
            <a:off x="2405063" y="747713"/>
            <a:ext cx="4333875" cy="5362575"/>
          </a:xfrm>
          <a:prstGeom prst="rect">
            <a:avLst/>
          </a:prstGeom>
          <a:ln w="127000" cap="sq">
            <a:solidFill>
              <a:srgbClr val="000000"/>
            </a:solidFill>
            <a:miter lim="800000"/>
          </a:ln>
          <a:effectLst>
            <a:outerShdw blurRad="57150" dist="50800" dir="2700000" algn="tl" rotWithShape="0">
              <a:srgbClr val="000000">
                <a:alpha val="40000"/>
              </a:srgbClr>
            </a:outerShdw>
          </a:effectLst>
          <a:extLst/>
        </p:spPr>
      </p:pic>
      <p:sp>
        <p:nvSpPr>
          <p:cNvPr id="3" name="Date Placeholder 1"/>
          <p:cNvSpPr>
            <a:spLocks noGrp="1"/>
          </p:cNvSpPr>
          <p:nvPr>
            <p:ph type="dt" sz="half" idx="10"/>
          </p:nvPr>
        </p:nvSpPr>
        <p:spPr/>
        <p:txBody>
          <a:bodyPr/>
          <a:lstStyle>
            <a:lvl1pPr>
              <a:defRPr/>
            </a:lvl1pPr>
          </a:lstStyle>
          <a:p>
            <a:pPr>
              <a:defRPr/>
            </a:pPr>
            <a:fld id="{1E625E45-B928-42B7-B2E4-79E19DE69F94}" type="datetimeFigureOut">
              <a:rPr lang="en-IE"/>
              <a:pPr>
                <a:defRPr/>
              </a:pPr>
              <a:t>30/04/2014</a:t>
            </a:fld>
            <a:endParaRPr lang="en-IE"/>
          </a:p>
        </p:txBody>
      </p:sp>
      <p:sp>
        <p:nvSpPr>
          <p:cNvPr id="4" name="Footer Placeholder 2"/>
          <p:cNvSpPr>
            <a:spLocks noGrp="1"/>
          </p:cNvSpPr>
          <p:nvPr>
            <p:ph type="ftr" sz="quarter" idx="11"/>
          </p:nvPr>
        </p:nvSpPr>
        <p:spPr/>
        <p:txBody>
          <a:bodyPr/>
          <a:lstStyle>
            <a:lvl1pPr>
              <a:defRPr/>
            </a:lvl1pPr>
          </a:lstStyle>
          <a:p>
            <a:pPr>
              <a:defRPr/>
            </a:pPr>
            <a:endParaRPr lang="en-IE"/>
          </a:p>
        </p:txBody>
      </p:sp>
      <p:sp>
        <p:nvSpPr>
          <p:cNvPr id="5" name="Slide Number Placeholder 3"/>
          <p:cNvSpPr>
            <a:spLocks noGrp="1"/>
          </p:cNvSpPr>
          <p:nvPr>
            <p:ph type="sldNum" sz="quarter" idx="12"/>
          </p:nvPr>
        </p:nvSpPr>
        <p:spPr/>
        <p:txBody>
          <a:bodyPr/>
          <a:lstStyle>
            <a:lvl1pPr>
              <a:defRPr/>
            </a:lvl1pPr>
          </a:lstStyle>
          <a:p>
            <a:pPr>
              <a:defRPr/>
            </a:pPr>
            <a:fld id="{D73C771F-20D6-48A3-B1F8-B3D26FA2F3CE}" type="slidenum">
              <a:rPr lang="en-IE"/>
              <a:pPr>
                <a:defRPr/>
              </a:pPr>
              <a:t>‹#›</a:t>
            </a:fld>
            <a:endParaRPr lang="en-IE"/>
          </a:p>
        </p:txBody>
      </p:sp>
    </p:spTree>
    <p:extLst>
      <p:ext uri="{BB962C8B-B14F-4D97-AF65-F5344CB8AC3E}">
        <p14:creationId xmlns:p14="http://schemas.microsoft.com/office/powerpoint/2010/main" val="90795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75F6D7-45D3-4CC6-B3E4-69FA099E0400}" type="datetimeFigureOut">
              <a:rPr lang="en-IE"/>
              <a:pPr>
                <a:defRPr/>
              </a:pPr>
              <a:t>30/04/2014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3D9711B7-2EF3-4D0E-9784-726E3C07FF2F}" type="slidenum">
              <a:rPr lang="en-IE"/>
              <a:pPr>
                <a:defRPr/>
              </a:pPr>
              <a:t>‹#›</a:t>
            </a:fld>
            <a:endParaRPr lang="en-IE"/>
          </a:p>
        </p:txBody>
      </p:sp>
    </p:spTree>
    <p:extLst>
      <p:ext uri="{BB962C8B-B14F-4D97-AF65-F5344CB8AC3E}">
        <p14:creationId xmlns:p14="http://schemas.microsoft.com/office/powerpoint/2010/main" val="163222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9F1B0F-0010-4EEC-9D38-414D8FD0C56A}" type="datetimeFigureOut">
              <a:rPr lang="en-IE"/>
              <a:pPr>
                <a:defRPr/>
              </a:pPr>
              <a:t>30/04/2014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56130D9-3C33-45E3-8F0B-BE7B5A440384}" type="slidenum">
              <a:rPr lang="en-IE"/>
              <a:pPr>
                <a:defRPr/>
              </a:pPr>
              <a:t>‹#›</a:t>
            </a:fld>
            <a:endParaRPr lang="en-IE"/>
          </a:p>
        </p:txBody>
      </p:sp>
    </p:spTree>
    <p:extLst>
      <p:ext uri="{BB962C8B-B14F-4D97-AF65-F5344CB8AC3E}">
        <p14:creationId xmlns:p14="http://schemas.microsoft.com/office/powerpoint/2010/main" val="8615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entury Gothic" pitchFamily="34" charset="0"/>
              </a:defRPr>
            </a:lvl1pPr>
          </a:lstStyle>
          <a:p>
            <a:pPr>
              <a:defRPr/>
            </a:pPr>
            <a:fld id="{E1D96D99-C701-4195-81A9-018EE9B45608}" type="datetimeFigureOut">
              <a:rPr lang="en-IE"/>
              <a:pPr>
                <a:defRPr/>
              </a:pPr>
              <a:t>30/04/2014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entury Gothic" pitchFamily="34" charset="0"/>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Gothic" pitchFamily="34" charset="0"/>
              </a:defRPr>
            </a:lvl1pPr>
          </a:lstStyle>
          <a:p>
            <a:pPr>
              <a:defRPr/>
            </a:pPr>
            <a:fld id="{328D1E31-110B-4C02-963D-A0704EC4A6B5}" type="slidenum">
              <a:rPr lang="en-IE"/>
              <a:pPr>
                <a:defRPr/>
              </a:pPr>
              <a:t>‹#›</a:t>
            </a:fld>
            <a:endParaRPr lang="en-IE"/>
          </a:p>
        </p:txBody>
      </p:sp>
      <p:sp>
        <p:nvSpPr>
          <p:cNvPr id="7" name="Rectangle 6"/>
          <p:cNvSpPr/>
          <p:nvPr/>
        </p:nvSpPr>
        <p:spPr>
          <a:xfrm>
            <a:off x="0" y="6696744"/>
            <a:ext cx="9144000" cy="188640"/>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latin typeface="Trebuchet MS" pitchFamily="34" charset="0"/>
            </a:endParaRPr>
          </a:p>
        </p:txBody>
      </p:sp>
      <p:sp>
        <p:nvSpPr>
          <p:cNvPr id="8" name="Rectangle 7"/>
          <p:cNvSpPr/>
          <p:nvPr/>
        </p:nvSpPr>
        <p:spPr>
          <a:xfrm rot="5400000">
            <a:off x="5714932" y="3442964"/>
            <a:ext cx="6696000" cy="188640"/>
          </a:xfrm>
          <a:prstGeom prst="rect">
            <a:avLst/>
          </a:prstGeom>
          <a:solidFill>
            <a:srgbClr val="FF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latin typeface="Trebuchet MS" pitchFamily="34" charset="0"/>
            </a:endParaRPr>
          </a:p>
        </p:txBody>
      </p:sp>
      <p:sp>
        <p:nvSpPr>
          <p:cNvPr id="9" name="Rectangle 8"/>
          <p:cNvSpPr/>
          <p:nvPr/>
        </p:nvSpPr>
        <p:spPr>
          <a:xfrm>
            <a:off x="198780" y="0"/>
            <a:ext cx="8964000" cy="188640"/>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latin typeface="Trebuchet MS" pitchFamily="34" charset="0"/>
            </a:endParaRPr>
          </a:p>
        </p:txBody>
      </p:sp>
      <p:sp>
        <p:nvSpPr>
          <p:cNvPr id="10" name="Rectangle 9"/>
          <p:cNvSpPr/>
          <p:nvPr/>
        </p:nvSpPr>
        <p:spPr>
          <a:xfrm rot="5400000">
            <a:off x="-3249572" y="3253676"/>
            <a:ext cx="6696000" cy="188640"/>
          </a:xfrm>
          <a:prstGeom prst="rect">
            <a:avLst/>
          </a:prstGeom>
          <a:solidFill>
            <a:srgbClr val="FF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810" r:id="rId7"/>
    <p:sldLayoutId id="2147483795" r:id="rId8"/>
    <p:sldLayoutId id="2147483796" r:id="rId9"/>
    <p:sldLayoutId id="2147483797" r:id="rId10"/>
    <p:sldLayoutId id="2147483798" r:id="rId11"/>
  </p:sldLayoutIdLst>
  <p:txStyles>
    <p:titleStyle>
      <a:lvl1pPr algn="ctr" rtl="0" eaLnBrk="0" fontAlgn="base" hangingPunct="0">
        <a:spcBef>
          <a:spcPct val="0"/>
        </a:spcBef>
        <a:spcAft>
          <a:spcPct val="0"/>
        </a:spcAft>
        <a:defRPr sz="44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defRPr>
            </a:lvl1pPr>
          </a:lstStyle>
          <a:p>
            <a:pPr>
              <a:defRPr/>
            </a:pPr>
            <a:fld id="{BD8CDD40-3751-4F68-9AE1-07D148A1B1EC}" type="datetimeFigureOut">
              <a:rPr lang="en-IE"/>
              <a:pPr>
                <a:defRPr/>
              </a:pPr>
              <a:t>30/04/2014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defRPr>
            </a:lvl1pPr>
          </a:lstStyle>
          <a:p>
            <a:pPr>
              <a:defRPr/>
            </a:pPr>
            <a:fld id="{E48BDFA7-FE79-4B27-A7F0-0F1F831BB577}" type="slidenum">
              <a:rPr lang="en-IE"/>
              <a:pPr>
                <a:defRPr/>
              </a:pPr>
              <a:t>‹#›</a:t>
            </a:fld>
            <a:endParaRPr lang="en-IE"/>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entury Gothic" pitchFamily="34" charset="0"/>
              </a:defRPr>
            </a:lvl1pPr>
          </a:lstStyle>
          <a:p>
            <a:pPr>
              <a:defRPr/>
            </a:pPr>
            <a:fld id="{FA8DB151-746A-4457-8E83-A6A535C36935}" type="datetimeFigureOut">
              <a:rPr lang="en-IE"/>
              <a:pPr>
                <a:defRPr/>
              </a:pPr>
              <a:t>30/04/2014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entury Gothic" pitchFamily="34" charset="0"/>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entury Gothic" pitchFamily="34" charset="0"/>
              </a:defRPr>
            </a:lvl1pPr>
          </a:lstStyle>
          <a:p>
            <a:pPr>
              <a:defRPr/>
            </a:pPr>
            <a:fld id="{234F3AD0-9E23-47B1-AA6A-FDB0A4F6D1BB}" type="slidenum">
              <a:rPr lang="en-IE"/>
              <a:pPr>
                <a:defRPr/>
              </a:pPr>
              <a:t>‹#›</a:t>
            </a:fld>
            <a:endParaRPr lang="en-IE"/>
          </a:p>
        </p:txBody>
      </p:sp>
      <p:sp>
        <p:nvSpPr>
          <p:cNvPr id="7" name="Rectangle 6"/>
          <p:cNvSpPr/>
          <p:nvPr/>
        </p:nvSpPr>
        <p:spPr>
          <a:xfrm>
            <a:off x="0" y="6696744"/>
            <a:ext cx="9144000" cy="188640"/>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latin typeface="Trebuchet MS" pitchFamily="34" charset="0"/>
            </a:endParaRPr>
          </a:p>
        </p:txBody>
      </p:sp>
      <p:sp>
        <p:nvSpPr>
          <p:cNvPr id="8" name="Rectangle 7"/>
          <p:cNvSpPr/>
          <p:nvPr/>
        </p:nvSpPr>
        <p:spPr>
          <a:xfrm rot="5400000">
            <a:off x="5714932" y="3442964"/>
            <a:ext cx="6696000" cy="188640"/>
          </a:xfrm>
          <a:prstGeom prst="rect">
            <a:avLst/>
          </a:prstGeom>
          <a:solidFill>
            <a:srgbClr val="FF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latin typeface="Trebuchet MS" pitchFamily="34" charset="0"/>
            </a:endParaRPr>
          </a:p>
        </p:txBody>
      </p:sp>
      <p:sp>
        <p:nvSpPr>
          <p:cNvPr id="9" name="Rectangle 8"/>
          <p:cNvSpPr/>
          <p:nvPr/>
        </p:nvSpPr>
        <p:spPr>
          <a:xfrm>
            <a:off x="198780" y="0"/>
            <a:ext cx="8964000" cy="188640"/>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latin typeface="Trebuchet MS" pitchFamily="34" charset="0"/>
            </a:endParaRPr>
          </a:p>
        </p:txBody>
      </p:sp>
      <p:sp>
        <p:nvSpPr>
          <p:cNvPr id="10" name="Rectangle 9"/>
          <p:cNvSpPr/>
          <p:nvPr/>
        </p:nvSpPr>
        <p:spPr>
          <a:xfrm rot="5400000">
            <a:off x="-3249572" y="3253676"/>
            <a:ext cx="6696000" cy="188640"/>
          </a:xfrm>
          <a:prstGeom prst="rect">
            <a:avLst/>
          </a:prstGeom>
          <a:solidFill>
            <a:srgbClr val="FF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latin typeface="Trebuchet MS" pitchFamily="34" charset="0"/>
            </a:endParaRPr>
          </a:p>
        </p:txBody>
      </p:sp>
      <p:pic>
        <p:nvPicPr>
          <p:cNvPr id="3091" name="Picture 10">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0650" y="6021388"/>
            <a:ext cx="119538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Worksheets/How%20does%20your%20calculator%20do%20Maths.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5.png"/><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PowerPoints/TL_8%20introduction%20to%20Trigonometry.pptx"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PowerPoints/Random%20Sampling%20using%20Ranint.pptx"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PowerPoints/Logarithms.pptx"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hyperlink" Target="PowerPoints/RAND.pptx" TargetMode="External"/><Relationship Id="rId4" Type="http://schemas.openxmlformats.org/officeDocument/2006/relationships/hyperlink" Target="PowerPoints/Random%20Sampling%20using%20Ra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PowerPoints/Combinations%20Practical%20Applications.pptx" TargetMode="External"/><Relationship Id="rId2" Type="http://schemas.openxmlformats.org/officeDocument/2006/relationships/hyperlink" Target="PowerPoints/Random%20Sampling%20using%20Ranint.pptx" TargetMode="External"/><Relationship Id="rId1" Type="http://schemas.openxmlformats.org/officeDocument/2006/relationships/slideLayout" Target="../slideLayouts/slideLayout7.xml"/><Relationship Id="rId4" Type="http://schemas.openxmlformats.org/officeDocument/2006/relationships/hyperlink" Target="PowerPoints/Combinations%20Practical%20Applications%20from%20two%20different%20groups.ppt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PowerPoints/Random%20Sampling%20using%20Ranint.pptx" TargetMode="Externa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PowerPoints/Finding%20Correlation%20Coefficient.pptx" TargetMode="External"/><Relationship Id="rId2" Type="http://schemas.openxmlformats.org/officeDocument/2006/relationships/hyperlink" Target="PowerPoints/Finding%20the%20mean%20and%20the%20Standard%20Deviation.pptx" TargetMode="Externa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hyperlink" Target="PowerPoints/T%20&amp;%20L%20Correlation%20Cofficient.pptx"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PowerPoints/Finding%20Correlation%20Coefficient.pptx" TargetMode="External"/><Relationship Id="rId2" Type="http://schemas.openxmlformats.org/officeDocument/2006/relationships/hyperlink" Target="PowerPoints/Finding%20the%20mean%20and%20the%20Standard%20Deviation.pptx" TargetMode="Externa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hyperlink" Target="PowerPoints/T%20&amp;%20L%20Correlation%20Cofficient.ppt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Worksheets/Know%20how%20your%20calculator%20works.pdf"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notesSlide" Target="../notesSlides/notesSlide14.xml"/><Relationship Id="rId7"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0"/>
            <a:ext cx="9144000" cy="1020763"/>
          </a:xfrm>
          <a:prstGeom prst="rect">
            <a:avLst/>
          </a:prstGeom>
          <a:solidFill>
            <a:srgbClr val="990033"/>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IE" altLang="en-US" sz="3600" b="1" i="1" dirty="0" err="1" smtClean="0">
                <a:solidFill>
                  <a:srgbClr val="FFCC33"/>
                </a:solidFill>
                <a:latin typeface="Calibri" pitchFamily="34" charset="0"/>
              </a:rPr>
              <a:t>Tionscadal</a:t>
            </a:r>
            <a:r>
              <a:rPr lang="en-IE" altLang="en-US" sz="3600" b="1" i="1" dirty="0" smtClean="0">
                <a:solidFill>
                  <a:srgbClr val="FFCC33"/>
                </a:solidFill>
                <a:latin typeface="Calibri" pitchFamily="34" charset="0"/>
              </a:rPr>
              <a:t> Mata</a:t>
            </a:r>
            <a:r>
              <a:rPr lang="en-IE" altLang="en-US" sz="3600" b="1" i="1" dirty="0" smtClean="0">
                <a:solidFill>
                  <a:srgbClr val="FFCC33"/>
                </a:solidFill>
                <a:latin typeface="Calibri" pitchFamily="34" charset="0"/>
              </a:rPr>
              <a:t>: </a:t>
            </a:r>
            <a:r>
              <a:rPr lang="en-IE" altLang="en-US" sz="3600" b="1" i="1" dirty="0" smtClean="0">
                <a:solidFill>
                  <a:srgbClr val="FFCC33"/>
                </a:solidFill>
                <a:latin typeface="Calibri" pitchFamily="34" charset="0"/>
              </a:rPr>
              <a:t>An </a:t>
            </a:r>
            <a:r>
              <a:rPr lang="en-IE" altLang="en-US" sz="3600" b="1" i="1" dirty="0" err="1" smtClean="0">
                <a:solidFill>
                  <a:srgbClr val="FFCC33"/>
                </a:solidFill>
                <a:latin typeface="Calibri" pitchFamily="34" charset="0"/>
              </a:rPr>
              <a:t>tÁireamhán</a:t>
            </a:r>
            <a:r>
              <a:rPr lang="en-IE" altLang="en-US" sz="3600" b="1" i="1" dirty="0" smtClean="0">
                <a:solidFill>
                  <a:srgbClr val="FFCC33"/>
                </a:solidFill>
                <a:latin typeface="Calibri" pitchFamily="34" charset="0"/>
              </a:rPr>
              <a:t> </a:t>
            </a:r>
            <a:r>
              <a:rPr lang="en-IE" altLang="en-US" sz="3600" b="1" i="1" dirty="0" smtClean="0">
                <a:solidFill>
                  <a:srgbClr val="FFCC33"/>
                </a:solidFill>
                <a:latin typeface="Calibri" pitchFamily="34" charset="0"/>
              </a:rPr>
              <a:t>Sharp </a:t>
            </a:r>
            <a:endParaRPr lang="en-IE" altLang="en-US" sz="3600" b="1" i="1" dirty="0">
              <a:solidFill>
                <a:srgbClr val="FFCC33"/>
              </a:solidFill>
              <a:latin typeface="Calibri" pitchFamily="34" charset="0"/>
              <a:ea typeface="ＭＳ Ｐゴシック" pitchFamily="34" charset="-128"/>
            </a:endParaRPr>
          </a:p>
        </p:txBody>
      </p:sp>
      <p:grpSp>
        <p:nvGrpSpPr>
          <p:cNvPr id="17411" name="Group 26"/>
          <p:cNvGrpSpPr>
            <a:grpSpLocks/>
          </p:cNvGrpSpPr>
          <p:nvPr/>
        </p:nvGrpSpPr>
        <p:grpSpPr bwMode="auto">
          <a:xfrm>
            <a:off x="652463" y="6097588"/>
            <a:ext cx="3246437" cy="534987"/>
            <a:chOff x="961324" y="5863285"/>
            <a:chExt cx="6440503" cy="850609"/>
          </a:xfrm>
        </p:grpSpPr>
        <p:pic>
          <p:nvPicPr>
            <p:cNvPr id="22" name="Picture 3"/>
            <p:cNvPicPr>
              <a:picLocks noChangeAspect="1" noChangeArrowheads="1"/>
            </p:cNvPicPr>
            <p:nvPr/>
          </p:nvPicPr>
          <p:blipFill>
            <a:blip r:embed="rId3" cstate="print"/>
            <a:srcRect/>
            <a:stretch>
              <a:fillRect/>
            </a:stretch>
          </p:blipFill>
          <p:spPr bwMode="auto">
            <a:xfrm>
              <a:off x="2627105" y="5863285"/>
              <a:ext cx="1403215" cy="779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descr="logo.png"/>
            <p:cNvPicPr>
              <a:picLocks noChangeAspect="1"/>
            </p:cNvPicPr>
            <p:nvPr/>
          </p:nvPicPr>
          <p:blipFill>
            <a:blip r:embed="rId4" cstate="print"/>
            <a:stretch>
              <a:fillRect/>
            </a:stretch>
          </p:blipFill>
          <p:spPr>
            <a:xfrm>
              <a:off x="961324" y="5863285"/>
              <a:ext cx="1489448" cy="794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descr="NDP_logo.jpg"/>
            <p:cNvPicPr>
              <a:picLocks noChangeAspect="1"/>
            </p:cNvPicPr>
            <p:nvPr/>
          </p:nvPicPr>
          <p:blipFill>
            <a:blip r:embed="rId5" cstate="print"/>
            <a:stretch>
              <a:fillRect/>
            </a:stretch>
          </p:blipFill>
          <p:spPr>
            <a:xfrm>
              <a:off x="4206653" y="5863285"/>
              <a:ext cx="1939710" cy="775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descr="ec_drumcondra.jpg"/>
            <p:cNvPicPr>
              <a:picLocks noChangeAspect="1"/>
            </p:cNvPicPr>
            <p:nvPr/>
          </p:nvPicPr>
          <p:blipFill>
            <a:blip r:embed="rId6" cstate="print"/>
            <a:stretch>
              <a:fillRect/>
            </a:stretch>
          </p:blipFill>
          <p:spPr>
            <a:xfrm>
              <a:off x="6322695" y="5863285"/>
              <a:ext cx="1079132" cy="850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 name="Rounded Rectangle 2"/>
          <p:cNvSpPr/>
          <p:nvPr/>
        </p:nvSpPr>
        <p:spPr>
          <a:xfrm>
            <a:off x="742950" y="1412875"/>
            <a:ext cx="5235575" cy="3240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Arial" pitchFamily="34" charset="0"/>
              <a:buChar char="•"/>
              <a:defRPr/>
            </a:pPr>
            <a:r>
              <a:rPr lang="en-IE" sz="2400" dirty="0" smtClean="0">
                <a:solidFill>
                  <a:srgbClr val="FFC000"/>
                </a:solidFill>
              </a:rPr>
              <a:t>BIMDAS</a:t>
            </a:r>
            <a:endParaRPr lang="en-IE" sz="2400" dirty="0">
              <a:solidFill>
                <a:srgbClr val="FFC000"/>
              </a:solidFill>
            </a:endParaRPr>
          </a:p>
          <a:p>
            <a:pPr marL="285750" indent="-285750">
              <a:buFont typeface="Arial" pitchFamily="34" charset="0"/>
              <a:buChar char="•"/>
              <a:defRPr/>
            </a:pPr>
            <a:r>
              <a:rPr lang="en-IE" sz="2400" dirty="0" err="1">
                <a:solidFill>
                  <a:srgbClr val="FFC000"/>
                </a:solidFill>
              </a:rPr>
              <a:t>Glan</a:t>
            </a:r>
            <a:r>
              <a:rPr lang="en-IE" sz="2400" dirty="0">
                <a:solidFill>
                  <a:srgbClr val="FFC000"/>
                </a:solidFill>
              </a:rPr>
              <a:t> an </a:t>
            </a:r>
            <a:r>
              <a:rPr lang="en-IE" sz="2400" dirty="0" err="1">
                <a:solidFill>
                  <a:srgbClr val="FFC000"/>
                </a:solidFill>
              </a:rPr>
              <a:t>Chuimhne</a:t>
            </a:r>
            <a:r>
              <a:rPr lang="en-IE" sz="2400" dirty="0">
                <a:solidFill>
                  <a:srgbClr val="FFC000"/>
                </a:solidFill>
              </a:rPr>
              <a:t> Clear Memory</a:t>
            </a:r>
          </a:p>
          <a:p>
            <a:pPr marL="285750" indent="-285750">
              <a:buFont typeface="Arial" pitchFamily="34" charset="0"/>
              <a:buChar char="•"/>
              <a:defRPr/>
            </a:pPr>
            <a:r>
              <a:rPr lang="en-IE" sz="2400" dirty="0">
                <a:solidFill>
                  <a:srgbClr val="FFC000"/>
                </a:solidFill>
              </a:rPr>
              <a:t>MÓD MODE</a:t>
            </a:r>
          </a:p>
          <a:p>
            <a:pPr marL="285750" indent="-285750">
              <a:buFont typeface="Arial" pitchFamily="34" charset="0"/>
              <a:buChar char="•"/>
              <a:defRPr/>
            </a:pPr>
            <a:r>
              <a:rPr lang="en-IE" sz="2400" dirty="0">
                <a:solidFill>
                  <a:srgbClr val="FFC000"/>
                </a:solidFill>
              </a:rPr>
              <a:t>CUMRÚ SETUP</a:t>
            </a:r>
          </a:p>
          <a:p>
            <a:pPr marL="285750" indent="-285750">
              <a:buFont typeface="Arial" pitchFamily="34" charset="0"/>
              <a:buChar char="•"/>
              <a:defRPr/>
            </a:pPr>
            <a:r>
              <a:rPr lang="en-IE" sz="2400" dirty="0">
                <a:solidFill>
                  <a:srgbClr val="FFC000"/>
                </a:solidFill>
              </a:rPr>
              <a:t>CUIMHNÍ MEMORIES</a:t>
            </a:r>
          </a:p>
          <a:p>
            <a:pPr marL="285750" indent="-285750">
              <a:buFont typeface="Arial" pitchFamily="34" charset="0"/>
              <a:buChar char="•"/>
              <a:defRPr/>
            </a:pPr>
            <a:r>
              <a:rPr lang="en-IE" sz="2400" dirty="0">
                <a:solidFill>
                  <a:srgbClr val="FFC000"/>
                </a:solidFill>
              </a:rPr>
              <a:t>FEIDHMEANNA GINEARÁLTA GENERAL FUNCTIONS</a:t>
            </a:r>
          </a:p>
          <a:p>
            <a:pPr marL="285750" indent="-285750">
              <a:buFont typeface="Arial" pitchFamily="34" charset="0"/>
              <a:buChar char="•"/>
              <a:defRPr/>
            </a:pPr>
            <a:r>
              <a:rPr lang="en-IE" sz="2400" dirty="0">
                <a:solidFill>
                  <a:srgbClr val="FFC000"/>
                </a:solidFill>
              </a:rPr>
              <a:t>RANDAMACH RANDOM</a:t>
            </a:r>
          </a:p>
          <a:p>
            <a:pPr marL="285750" indent="-285750">
              <a:buFont typeface="Arial" pitchFamily="34" charset="0"/>
              <a:buChar char="•"/>
              <a:defRPr/>
            </a:pPr>
            <a:r>
              <a:rPr lang="en-IE" sz="2400" dirty="0">
                <a:solidFill>
                  <a:srgbClr val="FFC000"/>
                </a:solidFill>
              </a:rPr>
              <a:t>IOMALARTÚ/ TEAGLAIM PERMUTATIONS/COMBINATIONS</a:t>
            </a:r>
          </a:p>
          <a:p>
            <a:pPr marL="285750" indent="-285750">
              <a:buFont typeface="Arial" pitchFamily="34" charset="0"/>
              <a:buChar char="•"/>
              <a:defRPr/>
            </a:pPr>
            <a:r>
              <a:rPr lang="en-IE" sz="2400" dirty="0">
                <a:solidFill>
                  <a:srgbClr val="FFC000"/>
                </a:solidFill>
              </a:rPr>
              <a:t>STAITISTICÍ STATISTICS</a:t>
            </a:r>
          </a:p>
          <a:p>
            <a:pPr marL="285750" indent="-285750">
              <a:buFont typeface="Arial" pitchFamily="34" charset="0"/>
              <a:buChar char="•"/>
              <a:defRPr/>
            </a:pPr>
            <a:r>
              <a:rPr lang="en-IE" sz="2400" dirty="0">
                <a:solidFill>
                  <a:srgbClr val="FFC000"/>
                </a:solidFill>
              </a:rPr>
              <a:t>DEARBHLUACH ABSOLUTE VALUE</a:t>
            </a:r>
          </a:p>
          <a:p>
            <a:pPr marL="285750" indent="-285750">
              <a:buFont typeface="Arial" pitchFamily="34" charset="0"/>
              <a:buChar char="•"/>
              <a:defRPr/>
            </a:pPr>
            <a:endParaRPr lang="en-IE" sz="2400" dirty="0">
              <a:solidFill>
                <a:srgbClr val="FFC000"/>
              </a:solidFill>
            </a:endParaRPr>
          </a:p>
          <a:p>
            <a:pPr marL="285750" indent="-285750">
              <a:buFont typeface="Arial" pitchFamily="34" charset="0"/>
              <a:buChar char="•"/>
              <a:defRPr/>
            </a:pPr>
            <a:endParaRPr lang="en-IE" sz="2400" dirty="0">
              <a:solidFill>
                <a:srgbClr val="FFC000"/>
              </a:solidFill>
            </a:endParaRPr>
          </a:p>
          <a:p>
            <a:pPr marL="285750" indent="-285750">
              <a:buFont typeface="Arial" pitchFamily="34" charset="0"/>
              <a:buChar char="•"/>
              <a:defRPr/>
            </a:pPr>
            <a:endParaRPr lang="en-IE" sz="24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34950"/>
            <a:ext cx="4751387"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6588125" y="2133600"/>
            <a:ext cx="2438400" cy="774700"/>
            <a:chOff x="6960540" y="-43728"/>
            <a:chExt cx="2439045" cy="774672"/>
          </a:xfrm>
        </p:grpSpPr>
        <p:sp>
          <p:nvSpPr>
            <p:cNvPr id="4" name="Rounded Rectangle 3">
              <a:hlinkClick r:id="rId3" action="ppaction://hlinkfile"/>
            </p:cNvPr>
            <p:cNvSpPr/>
            <p:nvPr/>
          </p:nvSpPr>
          <p:spPr>
            <a:xfrm>
              <a:off x="6960540" y="-43728"/>
              <a:ext cx="1641909" cy="77467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C00000"/>
                  </a:solidFill>
                </a:rPr>
                <a:t>Bileog Oibre</a:t>
              </a:r>
            </a:p>
            <a:p>
              <a:pPr algn="ctr">
                <a:defRPr/>
              </a:pPr>
              <a:r>
                <a:rPr lang="en-IE">
                  <a:solidFill>
                    <a:srgbClr val="C00000"/>
                  </a:solidFill>
                </a:rPr>
                <a:t>LEIRSD BIMDAS</a:t>
              </a:r>
            </a:p>
          </p:txBody>
        </p:sp>
        <p:sp>
          <p:nvSpPr>
            <p:cNvPr id="5" name="Rounded Rectangle 4"/>
            <p:cNvSpPr/>
            <p:nvPr/>
          </p:nvSpPr>
          <p:spPr>
            <a:xfrm>
              <a:off x="8319799" y="-16741"/>
              <a:ext cx="1079786" cy="7206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5400" dirty="0">
                  <a:solidFill>
                    <a:srgbClr val="C00000"/>
                  </a:solidFill>
                  <a:sym typeface="Wingdings"/>
                </a:rPr>
                <a:t></a:t>
              </a:r>
              <a:endParaRPr lang="en-IE" sz="5400" dirty="0"/>
            </a:p>
          </p:txBody>
        </p:sp>
      </p:grpSp>
      <p:sp>
        <p:nvSpPr>
          <p:cNvPr id="26627" name="Title 1"/>
          <p:cNvSpPr>
            <a:spLocks noGrp="1"/>
          </p:cNvSpPr>
          <p:nvPr>
            <p:ph type="title"/>
          </p:nvPr>
        </p:nvSpPr>
        <p:spPr>
          <a:xfrm>
            <a:off x="457200" y="-26988"/>
            <a:ext cx="8229600" cy="1143001"/>
          </a:xfrm>
        </p:spPr>
        <p:txBody>
          <a:bodyPr/>
          <a:lstStyle/>
          <a:p>
            <a:pPr eaLnBrk="1" hangingPunct="1"/>
            <a:r>
              <a:rPr lang="en-IE" altLang="en-US" sz="4000" b="1" smtClean="0">
                <a:solidFill>
                  <a:srgbClr val="C00000"/>
                </a:solidFill>
              </a:rPr>
              <a:t>Cliceáil chun teideal a scríobh</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881496"/>
            <a:ext cx="4077036" cy="5769503"/>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179388" y="1412875"/>
            <a:ext cx="1985962" cy="1655763"/>
          </a:xfrm>
          <a:prstGeom prst="borderCallout2">
            <a:avLst>
              <a:gd name="adj1" fmla="val 23072"/>
              <a:gd name="adj2" fmla="val 101426"/>
              <a:gd name="adj3" fmla="val 61607"/>
              <a:gd name="adj4" fmla="val 106472"/>
              <a:gd name="adj5" fmla="val 64194"/>
              <a:gd name="adj6" fmla="val 131105"/>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Brúigh é seo do  na feidhmeanna ailtéarnacha dearga  os cionn na gcnaipí.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Callout 2 1"/>
          <p:cNvSpPr>
            <a:spLocks/>
          </p:cNvSpPr>
          <p:nvPr/>
        </p:nvSpPr>
        <p:spPr bwMode="auto">
          <a:xfrm>
            <a:off x="107950" y="1773238"/>
            <a:ext cx="2160588" cy="1439862"/>
          </a:xfrm>
          <a:prstGeom prst="borderCallout2">
            <a:avLst>
              <a:gd name="adj1" fmla="val 7940"/>
              <a:gd name="adj2" fmla="val 103528"/>
              <a:gd name="adj3" fmla="val 7940"/>
              <a:gd name="adj4" fmla="val 118810"/>
              <a:gd name="adj5" fmla="val 72106"/>
              <a:gd name="adj6" fmla="val 119986"/>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Brúigh é seo do  na feidhmeanna ailtéarnacha glasa  os cionn na gcnaipí.</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Callout 2 1"/>
          <p:cNvSpPr>
            <a:spLocks/>
          </p:cNvSpPr>
          <p:nvPr/>
        </p:nvSpPr>
        <p:spPr bwMode="auto">
          <a:xfrm>
            <a:off x="0" y="836613"/>
            <a:ext cx="2268538" cy="2087562"/>
          </a:xfrm>
          <a:prstGeom prst="borderCallout2">
            <a:avLst>
              <a:gd name="adj1" fmla="val 5477"/>
              <a:gd name="adj2" fmla="val 103361"/>
              <a:gd name="adj3" fmla="val 5477"/>
              <a:gd name="adj4" fmla="val 113157"/>
              <a:gd name="adj5" fmla="val 85778"/>
              <a:gd name="adj6" fmla="val 122884"/>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GLAN an tInneachar</a:t>
            </a:r>
          </a:p>
          <a:p>
            <a:pPr algn="ctr" eaLnBrk="1" hangingPunct="1"/>
            <a:r>
              <a:rPr lang="en-IE" altLang="en-US">
                <a:solidFill>
                  <a:srgbClr val="FFFFFF"/>
                </a:solidFill>
                <a:latin typeface="Calibri" pitchFamily="34" charset="0"/>
              </a:rPr>
              <a:t>0. Taispeáint (Cuimhní fós inti). </a:t>
            </a:r>
          </a:p>
          <a:p>
            <a:pPr eaLnBrk="1" hangingPunct="1">
              <a:buFontTx/>
              <a:buAutoNum type="arabicPeriod"/>
            </a:pPr>
            <a:r>
              <a:rPr lang="en-IE" altLang="en-US">
                <a:solidFill>
                  <a:srgbClr val="FFFFFF"/>
                </a:solidFill>
                <a:latin typeface="Calibri" pitchFamily="34" charset="0"/>
              </a:rPr>
              <a:t> Cuimhne</a:t>
            </a:r>
          </a:p>
          <a:p>
            <a:pPr eaLnBrk="1" hangingPunct="1">
              <a:buFontTx/>
              <a:buAutoNum type="arabicPeriod"/>
            </a:pPr>
            <a:r>
              <a:rPr lang="en-IE" altLang="en-US">
                <a:solidFill>
                  <a:srgbClr val="FFFFFF"/>
                </a:solidFill>
                <a:latin typeface="Calibri" pitchFamily="34" charset="0"/>
              </a:rPr>
              <a:t> ATHSHOCRAIGH gach rud.</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815975"/>
            <a:ext cx="40195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815975"/>
            <a:ext cx="40481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815975"/>
            <a:ext cx="40100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fade">
                                      <p:cBhvr>
                                        <p:cTn id="1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2 2"/>
          <p:cNvSpPr/>
          <p:nvPr/>
        </p:nvSpPr>
        <p:spPr>
          <a:xfrm>
            <a:off x="6249988" y="3097213"/>
            <a:ext cx="2663825" cy="1800225"/>
          </a:xfrm>
          <a:prstGeom prst="borderCallout2">
            <a:avLst>
              <a:gd name="adj1" fmla="val 11512"/>
              <a:gd name="adj2" fmla="val -2965"/>
              <a:gd name="adj3" fmla="val -1253"/>
              <a:gd name="adj4" fmla="val -11728"/>
              <a:gd name="adj5" fmla="val -3022"/>
              <a:gd name="adj6" fmla="val -47050"/>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Cúrsóirí chun  gluaiseacht   trí Roghchlár, nó tríd an Áireamh seo, nó tríd an Áireamh roimhe seo. </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43075"/>
            <a:ext cx="1809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276475"/>
            <a:ext cx="18097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2744788"/>
            <a:ext cx="18097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l="2563"/>
          <a:stretch>
            <a:fillRect/>
          </a:stretch>
        </p:blipFill>
        <p:spPr bwMode="auto">
          <a:xfrm>
            <a:off x="376238" y="3136900"/>
            <a:ext cx="1809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804863"/>
            <a:ext cx="40386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Callout 2 3"/>
          <p:cNvSpPr>
            <a:spLocks/>
          </p:cNvSpPr>
          <p:nvPr/>
        </p:nvSpPr>
        <p:spPr bwMode="auto">
          <a:xfrm>
            <a:off x="7019925" y="3632200"/>
            <a:ext cx="1887538" cy="1236663"/>
          </a:xfrm>
          <a:prstGeom prst="borderCallout2">
            <a:avLst>
              <a:gd name="adj1" fmla="val 9241"/>
              <a:gd name="adj2" fmla="val -4037"/>
              <a:gd name="adj3" fmla="val 9241"/>
              <a:gd name="adj4" fmla="val -4625"/>
              <a:gd name="adj5" fmla="val -67523"/>
              <a:gd name="adj6" fmla="val -25736"/>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Chun  Mód an Áireamháin a athrú.</a:t>
            </a:r>
          </a:p>
        </p:txBody>
      </p:sp>
      <p:sp>
        <p:nvSpPr>
          <p:cNvPr id="6" name="Line Callout 2 5"/>
          <p:cNvSpPr>
            <a:spLocks/>
          </p:cNvSpPr>
          <p:nvPr/>
        </p:nvSpPr>
        <p:spPr bwMode="auto">
          <a:xfrm>
            <a:off x="179388" y="765175"/>
            <a:ext cx="2160587" cy="719138"/>
          </a:xfrm>
          <a:prstGeom prst="borderCallout2">
            <a:avLst>
              <a:gd name="adj1" fmla="val 15894"/>
              <a:gd name="adj2" fmla="val 103528"/>
              <a:gd name="adj3" fmla="val 15894"/>
              <a:gd name="adj4" fmla="val 125130"/>
              <a:gd name="adj5" fmla="val 57394"/>
              <a:gd name="adj6" fmla="val 129611"/>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Áirimh Ghinearálta</a:t>
            </a:r>
          </a:p>
        </p:txBody>
      </p:sp>
      <p:sp>
        <p:nvSpPr>
          <p:cNvPr id="7" name="Line Callout 2 6"/>
          <p:cNvSpPr>
            <a:spLocks/>
          </p:cNvSpPr>
          <p:nvPr/>
        </p:nvSpPr>
        <p:spPr bwMode="auto">
          <a:xfrm>
            <a:off x="179388" y="2347913"/>
            <a:ext cx="2160587" cy="1081087"/>
          </a:xfrm>
          <a:prstGeom prst="borderCallout2">
            <a:avLst>
              <a:gd name="adj1" fmla="val 10574"/>
              <a:gd name="adj2" fmla="val 103528"/>
              <a:gd name="adj3" fmla="val 10574"/>
              <a:gd name="adj4" fmla="val 115134"/>
              <a:gd name="adj5" fmla="val -50662"/>
              <a:gd name="adj6" fmla="val 134458"/>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Druileanna leis an   Iolrú a chleachtadh</a:t>
            </a:r>
          </a:p>
        </p:txBody>
      </p:sp>
      <p:sp>
        <p:nvSpPr>
          <p:cNvPr id="8" name="Line Callout 2 7"/>
          <p:cNvSpPr>
            <a:spLocks/>
          </p:cNvSpPr>
          <p:nvPr/>
        </p:nvSpPr>
        <p:spPr bwMode="auto">
          <a:xfrm>
            <a:off x="6875463" y="804863"/>
            <a:ext cx="2016125" cy="1616075"/>
          </a:xfrm>
          <a:prstGeom prst="borderCallout2">
            <a:avLst>
              <a:gd name="adj1" fmla="val 7074"/>
              <a:gd name="adj2" fmla="val -3778"/>
              <a:gd name="adj3" fmla="val 7074"/>
              <a:gd name="adj4" fmla="val -28347"/>
              <a:gd name="adj5" fmla="val 26523"/>
              <a:gd name="adj6" fmla="val -53227"/>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Chun Áirimh Staitistiúla &amp; Áirimh Chúlchéimnithe a dhéanamh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1"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Callout 2 6"/>
          <p:cNvSpPr>
            <a:spLocks/>
          </p:cNvSpPr>
          <p:nvPr/>
        </p:nvSpPr>
        <p:spPr bwMode="auto">
          <a:xfrm>
            <a:off x="179388" y="1989138"/>
            <a:ext cx="2160587" cy="647700"/>
          </a:xfrm>
          <a:prstGeom prst="borderCallout2">
            <a:avLst>
              <a:gd name="adj1" fmla="val 17648"/>
              <a:gd name="adj2" fmla="val 103528"/>
              <a:gd name="adj3" fmla="val 17648"/>
              <a:gd name="adj4" fmla="val 108671"/>
              <a:gd name="adj5" fmla="val 178921"/>
              <a:gd name="adj6" fmla="val 120426"/>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IE" altLang="en-US">
              <a:solidFill>
                <a:srgbClr val="FFFFFF"/>
              </a:solidFill>
              <a:latin typeface="Calibri" pitchFamily="34" charset="0"/>
            </a:endParaRPr>
          </a:p>
          <a:p>
            <a:pPr algn="ctr" eaLnBrk="1" hangingPunct="1"/>
            <a:r>
              <a:rPr lang="en-IE" altLang="en-US">
                <a:solidFill>
                  <a:srgbClr val="FFFFFF"/>
                </a:solidFill>
                <a:latin typeface="Calibri" pitchFamily="34" charset="0"/>
              </a:rPr>
              <a:t>CUMRAIGH </a:t>
            </a:r>
          </a:p>
          <a:p>
            <a:pPr algn="ctr" eaLnBrk="1" hangingPunct="1"/>
            <a:r>
              <a:rPr lang="en-IE" altLang="en-US">
                <a:solidFill>
                  <a:srgbClr val="FFFFFF"/>
                </a:solidFill>
                <a:latin typeface="Calibri" pitchFamily="34" charset="0"/>
              </a:rPr>
              <a:t> </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5" y="814388"/>
            <a:ext cx="40671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
          <p:cNvGrpSpPr>
            <a:grpSpLocks/>
          </p:cNvGrpSpPr>
          <p:nvPr/>
        </p:nvGrpSpPr>
        <p:grpSpPr bwMode="auto">
          <a:xfrm>
            <a:off x="144463" y="2565400"/>
            <a:ext cx="8999537" cy="1296988"/>
            <a:chOff x="361546" y="2636912"/>
            <a:chExt cx="8496944" cy="1296144"/>
          </a:xfrm>
        </p:grpSpPr>
        <p:sp>
          <p:nvSpPr>
            <p:cNvPr id="4" name="Rectangle 3"/>
            <p:cNvSpPr/>
            <p:nvPr/>
          </p:nvSpPr>
          <p:spPr>
            <a:xfrm>
              <a:off x="361546" y="2636912"/>
              <a:ext cx="8496944" cy="129614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u="sng">
                  <a:solidFill>
                    <a:srgbClr val="C00000"/>
                  </a:solidFill>
                </a:rPr>
                <a:t>0] DEG   </a:t>
              </a:r>
              <a:r>
                <a:rPr lang="en-IE" b="1">
                  <a:solidFill>
                    <a:srgbClr val="C00000"/>
                  </a:solidFill>
                </a:rPr>
                <a:t>1 RAD   2  GRAD </a:t>
              </a:r>
              <a:r>
                <a:rPr lang="en-IE">
                  <a:solidFill>
                    <a:srgbClr val="C00000"/>
                  </a:solidFill>
                </a:rPr>
                <a:t> Céimeanna (DEG), Raidiain (RAD) nó Graid (GRAD) in úsáid don aonad uillinne nuair atá luach le hionchur, nó áireamh le déanamh.</a:t>
              </a:r>
            </a:p>
            <a:p>
              <a:pPr>
                <a:defRPr/>
              </a:pPr>
              <a:endParaRPr lang="en-IE">
                <a:solidFill>
                  <a:srgbClr val="C00000"/>
                </a:solidFill>
              </a:endParaRPr>
            </a:p>
            <a:p>
              <a:pPr>
                <a:defRPr/>
              </a:pPr>
              <a:r>
                <a:rPr lang="en-IE">
                  <a:solidFill>
                    <a:srgbClr val="C00000"/>
                  </a:solidFill>
                </a:rPr>
                <a:t>Nótáil: Bíonn DEG  RAD nó GRAD le feiceáil thuas sa chéad líne den Taispeáint.</a:t>
              </a:r>
            </a:p>
          </p:txBody>
        </p:sp>
        <p:sp>
          <p:nvSpPr>
            <p:cNvPr id="7" name="Rounded Rectangle 6"/>
            <p:cNvSpPr/>
            <p:nvPr/>
          </p:nvSpPr>
          <p:spPr>
            <a:xfrm>
              <a:off x="1151436" y="2757483"/>
              <a:ext cx="215833" cy="215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8" name="Rounded Rectangle 7"/>
            <p:cNvSpPr/>
            <p:nvPr/>
          </p:nvSpPr>
          <p:spPr>
            <a:xfrm>
              <a:off x="1882872" y="2757483"/>
              <a:ext cx="215833" cy="215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9" name="Rounded Rectangle 8"/>
            <p:cNvSpPr/>
            <p:nvPr/>
          </p:nvSpPr>
          <p:spPr>
            <a:xfrm>
              <a:off x="394521" y="2765416"/>
              <a:ext cx="215833" cy="215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149725"/>
            <a:ext cx="6646863"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836613"/>
            <a:ext cx="40671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675" y="833438"/>
            <a:ext cx="40481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nvGraphicFramePr>
        <p:xfrm>
          <a:off x="1300163" y="4238625"/>
          <a:ext cx="6489698" cy="2189163"/>
        </p:xfrm>
        <a:graphic>
          <a:graphicData uri="http://schemas.openxmlformats.org/drawingml/2006/table">
            <a:tbl>
              <a:tblPr firstRow="1" firstCol="1" bandRow="1">
                <a:tableStyleId>{5C22544A-7EE6-4342-B048-85BDC9FD1C3A}</a:tableStyleId>
              </a:tblPr>
              <a:tblGrid>
                <a:gridCol w="1151898"/>
                <a:gridCol w="325002"/>
                <a:gridCol w="716114"/>
                <a:gridCol w="716114"/>
                <a:gridCol w="716114"/>
                <a:gridCol w="716114"/>
                <a:gridCol w="716114"/>
                <a:gridCol w="716114"/>
                <a:gridCol w="716114"/>
              </a:tblGrid>
              <a:tr h="414347">
                <a:tc>
                  <a:txBody>
                    <a:bodyPr/>
                    <a:lstStyle/>
                    <a:p>
                      <a:pPr algn="ctr">
                        <a:lnSpc>
                          <a:spcPct val="115000"/>
                        </a:lnSpc>
                        <a:spcAft>
                          <a:spcPts val="0"/>
                        </a:spcAft>
                      </a:pPr>
                      <a:r>
                        <a:rPr lang="en-IE" sz="1600" dirty="0" err="1">
                          <a:effectLst/>
                        </a:rPr>
                        <a:t>Aonaid</a:t>
                      </a:r>
                      <a:endParaRPr lang="en-IE" sz="1600" dirty="0">
                        <a:effectLst/>
                        <a:latin typeface="Calibri"/>
                        <a:ea typeface="Calibri"/>
                        <a:cs typeface="Times New Roman"/>
                      </a:endParaRPr>
                    </a:p>
                  </a:txBody>
                  <a:tcPr marL="68574" marR="68574" marT="0" marB="0" anchor="ctr">
                    <a:solidFill>
                      <a:srgbClr val="990033"/>
                    </a:solidFill>
                  </a:tcPr>
                </a:tc>
                <a:tc gridSpan="8">
                  <a:txBody>
                    <a:bodyPr/>
                    <a:lstStyle/>
                    <a:p>
                      <a:pPr algn="ctr">
                        <a:lnSpc>
                          <a:spcPct val="115000"/>
                        </a:lnSpc>
                        <a:spcAft>
                          <a:spcPts val="0"/>
                        </a:spcAft>
                      </a:pPr>
                      <a:r>
                        <a:rPr lang="en-IE" sz="1600" dirty="0" err="1">
                          <a:effectLst/>
                        </a:rPr>
                        <a:t>Luachanna</a:t>
                      </a:r>
                      <a:endParaRPr lang="en-IE" sz="1600" dirty="0">
                        <a:effectLst/>
                        <a:latin typeface="Calibri"/>
                        <a:ea typeface="Calibri"/>
                        <a:cs typeface="Times New Roman"/>
                      </a:endParaRPr>
                    </a:p>
                  </a:txBody>
                  <a:tcPr marL="68574" marR="68574" marT="0" marB="0" anchor="ctr">
                    <a:lnB w="12700" cap="flat" cmpd="sng" algn="ctr">
                      <a:noFill/>
                      <a:prstDash val="solid"/>
                      <a:round/>
                      <a:headEnd type="none" w="med" len="med"/>
                      <a:tailEnd type="none" w="med" len="med"/>
                    </a:lnB>
                    <a:solidFill>
                      <a:srgbClr val="990033"/>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r>
              <a:tr h="432084">
                <a:tc>
                  <a:txBody>
                    <a:bodyPr/>
                    <a:lstStyle/>
                    <a:p>
                      <a:pPr algn="ctr">
                        <a:lnSpc>
                          <a:spcPct val="115000"/>
                        </a:lnSpc>
                        <a:spcAft>
                          <a:spcPts val="0"/>
                        </a:spcAft>
                      </a:pPr>
                      <a:r>
                        <a:rPr lang="en-IE" sz="1600">
                          <a:effectLst/>
                        </a:rPr>
                        <a:t>Castaí</a:t>
                      </a:r>
                      <a:endParaRPr lang="en-IE" sz="1600">
                        <a:effectLst/>
                        <a:latin typeface="Calibri"/>
                        <a:ea typeface="Calibri"/>
                        <a:cs typeface="Times New Roman"/>
                      </a:endParaRPr>
                    </a:p>
                  </a:txBody>
                  <a:tcPr marL="68574" marR="68574" marT="0" marB="0" anchor="ctr">
                    <a:lnR w="12700" cap="flat" cmpd="sng" algn="ctr">
                      <a:noFill/>
                      <a:prstDash val="solid"/>
                      <a:round/>
                      <a:headEnd type="none" w="med" len="med"/>
                      <a:tailEnd type="none" w="med" len="med"/>
                    </a:lnR>
                    <a:solidFill>
                      <a:srgbClr val="990033"/>
                    </a:solid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32084">
                <a:tc>
                  <a:txBody>
                    <a:bodyPr/>
                    <a:lstStyle/>
                    <a:p>
                      <a:pPr algn="ctr">
                        <a:lnSpc>
                          <a:spcPct val="115000"/>
                        </a:lnSpc>
                        <a:spcAft>
                          <a:spcPts val="0"/>
                        </a:spcAft>
                      </a:pPr>
                      <a:r>
                        <a:rPr lang="en-IE" sz="1600" dirty="0" err="1">
                          <a:effectLst/>
                        </a:rPr>
                        <a:t>Céimeanna</a:t>
                      </a:r>
                      <a:endParaRPr lang="en-IE" sz="1600" dirty="0">
                        <a:effectLst/>
                        <a:latin typeface="Calibri"/>
                        <a:ea typeface="Calibri"/>
                        <a:cs typeface="Times New Roman"/>
                      </a:endParaRPr>
                    </a:p>
                  </a:txBody>
                  <a:tcPr marL="68574" marR="68574" marT="0" marB="0" anchor="ctr">
                    <a:lnR w="12700" cap="flat" cmpd="sng" algn="ctr">
                      <a:noFill/>
                      <a:prstDash val="solid"/>
                      <a:round/>
                      <a:headEnd type="none" w="med" len="med"/>
                      <a:tailEnd type="none" w="med" len="med"/>
                    </a:lnR>
                    <a:solidFill>
                      <a:srgbClr val="990033"/>
                    </a:solid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06550">
                <a:tc>
                  <a:txBody>
                    <a:bodyPr/>
                    <a:lstStyle/>
                    <a:p>
                      <a:pPr algn="ctr">
                        <a:lnSpc>
                          <a:spcPct val="115000"/>
                        </a:lnSpc>
                        <a:spcAft>
                          <a:spcPts val="0"/>
                        </a:spcAft>
                      </a:pPr>
                      <a:r>
                        <a:rPr lang="en-IE" sz="1600">
                          <a:effectLst/>
                        </a:rPr>
                        <a:t>Radiain</a:t>
                      </a:r>
                      <a:endParaRPr lang="en-IE" sz="1600">
                        <a:effectLst/>
                        <a:latin typeface="Calibri"/>
                        <a:ea typeface="Calibri"/>
                        <a:cs typeface="Times New Roman"/>
                      </a:endParaRPr>
                    </a:p>
                  </a:txBody>
                  <a:tcPr marL="68574" marR="68574" marT="0" marB="0" anchor="ctr">
                    <a:lnR w="12700" cap="flat" cmpd="sng" algn="ctr">
                      <a:noFill/>
                      <a:prstDash val="solid"/>
                      <a:round/>
                      <a:headEnd type="none" w="med" len="med"/>
                      <a:tailEnd type="none" w="med" len="med"/>
                    </a:lnR>
                    <a:solidFill>
                      <a:srgbClr val="990033"/>
                    </a:solid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04098">
                <a:tc>
                  <a:txBody>
                    <a:bodyPr/>
                    <a:lstStyle/>
                    <a:p>
                      <a:pPr algn="ctr">
                        <a:lnSpc>
                          <a:spcPct val="115000"/>
                        </a:lnSpc>
                        <a:spcAft>
                          <a:spcPts val="0"/>
                        </a:spcAft>
                      </a:pPr>
                      <a:r>
                        <a:rPr lang="en-IE" sz="1600" dirty="0" err="1">
                          <a:effectLst/>
                        </a:rPr>
                        <a:t>Grádáin</a:t>
                      </a:r>
                      <a:endParaRPr lang="en-IE" sz="1600" dirty="0">
                        <a:effectLst/>
                        <a:latin typeface="Calibri"/>
                        <a:ea typeface="Calibri"/>
                        <a:cs typeface="Times New Roman"/>
                      </a:endParaRPr>
                    </a:p>
                  </a:txBody>
                  <a:tcPr marL="68574" marR="68574" marT="0" marB="0" anchor="ctr">
                    <a:lnR w="12700" cap="flat" cmpd="sng" algn="ctr">
                      <a:noFill/>
                      <a:prstDash val="solid"/>
                      <a:round/>
                      <a:headEnd type="none" w="med" len="med"/>
                      <a:tailEnd type="none" w="med" len="med"/>
                    </a:lnR>
                    <a:solidFill>
                      <a:srgbClr val="990033"/>
                    </a:solid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a:effectLst/>
                        </a:rPr>
                        <a:t> </a:t>
                      </a:r>
                      <a:endParaRPr lang="en-IE" sz="1600">
                        <a:effectLst/>
                        <a:latin typeface="Calibri"/>
                        <a:ea typeface="Calibri"/>
                        <a:cs typeface="Times New Roman"/>
                      </a:endParaRPr>
                    </a:p>
                  </a:txBody>
                  <a:tcPr marL="68574" marR="68574"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IE" sz="1600" dirty="0">
                          <a:effectLst/>
                        </a:rPr>
                        <a:t> </a:t>
                      </a:r>
                      <a:endParaRPr lang="en-IE" sz="1600" dirty="0">
                        <a:effectLst/>
                        <a:latin typeface="Calibri"/>
                        <a:ea typeface="Calibri"/>
                        <a:cs typeface="Times New Roman"/>
                      </a:endParaRPr>
                    </a:p>
                  </a:txBody>
                  <a:tcPr marL="68574" marR="68574"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774700"/>
            <a:ext cx="40671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8" name="Group 6"/>
          <p:cNvGrpSpPr>
            <a:grpSpLocks/>
          </p:cNvGrpSpPr>
          <p:nvPr/>
        </p:nvGrpSpPr>
        <p:grpSpPr bwMode="auto">
          <a:xfrm>
            <a:off x="395288" y="2420937"/>
            <a:ext cx="8497887" cy="492125"/>
            <a:chOff x="365218" y="2636911"/>
            <a:chExt cx="8496944" cy="491606"/>
          </a:xfrm>
        </p:grpSpPr>
        <p:sp>
          <p:nvSpPr>
            <p:cNvPr id="8" name="Rectangle 7"/>
            <p:cNvSpPr/>
            <p:nvPr/>
          </p:nvSpPr>
          <p:spPr>
            <a:xfrm>
              <a:off x="365218" y="2636911"/>
              <a:ext cx="8496944" cy="49160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dirty="0">
                  <a:solidFill>
                    <a:srgbClr val="C00000"/>
                  </a:solidFill>
                </a:rPr>
                <a:t>0  Fix     1   </a:t>
              </a:r>
              <a:r>
                <a:rPr lang="en-IE" b="1" dirty="0" err="1">
                  <a:solidFill>
                    <a:srgbClr val="C00000"/>
                  </a:solidFill>
                </a:rPr>
                <a:t>Sci</a:t>
              </a:r>
              <a:r>
                <a:rPr lang="en-IE" b="1" dirty="0">
                  <a:solidFill>
                    <a:srgbClr val="C00000"/>
                  </a:solidFill>
                </a:rPr>
                <a:t>   2  ENG    3  </a:t>
              </a:r>
              <a:r>
                <a:rPr lang="en-IE" b="1" u="sng" dirty="0">
                  <a:solidFill>
                    <a:srgbClr val="C00000"/>
                  </a:solidFill>
                </a:rPr>
                <a:t>Norm 1</a:t>
              </a:r>
              <a:r>
                <a:rPr lang="en-IE" b="1" dirty="0">
                  <a:solidFill>
                    <a:srgbClr val="C00000"/>
                  </a:solidFill>
                </a:rPr>
                <a:t>     4  Norm 2  </a:t>
              </a:r>
            </a:p>
            <a:p>
              <a:pPr>
                <a:defRPr/>
              </a:pPr>
              <a:r>
                <a:rPr lang="en-IE" dirty="0" err="1">
                  <a:solidFill>
                    <a:srgbClr val="C00000"/>
                  </a:solidFill>
                </a:rPr>
                <a:t>Sonrú</a:t>
              </a:r>
              <a:r>
                <a:rPr lang="en-IE" dirty="0">
                  <a:solidFill>
                    <a:srgbClr val="C00000"/>
                  </a:solidFill>
                </a:rPr>
                <a:t> </a:t>
              </a:r>
              <a:r>
                <a:rPr lang="en-IE" dirty="0" err="1">
                  <a:solidFill>
                    <a:srgbClr val="C00000"/>
                  </a:solidFill>
                </a:rPr>
                <a:t>faoin</a:t>
              </a:r>
              <a:r>
                <a:rPr lang="en-IE" dirty="0">
                  <a:solidFill>
                    <a:srgbClr val="C00000"/>
                  </a:solidFill>
                </a:rPr>
                <a:t> </a:t>
              </a:r>
              <a:r>
                <a:rPr lang="en-IE" dirty="0" err="1">
                  <a:solidFill>
                    <a:srgbClr val="C00000"/>
                  </a:solidFill>
                </a:rPr>
                <a:t>líon</a:t>
              </a:r>
              <a:r>
                <a:rPr lang="en-IE" dirty="0">
                  <a:solidFill>
                    <a:srgbClr val="C00000"/>
                  </a:solidFill>
                </a:rPr>
                <a:t> </a:t>
              </a:r>
              <a:r>
                <a:rPr lang="en-IE" dirty="0" err="1">
                  <a:solidFill>
                    <a:srgbClr val="C00000"/>
                  </a:solidFill>
                </a:rPr>
                <a:t>digití</a:t>
              </a:r>
              <a:r>
                <a:rPr lang="en-IE" dirty="0">
                  <a:solidFill>
                    <a:srgbClr val="C00000"/>
                  </a:solidFill>
                </a:rPr>
                <a:t> </a:t>
              </a:r>
              <a:r>
                <a:rPr lang="en-IE" dirty="0" err="1">
                  <a:solidFill>
                    <a:srgbClr val="C00000"/>
                  </a:solidFill>
                </a:rPr>
                <a:t>sa</a:t>
              </a:r>
              <a:r>
                <a:rPr lang="en-IE" dirty="0">
                  <a:solidFill>
                    <a:srgbClr val="C00000"/>
                  </a:solidFill>
                </a:rPr>
                <a:t> </a:t>
              </a:r>
              <a:r>
                <a:rPr lang="en-IE" dirty="0" err="1">
                  <a:solidFill>
                    <a:srgbClr val="C00000"/>
                  </a:solidFill>
                </a:rPr>
                <a:t>taispeáint</a:t>
              </a:r>
              <a:r>
                <a:rPr lang="en-IE" dirty="0">
                  <a:solidFill>
                    <a:srgbClr val="C00000"/>
                  </a:solidFill>
                </a:rPr>
                <a:t> </a:t>
              </a:r>
              <a:r>
                <a:rPr lang="en-IE" dirty="0" err="1">
                  <a:solidFill>
                    <a:srgbClr val="C00000"/>
                  </a:solidFill>
                </a:rPr>
                <a:t>nuair</a:t>
              </a:r>
              <a:r>
                <a:rPr lang="en-IE" dirty="0">
                  <a:solidFill>
                    <a:srgbClr val="C00000"/>
                  </a:solidFill>
                </a:rPr>
                <a:t> a </a:t>
              </a:r>
              <a:r>
                <a:rPr lang="en-IE" dirty="0" err="1">
                  <a:solidFill>
                    <a:srgbClr val="C00000"/>
                  </a:solidFill>
                </a:rPr>
                <a:t>dhéantar</a:t>
              </a:r>
              <a:r>
                <a:rPr lang="en-IE" dirty="0">
                  <a:solidFill>
                    <a:srgbClr val="C00000"/>
                  </a:solidFill>
                </a:rPr>
                <a:t> </a:t>
              </a:r>
              <a:r>
                <a:rPr lang="en-IE" dirty="0" err="1">
                  <a:solidFill>
                    <a:srgbClr val="C00000"/>
                  </a:solidFill>
                </a:rPr>
                <a:t>áireamh</a:t>
              </a:r>
              <a:r>
                <a:rPr lang="en-IE" dirty="0">
                  <a:solidFill>
                    <a:srgbClr val="C00000"/>
                  </a:solidFill>
                </a:rPr>
                <a:t>.</a:t>
              </a:r>
            </a:p>
          </p:txBody>
        </p:sp>
        <p:sp>
          <p:nvSpPr>
            <p:cNvPr id="9" name="Rounded Rectangle 8"/>
            <p:cNvSpPr/>
            <p:nvPr/>
          </p:nvSpPr>
          <p:spPr>
            <a:xfrm>
              <a:off x="1150943" y="2649599"/>
              <a:ext cx="215876" cy="217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0" name="Rounded Rectangle 9"/>
            <p:cNvSpPr/>
            <p:nvPr/>
          </p:nvSpPr>
          <p:spPr>
            <a:xfrm>
              <a:off x="1862064" y="2648012"/>
              <a:ext cx="215876" cy="2156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1" name="Rounded Rectangle 10"/>
            <p:cNvSpPr/>
            <p:nvPr/>
          </p:nvSpPr>
          <p:spPr>
            <a:xfrm>
              <a:off x="395377" y="2646427"/>
              <a:ext cx="215876" cy="217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765175"/>
            <a:ext cx="40671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765175"/>
            <a:ext cx="40671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2700338" y="2420938"/>
            <a:ext cx="215900" cy="215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6" name="Rounded Rectangle 15"/>
          <p:cNvSpPr/>
          <p:nvPr/>
        </p:nvSpPr>
        <p:spPr>
          <a:xfrm>
            <a:off x="3924300" y="2420938"/>
            <a:ext cx="215900" cy="215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7" name="Rectangle 16"/>
          <p:cNvSpPr/>
          <p:nvPr/>
        </p:nvSpPr>
        <p:spPr>
          <a:xfrm>
            <a:off x="395288" y="4004115"/>
            <a:ext cx="8497887" cy="24495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dirty="0">
                <a:solidFill>
                  <a:srgbClr val="C00000"/>
                </a:solidFill>
              </a:rPr>
              <a:t>ENG:  </a:t>
            </a:r>
            <a:r>
              <a:rPr lang="en-IE" b="1" dirty="0" err="1">
                <a:solidFill>
                  <a:srgbClr val="C00000"/>
                </a:solidFill>
              </a:rPr>
              <a:t>Nodaireacht</a:t>
            </a:r>
            <a:r>
              <a:rPr lang="en-IE" b="1" dirty="0">
                <a:solidFill>
                  <a:srgbClr val="C00000"/>
                </a:solidFill>
              </a:rPr>
              <a:t> </a:t>
            </a:r>
            <a:r>
              <a:rPr lang="en-IE" b="1" dirty="0" err="1">
                <a:solidFill>
                  <a:srgbClr val="C00000"/>
                </a:solidFill>
              </a:rPr>
              <a:t>Innealtóireachta</a:t>
            </a:r>
            <a:r>
              <a:rPr lang="en-IE" b="1" dirty="0">
                <a:solidFill>
                  <a:srgbClr val="C00000"/>
                </a:solidFill>
              </a:rPr>
              <a:t>: </a:t>
            </a:r>
            <a:r>
              <a:rPr lang="en-IE" dirty="0" err="1">
                <a:solidFill>
                  <a:srgbClr val="C00000"/>
                </a:solidFill>
              </a:rPr>
              <a:t>Sonraigh</a:t>
            </a:r>
            <a:r>
              <a:rPr lang="en-IE" dirty="0">
                <a:solidFill>
                  <a:srgbClr val="C00000"/>
                </a:solidFill>
              </a:rPr>
              <a:t> </a:t>
            </a:r>
            <a:r>
              <a:rPr lang="en-IE" dirty="0" err="1">
                <a:solidFill>
                  <a:srgbClr val="C00000"/>
                </a:solidFill>
              </a:rPr>
              <a:t>luach</a:t>
            </a:r>
            <a:r>
              <a:rPr lang="en-IE" dirty="0">
                <a:solidFill>
                  <a:srgbClr val="C00000"/>
                </a:solidFill>
              </a:rPr>
              <a:t> (ó 1 go 10) </a:t>
            </a:r>
            <a:r>
              <a:rPr lang="en-IE" dirty="0" err="1">
                <a:solidFill>
                  <a:srgbClr val="C00000"/>
                </a:solidFill>
              </a:rPr>
              <a:t>agus</a:t>
            </a:r>
            <a:r>
              <a:rPr lang="en-IE" dirty="0">
                <a:solidFill>
                  <a:srgbClr val="C00000"/>
                </a:solidFill>
              </a:rPr>
              <a:t> </a:t>
            </a:r>
            <a:r>
              <a:rPr lang="en-IE" dirty="0" err="1">
                <a:solidFill>
                  <a:srgbClr val="C00000"/>
                </a:solidFill>
              </a:rPr>
              <a:t>rialaíonn</a:t>
            </a:r>
            <a:r>
              <a:rPr lang="en-IE" dirty="0">
                <a:solidFill>
                  <a:srgbClr val="C00000"/>
                </a:solidFill>
              </a:rPr>
              <a:t> </a:t>
            </a:r>
            <a:r>
              <a:rPr lang="en-IE" dirty="0" err="1">
                <a:solidFill>
                  <a:srgbClr val="C00000"/>
                </a:solidFill>
              </a:rPr>
              <a:t>sé</a:t>
            </a:r>
            <a:r>
              <a:rPr lang="en-IE" dirty="0">
                <a:solidFill>
                  <a:srgbClr val="C00000"/>
                </a:solidFill>
              </a:rPr>
              <a:t> sin an </a:t>
            </a:r>
            <a:r>
              <a:rPr lang="en-IE" dirty="0" err="1">
                <a:solidFill>
                  <a:srgbClr val="C00000"/>
                </a:solidFill>
              </a:rPr>
              <a:t>líon</a:t>
            </a:r>
            <a:r>
              <a:rPr lang="en-IE" dirty="0">
                <a:solidFill>
                  <a:srgbClr val="C00000"/>
                </a:solidFill>
              </a:rPr>
              <a:t> </a:t>
            </a:r>
            <a:r>
              <a:rPr lang="en-IE" dirty="0" err="1">
                <a:solidFill>
                  <a:srgbClr val="C00000"/>
                </a:solidFill>
              </a:rPr>
              <a:t>áiteanna</a:t>
            </a:r>
            <a:r>
              <a:rPr lang="en-IE" dirty="0">
                <a:solidFill>
                  <a:srgbClr val="C00000"/>
                </a:solidFill>
              </a:rPr>
              <a:t> </a:t>
            </a:r>
            <a:r>
              <a:rPr lang="en-IE" dirty="0" err="1">
                <a:solidFill>
                  <a:srgbClr val="C00000"/>
                </a:solidFill>
              </a:rPr>
              <a:t>deachúlacha</a:t>
            </a:r>
            <a:r>
              <a:rPr lang="en-IE" dirty="0">
                <a:solidFill>
                  <a:srgbClr val="C00000"/>
                </a:solidFill>
              </a:rPr>
              <a:t> a </a:t>
            </a:r>
            <a:r>
              <a:rPr lang="en-IE" dirty="0" err="1">
                <a:solidFill>
                  <a:srgbClr val="C00000"/>
                </a:solidFill>
              </a:rPr>
              <a:t>thaispeántar</a:t>
            </a:r>
            <a:r>
              <a:rPr lang="en-IE" dirty="0">
                <a:solidFill>
                  <a:srgbClr val="C00000"/>
                </a:solidFill>
              </a:rPr>
              <a:t> </a:t>
            </a:r>
            <a:r>
              <a:rPr lang="en-IE" dirty="0" err="1">
                <a:solidFill>
                  <a:srgbClr val="C00000"/>
                </a:solidFill>
              </a:rPr>
              <a:t>sa</a:t>
            </a:r>
            <a:r>
              <a:rPr lang="en-IE" dirty="0">
                <a:solidFill>
                  <a:srgbClr val="C00000"/>
                </a:solidFill>
              </a:rPr>
              <a:t> </a:t>
            </a:r>
            <a:r>
              <a:rPr lang="en-IE" dirty="0" err="1">
                <a:solidFill>
                  <a:srgbClr val="C00000"/>
                </a:solidFill>
              </a:rPr>
              <a:t>fhreagra</a:t>
            </a:r>
            <a:r>
              <a:rPr lang="en-IE" dirty="0">
                <a:solidFill>
                  <a:srgbClr val="C00000"/>
                </a:solidFill>
              </a:rPr>
              <a:t> </a:t>
            </a:r>
            <a:r>
              <a:rPr lang="en-IE" dirty="0" err="1">
                <a:solidFill>
                  <a:srgbClr val="C00000"/>
                </a:solidFill>
              </a:rPr>
              <a:t>nuair</a:t>
            </a:r>
            <a:r>
              <a:rPr lang="en-IE" dirty="0">
                <a:solidFill>
                  <a:srgbClr val="C00000"/>
                </a:solidFill>
              </a:rPr>
              <a:t> a </a:t>
            </a:r>
            <a:r>
              <a:rPr lang="en-IE" dirty="0" err="1">
                <a:solidFill>
                  <a:srgbClr val="C00000"/>
                </a:solidFill>
              </a:rPr>
              <a:t>dhéantar</a:t>
            </a:r>
            <a:r>
              <a:rPr lang="en-IE" dirty="0">
                <a:solidFill>
                  <a:srgbClr val="C00000"/>
                </a:solidFill>
              </a:rPr>
              <a:t> </a:t>
            </a:r>
            <a:r>
              <a:rPr lang="en-IE" dirty="0" err="1">
                <a:solidFill>
                  <a:srgbClr val="C00000"/>
                </a:solidFill>
              </a:rPr>
              <a:t>áireamh</a:t>
            </a:r>
            <a:r>
              <a:rPr lang="en-IE" dirty="0">
                <a:solidFill>
                  <a:srgbClr val="C00000"/>
                </a:solidFill>
              </a:rPr>
              <a:t>. </a:t>
            </a:r>
            <a:r>
              <a:rPr lang="en-IE" dirty="0" err="1">
                <a:solidFill>
                  <a:srgbClr val="C00000"/>
                </a:solidFill>
              </a:rPr>
              <a:t>Déantar</a:t>
            </a:r>
            <a:r>
              <a:rPr lang="en-IE" dirty="0">
                <a:solidFill>
                  <a:srgbClr val="C00000"/>
                </a:solidFill>
              </a:rPr>
              <a:t> an </a:t>
            </a:r>
            <a:r>
              <a:rPr lang="en-IE" dirty="0" err="1">
                <a:solidFill>
                  <a:srgbClr val="C00000"/>
                </a:solidFill>
              </a:rPr>
              <a:t>freagra</a:t>
            </a:r>
            <a:r>
              <a:rPr lang="en-IE" dirty="0">
                <a:solidFill>
                  <a:srgbClr val="C00000"/>
                </a:solidFill>
              </a:rPr>
              <a:t> a </a:t>
            </a:r>
            <a:r>
              <a:rPr lang="en-IE" dirty="0" err="1">
                <a:solidFill>
                  <a:srgbClr val="C00000"/>
                </a:solidFill>
              </a:rPr>
              <a:t>shlánú</a:t>
            </a:r>
            <a:r>
              <a:rPr lang="en-IE" dirty="0">
                <a:solidFill>
                  <a:srgbClr val="C00000"/>
                </a:solidFill>
              </a:rPr>
              <a:t> go </a:t>
            </a:r>
            <a:r>
              <a:rPr lang="en-IE" dirty="0" err="1">
                <a:solidFill>
                  <a:srgbClr val="C00000"/>
                </a:solidFill>
              </a:rPr>
              <a:t>dtí</a:t>
            </a:r>
            <a:r>
              <a:rPr lang="en-IE" dirty="0">
                <a:solidFill>
                  <a:srgbClr val="C00000"/>
                </a:solidFill>
              </a:rPr>
              <a:t> an digit a </a:t>
            </a:r>
            <a:r>
              <a:rPr lang="en-IE" dirty="0" err="1">
                <a:solidFill>
                  <a:srgbClr val="C00000"/>
                </a:solidFill>
              </a:rPr>
              <a:t>shonraigh</a:t>
            </a:r>
            <a:r>
              <a:rPr lang="en-IE" dirty="0">
                <a:solidFill>
                  <a:srgbClr val="C00000"/>
                </a:solidFill>
              </a:rPr>
              <a:t> </a:t>
            </a:r>
            <a:r>
              <a:rPr lang="en-IE" dirty="0" err="1">
                <a:solidFill>
                  <a:srgbClr val="C00000"/>
                </a:solidFill>
              </a:rPr>
              <a:t>tú</a:t>
            </a:r>
            <a:r>
              <a:rPr lang="en-IE" dirty="0">
                <a:solidFill>
                  <a:srgbClr val="C00000"/>
                </a:solidFill>
              </a:rPr>
              <a:t>, </a:t>
            </a:r>
            <a:r>
              <a:rPr lang="en-IE" dirty="0" err="1">
                <a:solidFill>
                  <a:srgbClr val="C00000"/>
                </a:solidFill>
              </a:rPr>
              <a:t>sula</a:t>
            </a:r>
            <a:r>
              <a:rPr lang="en-IE" dirty="0">
                <a:solidFill>
                  <a:srgbClr val="C00000"/>
                </a:solidFill>
              </a:rPr>
              <a:t> </a:t>
            </a:r>
            <a:r>
              <a:rPr lang="en-IE" dirty="0" err="1">
                <a:solidFill>
                  <a:srgbClr val="C00000"/>
                </a:solidFill>
              </a:rPr>
              <a:t>dtaispeántar</a:t>
            </a:r>
            <a:r>
              <a:rPr lang="en-IE" dirty="0">
                <a:solidFill>
                  <a:srgbClr val="C00000"/>
                </a:solidFill>
              </a:rPr>
              <a:t> é.</a:t>
            </a:r>
          </a:p>
          <a:p>
            <a:pPr>
              <a:defRPr/>
            </a:pPr>
            <a:r>
              <a:rPr lang="en-IE" b="1" dirty="0" err="1">
                <a:solidFill>
                  <a:srgbClr val="C00000"/>
                </a:solidFill>
              </a:rPr>
              <a:t>Nótáil</a:t>
            </a:r>
            <a:r>
              <a:rPr lang="en-IE" b="1" dirty="0">
                <a:solidFill>
                  <a:srgbClr val="C00000"/>
                </a:solidFill>
              </a:rPr>
              <a:t>: </a:t>
            </a:r>
            <a:r>
              <a:rPr lang="en-IE" b="1" dirty="0" err="1">
                <a:solidFill>
                  <a:srgbClr val="C00000"/>
                </a:solidFill>
              </a:rPr>
              <a:t>Ní</a:t>
            </a:r>
            <a:r>
              <a:rPr lang="en-IE" b="1" dirty="0">
                <a:solidFill>
                  <a:srgbClr val="C00000"/>
                </a:solidFill>
              </a:rPr>
              <a:t> </a:t>
            </a:r>
            <a:r>
              <a:rPr lang="en-IE" b="1" dirty="0" err="1">
                <a:solidFill>
                  <a:srgbClr val="C00000"/>
                </a:solidFill>
              </a:rPr>
              <a:t>thugtar</a:t>
            </a:r>
            <a:r>
              <a:rPr lang="en-IE" b="1" dirty="0">
                <a:solidFill>
                  <a:srgbClr val="C00000"/>
                </a:solidFill>
              </a:rPr>
              <a:t> </a:t>
            </a:r>
            <a:r>
              <a:rPr lang="en-IE" b="1" dirty="0" err="1">
                <a:solidFill>
                  <a:srgbClr val="C00000"/>
                </a:solidFill>
              </a:rPr>
              <a:t>easpónaint</a:t>
            </a:r>
            <a:r>
              <a:rPr lang="en-IE" b="1" dirty="0">
                <a:solidFill>
                  <a:srgbClr val="C00000"/>
                </a:solidFill>
              </a:rPr>
              <a:t> ach in </a:t>
            </a:r>
            <a:r>
              <a:rPr lang="en-IE" b="1" dirty="0" err="1">
                <a:solidFill>
                  <a:srgbClr val="C00000"/>
                </a:solidFill>
              </a:rPr>
              <a:t>iolruithe</a:t>
            </a:r>
            <a:r>
              <a:rPr lang="en-IE" b="1" dirty="0">
                <a:solidFill>
                  <a:srgbClr val="C00000"/>
                </a:solidFill>
              </a:rPr>
              <a:t> de 3, </a:t>
            </a:r>
            <a:r>
              <a:rPr lang="en-IE" b="1" dirty="0" err="1">
                <a:solidFill>
                  <a:srgbClr val="C00000"/>
                </a:solidFill>
              </a:rPr>
              <a:t>deimhneach</a:t>
            </a:r>
            <a:r>
              <a:rPr lang="en-IE" b="1" dirty="0">
                <a:solidFill>
                  <a:srgbClr val="C00000"/>
                </a:solidFill>
              </a:rPr>
              <a:t> </a:t>
            </a:r>
            <a:r>
              <a:rPr lang="en-IE" b="1" dirty="0" err="1">
                <a:solidFill>
                  <a:srgbClr val="C00000"/>
                </a:solidFill>
              </a:rPr>
              <a:t>agus</a:t>
            </a:r>
            <a:r>
              <a:rPr lang="en-IE" b="1" dirty="0">
                <a:solidFill>
                  <a:srgbClr val="C00000"/>
                </a:solidFill>
              </a:rPr>
              <a:t> </a:t>
            </a:r>
            <a:r>
              <a:rPr lang="en-IE" b="1" dirty="0" err="1">
                <a:solidFill>
                  <a:srgbClr val="C00000"/>
                </a:solidFill>
              </a:rPr>
              <a:t>diúltach</a:t>
            </a:r>
            <a:r>
              <a:rPr lang="en-IE" b="1" dirty="0">
                <a:solidFill>
                  <a:srgbClr val="C00000"/>
                </a:solidFill>
              </a:rPr>
              <a:t>.</a:t>
            </a:r>
          </a:p>
          <a:p>
            <a:pPr>
              <a:defRPr/>
            </a:pPr>
            <a:r>
              <a:rPr lang="en-IE" b="1" dirty="0">
                <a:solidFill>
                  <a:srgbClr val="C00000"/>
                </a:solidFill>
              </a:rPr>
              <a:t>Sa </a:t>
            </a:r>
            <a:r>
              <a:rPr lang="en-IE" b="1" dirty="0" err="1">
                <a:solidFill>
                  <a:srgbClr val="C00000"/>
                </a:solidFill>
              </a:rPr>
              <a:t>Nodaireacht</a:t>
            </a:r>
            <a:r>
              <a:rPr lang="en-IE" b="1" dirty="0">
                <a:solidFill>
                  <a:srgbClr val="C00000"/>
                </a:solidFill>
              </a:rPr>
              <a:t> </a:t>
            </a:r>
            <a:r>
              <a:rPr lang="en-IE" b="1" dirty="0" err="1">
                <a:solidFill>
                  <a:srgbClr val="C00000"/>
                </a:solidFill>
              </a:rPr>
              <a:t>Innealtóireachta</a:t>
            </a:r>
            <a:r>
              <a:rPr lang="en-IE" b="1" dirty="0">
                <a:solidFill>
                  <a:srgbClr val="C00000"/>
                </a:solidFill>
              </a:rPr>
              <a:t> </a:t>
            </a:r>
            <a:r>
              <a:rPr lang="en-IE" b="1" dirty="0" err="1">
                <a:solidFill>
                  <a:srgbClr val="C00000"/>
                </a:solidFill>
              </a:rPr>
              <a:t>ní</a:t>
            </a:r>
            <a:r>
              <a:rPr lang="en-IE" b="1" dirty="0">
                <a:solidFill>
                  <a:srgbClr val="C00000"/>
                </a:solidFill>
              </a:rPr>
              <a:t> </a:t>
            </a:r>
            <a:r>
              <a:rPr lang="en-IE" b="1" dirty="0" err="1">
                <a:solidFill>
                  <a:srgbClr val="C00000"/>
                </a:solidFill>
              </a:rPr>
              <a:t>cheadaítear</a:t>
            </a:r>
            <a:r>
              <a:rPr lang="en-IE" b="1" dirty="0">
                <a:solidFill>
                  <a:srgbClr val="C00000"/>
                </a:solidFill>
              </a:rPr>
              <a:t> ach </a:t>
            </a:r>
            <a:r>
              <a:rPr lang="en-IE" b="1" dirty="0" err="1">
                <a:solidFill>
                  <a:srgbClr val="C00000"/>
                </a:solidFill>
              </a:rPr>
              <a:t>easpónaint</a:t>
            </a:r>
            <a:r>
              <a:rPr lang="en-IE" b="1" dirty="0">
                <a:solidFill>
                  <a:srgbClr val="C00000"/>
                </a:solidFill>
              </a:rPr>
              <a:t> </a:t>
            </a:r>
            <a:r>
              <a:rPr lang="en-IE" b="1" dirty="0" err="1">
                <a:solidFill>
                  <a:srgbClr val="C00000"/>
                </a:solidFill>
              </a:rPr>
              <a:t>ar</a:t>
            </a:r>
            <a:r>
              <a:rPr lang="en-IE" b="1" dirty="0">
                <a:solidFill>
                  <a:srgbClr val="C00000"/>
                </a:solidFill>
              </a:rPr>
              <a:t> </a:t>
            </a:r>
            <a:r>
              <a:rPr lang="en-IE" b="1" dirty="0" err="1">
                <a:solidFill>
                  <a:srgbClr val="C00000"/>
                </a:solidFill>
              </a:rPr>
              <a:t>iolruithe</a:t>
            </a:r>
            <a:r>
              <a:rPr lang="en-IE" b="1" dirty="0">
                <a:solidFill>
                  <a:srgbClr val="C00000"/>
                </a:solidFill>
              </a:rPr>
              <a:t> de 3 </a:t>
            </a:r>
            <a:r>
              <a:rPr lang="en-IE" b="1" dirty="0" err="1">
                <a:solidFill>
                  <a:srgbClr val="C00000"/>
                </a:solidFill>
              </a:rPr>
              <a:t>iad</a:t>
            </a:r>
            <a:r>
              <a:rPr lang="en-IE" b="1" dirty="0">
                <a:solidFill>
                  <a:srgbClr val="C00000"/>
                </a:solidFill>
              </a:rPr>
              <a:t>.</a:t>
            </a:r>
          </a:p>
          <a:p>
            <a:pPr>
              <a:defRPr/>
            </a:pPr>
            <a:r>
              <a:rPr lang="en-IE" dirty="0">
                <a:solidFill>
                  <a:srgbClr val="C00000"/>
                </a:solidFill>
              </a:rPr>
              <a:t>m.sh.   </a:t>
            </a:r>
            <a:r>
              <a:rPr lang="en-IE" dirty="0" err="1">
                <a:solidFill>
                  <a:srgbClr val="C00000"/>
                </a:solidFill>
              </a:rPr>
              <a:t>Más</a:t>
            </a:r>
            <a:r>
              <a:rPr lang="en-IE" dirty="0">
                <a:solidFill>
                  <a:srgbClr val="C00000"/>
                </a:solidFill>
              </a:rPr>
              <a:t> CUMRÚ (SET UP) 4 </a:t>
            </a:r>
            <a:r>
              <a:rPr lang="en-IE" dirty="0" err="1">
                <a:solidFill>
                  <a:srgbClr val="C00000"/>
                </a:solidFill>
              </a:rPr>
              <a:t>atá</a:t>
            </a:r>
            <a:r>
              <a:rPr lang="en-IE" dirty="0">
                <a:solidFill>
                  <a:srgbClr val="C00000"/>
                </a:solidFill>
              </a:rPr>
              <a:t> </a:t>
            </a:r>
            <a:r>
              <a:rPr lang="en-IE" dirty="0" err="1">
                <a:solidFill>
                  <a:srgbClr val="C00000"/>
                </a:solidFill>
              </a:rPr>
              <a:t>ann</a:t>
            </a:r>
            <a:r>
              <a:rPr lang="en-IE" dirty="0">
                <a:solidFill>
                  <a:srgbClr val="C00000"/>
                </a:solidFill>
              </a:rPr>
              <a:t> </a:t>
            </a:r>
            <a:r>
              <a:rPr lang="en-IE" dirty="0" err="1">
                <a:solidFill>
                  <a:srgbClr val="C00000"/>
                </a:solidFill>
              </a:rPr>
              <a:t>i</a:t>
            </a:r>
            <a:r>
              <a:rPr lang="en-IE" dirty="0">
                <a:solidFill>
                  <a:srgbClr val="C00000"/>
                </a:solidFill>
              </a:rPr>
              <a:t> </a:t>
            </a:r>
            <a:r>
              <a:rPr lang="en-IE" dirty="0" err="1">
                <a:solidFill>
                  <a:srgbClr val="C00000"/>
                </a:solidFill>
              </a:rPr>
              <a:t>gcás</a:t>
            </a:r>
            <a:r>
              <a:rPr lang="en-IE" dirty="0">
                <a:solidFill>
                  <a:srgbClr val="C00000"/>
                </a:solidFill>
              </a:rPr>
              <a:t> ENG, </a:t>
            </a:r>
            <a:r>
              <a:rPr lang="en-IE" dirty="0" err="1">
                <a:solidFill>
                  <a:srgbClr val="C00000"/>
                </a:solidFill>
              </a:rPr>
              <a:t>ansin</a:t>
            </a:r>
            <a:r>
              <a:rPr lang="en-IE" dirty="0">
                <a:solidFill>
                  <a:srgbClr val="C00000"/>
                </a:solidFill>
              </a:rPr>
              <a:t> 	  56824 = 56.824  x 10</a:t>
            </a:r>
            <a:r>
              <a:rPr lang="en-IE" baseline="30000" dirty="0">
                <a:solidFill>
                  <a:srgbClr val="C00000"/>
                </a:solidFill>
              </a:rPr>
              <a:t>3	</a:t>
            </a:r>
            <a:r>
              <a:rPr lang="en-IE" dirty="0">
                <a:solidFill>
                  <a:srgbClr val="C00000"/>
                </a:solidFill>
              </a:rPr>
              <a:t>       (</a:t>
            </a:r>
            <a:r>
              <a:rPr lang="en-IE" dirty="0" err="1">
                <a:solidFill>
                  <a:srgbClr val="C00000"/>
                </a:solidFill>
              </a:rPr>
              <a:t>cumhacht</a:t>
            </a:r>
            <a:r>
              <a:rPr lang="en-IE" dirty="0">
                <a:solidFill>
                  <a:srgbClr val="C00000"/>
                </a:solidFill>
              </a:rPr>
              <a:t> de 3 </a:t>
            </a:r>
            <a:r>
              <a:rPr lang="en-IE" dirty="0" err="1">
                <a:solidFill>
                  <a:srgbClr val="C00000"/>
                </a:solidFill>
              </a:rPr>
              <a:t>atá</a:t>
            </a:r>
            <a:r>
              <a:rPr lang="en-IE" dirty="0">
                <a:solidFill>
                  <a:srgbClr val="C00000"/>
                </a:solidFill>
              </a:rPr>
              <a:t> in  x10</a:t>
            </a:r>
            <a:r>
              <a:rPr lang="en-IE" baseline="30000" dirty="0">
                <a:solidFill>
                  <a:srgbClr val="C00000"/>
                </a:solidFill>
              </a:rPr>
              <a:t>n</a:t>
            </a:r>
            <a:r>
              <a:rPr lang="en-IE" dirty="0">
                <a:solidFill>
                  <a:srgbClr val="C00000"/>
                </a:solidFill>
              </a:rPr>
              <a:t> </a:t>
            </a:r>
            <a:r>
              <a:rPr lang="en-IE" dirty="0" err="1">
                <a:solidFill>
                  <a:srgbClr val="C00000"/>
                </a:solidFill>
              </a:rPr>
              <a:t>agus</a:t>
            </a:r>
            <a:r>
              <a:rPr lang="en-IE" dirty="0">
                <a:solidFill>
                  <a:srgbClr val="C00000"/>
                </a:solidFill>
              </a:rPr>
              <a:t> </a:t>
            </a:r>
            <a:r>
              <a:rPr lang="en-IE" dirty="0" err="1">
                <a:solidFill>
                  <a:srgbClr val="C00000"/>
                </a:solidFill>
              </a:rPr>
              <a:t>tá</a:t>
            </a:r>
            <a:r>
              <a:rPr lang="en-IE" dirty="0">
                <a:solidFill>
                  <a:srgbClr val="C00000"/>
                </a:solidFill>
              </a:rPr>
              <a:t> 4 </a:t>
            </a:r>
            <a:r>
              <a:rPr lang="en-IE" dirty="0" err="1">
                <a:solidFill>
                  <a:srgbClr val="C00000"/>
                </a:solidFill>
              </a:rPr>
              <a:t>dhigit</a:t>
            </a:r>
            <a:r>
              <a:rPr lang="en-IE" dirty="0">
                <a:solidFill>
                  <a:srgbClr val="C00000"/>
                </a:solidFill>
              </a:rPr>
              <a:t> </a:t>
            </a:r>
            <a:r>
              <a:rPr lang="en-IE" dirty="0" err="1">
                <a:solidFill>
                  <a:srgbClr val="C00000"/>
                </a:solidFill>
              </a:rPr>
              <a:t>i</a:t>
            </a:r>
            <a:r>
              <a:rPr lang="en-IE" dirty="0">
                <a:solidFill>
                  <a:srgbClr val="C00000"/>
                </a:solidFill>
              </a:rPr>
              <a:t> </a:t>
            </a:r>
            <a:r>
              <a:rPr lang="en-IE" dirty="0" err="1">
                <a:solidFill>
                  <a:srgbClr val="C00000"/>
                </a:solidFill>
              </a:rPr>
              <a:t>ndiaidh</a:t>
            </a:r>
            <a:r>
              <a:rPr lang="en-IE" dirty="0">
                <a:solidFill>
                  <a:srgbClr val="C00000"/>
                </a:solidFill>
              </a:rPr>
              <a:t> an </a:t>
            </a:r>
            <a:r>
              <a:rPr lang="en-IE" dirty="0" err="1">
                <a:solidFill>
                  <a:srgbClr val="C00000"/>
                </a:solidFill>
              </a:rPr>
              <a:t>phointe</a:t>
            </a:r>
            <a:r>
              <a:rPr lang="en-IE" dirty="0">
                <a:solidFill>
                  <a:srgbClr val="C00000"/>
                </a:solidFill>
              </a:rPr>
              <a:t> </a:t>
            </a:r>
            <a:r>
              <a:rPr lang="en-IE" dirty="0" err="1">
                <a:solidFill>
                  <a:srgbClr val="C00000"/>
                </a:solidFill>
              </a:rPr>
              <a:t>dheachúlaigh</a:t>
            </a:r>
            <a:r>
              <a:rPr lang="en-IE" dirty="0">
                <a:solidFill>
                  <a:srgbClr val="C00000"/>
                </a:solidFill>
              </a:rPr>
              <a:t>)</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774700"/>
            <a:ext cx="4067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42899" y="250499"/>
            <a:ext cx="8423275" cy="18796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dirty="0">
                <a:solidFill>
                  <a:srgbClr val="C00000"/>
                </a:solidFill>
              </a:rPr>
              <a:t>Norm:  </a:t>
            </a:r>
            <a:r>
              <a:rPr lang="en-IE" dirty="0" err="1">
                <a:solidFill>
                  <a:srgbClr val="C00000"/>
                </a:solidFill>
              </a:rPr>
              <a:t>Raon</a:t>
            </a:r>
            <a:r>
              <a:rPr lang="en-IE" dirty="0">
                <a:solidFill>
                  <a:srgbClr val="C00000"/>
                </a:solidFill>
              </a:rPr>
              <a:t> </a:t>
            </a:r>
            <a:r>
              <a:rPr lang="en-IE" dirty="0" err="1">
                <a:solidFill>
                  <a:srgbClr val="C00000"/>
                </a:solidFill>
              </a:rPr>
              <a:t>ina</a:t>
            </a:r>
            <a:r>
              <a:rPr lang="en-IE" dirty="0">
                <a:solidFill>
                  <a:srgbClr val="C00000"/>
                </a:solidFill>
              </a:rPr>
              <a:t> </a:t>
            </a:r>
            <a:r>
              <a:rPr lang="en-IE" dirty="0" err="1">
                <a:solidFill>
                  <a:srgbClr val="C00000"/>
                </a:solidFill>
              </a:rPr>
              <a:t>dtaispeántar</a:t>
            </a:r>
            <a:r>
              <a:rPr lang="en-IE" dirty="0">
                <a:solidFill>
                  <a:srgbClr val="C00000"/>
                </a:solidFill>
              </a:rPr>
              <a:t> </a:t>
            </a:r>
            <a:r>
              <a:rPr lang="en-IE" dirty="0" err="1">
                <a:solidFill>
                  <a:srgbClr val="C00000"/>
                </a:solidFill>
              </a:rPr>
              <a:t>freagraí</a:t>
            </a:r>
            <a:r>
              <a:rPr lang="en-IE" dirty="0">
                <a:solidFill>
                  <a:srgbClr val="C00000"/>
                </a:solidFill>
              </a:rPr>
              <a:t> san </a:t>
            </a:r>
            <a:r>
              <a:rPr lang="en-IE" dirty="0" err="1">
                <a:solidFill>
                  <a:srgbClr val="C00000"/>
                </a:solidFill>
              </a:rPr>
              <a:t>fhormáid</a:t>
            </a:r>
            <a:r>
              <a:rPr lang="en-IE" dirty="0">
                <a:solidFill>
                  <a:srgbClr val="C00000"/>
                </a:solidFill>
              </a:rPr>
              <a:t> </a:t>
            </a:r>
            <a:r>
              <a:rPr lang="en-IE" dirty="0" err="1">
                <a:solidFill>
                  <a:srgbClr val="C00000"/>
                </a:solidFill>
              </a:rPr>
              <a:t>neamheaspónantúil</a:t>
            </a:r>
            <a:r>
              <a:rPr lang="en-IE" dirty="0">
                <a:solidFill>
                  <a:srgbClr val="C00000"/>
                </a:solidFill>
              </a:rPr>
              <a:t>, ag </a:t>
            </a:r>
            <a:r>
              <a:rPr lang="en-IE" dirty="0" err="1">
                <a:solidFill>
                  <a:srgbClr val="C00000"/>
                </a:solidFill>
              </a:rPr>
              <a:t>brath</a:t>
            </a:r>
            <a:r>
              <a:rPr lang="en-IE" dirty="0">
                <a:solidFill>
                  <a:srgbClr val="C00000"/>
                </a:solidFill>
              </a:rPr>
              <a:t> </a:t>
            </a:r>
            <a:r>
              <a:rPr lang="en-IE" dirty="0" err="1">
                <a:solidFill>
                  <a:srgbClr val="C00000"/>
                </a:solidFill>
              </a:rPr>
              <a:t>ar</a:t>
            </a:r>
            <a:r>
              <a:rPr lang="en-IE" dirty="0">
                <a:solidFill>
                  <a:srgbClr val="C00000"/>
                </a:solidFill>
              </a:rPr>
              <a:t> an </a:t>
            </a:r>
            <a:r>
              <a:rPr lang="en-IE" dirty="0" err="1">
                <a:solidFill>
                  <a:srgbClr val="C00000"/>
                </a:solidFill>
              </a:rPr>
              <a:t>rogha</a:t>
            </a:r>
            <a:r>
              <a:rPr lang="en-IE" dirty="0">
                <a:solidFill>
                  <a:srgbClr val="C00000"/>
                </a:solidFill>
              </a:rPr>
              <a:t> a </a:t>
            </a:r>
            <a:r>
              <a:rPr lang="en-IE" dirty="0" err="1">
                <a:solidFill>
                  <a:srgbClr val="C00000"/>
                </a:solidFill>
              </a:rPr>
              <a:t>dhéantar</a:t>
            </a:r>
            <a:r>
              <a:rPr lang="en-IE" dirty="0">
                <a:solidFill>
                  <a:srgbClr val="C00000"/>
                </a:solidFill>
              </a:rPr>
              <a:t>. </a:t>
            </a:r>
            <a:r>
              <a:rPr lang="en-IE" dirty="0" err="1">
                <a:solidFill>
                  <a:srgbClr val="C00000"/>
                </a:solidFill>
              </a:rPr>
              <a:t>Dhá</a:t>
            </a:r>
            <a:r>
              <a:rPr lang="en-IE" dirty="0">
                <a:solidFill>
                  <a:srgbClr val="C00000"/>
                </a:solidFill>
              </a:rPr>
              <a:t> </a:t>
            </a:r>
            <a:r>
              <a:rPr lang="en-IE" dirty="0" err="1">
                <a:solidFill>
                  <a:srgbClr val="C00000"/>
                </a:solidFill>
              </a:rPr>
              <a:t>rogha</a:t>
            </a:r>
            <a:r>
              <a:rPr lang="en-IE" dirty="0">
                <a:solidFill>
                  <a:srgbClr val="C00000"/>
                </a:solidFill>
              </a:rPr>
              <a:t> </a:t>
            </a:r>
            <a:r>
              <a:rPr lang="en-IE" dirty="0" err="1">
                <a:solidFill>
                  <a:srgbClr val="C00000"/>
                </a:solidFill>
              </a:rPr>
              <a:t>ann</a:t>
            </a:r>
            <a:r>
              <a:rPr lang="en-IE" dirty="0">
                <a:solidFill>
                  <a:srgbClr val="C00000"/>
                </a:solidFill>
              </a:rPr>
              <a:t> (</a:t>
            </a:r>
            <a:r>
              <a:rPr lang="en-IE" b="1" u="sng" dirty="0">
                <a:solidFill>
                  <a:srgbClr val="C00000"/>
                </a:solidFill>
              </a:rPr>
              <a:t>Norm1</a:t>
            </a:r>
            <a:r>
              <a:rPr lang="en-IE" dirty="0">
                <a:solidFill>
                  <a:srgbClr val="C00000"/>
                </a:solidFill>
              </a:rPr>
              <a:t>, </a:t>
            </a:r>
            <a:r>
              <a:rPr lang="en-IE" b="1" dirty="0">
                <a:solidFill>
                  <a:srgbClr val="C00000"/>
                </a:solidFill>
              </a:rPr>
              <a:t>Norm 2</a:t>
            </a:r>
            <a:r>
              <a:rPr lang="en-IE" dirty="0">
                <a:solidFill>
                  <a:srgbClr val="C00000"/>
                </a:solidFill>
              </a:rPr>
              <a:t>). San </a:t>
            </a:r>
            <a:r>
              <a:rPr lang="en-IE" dirty="0" err="1">
                <a:solidFill>
                  <a:srgbClr val="C00000"/>
                </a:solidFill>
              </a:rPr>
              <a:t>fhormáid</a:t>
            </a:r>
            <a:r>
              <a:rPr lang="en-IE" dirty="0">
                <a:solidFill>
                  <a:srgbClr val="C00000"/>
                </a:solidFill>
              </a:rPr>
              <a:t> </a:t>
            </a:r>
            <a:r>
              <a:rPr lang="en-IE" dirty="0" err="1">
                <a:solidFill>
                  <a:srgbClr val="C00000"/>
                </a:solidFill>
              </a:rPr>
              <a:t>easpónantúil</a:t>
            </a:r>
            <a:r>
              <a:rPr lang="en-IE" dirty="0">
                <a:solidFill>
                  <a:srgbClr val="C00000"/>
                </a:solidFill>
              </a:rPr>
              <a:t> a </a:t>
            </a:r>
            <a:r>
              <a:rPr lang="en-IE" dirty="0" err="1">
                <a:solidFill>
                  <a:srgbClr val="C00000"/>
                </a:solidFill>
              </a:rPr>
              <a:t>thaispeántar</a:t>
            </a:r>
            <a:r>
              <a:rPr lang="en-IE" dirty="0">
                <a:solidFill>
                  <a:srgbClr val="C00000"/>
                </a:solidFill>
              </a:rPr>
              <a:t> </a:t>
            </a:r>
            <a:r>
              <a:rPr lang="en-IE" dirty="0" err="1">
                <a:solidFill>
                  <a:srgbClr val="C00000"/>
                </a:solidFill>
              </a:rPr>
              <a:t>freagraí</a:t>
            </a:r>
            <a:r>
              <a:rPr lang="en-IE" dirty="0">
                <a:solidFill>
                  <a:srgbClr val="C00000"/>
                </a:solidFill>
              </a:rPr>
              <a:t> </a:t>
            </a:r>
            <a:r>
              <a:rPr lang="en-IE" dirty="0" err="1">
                <a:solidFill>
                  <a:srgbClr val="C00000"/>
                </a:solidFill>
              </a:rPr>
              <a:t>taobh</a:t>
            </a:r>
            <a:r>
              <a:rPr lang="en-IE" dirty="0">
                <a:solidFill>
                  <a:srgbClr val="C00000"/>
                </a:solidFill>
              </a:rPr>
              <a:t> </a:t>
            </a:r>
            <a:r>
              <a:rPr lang="en-IE" dirty="0" err="1">
                <a:solidFill>
                  <a:srgbClr val="C00000"/>
                </a:solidFill>
              </a:rPr>
              <a:t>amuigh</a:t>
            </a:r>
            <a:r>
              <a:rPr lang="en-IE" dirty="0">
                <a:solidFill>
                  <a:srgbClr val="C00000"/>
                </a:solidFill>
              </a:rPr>
              <a:t> den </a:t>
            </a:r>
            <a:r>
              <a:rPr lang="en-IE" dirty="0" err="1">
                <a:solidFill>
                  <a:srgbClr val="C00000"/>
                </a:solidFill>
              </a:rPr>
              <a:t>raon</a:t>
            </a:r>
            <a:r>
              <a:rPr lang="en-IE" dirty="0">
                <a:solidFill>
                  <a:srgbClr val="C00000"/>
                </a:solidFill>
              </a:rPr>
              <a:t> a </a:t>
            </a:r>
            <a:r>
              <a:rPr lang="en-IE" dirty="0" err="1">
                <a:solidFill>
                  <a:srgbClr val="C00000"/>
                </a:solidFill>
              </a:rPr>
              <a:t>roghnaítear</a:t>
            </a:r>
            <a:r>
              <a:rPr lang="en-IE" dirty="0">
                <a:solidFill>
                  <a:srgbClr val="C00000"/>
                </a:solidFill>
              </a:rPr>
              <a:t>. </a:t>
            </a:r>
            <a:br>
              <a:rPr lang="en-IE" dirty="0">
                <a:solidFill>
                  <a:srgbClr val="C00000"/>
                </a:solidFill>
              </a:rPr>
            </a:br>
            <a:r>
              <a:rPr lang="en-IE" dirty="0">
                <a:solidFill>
                  <a:srgbClr val="C00000"/>
                </a:solidFill>
              </a:rPr>
              <a:t>Norm 1:  10</a:t>
            </a:r>
            <a:r>
              <a:rPr lang="en-IE" baseline="30000" dirty="0">
                <a:solidFill>
                  <a:srgbClr val="C00000"/>
                </a:solidFill>
              </a:rPr>
              <a:t>-9  </a:t>
            </a:r>
            <a:r>
              <a:rPr lang="en-IE" dirty="0">
                <a:solidFill>
                  <a:srgbClr val="C00000"/>
                </a:solidFill>
              </a:rPr>
              <a:t> &gt; |x|, |x| </a:t>
            </a:r>
            <a:r>
              <a:rPr lang="en-IE" dirty="0">
                <a:solidFill>
                  <a:srgbClr val="C00000"/>
                </a:solidFill>
                <a:latin typeface="Cambria Math" pitchFamily="18" charset="0"/>
              </a:rPr>
              <a:t>≥ 10</a:t>
            </a:r>
            <a:r>
              <a:rPr lang="en-IE" baseline="30000" dirty="0">
                <a:solidFill>
                  <a:srgbClr val="C00000"/>
                </a:solidFill>
                <a:latin typeface="Cambria Math" pitchFamily="18" charset="0"/>
              </a:rPr>
              <a:t>10</a:t>
            </a:r>
            <a:r>
              <a:rPr lang="en-IE" dirty="0">
                <a:solidFill>
                  <a:srgbClr val="C00000"/>
                </a:solidFill>
                <a:latin typeface="Cambria Math" pitchFamily="18" charset="0"/>
              </a:rPr>
              <a:t>     Norm 2:  </a:t>
            </a:r>
            <a:r>
              <a:rPr lang="en-IE" dirty="0">
                <a:solidFill>
                  <a:srgbClr val="C00000"/>
                </a:solidFill>
              </a:rPr>
              <a:t>10</a:t>
            </a:r>
            <a:r>
              <a:rPr lang="en-IE" baseline="30000" dirty="0">
                <a:solidFill>
                  <a:srgbClr val="C00000"/>
                </a:solidFill>
              </a:rPr>
              <a:t>-2  </a:t>
            </a:r>
            <a:r>
              <a:rPr lang="en-IE" dirty="0">
                <a:solidFill>
                  <a:srgbClr val="C00000"/>
                </a:solidFill>
              </a:rPr>
              <a:t> &gt; |x|, |x| </a:t>
            </a:r>
            <a:r>
              <a:rPr lang="en-IE" dirty="0">
                <a:solidFill>
                  <a:srgbClr val="C00000"/>
                </a:solidFill>
                <a:latin typeface="Cambria Math" pitchFamily="18" charset="0"/>
              </a:rPr>
              <a:t>≥ 10</a:t>
            </a:r>
            <a:r>
              <a:rPr lang="en-IE" baseline="30000" dirty="0">
                <a:solidFill>
                  <a:srgbClr val="C00000"/>
                </a:solidFill>
                <a:latin typeface="Cambria Math" pitchFamily="18" charset="0"/>
              </a:rPr>
              <a:t>10</a:t>
            </a:r>
            <a:r>
              <a:rPr lang="en-IE" dirty="0">
                <a:solidFill>
                  <a:srgbClr val="C00000"/>
                </a:solidFill>
                <a:latin typeface="Cambria Math" pitchFamily="18" charset="0"/>
              </a:rPr>
              <a:t> </a:t>
            </a:r>
          </a:p>
          <a:p>
            <a:pPr>
              <a:defRPr/>
            </a:pPr>
            <a:r>
              <a:rPr lang="en-IE" dirty="0">
                <a:solidFill>
                  <a:srgbClr val="C00000"/>
                </a:solidFill>
                <a:latin typeface="Cambria Math" pitchFamily="18" charset="0"/>
              </a:rPr>
              <a:t>M.sh.  	1</a:t>
            </a:r>
            <a:r>
              <a:rPr lang="en-IE" dirty="0">
                <a:solidFill>
                  <a:srgbClr val="C00000"/>
                </a:solidFill>
              </a:rPr>
              <a:t> ÷ 200 	= 0.005	(Norm 1 )</a:t>
            </a:r>
          </a:p>
          <a:p>
            <a:pPr>
              <a:defRPr/>
            </a:pPr>
            <a:r>
              <a:rPr lang="en-IE" dirty="0">
                <a:solidFill>
                  <a:srgbClr val="C00000"/>
                </a:solidFill>
              </a:rPr>
              <a:t>		= 5 x 10</a:t>
            </a:r>
            <a:r>
              <a:rPr lang="en-IE" baseline="30000" dirty="0">
                <a:solidFill>
                  <a:srgbClr val="C00000"/>
                </a:solidFill>
              </a:rPr>
              <a:t>-3</a:t>
            </a:r>
            <a:r>
              <a:rPr lang="en-IE" dirty="0">
                <a:solidFill>
                  <a:srgbClr val="C00000"/>
                </a:solidFill>
              </a:rPr>
              <a:t> 	(Norm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149"/>
                                        </p:tgtEl>
                                        <p:attrNameLst>
                                          <p:attrName>style.visibility</p:attrName>
                                        </p:attrNameLst>
                                      </p:cBhvr>
                                      <p:to>
                                        <p:strVal val="visible"/>
                                      </p:to>
                                    </p:set>
                                    <p:animEffect transition="in" filter="fade">
                                      <p:cBhvr>
                                        <p:cTn id="23"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795338"/>
            <a:ext cx="40671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765175"/>
            <a:ext cx="41243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Callout 2 6"/>
          <p:cNvSpPr/>
          <p:nvPr/>
        </p:nvSpPr>
        <p:spPr>
          <a:xfrm>
            <a:off x="395288" y="549275"/>
            <a:ext cx="2160587" cy="936625"/>
          </a:xfrm>
          <a:prstGeom prst="borderCallout2">
            <a:avLst>
              <a:gd name="adj1" fmla="val 50332"/>
              <a:gd name="adj2" fmla="val 102903"/>
              <a:gd name="adj3" fmla="val 61607"/>
              <a:gd name="adj4" fmla="val 118686"/>
              <a:gd name="adj5" fmla="val 72249"/>
              <a:gd name="adj6" fmla="val 120344"/>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Scríobh-Amharc</a:t>
            </a:r>
          </a:p>
        </p:txBody>
      </p:sp>
      <p:sp>
        <p:nvSpPr>
          <p:cNvPr id="8" name="Line Callout 2 7"/>
          <p:cNvSpPr/>
          <p:nvPr/>
        </p:nvSpPr>
        <p:spPr>
          <a:xfrm>
            <a:off x="6602413" y="542925"/>
            <a:ext cx="2160587" cy="936625"/>
          </a:xfrm>
          <a:prstGeom prst="borderCallout2">
            <a:avLst>
              <a:gd name="adj1" fmla="val 57944"/>
              <a:gd name="adj2" fmla="val -4293"/>
              <a:gd name="adj3" fmla="val 61607"/>
              <a:gd name="adj4" fmla="val -20394"/>
              <a:gd name="adj5" fmla="val 72760"/>
              <a:gd name="adj6" fmla="val -38600"/>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Taispeáint Líneach</a:t>
            </a:r>
          </a:p>
        </p:txBody>
      </p:sp>
      <p:grpSp>
        <p:nvGrpSpPr>
          <p:cNvPr id="35846" name="Group 8"/>
          <p:cNvGrpSpPr>
            <a:grpSpLocks/>
          </p:cNvGrpSpPr>
          <p:nvPr/>
        </p:nvGrpSpPr>
        <p:grpSpPr bwMode="auto">
          <a:xfrm>
            <a:off x="250825" y="3141663"/>
            <a:ext cx="8640763" cy="3311525"/>
            <a:chOff x="372001" y="2987122"/>
            <a:chExt cx="8496944" cy="3223178"/>
          </a:xfrm>
        </p:grpSpPr>
        <p:grpSp>
          <p:nvGrpSpPr>
            <p:cNvPr id="35850" name="Group 9"/>
            <p:cNvGrpSpPr>
              <a:grpSpLocks/>
            </p:cNvGrpSpPr>
            <p:nvPr/>
          </p:nvGrpSpPr>
          <p:grpSpPr bwMode="auto">
            <a:xfrm>
              <a:off x="372001" y="2987122"/>
              <a:ext cx="8496944" cy="3223178"/>
              <a:chOff x="251520" y="3861048"/>
              <a:chExt cx="8496944" cy="3223178"/>
            </a:xfrm>
          </p:grpSpPr>
          <p:sp>
            <p:nvSpPr>
              <p:cNvPr id="13" name="Rectangle 12"/>
              <p:cNvSpPr/>
              <p:nvPr/>
            </p:nvSpPr>
            <p:spPr>
              <a:xfrm>
                <a:off x="251520" y="3861048"/>
                <a:ext cx="8496944" cy="322317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IE" b="1" u="sng" dirty="0">
                  <a:solidFill>
                    <a:srgbClr val="C00000"/>
                  </a:solidFill>
                </a:endParaRPr>
              </a:p>
              <a:p>
                <a:pPr>
                  <a:defRPr/>
                </a:pPr>
                <a:r>
                  <a:rPr lang="en-IE" b="1" dirty="0">
                    <a:solidFill>
                      <a:srgbClr val="C00000"/>
                    </a:solidFill>
                  </a:rPr>
                  <a:t>2    </a:t>
                </a:r>
                <a:r>
                  <a:rPr lang="en-IE" b="1" dirty="0" err="1">
                    <a:solidFill>
                      <a:srgbClr val="C00000"/>
                    </a:solidFill>
                  </a:rPr>
                  <a:t>Eagarthóir</a:t>
                </a:r>
                <a:r>
                  <a:rPr lang="en-IE" b="1" dirty="0">
                    <a:solidFill>
                      <a:srgbClr val="C00000"/>
                    </a:solidFill>
                  </a:rPr>
                  <a:t> (Editor)  </a:t>
                </a:r>
                <a:r>
                  <a:rPr lang="en-IE" dirty="0">
                    <a:solidFill>
                      <a:srgbClr val="C00000"/>
                    </a:solidFill>
                  </a:rPr>
                  <a:t> Chun </a:t>
                </a:r>
                <a:r>
                  <a:rPr lang="en-IE" dirty="0" err="1">
                    <a:solidFill>
                      <a:srgbClr val="C00000"/>
                    </a:solidFill>
                  </a:rPr>
                  <a:t>taispeáint</a:t>
                </a:r>
                <a:r>
                  <a:rPr lang="en-IE" dirty="0">
                    <a:solidFill>
                      <a:srgbClr val="C00000"/>
                    </a:solidFill>
                  </a:rPr>
                  <a:t> </a:t>
                </a:r>
                <a:r>
                  <a:rPr lang="en-IE" dirty="0" err="1">
                    <a:solidFill>
                      <a:srgbClr val="C00000"/>
                    </a:solidFill>
                  </a:rPr>
                  <a:t>na</a:t>
                </a:r>
                <a:r>
                  <a:rPr lang="en-IE" dirty="0">
                    <a:solidFill>
                      <a:srgbClr val="C00000"/>
                    </a:solidFill>
                  </a:rPr>
                  <a:t> </a:t>
                </a:r>
                <a:r>
                  <a:rPr lang="en-IE" dirty="0" err="1">
                    <a:solidFill>
                      <a:srgbClr val="C00000"/>
                    </a:solidFill>
                  </a:rPr>
                  <a:t>gcodán</a:t>
                </a:r>
                <a:r>
                  <a:rPr lang="en-IE" dirty="0">
                    <a:solidFill>
                      <a:srgbClr val="C00000"/>
                    </a:solidFill>
                  </a:rPr>
                  <a:t> a </a:t>
                </a:r>
                <a:r>
                  <a:rPr lang="en-IE" dirty="0" err="1">
                    <a:solidFill>
                      <a:srgbClr val="C00000"/>
                    </a:solidFill>
                  </a:rPr>
                  <a:t>athrú</a:t>
                </a:r>
                <a:r>
                  <a:rPr lang="en-IE" dirty="0">
                    <a:solidFill>
                      <a:srgbClr val="C00000"/>
                    </a:solidFill>
                  </a:rPr>
                  <a:t>.</a:t>
                </a:r>
                <a:endParaRPr lang="en-IE" b="1" dirty="0">
                  <a:solidFill>
                    <a:srgbClr val="C00000"/>
                  </a:solidFill>
                </a:endParaRPr>
              </a:p>
              <a:p>
                <a:pPr>
                  <a:defRPr/>
                </a:pPr>
                <a:r>
                  <a:rPr lang="en-IE" b="1" dirty="0">
                    <a:solidFill>
                      <a:srgbClr val="C00000"/>
                    </a:solidFill>
                  </a:rPr>
                  <a:t>0  </a:t>
                </a:r>
                <a:r>
                  <a:rPr lang="en-IE" b="1" u="sng" dirty="0" err="1">
                    <a:solidFill>
                      <a:srgbClr val="C00000"/>
                    </a:solidFill>
                  </a:rPr>
                  <a:t>Scríobh-Amharc</a:t>
                </a:r>
                <a:r>
                  <a:rPr lang="en-IE" b="1" u="sng" dirty="0">
                    <a:solidFill>
                      <a:srgbClr val="C00000"/>
                    </a:solidFill>
                  </a:rPr>
                  <a:t> (W-View) </a:t>
                </a:r>
                <a:r>
                  <a:rPr lang="en-IE" b="1" dirty="0">
                    <a:solidFill>
                      <a:srgbClr val="C00000"/>
                    </a:solidFill>
                  </a:rPr>
                  <a:t>     1  </a:t>
                </a:r>
                <a:r>
                  <a:rPr lang="en-IE" b="1" dirty="0" err="1">
                    <a:solidFill>
                      <a:srgbClr val="C00000"/>
                    </a:solidFill>
                  </a:rPr>
                  <a:t>Líne</a:t>
                </a:r>
                <a:r>
                  <a:rPr lang="en-IE" b="1" dirty="0">
                    <a:solidFill>
                      <a:srgbClr val="C00000"/>
                    </a:solidFill>
                  </a:rPr>
                  <a:t> </a:t>
                </a:r>
                <a:r>
                  <a:rPr lang="en-IE" dirty="0" err="1">
                    <a:solidFill>
                      <a:srgbClr val="C00000"/>
                    </a:solidFill>
                  </a:rPr>
                  <a:t>Sonraíonn</a:t>
                </a:r>
                <a:r>
                  <a:rPr lang="en-IE" dirty="0">
                    <a:solidFill>
                      <a:srgbClr val="C00000"/>
                    </a:solidFill>
                  </a:rPr>
                  <a:t/>
                </a:r>
                <a:br>
                  <a:rPr lang="en-IE" dirty="0">
                    <a:solidFill>
                      <a:srgbClr val="C00000"/>
                    </a:solidFill>
                  </a:rPr>
                </a:br>
                <a:r>
                  <a:rPr lang="en-IE" dirty="0">
                    <a:solidFill>
                      <a:srgbClr val="C00000"/>
                    </a:solidFill>
                  </a:rPr>
                  <a:t> an </a:t>
                </a:r>
                <a:r>
                  <a:rPr lang="en-IE" dirty="0" err="1">
                    <a:solidFill>
                      <a:srgbClr val="C00000"/>
                    </a:solidFill>
                  </a:rPr>
                  <a:t>fhormáid</a:t>
                </a:r>
                <a:r>
                  <a:rPr lang="en-IE" dirty="0">
                    <a:solidFill>
                      <a:srgbClr val="C00000"/>
                    </a:solidFill>
                  </a:rPr>
                  <a:t> </a:t>
                </a:r>
                <a:r>
                  <a:rPr lang="en-IE" dirty="0" err="1">
                    <a:solidFill>
                      <a:srgbClr val="C00000"/>
                    </a:solidFill>
                  </a:rPr>
                  <a:t>taispeána</a:t>
                </a:r>
                <a:r>
                  <a:rPr lang="en-IE" dirty="0">
                    <a:solidFill>
                      <a:srgbClr val="C00000"/>
                    </a:solidFill>
                  </a:rPr>
                  <a:t>.</a:t>
                </a:r>
              </a:p>
              <a:p>
                <a:pPr>
                  <a:defRPr/>
                </a:pPr>
                <a:endParaRPr lang="en-IE" dirty="0">
                  <a:solidFill>
                    <a:srgbClr val="C00000"/>
                  </a:solidFill>
                </a:endParaRPr>
              </a:p>
              <a:p>
                <a:pPr>
                  <a:defRPr/>
                </a:pPr>
                <a:r>
                  <a:rPr lang="en-IE" b="1" u="sng" dirty="0" err="1">
                    <a:solidFill>
                      <a:srgbClr val="C00000"/>
                    </a:solidFill>
                  </a:rPr>
                  <a:t>NormL</a:t>
                </a:r>
                <a:r>
                  <a:rPr lang="en-IE" b="1" u="sng" dirty="0">
                    <a:solidFill>
                      <a:srgbClr val="C00000"/>
                    </a:solidFill>
                  </a:rPr>
                  <a:t> display (</a:t>
                </a:r>
                <a:r>
                  <a:rPr lang="en-IE" b="1" u="sng" dirty="0" err="1">
                    <a:solidFill>
                      <a:srgbClr val="C00000"/>
                    </a:solidFill>
                  </a:rPr>
                  <a:t>Scríobh-Amharc</a:t>
                </a:r>
                <a:r>
                  <a:rPr lang="en-IE" b="1" u="sng" dirty="0">
                    <a:solidFill>
                      <a:srgbClr val="C00000"/>
                    </a:solidFill>
                  </a:rPr>
                  <a:t>)</a:t>
                </a:r>
                <a:endParaRPr lang="en-IE" b="1" dirty="0">
                  <a:solidFill>
                    <a:srgbClr val="C00000"/>
                  </a:solidFill>
                </a:endParaRPr>
              </a:p>
              <a:p>
                <a:pPr>
                  <a:defRPr/>
                </a:pPr>
                <a:r>
                  <a:rPr lang="en-IE" dirty="0" err="1">
                    <a:solidFill>
                      <a:srgbClr val="C00000"/>
                    </a:solidFill>
                  </a:rPr>
                  <a:t>Codáin</a:t>
                </a:r>
                <a:r>
                  <a:rPr lang="en-IE" dirty="0">
                    <a:solidFill>
                      <a:srgbClr val="C00000"/>
                    </a:solidFill>
                  </a:rPr>
                  <a:t>, </a:t>
                </a:r>
                <a:r>
                  <a:rPr lang="en-IE" dirty="0" err="1">
                    <a:solidFill>
                      <a:srgbClr val="C00000"/>
                    </a:solidFill>
                  </a:rPr>
                  <a:t>uimhreacha</a:t>
                </a:r>
                <a:r>
                  <a:rPr lang="en-IE" dirty="0">
                    <a:solidFill>
                      <a:srgbClr val="C00000"/>
                    </a:solidFill>
                  </a:rPr>
                  <a:t> </a:t>
                </a:r>
                <a:r>
                  <a:rPr lang="en-IE" dirty="0" err="1">
                    <a:solidFill>
                      <a:srgbClr val="C00000"/>
                    </a:solidFill>
                  </a:rPr>
                  <a:t>éagóimheasta</a:t>
                </a:r>
                <a:r>
                  <a:rPr lang="en-IE" dirty="0">
                    <a:solidFill>
                      <a:srgbClr val="C00000"/>
                    </a:solidFill>
                  </a:rPr>
                  <a:t> </a:t>
                </a:r>
                <a:r>
                  <a:rPr lang="en-IE" dirty="0" err="1">
                    <a:solidFill>
                      <a:srgbClr val="C00000"/>
                    </a:solidFill>
                  </a:rPr>
                  <a:t>agus</a:t>
                </a:r>
                <a:r>
                  <a:rPr lang="en-IE" dirty="0">
                    <a:solidFill>
                      <a:srgbClr val="C00000"/>
                    </a:solidFill>
                  </a:rPr>
                  <a:t> </a:t>
                </a:r>
                <a:r>
                  <a:rPr lang="en-IE" dirty="0" err="1">
                    <a:solidFill>
                      <a:srgbClr val="C00000"/>
                    </a:solidFill>
                  </a:rPr>
                  <a:t>sloinn</a:t>
                </a:r>
                <a:r>
                  <a:rPr lang="en-IE" dirty="0">
                    <a:solidFill>
                      <a:srgbClr val="C00000"/>
                    </a:solidFill>
                  </a:rPr>
                  <a:t> </a:t>
                </a:r>
                <a:r>
                  <a:rPr lang="en-IE" dirty="0" err="1">
                    <a:solidFill>
                      <a:srgbClr val="C00000"/>
                    </a:solidFill>
                  </a:rPr>
                  <a:t>eile</a:t>
                </a:r>
                <a:r>
                  <a:rPr lang="en-IE" dirty="0">
                    <a:solidFill>
                      <a:srgbClr val="C00000"/>
                    </a:solidFill>
                  </a:rPr>
                  <a:t> </a:t>
                </a:r>
                <a:r>
                  <a:rPr lang="en-IE" dirty="0" err="1">
                    <a:solidFill>
                      <a:srgbClr val="C00000"/>
                    </a:solidFill>
                  </a:rPr>
                  <a:t>faoi</a:t>
                </a:r>
                <a:r>
                  <a:rPr lang="en-IE" dirty="0">
                    <a:solidFill>
                      <a:srgbClr val="C00000"/>
                    </a:solidFill>
                  </a:rPr>
                  <a:t> </a:t>
                </a:r>
                <a:br>
                  <a:rPr lang="en-IE" dirty="0">
                    <a:solidFill>
                      <a:srgbClr val="C00000"/>
                    </a:solidFill>
                  </a:rPr>
                </a:br>
                <a:r>
                  <a:rPr lang="en-IE" dirty="0">
                    <a:solidFill>
                      <a:srgbClr val="C00000"/>
                    </a:solidFill>
                  </a:rPr>
                  <a:t>mar a </a:t>
                </a:r>
                <a:r>
                  <a:rPr lang="en-IE" dirty="0" err="1">
                    <a:solidFill>
                      <a:srgbClr val="C00000"/>
                    </a:solidFill>
                  </a:rPr>
                  <a:t>scríobhtar</a:t>
                </a:r>
                <a:r>
                  <a:rPr lang="en-IE" dirty="0">
                    <a:solidFill>
                      <a:srgbClr val="C00000"/>
                    </a:solidFill>
                  </a:rPr>
                  <a:t> </a:t>
                </a:r>
                <a:r>
                  <a:rPr lang="en-IE" dirty="0" err="1">
                    <a:solidFill>
                      <a:srgbClr val="C00000"/>
                    </a:solidFill>
                  </a:rPr>
                  <a:t>ar</a:t>
                </a:r>
                <a:r>
                  <a:rPr lang="en-IE" dirty="0">
                    <a:solidFill>
                      <a:srgbClr val="C00000"/>
                    </a:solidFill>
                  </a:rPr>
                  <a:t> </a:t>
                </a:r>
                <a:r>
                  <a:rPr lang="en-IE" dirty="0" err="1">
                    <a:solidFill>
                      <a:srgbClr val="C00000"/>
                    </a:solidFill>
                  </a:rPr>
                  <a:t>pháipéar</a:t>
                </a:r>
                <a:r>
                  <a:rPr lang="en-IE" dirty="0">
                    <a:solidFill>
                      <a:srgbClr val="C00000"/>
                    </a:solidFill>
                  </a:rPr>
                  <a:t> </a:t>
                </a:r>
                <a:r>
                  <a:rPr lang="en-IE" dirty="0" err="1">
                    <a:solidFill>
                      <a:srgbClr val="C00000"/>
                    </a:solidFill>
                  </a:rPr>
                  <a:t>iad</a:t>
                </a:r>
                <a:r>
                  <a:rPr lang="en-IE" dirty="0">
                    <a:solidFill>
                      <a:srgbClr val="C00000"/>
                    </a:solidFill>
                  </a:rPr>
                  <a:t>.</a:t>
                </a:r>
              </a:p>
              <a:p>
                <a:pPr>
                  <a:defRPr/>
                </a:pPr>
                <a:endParaRPr lang="en-IE" b="1" dirty="0">
                  <a:solidFill>
                    <a:srgbClr val="C00000"/>
                  </a:solidFill>
                </a:endParaRPr>
              </a:p>
              <a:p>
                <a:pPr>
                  <a:defRPr/>
                </a:pPr>
                <a:r>
                  <a:rPr lang="en-IE" b="1" dirty="0" err="1">
                    <a:solidFill>
                      <a:srgbClr val="C00000"/>
                    </a:solidFill>
                  </a:rPr>
                  <a:t>Taispeáint</a:t>
                </a:r>
                <a:r>
                  <a:rPr lang="en-IE" b="1" dirty="0">
                    <a:solidFill>
                      <a:srgbClr val="C00000"/>
                    </a:solidFill>
                  </a:rPr>
                  <a:t> </a:t>
                </a:r>
                <a:r>
                  <a:rPr lang="en-IE" b="1" dirty="0" err="1">
                    <a:solidFill>
                      <a:srgbClr val="C00000"/>
                    </a:solidFill>
                  </a:rPr>
                  <a:t>Líneach</a:t>
                </a:r>
                <a:r>
                  <a:rPr lang="en-IE" b="1" dirty="0">
                    <a:solidFill>
                      <a:srgbClr val="C00000"/>
                    </a:solidFill>
                  </a:rPr>
                  <a:t> </a:t>
                </a:r>
                <a:br>
                  <a:rPr lang="en-IE" b="1" dirty="0">
                    <a:solidFill>
                      <a:srgbClr val="C00000"/>
                    </a:solidFill>
                  </a:rPr>
                </a:br>
                <a:r>
                  <a:rPr lang="en-IE" dirty="0" err="1">
                    <a:solidFill>
                      <a:srgbClr val="C00000"/>
                    </a:solidFill>
                  </a:rPr>
                  <a:t>Codáin</a:t>
                </a:r>
                <a:r>
                  <a:rPr lang="en-IE" dirty="0">
                    <a:solidFill>
                      <a:srgbClr val="C00000"/>
                    </a:solidFill>
                  </a:rPr>
                  <a:t> </a:t>
                </a:r>
                <a:r>
                  <a:rPr lang="en-IE" dirty="0" err="1">
                    <a:solidFill>
                      <a:srgbClr val="C00000"/>
                    </a:solidFill>
                  </a:rPr>
                  <a:t>agus</a:t>
                </a:r>
                <a:r>
                  <a:rPr lang="en-IE" dirty="0">
                    <a:solidFill>
                      <a:srgbClr val="C00000"/>
                    </a:solidFill>
                  </a:rPr>
                  <a:t> </a:t>
                </a:r>
                <a:r>
                  <a:rPr lang="en-IE" dirty="0" err="1">
                    <a:solidFill>
                      <a:srgbClr val="C00000"/>
                    </a:solidFill>
                  </a:rPr>
                  <a:t>sloinn</a:t>
                </a:r>
                <a:r>
                  <a:rPr lang="en-IE" dirty="0">
                    <a:solidFill>
                      <a:srgbClr val="C00000"/>
                    </a:solidFill>
                  </a:rPr>
                  <a:t> </a:t>
                </a:r>
                <a:r>
                  <a:rPr lang="en-IE" dirty="0" err="1">
                    <a:solidFill>
                      <a:srgbClr val="C00000"/>
                    </a:solidFill>
                  </a:rPr>
                  <a:t>eile</a:t>
                </a:r>
                <a:r>
                  <a:rPr lang="en-IE" dirty="0">
                    <a:solidFill>
                      <a:srgbClr val="C00000"/>
                    </a:solidFill>
                  </a:rPr>
                  <a:t> á </a:t>
                </a:r>
                <a:r>
                  <a:rPr lang="en-IE" dirty="0" err="1">
                    <a:solidFill>
                      <a:srgbClr val="C00000"/>
                    </a:solidFill>
                  </a:rPr>
                  <a:t>dtaispeáint</a:t>
                </a:r>
                <a:r>
                  <a:rPr lang="en-IE" dirty="0">
                    <a:solidFill>
                      <a:srgbClr val="C00000"/>
                    </a:solidFill>
                  </a:rPr>
                  <a:t> in </a:t>
                </a:r>
                <a:r>
                  <a:rPr lang="en-IE" dirty="0" err="1">
                    <a:solidFill>
                      <a:srgbClr val="C00000"/>
                    </a:solidFill>
                  </a:rPr>
                  <a:t>aon</a:t>
                </a:r>
                <a:r>
                  <a:rPr lang="en-IE" dirty="0">
                    <a:solidFill>
                      <a:srgbClr val="C00000"/>
                    </a:solidFill>
                  </a:rPr>
                  <a:t> </a:t>
                </a:r>
                <a:r>
                  <a:rPr lang="en-IE" dirty="0" err="1">
                    <a:solidFill>
                      <a:srgbClr val="C00000"/>
                    </a:solidFill>
                  </a:rPr>
                  <a:t>líne</a:t>
                </a:r>
                <a:r>
                  <a:rPr lang="en-IE" dirty="0">
                    <a:solidFill>
                      <a:srgbClr val="C00000"/>
                    </a:solidFill>
                  </a:rPr>
                  <a:t> </a:t>
                </a:r>
                <a:r>
                  <a:rPr lang="en-IE" dirty="0" err="1">
                    <a:solidFill>
                      <a:srgbClr val="C00000"/>
                    </a:solidFill>
                  </a:rPr>
                  <a:t>amháin</a:t>
                </a:r>
                <a:r>
                  <a:rPr lang="en-IE" dirty="0">
                    <a:solidFill>
                      <a:srgbClr val="C00000"/>
                    </a:solidFill>
                  </a:rPr>
                  <a:t>. </a:t>
                </a:r>
              </a:p>
              <a:p>
                <a:pPr>
                  <a:defRPr/>
                </a:pPr>
                <a:endParaRPr lang="en-IE" dirty="0">
                  <a:solidFill>
                    <a:srgbClr val="C00000"/>
                  </a:solidFill>
                </a:endParaRPr>
              </a:p>
              <a:p>
                <a:pPr>
                  <a:defRPr/>
                </a:pPr>
                <a:endParaRPr lang="en-IE" dirty="0">
                  <a:solidFill>
                    <a:srgbClr val="C00000"/>
                  </a:solidFill>
                </a:endParaRPr>
              </a:p>
              <a:p>
                <a:pPr>
                  <a:defRPr/>
                </a:pPr>
                <a:endParaRPr lang="en-IE" dirty="0">
                  <a:solidFill>
                    <a:srgbClr val="C00000"/>
                  </a:solidFill>
                </a:endParaRPr>
              </a:p>
            </p:txBody>
          </p:sp>
          <p:pic>
            <p:nvPicPr>
              <p:cNvPr id="35854" name="Picture 2"/>
              <p:cNvPicPr>
                <a:picLocks noChangeAspect="1" noChangeArrowheads="1"/>
              </p:cNvPicPr>
              <p:nvPr/>
            </p:nvPicPr>
            <p:blipFill>
              <a:blip r:embed="rId4">
                <a:extLst>
                  <a:ext uri="{28A0092B-C50C-407E-A947-70E740481C1C}">
                    <a14:useLocalDpi xmlns:a14="http://schemas.microsoft.com/office/drawing/2010/main" val="0"/>
                  </a:ext>
                </a:extLst>
              </a:blip>
              <a:srcRect l="64261" t="51143" r="1964" b="23422"/>
              <a:stretch>
                <a:fillRect/>
              </a:stretch>
            </p:blipFill>
            <p:spPr bwMode="auto">
              <a:xfrm>
                <a:off x="6156176" y="5445224"/>
                <a:ext cx="2535073" cy="10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2"/>
              <p:cNvPicPr>
                <a:picLocks noChangeAspect="1" noChangeArrowheads="1"/>
              </p:cNvPicPr>
              <p:nvPr/>
            </p:nvPicPr>
            <p:blipFill>
              <a:blip r:embed="rId4">
                <a:extLst>
                  <a:ext uri="{28A0092B-C50C-407E-A947-70E740481C1C}">
                    <a14:useLocalDpi xmlns:a14="http://schemas.microsoft.com/office/drawing/2010/main" val="0"/>
                  </a:ext>
                </a:extLst>
              </a:blip>
              <a:srcRect l="64413" t="7854" r="2219" b="69057"/>
              <a:stretch>
                <a:fillRect/>
              </a:stretch>
            </p:blipFill>
            <p:spPr bwMode="auto">
              <a:xfrm>
                <a:off x="6156176" y="4149080"/>
                <a:ext cx="2504518" cy="98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ounded Rectangle 10"/>
            <p:cNvSpPr/>
            <p:nvPr/>
          </p:nvSpPr>
          <p:spPr>
            <a:xfrm>
              <a:off x="431322" y="3042747"/>
              <a:ext cx="215429" cy="2163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2" name="Rounded Rectangle 11"/>
            <p:cNvSpPr/>
            <p:nvPr/>
          </p:nvSpPr>
          <p:spPr>
            <a:xfrm>
              <a:off x="417273" y="3316238"/>
              <a:ext cx="216989" cy="2163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pic>
        <p:nvPicPr>
          <p:cNvPr id="35847" name="Picture 7"/>
          <p:cNvPicPr>
            <a:picLocks noChangeAspect="1" noChangeArrowheads="1"/>
          </p:cNvPicPr>
          <p:nvPr/>
        </p:nvPicPr>
        <p:blipFill>
          <a:blip r:embed="rId5">
            <a:extLst>
              <a:ext uri="{28A0092B-C50C-407E-A947-70E740481C1C}">
                <a14:useLocalDpi xmlns:a14="http://schemas.microsoft.com/office/drawing/2010/main" val="0"/>
              </a:ext>
            </a:extLst>
          </a:blip>
          <a:srcRect t="10945"/>
          <a:stretch>
            <a:fillRect/>
          </a:stretch>
        </p:blipFill>
        <p:spPr bwMode="auto">
          <a:xfrm>
            <a:off x="6227763" y="3357563"/>
            <a:ext cx="255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4822825"/>
            <a:ext cx="25114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3276600" y="3460750"/>
            <a:ext cx="215900" cy="2159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41"/>
          <p:cNvGrpSpPr>
            <a:grpSpLocks/>
          </p:cNvGrpSpPr>
          <p:nvPr/>
        </p:nvGrpSpPr>
        <p:grpSpPr bwMode="auto">
          <a:xfrm>
            <a:off x="323850" y="2781300"/>
            <a:ext cx="8496300" cy="654050"/>
            <a:chOff x="361546" y="2636912"/>
            <a:chExt cx="8496944" cy="491606"/>
          </a:xfrm>
        </p:grpSpPr>
        <p:sp>
          <p:nvSpPr>
            <p:cNvPr id="45" name="Rectangle 44"/>
            <p:cNvSpPr/>
            <p:nvPr/>
          </p:nvSpPr>
          <p:spPr>
            <a:xfrm>
              <a:off x="361546" y="2636912"/>
              <a:ext cx="8496944" cy="49160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a:solidFill>
                    <a:srgbClr val="C00000"/>
                  </a:solidFill>
                  <a:sym typeface="Wingdings 3" pitchFamily="18" charset="2"/>
                </a:rPr>
                <a:t>   3   </a:t>
              </a:r>
              <a:r>
                <a:rPr lang="en-IE" sz="2000" b="1">
                  <a:solidFill>
                    <a:srgbClr val="C00000"/>
                  </a:solidFill>
                  <a:sym typeface="Wingdings 3" pitchFamily="18" charset="2"/>
                </a:rPr>
                <a:t> CONT </a:t>
              </a:r>
              <a:r>
                <a:rPr lang="en-IE" b="1">
                  <a:solidFill>
                    <a:srgbClr val="C00000"/>
                  </a:solidFill>
                  <a:sym typeface="Wingdings 3" pitchFamily="18" charset="2"/>
                </a:rPr>
                <a:t>   Chun an chodarsnacht Dubh agus Geal a cheartú</a:t>
              </a:r>
              <a:r>
                <a:rPr lang="en-IE">
                  <a:solidFill>
                    <a:srgbClr val="C00000"/>
                  </a:solidFill>
                  <a:sym typeface="Wingdings 3" pitchFamily="18" charset="2"/>
                </a:rPr>
                <a:t>.</a:t>
              </a:r>
              <a:endParaRPr lang="en-IE">
                <a:solidFill>
                  <a:srgbClr val="C00000"/>
                </a:solidFill>
              </a:endParaRPr>
            </a:p>
          </p:txBody>
        </p:sp>
        <p:sp>
          <p:nvSpPr>
            <p:cNvPr id="47" name="Rounded Rectangle 46"/>
            <p:cNvSpPr/>
            <p:nvPr/>
          </p:nvSpPr>
          <p:spPr>
            <a:xfrm>
              <a:off x="577462" y="2819475"/>
              <a:ext cx="215916" cy="1622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25" y="836613"/>
            <a:ext cx="40671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50" y="822325"/>
            <a:ext cx="40957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2 3"/>
          <p:cNvSpPr/>
          <p:nvPr/>
        </p:nvSpPr>
        <p:spPr>
          <a:xfrm>
            <a:off x="6983413" y="2206625"/>
            <a:ext cx="1692275" cy="1698625"/>
          </a:xfrm>
          <a:prstGeom prst="borderCallout2">
            <a:avLst>
              <a:gd name="adj1" fmla="val 52376"/>
              <a:gd name="adj2" fmla="val -1580"/>
              <a:gd name="adj3" fmla="val 52581"/>
              <a:gd name="adj4" fmla="val -7493"/>
              <a:gd name="adj5" fmla="val 54465"/>
              <a:gd name="adj6" fmla="val -29396"/>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CÚLSPÁSÁIL</a:t>
            </a:r>
          </a:p>
          <a:p>
            <a:pPr algn="ctr">
              <a:defRPr/>
            </a:pPr>
            <a:endParaRPr lang="en-IE">
              <a:solidFill>
                <a:srgbClr val="FFFFFF"/>
              </a:solidFill>
            </a:endParaRPr>
          </a:p>
          <a:p>
            <a:pPr algn="ctr">
              <a:defRPr/>
            </a:pPr>
            <a:r>
              <a:rPr lang="en-IE">
                <a:solidFill>
                  <a:srgbClr val="FFFFFF"/>
                </a:solidFill>
              </a:rPr>
              <a:t>Chun cuid de shlonn a scriosadh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2 3"/>
          <p:cNvSpPr/>
          <p:nvPr/>
        </p:nvSpPr>
        <p:spPr>
          <a:xfrm>
            <a:off x="6983413" y="1916113"/>
            <a:ext cx="1692275" cy="1700212"/>
          </a:xfrm>
          <a:prstGeom prst="borderCallout2">
            <a:avLst>
              <a:gd name="adj1" fmla="val 52376"/>
              <a:gd name="adj2" fmla="val -1580"/>
              <a:gd name="adj3" fmla="val 52581"/>
              <a:gd name="adj4" fmla="val -7493"/>
              <a:gd name="adj5" fmla="val 34893"/>
              <a:gd name="adj6" fmla="val -80610"/>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b="1">
                <a:solidFill>
                  <a:schemeClr val="bg1"/>
                </a:solidFill>
              </a:rPr>
              <a:t>Cuimhní a  Shainítear</a:t>
            </a:r>
          </a:p>
          <a:p>
            <a:pPr algn="ctr">
              <a:defRPr/>
            </a:pPr>
            <a:endParaRPr lang="en-IE" b="1">
              <a:solidFill>
                <a:schemeClr val="bg1"/>
              </a:solidFill>
            </a:endParaRPr>
          </a:p>
          <a:p>
            <a:pPr algn="ctr">
              <a:defRPr/>
            </a:pPr>
            <a:r>
              <a:rPr lang="en-IE" b="1">
                <a:solidFill>
                  <a:schemeClr val="bg1"/>
                </a:solidFill>
              </a:rPr>
              <a:t> (D1–D4)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90525" y="982663"/>
            <a:ext cx="8358188"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b="1">
                <a:solidFill>
                  <a:srgbClr val="C00000"/>
                </a:solidFill>
                <a:latin typeface="Calibri" pitchFamily="34" charset="0"/>
              </a:rPr>
              <a:t>Cuimhní a Shainítear (D1–D4)</a:t>
            </a:r>
          </a:p>
          <a:p>
            <a:pPr eaLnBrk="1" hangingPunct="1"/>
            <a:r>
              <a:rPr lang="en-IE" altLang="en-US" sz="2000">
                <a:solidFill>
                  <a:srgbClr val="C00000"/>
                </a:solidFill>
                <a:latin typeface="Calibri" pitchFamily="34" charset="0"/>
              </a:rPr>
              <a:t>Is féidir feidhmeanna nó oibríochtaí a stóráil sna cuimhní a shainítear,</a:t>
            </a:r>
          </a:p>
          <a:p>
            <a:pPr eaLnBrk="1" hangingPunct="1"/>
            <a:r>
              <a:rPr lang="en-IE" altLang="en-US" sz="2000">
                <a:solidFill>
                  <a:srgbClr val="C00000"/>
                </a:solidFill>
                <a:latin typeface="Calibri" pitchFamily="34" charset="0"/>
              </a:rPr>
              <a:t>(D1–D4).</a:t>
            </a:r>
          </a:p>
          <a:p>
            <a:pPr eaLnBrk="1" hangingPunct="1"/>
            <a:r>
              <a:rPr lang="en-IE" altLang="en-US" sz="2000">
                <a:solidFill>
                  <a:srgbClr val="C00000"/>
                </a:solidFill>
                <a:latin typeface="Calibri" pitchFamily="34" charset="0"/>
              </a:rPr>
              <a:t>• Chun feidhm nó oibríocht a stóráil, brúigh         , ansin an cnaipe don chuimhne le sainiú  (                                 ), agus ansin an oibríocht atá le stóráil. Ní féidir oibríochtaí Roghchláir a stóráil, ar nós              . Brúigh              chun filleadh ar an taispeáint roimhe sin.</a:t>
            </a:r>
          </a:p>
          <a:p>
            <a:pPr eaLnBrk="1" hangingPunct="1"/>
            <a:endParaRPr lang="en-IE" altLang="en-US" sz="2000">
              <a:solidFill>
                <a:srgbClr val="C00000"/>
              </a:solidFill>
              <a:latin typeface="Calibri" pitchFamily="34" charset="0"/>
            </a:endParaRPr>
          </a:p>
          <a:p>
            <a:pPr eaLnBrk="1" hangingPunct="1"/>
            <a:r>
              <a:rPr lang="en-IE" altLang="en-US" sz="2000">
                <a:solidFill>
                  <a:srgbClr val="C00000"/>
                </a:solidFill>
                <a:latin typeface="Calibri" pitchFamily="34" charset="0"/>
              </a:rPr>
              <a:t>• Chun glaoch ar fheidhm nó ar oibríocht stóráilte, brúigh an cnaipe don chuimhne chuí. Ach nuair a ghlaonn tú ar fheidhm stóráilte ní tharlóidh tada más feidhm í nach mbeadh inúsáidte sa chomhthéacs.</a:t>
            </a:r>
          </a:p>
          <a:p>
            <a:pPr eaLnBrk="1" hangingPunct="1"/>
            <a:endParaRPr lang="en-IE" altLang="en-US" sz="2000">
              <a:solidFill>
                <a:srgbClr val="C00000"/>
              </a:solidFill>
              <a:latin typeface="Calibri" pitchFamily="34" charset="0"/>
            </a:endParaRPr>
          </a:p>
          <a:p>
            <a:pPr eaLnBrk="1" hangingPunct="1"/>
            <a:r>
              <a:rPr lang="en-IE" altLang="en-US" sz="2000">
                <a:solidFill>
                  <a:srgbClr val="C00000"/>
                </a:solidFill>
                <a:latin typeface="Calibri" pitchFamily="34" charset="0"/>
              </a:rPr>
              <a:t>• Chun fáil réidh le feidhm nó le hoibríocht atá stóráilte i gCuimhne a Shainítear, sábháil feidhm nó oibríocht nua sa Chuimhne sin.</a:t>
            </a:r>
          </a:p>
          <a:p>
            <a:pPr eaLnBrk="1" hangingPunct="1"/>
            <a:endParaRPr lang="en-IE" altLang="en-US" sz="2000">
              <a:solidFill>
                <a:srgbClr val="C00000"/>
              </a:solidFill>
              <a:latin typeface="Calibri" pitchFamily="34" charset="0"/>
            </a:endParaRPr>
          </a:p>
          <a:p>
            <a:pPr eaLnBrk="1" hangingPunct="1"/>
            <a:r>
              <a:rPr lang="en-IE" altLang="en-US" sz="2000">
                <a:solidFill>
                  <a:srgbClr val="C00000"/>
                </a:solidFill>
                <a:latin typeface="Calibri" pitchFamily="34" charset="0"/>
              </a:rPr>
              <a:t>• Ní féidir feidhmeanna nó oibríochtaí a stóráil i gCuimhní a Shainítear fad atá tacar sonraí ar taispeáint agus á cheartú sa Mhód STAT.</a:t>
            </a:r>
          </a:p>
          <a:p>
            <a:pPr eaLnBrk="1" hangingPunct="1"/>
            <a:endParaRPr lang="en-IE" altLang="en-US" sz="2000">
              <a:solidFill>
                <a:srgbClr val="C00000"/>
              </a:solidFill>
              <a:latin typeface="Calibri" pitchFamily="34" charset="0"/>
            </a:endParaRPr>
          </a:p>
        </p:txBody>
      </p:sp>
      <p:sp>
        <p:nvSpPr>
          <p:cNvPr id="5" name="Rounded Rectangle 4"/>
          <p:cNvSpPr/>
          <p:nvPr/>
        </p:nvSpPr>
        <p:spPr>
          <a:xfrm>
            <a:off x="5076825" y="1989138"/>
            <a:ext cx="395288" cy="2159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sz="1600" b="1" dirty="0">
                <a:solidFill>
                  <a:srgbClr val="C00000"/>
                </a:solidFill>
              </a:rPr>
              <a:t>STO</a:t>
            </a:r>
          </a:p>
        </p:txBody>
      </p:sp>
      <p:sp>
        <p:nvSpPr>
          <p:cNvPr id="6" name="Rounded Rectangle 5"/>
          <p:cNvSpPr/>
          <p:nvPr/>
        </p:nvSpPr>
        <p:spPr>
          <a:xfrm>
            <a:off x="2627313" y="2276475"/>
            <a:ext cx="395287" cy="2159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sz="1600" b="1" dirty="0">
                <a:solidFill>
                  <a:srgbClr val="C00000"/>
                </a:solidFill>
              </a:rPr>
              <a:t>D1</a:t>
            </a:r>
          </a:p>
        </p:txBody>
      </p:sp>
      <p:sp>
        <p:nvSpPr>
          <p:cNvPr id="7" name="Rounded Rectangle 6"/>
          <p:cNvSpPr/>
          <p:nvPr/>
        </p:nvSpPr>
        <p:spPr>
          <a:xfrm>
            <a:off x="3132138" y="2276475"/>
            <a:ext cx="396875" cy="2159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sz="1600" b="1" dirty="0">
                <a:solidFill>
                  <a:srgbClr val="C00000"/>
                </a:solidFill>
              </a:rPr>
              <a:t>D2</a:t>
            </a:r>
          </a:p>
        </p:txBody>
      </p:sp>
      <p:sp>
        <p:nvSpPr>
          <p:cNvPr id="8" name="Rounded Rectangle 7"/>
          <p:cNvSpPr/>
          <p:nvPr/>
        </p:nvSpPr>
        <p:spPr>
          <a:xfrm>
            <a:off x="3635375" y="2276475"/>
            <a:ext cx="395288" cy="2159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sz="1600" b="1" dirty="0">
                <a:solidFill>
                  <a:srgbClr val="C00000"/>
                </a:solidFill>
              </a:rPr>
              <a:t>D3</a:t>
            </a:r>
          </a:p>
        </p:txBody>
      </p:sp>
      <p:sp>
        <p:nvSpPr>
          <p:cNvPr id="9" name="Rounded Rectangle 8"/>
          <p:cNvSpPr/>
          <p:nvPr/>
        </p:nvSpPr>
        <p:spPr>
          <a:xfrm>
            <a:off x="4067175" y="2276475"/>
            <a:ext cx="396875" cy="2159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sz="1600" b="1" dirty="0">
                <a:solidFill>
                  <a:srgbClr val="C00000"/>
                </a:solidFill>
              </a:rPr>
              <a:t>D4</a:t>
            </a:r>
          </a:p>
        </p:txBody>
      </p:sp>
      <p:sp>
        <p:nvSpPr>
          <p:cNvPr id="10" name="Rounded Rectangle 9"/>
          <p:cNvSpPr/>
          <p:nvPr/>
        </p:nvSpPr>
        <p:spPr>
          <a:xfrm>
            <a:off x="5364163" y="2636838"/>
            <a:ext cx="646112" cy="2159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sz="1600" b="1" dirty="0">
                <a:solidFill>
                  <a:srgbClr val="C00000"/>
                </a:solidFill>
              </a:rPr>
              <a:t>SETUP</a:t>
            </a:r>
          </a:p>
        </p:txBody>
      </p:sp>
      <p:sp>
        <p:nvSpPr>
          <p:cNvPr id="11" name="Rounded Rectangle 10"/>
          <p:cNvSpPr/>
          <p:nvPr/>
        </p:nvSpPr>
        <p:spPr>
          <a:xfrm>
            <a:off x="6948488" y="2636838"/>
            <a:ext cx="647700" cy="2159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sz="1600" b="1" dirty="0">
                <a:solidFill>
                  <a:srgbClr val="C00000"/>
                </a:solidFill>
              </a:rPr>
              <a:t>ON/C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020888" y="188913"/>
            <a:ext cx="5083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sz="2800" b="1" u="sng">
                <a:solidFill>
                  <a:srgbClr val="C00000"/>
                </a:solidFill>
                <a:latin typeface="Calibri" pitchFamily="34" charset="0"/>
              </a:rPr>
              <a:t>Cineálacha difriúla Cuimhne</a:t>
            </a:r>
          </a:p>
        </p:txBody>
      </p:sp>
      <p:sp>
        <p:nvSpPr>
          <p:cNvPr id="4" name="Line Callout 2 3"/>
          <p:cNvSpPr/>
          <p:nvPr/>
        </p:nvSpPr>
        <p:spPr>
          <a:xfrm>
            <a:off x="5940425" y="1700213"/>
            <a:ext cx="2952750" cy="3457575"/>
          </a:xfrm>
          <a:prstGeom prst="borderCallout2">
            <a:avLst>
              <a:gd name="adj1" fmla="val 101454"/>
              <a:gd name="adj2" fmla="val 94609"/>
              <a:gd name="adj3" fmla="val 117532"/>
              <a:gd name="adj4" fmla="val 53641"/>
              <a:gd name="adj5" fmla="val 117244"/>
              <a:gd name="adj6" fmla="val 19011"/>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IE" b="1">
                <a:solidFill>
                  <a:schemeClr val="bg1"/>
                </a:solidFill>
              </a:rPr>
              <a:t>Cuimhne Freagra (ANS)</a:t>
            </a:r>
          </a:p>
          <a:p>
            <a:pPr algn="ctr">
              <a:defRPr/>
            </a:pPr>
            <a:endParaRPr lang="en-IE" b="1">
              <a:solidFill>
                <a:schemeClr val="bg1"/>
              </a:solidFill>
            </a:endParaRPr>
          </a:p>
          <a:p>
            <a:pPr algn="ctr">
              <a:defRPr/>
            </a:pPr>
            <a:r>
              <a:rPr lang="en-IE">
                <a:solidFill>
                  <a:schemeClr val="bg1"/>
                </a:solidFill>
              </a:rPr>
              <a:t>Cuimhne is ea ANS ina stóráiltear toradh an áirimh is déanaí.  </a:t>
            </a:r>
          </a:p>
          <a:p>
            <a:pPr algn="ctr">
              <a:defRPr/>
            </a:pPr>
            <a:r>
              <a:rPr lang="en-IE">
                <a:solidFill>
                  <a:schemeClr val="bg1"/>
                </a:solidFill>
              </a:rPr>
              <a:t>Nuashonraítear ANS a luaithe a thaispeántar toradh áirimh nua.</a:t>
            </a:r>
          </a:p>
          <a:p>
            <a:pPr algn="ctr">
              <a:defRPr/>
            </a:pPr>
            <a:endParaRPr lang="en-IE">
              <a:solidFill>
                <a:schemeClr val="bg1"/>
              </a:solidFill>
            </a:endParaRPr>
          </a:p>
          <a:p>
            <a:pPr algn="ctr">
              <a:defRPr/>
            </a:pPr>
            <a:endParaRPr lang="en-IE">
              <a:solidFill>
                <a:schemeClr val="bg1"/>
              </a:solidFill>
            </a:endParaRPr>
          </a:p>
          <a:p>
            <a:pPr algn="ctr">
              <a:defRPr/>
            </a:pPr>
            <a:r>
              <a:rPr lang="en-IE" b="1">
                <a:solidFill>
                  <a:schemeClr val="bg1"/>
                </a:solidFill>
                <a:sym typeface="Wingdings 3" pitchFamily="18" charset="2"/>
              </a:rPr>
              <a:t>Chun  ANS  a  úsáid</a:t>
            </a:r>
          </a:p>
          <a:p>
            <a:pPr algn="ctr">
              <a:defRPr/>
            </a:pPr>
            <a:endParaRPr lang="en-IE">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827088"/>
            <a:ext cx="41052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827088"/>
            <a:ext cx="40957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l="937"/>
          <a:stretch>
            <a:fillRect/>
          </a:stretch>
        </p:blipFill>
        <p:spPr bwMode="auto">
          <a:xfrm>
            <a:off x="2555875" y="836613"/>
            <a:ext cx="40576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79388" y="1628775"/>
            <a:ext cx="3097212" cy="316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IE" sz="3200" b="1" dirty="0">
                <a:solidFill>
                  <a:srgbClr val="C00000"/>
                </a:solidFill>
                <a:sym typeface="Wingdings 3"/>
              </a:rPr>
              <a:t>12 + 5 = </a:t>
            </a:r>
          </a:p>
          <a:p>
            <a:pPr fontAlgn="auto">
              <a:spcBef>
                <a:spcPts val="0"/>
              </a:spcBef>
              <a:spcAft>
                <a:spcPts val="0"/>
              </a:spcAft>
              <a:defRPr/>
            </a:pPr>
            <a:endParaRPr lang="en-IE" sz="3200" b="1" dirty="0">
              <a:solidFill>
                <a:srgbClr val="C00000"/>
              </a:solidFill>
              <a:sym typeface="Wingdings 3"/>
            </a:endParaRPr>
          </a:p>
          <a:p>
            <a:pPr fontAlgn="auto">
              <a:spcBef>
                <a:spcPts val="0"/>
              </a:spcBef>
              <a:spcAft>
                <a:spcPts val="0"/>
              </a:spcAft>
              <a:defRPr/>
            </a:pPr>
            <a:r>
              <a:rPr lang="en-IE" sz="3200" b="1" dirty="0">
                <a:solidFill>
                  <a:srgbClr val="C00000"/>
                </a:solidFill>
                <a:sym typeface="Wingdings 3"/>
              </a:rPr>
              <a:t>ANS x 2   =</a:t>
            </a:r>
          </a:p>
          <a:p>
            <a:pPr fontAlgn="auto">
              <a:spcBef>
                <a:spcPts val="0"/>
              </a:spcBef>
              <a:spcAft>
                <a:spcPts val="0"/>
              </a:spcAft>
              <a:defRPr/>
            </a:pPr>
            <a:endParaRPr lang="en-IE" sz="3200" b="1" dirty="0">
              <a:solidFill>
                <a:srgbClr val="C00000"/>
              </a:solidFill>
              <a:sym typeface="Wingdings 3"/>
            </a:endParaRPr>
          </a:p>
          <a:p>
            <a:pPr fontAlgn="auto">
              <a:spcBef>
                <a:spcPts val="0"/>
              </a:spcBef>
              <a:spcAft>
                <a:spcPts val="0"/>
              </a:spcAft>
              <a:defRPr/>
            </a:pPr>
            <a:r>
              <a:rPr lang="en-IE" sz="3200" b="1" dirty="0">
                <a:solidFill>
                  <a:srgbClr val="C00000"/>
                </a:solidFill>
                <a:sym typeface="Wingdings 3"/>
              </a:rPr>
              <a:t>ANS – 5 =</a:t>
            </a:r>
            <a:endParaRPr lang="en-IE" sz="3200" dirty="0">
              <a:solidFill>
                <a:srgbClr val="C00000"/>
              </a:solidFill>
            </a:endParaRPr>
          </a:p>
        </p:txBody>
      </p:sp>
      <p:sp>
        <p:nvSpPr>
          <p:cNvPr id="2" name="Rounded Rectangle 1"/>
          <p:cNvSpPr/>
          <p:nvPr/>
        </p:nvSpPr>
        <p:spPr>
          <a:xfrm>
            <a:off x="6444208" y="4509120"/>
            <a:ext cx="1050302" cy="324000"/>
          </a:xfrm>
          <a:prstGeom prst="roundRect">
            <a:avLst/>
          </a:prstGeom>
          <a:solidFill>
            <a:schemeClr val="bg1"/>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solidFill>
                  <a:srgbClr val="00B050"/>
                </a:solidFill>
              </a:rPr>
              <a:t>ALPHA</a:t>
            </a:r>
            <a:endParaRPr lang="en-IE" dirty="0"/>
          </a:p>
        </p:txBody>
      </p:sp>
      <p:sp>
        <p:nvSpPr>
          <p:cNvPr id="12" name="Rounded Rectangle 11"/>
          <p:cNvSpPr/>
          <p:nvPr/>
        </p:nvSpPr>
        <p:spPr>
          <a:xfrm>
            <a:off x="7841666" y="4539912"/>
            <a:ext cx="498984" cy="324000"/>
          </a:xfrm>
          <a:prstGeom prst="roundRect">
            <a:avLst/>
          </a:prstGeom>
          <a:solidFill>
            <a:schemeClr val="bg1"/>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fade">
                                      <p:cBhvr>
                                        <p:cTn id="17" dur="500"/>
                                        <p:tgtEl>
                                          <p:spTgt spid="92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fade">
                                      <p:cBhvr>
                                        <p:cTn id="2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6838" y="260350"/>
            <a:ext cx="47228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C00000"/>
                </a:solidFill>
                <a:latin typeface="Calibri" pitchFamily="34" charset="0"/>
              </a:rPr>
              <a:t>M.sh. 1 Faigh achar an triantáin thíos, go dtí</a:t>
            </a:r>
          </a:p>
          <a:p>
            <a:pPr eaLnBrk="1" hangingPunct="1"/>
            <a:r>
              <a:rPr lang="en-IE" altLang="en-US" sz="2000">
                <a:solidFill>
                  <a:srgbClr val="C00000"/>
                </a:solidFill>
                <a:latin typeface="Calibri" pitchFamily="34" charset="0"/>
              </a:rPr>
              <a:t>            ionad deachúlach amháin.</a:t>
            </a:r>
          </a:p>
          <a:p>
            <a:pPr eaLnBrk="1" hangingPunct="1"/>
            <a:endParaRPr lang="en-IE" altLang="en-US" sz="2000">
              <a:solidFill>
                <a:srgbClr val="C00000"/>
              </a:solidFill>
              <a:latin typeface="Calibri" pitchFamily="34" charset="0"/>
            </a:endParaRPr>
          </a:p>
        </p:txBody>
      </p:sp>
      <p:sp>
        <p:nvSpPr>
          <p:cNvPr id="4" name="Isosceles Triangle 3"/>
          <p:cNvSpPr/>
          <p:nvPr/>
        </p:nvSpPr>
        <p:spPr>
          <a:xfrm>
            <a:off x="1258888" y="981075"/>
            <a:ext cx="2376487" cy="1439863"/>
          </a:xfrm>
          <a:prstGeom prst="triangle">
            <a:avLst>
              <a:gd name="adj" fmla="val 0"/>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5" name="TextBox 4"/>
          <p:cNvSpPr txBox="1"/>
          <p:nvPr/>
        </p:nvSpPr>
        <p:spPr>
          <a:xfrm>
            <a:off x="2049463" y="2452688"/>
            <a:ext cx="881062" cy="400050"/>
          </a:xfrm>
          <a:prstGeom prst="rect">
            <a:avLst/>
          </a:prstGeom>
          <a:noFill/>
        </p:spPr>
        <p:txBody>
          <a:bodyPr>
            <a:spAutoFit/>
          </a:bodyPr>
          <a:lstStyle/>
          <a:p>
            <a:pPr fontAlgn="auto">
              <a:spcBef>
                <a:spcPts val="0"/>
              </a:spcBef>
              <a:spcAft>
                <a:spcPts val="0"/>
              </a:spcAft>
              <a:defRPr/>
            </a:pPr>
            <a:r>
              <a:rPr lang="en-IE" sz="2000" dirty="0">
                <a:solidFill>
                  <a:schemeClr val="tx2">
                    <a:lumMod val="60000"/>
                    <a:lumOff val="40000"/>
                  </a:schemeClr>
                </a:solidFill>
                <a:latin typeface="+mn-lt"/>
              </a:rPr>
              <a:t>10cm                  </a:t>
            </a:r>
          </a:p>
        </p:txBody>
      </p:sp>
      <p:sp>
        <p:nvSpPr>
          <p:cNvPr id="41989" name="Rectangle 5"/>
          <p:cNvSpPr>
            <a:spLocks noChangeArrowheads="1"/>
          </p:cNvSpPr>
          <p:nvPr/>
        </p:nvSpPr>
        <p:spPr bwMode="auto">
          <a:xfrm>
            <a:off x="2187575" y="1306513"/>
            <a:ext cx="75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558ED5"/>
                </a:solidFill>
                <a:latin typeface="Calibri" pitchFamily="34" charset="0"/>
              </a:rPr>
              <a:t>15cm</a:t>
            </a:r>
          </a:p>
        </p:txBody>
      </p:sp>
      <p:sp>
        <p:nvSpPr>
          <p:cNvPr id="9" name="Rectangle 8"/>
          <p:cNvSpPr>
            <a:spLocks noChangeArrowheads="1"/>
          </p:cNvSpPr>
          <p:nvPr/>
        </p:nvSpPr>
        <p:spPr bwMode="auto">
          <a:xfrm>
            <a:off x="1793875" y="2420938"/>
            <a:ext cx="319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b</a:t>
            </a:r>
          </a:p>
        </p:txBody>
      </p:sp>
      <p:sp>
        <p:nvSpPr>
          <p:cNvPr id="10" name="Rectangle 9"/>
          <p:cNvSpPr>
            <a:spLocks noChangeArrowheads="1"/>
          </p:cNvSpPr>
          <p:nvPr/>
        </p:nvSpPr>
        <p:spPr bwMode="auto">
          <a:xfrm>
            <a:off x="2806700" y="1500188"/>
            <a:ext cx="29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c</a:t>
            </a:r>
          </a:p>
        </p:txBody>
      </p:sp>
      <p:sp>
        <p:nvSpPr>
          <p:cNvPr id="11" name="Rectangle 10"/>
          <p:cNvSpPr>
            <a:spLocks noChangeArrowheads="1"/>
          </p:cNvSpPr>
          <p:nvPr/>
        </p:nvSpPr>
        <p:spPr bwMode="auto">
          <a:xfrm>
            <a:off x="922338" y="1506538"/>
            <a:ext cx="30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a</a:t>
            </a:r>
          </a:p>
        </p:txBody>
      </p:sp>
      <p:sp>
        <p:nvSpPr>
          <p:cNvPr id="13" name="TextBox 12"/>
          <p:cNvSpPr txBox="1">
            <a:spLocks noRot="1" noChangeAspect="1" noMove="1" noResize="1" noEditPoints="1" noAdjustHandles="1" noChangeArrowheads="1" noChangeShapeType="1" noTextEdit="1"/>
          </p:cNvSpPr>
          <p:nvPr/>
        </p:nvSpPr>
        <p:spPr>
          <a:xfrm>
            <a:off x="1155311" y="3175485"/>
            <a:ext cx="1668598" cy="400110"/>
          </a:xfrm>
          <a:prstGeom prst="rect">
            <a:avLst/>
          </a:prstGeom>
          <a:blipFill rotWithShape="1">
            <a:blip r:embed="rId2"/>
            <a:stretch>
              <a:fillRect/>
            </a:stretch>
          </a:blipFill>
        </p:spPr>
        <p:txBody>
          <a:bodyPr/>
          <a:lstStyle/>
          <a:p>
            <a:pPr fontAlgn="auto">
              <a:spcBef>
                <a:spcPts val="0"/>
              </a:spcBef>
              <a:spcAft>
                <a:spcPts val="0"/>
              </a:spcAft>
              <a:defRPr/>
            </a:pPr>
            <a:r>
              <a:rPr lang="en-IE">
                <a:noFill/>
                <a:latin typeface="+mn-lt"/>
              </a:rPr>
              <a:t> </a:t>
            </a:r>
          </a:p>
        </p:txBody>
      </p:sp>
      <p:cxnSp>
        <p:nvCxnSpPr>
          <p:cNvPr id="15" name="Straight Connector 14"/>
          <p:cNvCxnSpPr/>
          <p:nvPr/>
        </p:nvCxnSpPr>
        <p:spPr>
          <a:xfrm>
            <a:off x="3924300" y="839788"/>
            <a:ext cx="0" cy="5613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50950" y="2063750"/>
            <a:ext cx="296863" cy="3571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8" name="TextBox 17"/>
          <p:cNvSpPr txBox="1">
            <a:spLocks noRot="1" noChangeAspect="1" noMove="1" noResize="1" noEditPoints="1" noAdjustHandles="1" noChangeArrowheads="1" noChangeShapeType="1" noTextEdit="1"/>
          </p:cNvSpPr>
          <p:nvPr/>
        </p:nvSpPr>
        <p:spPr>
          <a:xfrm>
            <a:off x="875685" y="3521457"/>
            <a:ext cx="2314095" cy="400110"/>
          </a:xfrm>
          <a:prstGeom prst="rect">
            <a:avLst/>
          </a:prstGeom>
          <a:blipFill rotWithShape="1">
            <a:blip r:embed="rId3"/>
            <a:stretch>
              <a:fillRect b="-15385"/>
            </a:stretch>
          </a:blipFill>
        </p:spPr>
        <p:txBody>
          <a:bodyPr/>
          <a:lstStyle/>
          <a:p>
            <a:pPr fontAlgn="auto">
              <a:spcBef>
                <a:spcPts val="0"/>
              </a:spcBef>
              <a:spcAft>
                <a:spcPts val="0"/>
              </a:spcAft>
              <a:defRPr/>
            </a:pPr>
            <a:r>
              <a:rPr lang="en-IE">
                <a:noFill/>
                <a:latin typeface="+mn-lt"/>
              </a:rPr>
              <a:t> </a:t>
            </a:r>
          </a:p>
        </p:txBody>
      </p:sp>
      <p:sp>
        <p:nvSpPr>
          <p:cNvPr id="19" name="TextBox 18"/>
          <p:cNvSpPr txBox="1">
            <a:spLocks noRot="1" noChangeAspect="1" noMove="1" noResize="1" noEditPoints="1" noAdjustHandles="1" noChangeArrowheads="1" noChangeShapeType="1" noTextEdit="1"/>
          </p:cNvSpPr>
          <p:nvPr/>
        </p:nvSpPr>
        <p:spPr>
          <a:xfrm>
            <a:off x="1060821" y="3895565"/>
            <a:ext cx="1854995" cy="400110"/>
          </a:xfrm>
          <a:prstGeom prst="rect">
            <a:avLst/>
          </a:prstGeom>
          <a:blipFill rotWithShape="1">
            <a:blip r:embed="rId4"/>
            <a:stretch>
              <a:fillRect t="-7576" r="-2632" b="-25758"/>
            </a:stretch>
          </a:blipFill>
        </p:spPr>
        <p:txBody>
          <a:bodyPr/>
          <a:lstStyle/>
          <a:p>
            <a:pPr fontAlgn="auto">
              <a:spcBef>
                <a:spcPts val="0"/>
              </a:spcBef>
              <a:spcAft>
                <a:spcPts val="0"/>
              </a:spcAft>
              <a:defRPr/>
            </a:pPr>
            <a:r>
              <a:rPr lang="en-IE">
                <a:noFill/>
                <a:latin typeface="+mn-lt"/>
              </a:rPr>
              <a:t> </a:t>
            </a:r>
          </a:p>
        </p:txBody>
      </p:sp>
      <p:cxnSp>
        <p:nvCxnSpPr>
          <p:cNvPr id="20" name="Straight Connector 19"/>
          <p:cNvCxnSpPr/>
          <p:nvPr/>
        </p:nvCxnSpPr>
        <p:spPr>
          <a:xfrm>
            <a:off x="1035050" y="3921125"/>
            <a:ext cx="0" cy="1609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87675" y="3911600"/>
            <a:ext cx="0" cy="1608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Rot="1" noChangeAspect="1" noMove="1" noResize="1" noEditPoints="1" noAdjustHandles="1" noChangeArrowheads="1" noChangeShapeType="1" noTextEdit="1"/>
          </p:cNvSpPr>
          <p:nvPr/>
        </p:nvSpPr>
        <p:spPr>
          <a:xfrm>
            <a:off x="282791" y="3942527"/>
            <a:ext cx="726481" cy="338554"/>
          </a:xfrm>
          <a:prstGeom prst="rect">
            <a:avLst/>
          </a:prstGeom>
          <a:blipFill rotWithShape="1">
            <a:blip r:embed="rId5"/>
            <a:stretch>
              <a:fillRect/>
            </a:stretch>
          </a:blipFill>
        </p:spPr>
        <p:txBody>
          <a:bodyPr/>
          <a:lstStyle/>
          <a:p>
            <a:pPr fontAlgn="auto">
              <a:spcBef>
                <a:spcPts val="0"/>
              </a:spcBef>
              <a:spcAft>
                <a:spcPts val="0"/>
              </a:spcAft>
              <a:defRPr/>
            </a:pPr>
            <a:r>
              <a:rPr lang="en-IE">
                <a:noFill/>
                <a:latin typeface="+mn-lt"/>
              </a:rPr>
              <a:t> </a:t>
            </a:r>
          </a:p>
        </p:txBody>
      </p:sp>
      <p:sp>
        <p:nvSpPr>
          <p:cNvPr id="24" name="TextBox 23"/>
          <p:cNvSpPr txBox="1">
            <a:spLocks noRot="1" noChangeAspect="1" noMove="1" noResize="1" noEditPoints="1" noAdjustHandles="1" noChangeArrowheads="1" noChangeShapeType="1" noTextEdit="1"/>
          </p:cNvSpPr>
          <p:nvPr/>
        </p:nvSpPr>
        <p:spPr>
          <a:xfrm>
            <a:off x="3135626" y="3957121"/>
            <a:ext cx="726481" cy="338554"/>
          </a:xfrm>
          <a:prstGeom prst="rect">
            <a:avLst/>
          </a:prstGeom>
          <a:blipFill rotWithShape="1">
            <a:blip r:embed="rId6"/>
            <a:stretch>
              <a:fillRect/>
            </a:stretch>
          </a:blipFill>
        </p:spPr>
        <p:txBody>
          <a:bodyPr/>
          <a:lstStyle/>
          <a:p>
            <a:pPr fontAlgn="auto">
              <a:spcBef>
                <a:spcPts val="0"/>
              </a:spcBef>
              <a:spcAft>
                <a:spcPts val="0"/>
              </a:spcAft>
              <a:defRPr/>
            </a:pPr>
            <a:r>
              <a:rPr lang="en-IE">
                <a:noFill/>
                <a:latin typeface="+mn-lt"/>
              </a:rPr>
              <a:t> </a:t>
            </a:r>
          </a:p>
        </p:txBody>
      </p:sp>
      <p:sp>
        <p:nvSpPr>
          <p:cNvPr id="26" name="TextBox 25"/>
          <p:cNvSpPr txBox="1">
            <a:spLocks noRot="1" noChangeAspect="1" noMove="1" noResize="1" noEditPoints="1" noAdjustHandles="1" noChangeArrowheads="1" noChangeShapeType="1" noTextEdit="1"/>
          </p:cNvSpPr>
          <p:nvPr/>
        </p:nvSpPr>
        <p:spPr>
          <a:xfrm>
            <a:off x="971600" y="4635857"/>
            <a:ext cx="1299587" cy="442685"/>
          </a:xfrm>
          <a:prstGeom prst="rect">
            <a:avLst/>
          </a:prstGeom>
          <a:blipFill rotWithShape="1">
            <a:blip r:embed="rId7"/>
            <a:stretch>
              <a:fillRect/>
            </a:stretch>
          </a:blipFill>
        </p:spPr>
        <p:txBody>
          <a:bodyPr/>
          <a:lstStyle/>
          <a:p>
            <a:pPr fontAlgn="auto">
              <a:spcBef>
                <a:spcPts val="0"/>
              </a:spcBef>
              <a:spcAft>
                <a:spcPts val="0"/>
              </a:spcAft>
              <a:defRPr/>
            </a:pPr>
            <a:r>
              <a:rPr lang="en-IE">
                <a:noFill/>
                <a:latin typeface="+mn-lt"/>
              </a:rPr>
              <a:t> </a:t>
            </a:r>
          </a:p>
        </p:txBody>
      </p:sp>
      <p:sp>
        <p:nvSpPr>
          <p:cNvPr id="27" name="TextBox 26"/>
          <p:cNvSpPr txBox="1">
            <a:spLocks noRot="1" noChangeAspect="1" noMove="1" noResize="1" noEditPoints="1" noAdjustHandles="1" noChangeArrowheads="1" noChangeShapeType="1" noTextEdit="1"/>
          </p:cNvSpPr>
          <p:nvPr/>
        </p:nvSpPr>
        <p:spPr>
          <a:xfrm>
            <a:off x="1065964" y="4236433"/>
            <a:ext cx="1273810" cy="400110"/>
          </a:xfrm>
          <a:prstGeom prst="rect">
            <a:avLst/>
          </a:prstGeom>
          <a:blipFill rotWithShape="1">
            <a:blip r:embed="rId8"/>
            <a:stretch>
              <a:fillRect/>
            </a:stretch>
          </a:blipFill>
        </p:spPr>
        <p:txBody>
          <a:bodyPr/>
          <a:lstStyle/>
          <a:p>
            <a:pPr fontAlgn="auto">
              <a:spcBef>
                <a:spcPts val="0"/>
              </a:spcBef>
              <a:spcAft>
                <a:spcPts val="0"/>
              </a:spcAft>
              <a:defRPr/>
            </a:pPr>
            <a:r>
              <a:rPr lang="en-IE">
                <a:noFill/>
                <a:latin typeface="+mn-lt"/>
              </a:rPr>
              <a:t> </a:t>
            </a:r>
          </a:p>
        </p:txBody>
      </p:sp>
      <p:grpSp>
        <p:nvGrpSpPr>
          <p:cNvPr id="30" name="Group 29"/>
          <p:cNvGrpSpPr>
            <a:grpSpLocks/>
          </p:cNvGrpSpPr>
          <p:nvPr/>
        </p:nvGrpSpPr>
        <p:grpSpPr bwMode="auto">
          <a:xfrm>
            <a:off x="504825" y="4262438"/>
            <a:ext cx="571500" cy="401637"/>
            <a:chOff x="4107766" y="2996418"/>
            <a:chExt cx="572721" cy="401841"/>
          </a:xfrm>
        </p:grpSpPr>
        <p:sp>
          <p:nvSpPr>
            <p:cNvPr id="28" name="TextBox 27"/>
            <p:cNvSpPr txBox="1">
              <a:spLocks noRot="1" noChangeAspect="1" noMove="1" noResize="1" noEditPoints="1" noAdjustHandles="1" noChangeArrowheads="1" noChangeShapeType="1" noTextEdit="1"/>
            </p:cNvSpPr>
            <p:nvPr/>
          </p:nvSpPr>
          <p:spPr>
            <a:xfrm>
              <a:off x="4107766" y="2996418"/>
              <a:ext cx="572721" cy="401841"/>
            </a:xfrm>
            <a:prstGeom prst="rect">
              <a:avLst/>
            </a:prstGeom>
            <a:blipFill rotWithShape="1">
              <a:blip r:embed="rId9"/>
              <a:stretch>
                <a:fillRect/>
              </a:stretch>
            </a:blipFill>
          </p:spPr>
          <p:txBody>
            <a:bodyPr/>
            <a:lstStyle/>
            <a:p>
              <a:pPr fontAlgn="auto">
                <a:spcBef>
                  <a:spcPts val="0"/>
                </a:spcBef>
                <a:spcAft>
                  <a:spcPts val="0"/>
                </a:spcAft>
                <a:defRPr/>
              </a:pPr>
              <a:r>
                <a:rPr lang="en-IE">
                  <a:noFill/>
                  <a:latin typeface="+mn-lt"/>
                </a:rPr>
                <a:t> </a:t>
              </a:r>
            </a:p>
          </p:txBody>
        </p:sp>
        <p:sp>
          <p:nvSpPr>
            <p:cNvPr id="29" name="Rectangle 28"/>
            <p:cNvSpPr/>
            <p:nvPr/>
          </p:nvSpPr>
          <p:spPr>
            <a:xfrm>
              <a:off x="4376627" y="3131424"/>
              <a:ext cx="174998" cy="179479"/>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600"/>
            </a:p>
          </p:txBody>
        </p:sp>
      </p:grpSp>
      <p:grpSp>
        <p:nvGrpSpPr>
          <p:cNvPr id="31" name="Group 30"/>
          <p:cNvGrpSpPr>
            <a:grpSpLocks/>
          </p:cNvGrpSpPr>
          <p:nvPr/>
        </p:nvGrpSpPr>
        <p:grpSpPr bwMode="auto">
          <a:xfrm>
            <a:off x="3219450" y="4262438"/>
            <a:ext cx="573088" cy="401637"/>
            <a:chOff x="4107766" y="2996418"/>
            <a:chExt cx="572721" cy="401841"/>
          </a:xfrm>
        </p:grpSpPr>
        <p:sp>
          <p:nvSpPr>
            <p:cNvPr id="32" name="TextBox 31"/>
            <p:cNvSpPr txBox="1">
              <a:spLocks noRot="1" noChangeAspect="1" noMove="1" noResize="1" noEditPoints="1" noAdjustHandles="1" noChangeArrowheads="1" noChangeShapeType="1" noTextEdit="1"/>
            </p:cNvSpPr>
            <p:nvPr/>
          </p:nvSpPr>
          <p:spPr>
            <a:xfrm>
              <a:off x="4107766" y="2996418"/>
              <a:ext cx="572721" cy="401841"/>
            </a:xfrm>
            <a:prstGeom prst="rect">
              <a:avLst/>
            </a:prstGeom>
            <a:blipFill rotWithShape="1">
              <a:blip r:embed="rId10"/>
              <a:stretch>
                <a:fillRect/>
              </a:stretch>
            </a:blipFill>
          </p:spPr>
          <p:txBody>
            <a:bodyPr/>
            <a:lstStyle/>
            <a:p>
              <a:pPr fontAlgn="auto">
                <a:spcBef>
                  <a:spcPts val="0"/>
                </a:spcBef>
                <a:spcAft>
                  <a:spcPts val="0"/>
                </a:spcAft>
                <a:defRPr/>
              </a:pPr>
              <a:r>
                <a:rPr lang="en-IE">
                  <a:noFill/>
                  <a:latin typeface="+mn-lt"/>
                </a:rPr>
                <a:t> </a:t>
              </a:r>
            </a:p>
          </p:txBody>
        </p:sp>
        <p:sp>
          <p:nvSpPr>
            <p:cNvPr id="33" name="Rectangle 32"/>
            <p:cNvSpPr/>
            <p:nvPr/>
          </p:nvSpPr>
          <p:spPr>
            <a:xfrm>
              <a:off x="4375882" y="3131424"/>
              <a:ext cx="176099" cy="179479"/>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sz="1600"/>
            </a:p>
          </p:txBody>
        </p:sp>
      </p:grpSp>
      <p:sp>
        <p:nvSpPr>
          <p:cNvPr id="36" name="Line Callout 2 35"/>
          <p:cNvSpPr/>
          <p:nvPr/>
        </p:nvSpPr>
        <p:spPr>
          <a:xfrm>
            <a:off x="6469063" y="550863"/>
            <a:ext cx="2135187" cy="2198687"/>
          </a:xfrm>
          <a:prstGeom prst="borderCallout2">
            <a:avLst>
              <a:gd name="adj1" fmla="val 18750"/>
              <a:gd name="adj2" fmla="val -1657"/>
              <a:gd name="adj3" fmla="val 18750"/>
              <a:gd name="adj4" fmla="val -16667"/>
              <a:gd name="adj5" fmla="val 54950"/>
              <a:gd name="adj6" fmla="val -39530"/>
            </a:avLst>
          </a:prstGeom>
          <a:solidFill>
            <a:srgbClr val="C00000"/>
          </a:solid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chemeClr val="bg1"/>
                </a:solidFill>
              </a:rPr>
              <a:t>Mar gur oibríodh é seo amach cheana,  stóráilfear in </a:t>
            </a:r>
            <a:r>
              <a:rPr lang="en-IE" sz="2000" b="1">
                <a:solidFill>
                  <a:schemeClr val="bg1"/>
                </a:solidFill>
              </a:rPr>
              <a:t>ANS</a:t>
            </a:r>
            <a:r>
              <a:rPr lang="en-IE">
                <a:solidFill>
                  <a:schemeClr val="bg1"/>
                </a:solidFill>
              </a:rPr>
              <a:t> é, ionas nach gá na figiúirí sin a ionchur arís.</a:t>
            </a:r>
          </a:p>
        </p:txBody>
      </p:sp>
      <p:pic>
        <p:nvPicPr>
          <p:cNvPr id="614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763" y="5235575"/>
            <a:ext cx="2000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7325" y="3262313"/>
            <a:ext cx="2000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7325" y="3262313"/>
            <a:ext cx="2000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7325" y="3262313"/>
            <a:ext cx="2000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a:spLocks noRot="1" noChangeAspect="1" noMove="1" noResize="1" noEditPoints="1" noAdjustHandles="1" noChangeArrowheads="1" noChangeShapeType="1" noTextEdit="1"/>
          </p:cNvSpPr>
          <p:nvPr/>
        </p:nvSpPr>
        <p:spPr>
          <a:xfrm>
            <a:off x="4139952" y="1004966"/>
            <a:ext cx="1779013" cy="668516"/>
          </a:xfrm>
          <a:prstGeom prst="rect">
            <a:avLst/>
          </a:prstGeom>
          <a:blipFill rotWithShape="1">
            <a:blip r:embed="rId15"/>
            <a:stretch>
              <a:fillRect/>
            </a:stretch>
          </a:blipFill>
        </p:spPr>
        <p:txBody>
          <a:bodyPr/>
          <a:lstStyle/>
          <a:p>
            <a:pPr>
              <a:defRPr/>
            </a:pPr>
            <a:r>
              <a:rPr lang="en-IE">
                <a:noFill/>
              </a:rPr>
              <a:t> </a:t>
            </a:r>
          </a:p>
        </p:txBody>
      </p:sp>
      <p:sp>
        <p:nvSpPr>
          <p:cNvPr id="38" name="TextBox 37"/>
          <p:cNvSpPr txBox="1">
            <a:spLocks noRot="1" noChangeAspect="1" noMove="1" noResize="1" noEditPoints="1" noAdjustHandles="1" noChangeArrowheads="1" noChangeShapeType="1" noTextEdit="1"/>
          </p:cNvSpPr>
          <p:nvPr/>
        </p:nvSpPr>
        <p:spPr>
          <a:xfrm>
            <a:off x="4139952" y="1650459"/>
            <a:ext cx="2400272" cy="526939"/>
          </a:xfrm>
          <a:prstGeom prst="rect">
            <a:avLst/>
          </a:prstGeom>
          <a:blipFill rotWithShape="1">
            <a:blip r:embed="rId16"/>
            <a:stretch>
              <a:fillRect r="-3553" b="-8140"/>
            </a:stretch>
          </a:blipFill>
        </p:spPr>
        <p:txBody>
          <a:bodyPr/>
          <a:lstStyle/>
          <a:p>
            <a:pPr>
              <a:defRPr/>
            </a:pPr>
            <a:r>
              <a:rPr lang="en-IE">
                <a:noFill/>
              </a:rPr>
              <a:t> </a:t>
            </a:r>
          </a:p>
        </p:txBody>
      </p:sp>
      <p:sp>
        <p:nvSpPr>
          <p:cNvPr id="39" name="TextBox 38"/>
          <p:cNvSpPr txBox="1">
            <a:spLocks noRot="1" noChangeAspect="1" noMove="1" noResize="1" noEditPoints="1" noAdjustHandles="1" noChangeArrowheads="1" noChangeShapeType="1" noTextEdit="1"/>
          </p:cNvSpPr>
          <p:nvPr/>
        </p:nvSpPr>
        <p:spPr>
          <a:xfrm>
            <a:off x="4139952" y="2112552"/>
            <a:ext cx="2091150" cy="400110"/>
          </a:xfrm>
          <a:prstGeom prst="rect">
            <a:avLst/>
          </a:prstGeom>
          <a:blipFill rotWithShape="1">
            <a:blip r:embed="rId17"/>
            <a:stretch>
              <a:fillRect t="-6154" b="-29231"/>
            </a:stretch>
          </a:blipFill>
        </p:spPr>
        <p:txBody>
          <a:bodyPr/>
          <a:lstStyle/>
          <a:p>
            <a:pPr>
              <a:defRPr/>
            </a:pPr>
            <a:r>
              <a:rPr lang="en-IE">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6146"/>
                                        </p:tgtEl>
                                        <p:attrNameLst>
                                          <p:attrName>style.visibility</p:attrName>
                                        </p:attrNameLst>
                                      </p:cBhvr>
                                      <p:to>
                                        <p:strVal val="visible"/>
                                      </p:to>
                                    </p:set>
                                    <p:animEffect transition="in" filter="fade">
                                      <p:cBhvr>
                                        <p:cTn id="51" dur="500"/>
                                        <p:tgtEl>
                                          <p:spTgt spid="614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nodeType="withEffect">
                                  <p:stCondLst>
                                    <p:cond delay="0"/>
                                  </p:stCondLst>
                                  <p:childTnLst>
                                    <p:set>
                                      <p:cBhvr>
                                        <p:cTn id="68" dur="1" fill="hold">
                                          <p:stCondLst>
                                            <p:cond delay="0"/>
                                          </p:stCondLst>
                                        </p:cTn>
                                        <p:tgtEl>
                                          <p:spTgt spid="6147"/>
                                        </p:tgtEl>
                                        <p:attrNameLst>
                                          <p:attrName>style.visibility</p:attrName>
                                        </p:attrNameLst>
                                      </p:cBhvr>
                                      <p:to>
                                        <p:strVal val="visible"/>
                                      </p:to>
                                    </p:set>
                                    <p:animEffect transition="in" filter="fade">
                                      <p:cBhvr>
                                        <p:cTn id="69" dur="500"/>
                                        <p:tgtEl>
                                          <p:spTgt spid="61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6148"/>
                                        </p:tgtEl>
                                        <p:attrNameLst>
                                          <p:attrName>style.visibility</p:attrName>
                                        </p:attrNameLst>
                                      </p:cBhvr>
                                      <p:to>
                                        <p:strVal val="visible"/>
                                      </p:to>
                                    </p:set>
                                    <p:animEffect transition="in" filter="fade">
                                      <p:cBhvr>
                                        <p:cTn id="77" dur="500"/>
                                        <p:tgtEl>
                                          <p:spTgt spid="614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6149"/>
                                        </p:tgtEl>
                                        <p:attrNameLst>
                                          <p:attrName>style.visibility</p:attrName>
                                        </p:attrNameLst>
                                      </p:cBhvr>
                                      <p:to>
                                        <p:strVal val="visible"/>
                                      </p:to>
                                    </p:set>
                                    <p:animEffect transition="in" filter="fade">
                                      <p:cBhvr>
                                        <p:cTn id="82" dur="500"/>
                                        <p:tgtEl>
                                          <p:spTgt spid="6149"/>
                                        </p:tgtEl>
                                      </p:cBhvr>
                                    </p:animEffect>
                                  </p:childTnLst>
                                </p:cTn>
                              </p:par>
                              <p:par>
                                <p:cTn id="83" presetID="10"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a:spLocks noRot="1" noChangeAspect="1" noMove="1" noResize="1" noEditPoints="1" noAdjustHandles="1" noChangeArrowheads="1" noChangeShapeType="1" noTextEdit="1"/>
          </p:cNvSpPr>
          <p:nvPr/>
        </p:nvSpPr>
        <p:spPr>
          <a:xfrm>
            <a:off x="899592" y="3870549"/>
            <a:ext cx="2167581" cy="707758"/>
          </a:xfrm>
          <a:prstGeom prst="rect">
            <a:avLst/>
          </a:prstGeom>
          <a:blipFill rotWithShape="1">
            <a:blip r:embed="rId2"/>
            <a:stretch>
              <a:fillRect l="-5915" b="-12069"/>
            </a:stretch>
          </a:blipFill>
        </p:spPr>
        <p:txBody>
          <a:bodyPr/>
          <a:lstStyle/>
          <a:p>
            <a:pPr fontAlgn="auto">
              <a:spcBef>
                <a:spcPts val="0"/>
              </a:spcBef>
              <a:spcAft>
                <a:spcPts val="0"/>
              </a:spcAft>
              <a:defRPr/>
            </a:pPr>
            <a:r>
              <a:rPr lang="en-IE">
                <a:noFill/>
                <a:latin typeface="+mn-lt"/>
              </a:rPr>
              <a:t> </a:t>
            </a:r>
          </a:p>
        </p:txBody>
      </p:sp>
      <p:sp>
        <p:nvSpPr>
          <p:cNvPr id="43011" name="TextBox 2"/>
          <p:cNvSpPr txBox="1">
            <a:spLocks noChangeArrowheads="1"/>
          </p:cNvSpPr>
          <p:nvPr/>
        </p:nvSpPr>
        <p:spPr bwMode="auto">
          <a:xfrm>
            <a:off x="96838" y="260350"/>
            <a:ext cx="47228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C00000"/>
                </a:solidFill>
                <a:latin typeface="Calibri" pitchFamily="34" charset="0"/>
              </a:rPr>
              <a:t>M.sh. 1 Faigh achar an triantáin thíos, go dtí</a:t>
            </a:r>
          </a:p>
          <a:p>
            <a:pPr eaLnBrk="1" hangingPunct="1"/>
            <a:r>
              <a:rPr lang="en-IE" altLang="en-US" sz="2000">
                <a:solidFill>
                  <a:srgbClr val="C00000"/>
                </a:solidFill>
                <a:latin typeface="Calibri" pitchFamily="34" charset="0"/>
              </a:rPr>
              <a:t>            ionad deachúlach amháin.</a:t>
            </a:r>
          </a:p>
          <a:p>
            <a:pPr eaLnBrk="1" hangingPunct="1"/>
            <a:endParaRPr lang="en-IE" altLang="en-US" sz="2000">
              <a:solidFill>
                <a:srgbClr val="C00000"/>
              </a:solidFill>
              <a:latin typeface="Calibri" pitchFamily="34" charset="0"/>
            </a:endParaRPr>
          </a:p>
        </p:txBody>
      </p:sp>
      <p:sp>
        <p:nvSpPr>
          <p:cNvPr id="4" name="Isosceles Triangle 3"/>
          <p:cNvSpPr/>
          <p:nvPr/>
        </p:nvSpPr>
        <p:spPr>
          <a:xfrm>
            <a:off x="1258888" y="985838"/>
            <a:ext cx="2376487" cy="1439862"/>
          </a:xfrm>
          <a:prstGeom prst="triangle">
            <a:avLst>
              <a:gd name="adj" fmla="val 8638"/>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5" name="TextBox 4"/>
          <p:cNvSpPr txBox="1"/>
          <p:nvPr/>
        </p:nvSpPr>
        <p:spPr>
          <a:xfrm>
            <a:off x="2219325" y="2441575"/>
            <a:ext cx="881063" cy="400050"/>
          </a:xfrm>
          <a:prstGeom prst="rect">
            <a:avLst/>
          </a:prstGeom>
          <a:noFill/>
        </p:spPr>
        <p:txBody>
          <a:bodyPr>
            <a:spAutoFit/>
          </a:bodyPr>
          <a:lstStyle/>
          <a:p>
            <a:pPr fontAlgn="auto">
              <a:spcBef>
                <a:spcPts val="0"/>
              </a:spcBef>
              <a:spcAft>
                <a:spcPts val="0"/>
              </a:spcAft>
              <a:defRPr/>
            </a:pPr>
            <a:r>
              <a:rPr lang="en-IE" sz="2000" dirty="0">
                <a:solidFill>
                  <a:schemeClr val="tx2">
                    <a:lumMod val="60000"/>
                    <a:lumOff val="40000"/>
                  </a:schemeClr>
                </a:solidFill>
                <a:latin typeface="+mn-lt"/>
              </a:rPr>
              <a:t>10cm                  </a:t>
            </a:r>
          </a:p>
        </p:txBody>
      </p:sp>
      <p:sp>
        <p:nvSpPr>
          <p:cNvPr id="43014" name="Rectangle 5"/>
          <p:cNvSpPr>
            <a:spLocks noChangeArrowheads="1"/>
          </p:cNvSpPr>
          <p:nvPr/>
        </p:nvSpPr>
        <p:spPr bwMode="auto">
          <a:xfrm>
            <a:off x="2301875" y="1268413"/>
            <a:ext cx="75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558ED5"/>
                </a:solidFill>
                <a:latin typeface="Calibri" pitchFamily="34" charset="0"/>
              </a:rPr>
              <a:t>15cm</a:t>
            </a:r>
          </a:p>
        </p:txBody>
      </p:sp>
      <p:sp>
        <p:nvSpPr>
          <p:cNvPr id="43015" name="Rectangle 8"/>
          <p:cNvSpPr>
            <a:spLocks noChangeArrowheads="1"/>
          </p:cNvSpPr>
          <p:nvPr/>
        </p:nvSpPr>
        <p:spPr bwMode="auto">
          <a:xfrm>
            <a:off x="1793875" y="2420938"/>
            <a:ext cx="319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b</a:t>
            </a:r>
          </a:p>
        </p:txBody>
      </p:sp>
      <p:sp>
        <p:nvSpPr>
          <p:cNvPr id="43016" name="Rectangle 9"/>
          <p:cNvSpPr>
            <a:spLocks noChangeArrowheads="1"/>
          </p:cNvSpPr>
          <p:nvPr/>
        </p:nvSpPr>
        <p:spPr bwMode="auto">
          <a:xfrm>
            <a:off x="2806700" y="1500188"/>
            <a:ext cx="29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c</a:t>
            </a:r>
          </a:p>
        </p:txBody>
      </p:sp>
      <p:sp>
        <p:nvSpPr>
          <p:cNvPr id="43017" name="Rectangle 10"/>
          <p:cNvSpPr>
            <a:spLocks noChangeArrowheads="1"/>
          </p:cNvSpPr>
          <p:nvPr/>
        </p:nvSpPr>
        <p:spPr bwMode="auto">
          <a:xfrm>
            <a:off x="922338" y="1506538"/>
            <a:ext cx="30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a</a:t>
            </a:r>
          </a:p>
        </p:txBody>
      </p:sp>
      <p:sp>
        <p:nvSpPr>
          <p:cNvPr id="13" name="TextBox 12"/>
          <p:cNvSpPr txBox="1">
            <a:spLocks noRot="1" noChangeAspect="1" noMove="1" noResize="1" noEditPoints="1" noAdjustHandles="1" noChangeArrowheads="1" noChangeShapeType="1" noTextEdit="1"/>
          </p:cNvSpPr>
          <p:nvPr/>
        </p:nvSpPr>
        <p:spPr>
          <a:xfrm>
            <a:off x="899592" y="3140968"/>
            <a:ext cx="1844672" cy="710579"/>
          </a:xfrm>
          <a:prstGeom prst="rect">
            <a:avLst/>
          </a:prstGeom>
          <a:blipFill rotWithShape="1">
            <a:blip r:embed="rId3"/>
            <a:stretch>
              <a:fillRect l="-6954" b="-11111"/>
            </a:stretch>
          </a:blipFill>
        </p:spPr>
        <p:txBody>
          <a:bodyPr/>
          <a:lstStyle/>
          <a:p>
            <a:pPr fontAlgn="auto">
              <a:spcBef>
                <a:spcPts val="0"/>
              </a:spcBef>
              <a:spcAft>
                <a:spcPts val="0"/>
              </a:spcAft>
              <a:defRPr/>
            </a:pPr>
            <a:r>
              <a:rPr lang="en-IE">
                <a:noFill/>
                <a:latin typeface="+mn-lt"/>
              </a:rPr>
              <a:t> </a:t>
            </a:r>
          </a:p>
        </p:txBody>
      </p:sp>
      <p:sp>
        <p:nvSpPr>
          <p:cNvPr id="43019" name="Line Callout 2 35"/>
          <p:cNvSpPr>
            <a:spLocks/>
          </p:cNvSpPr>
          <p:nvPr/>
        </p:nvSpPr>
        <p:spPr bwMode="auto">
          <a:xfrm>
            <a:off x="5649913" y="384175"/>
            <a:ext cx="3276600" cy="1389063"/>
          </a:xfrm>
          <a:prstGeom prst="borderCallout2">
            <a:avLst>
              <a:gd name="adj1" fmla="val 8227"/>
              <a:gd name="adj2" fmla="val -2324"/>
              <a:gd name="adj3" fmla="val 8227"/>
              <a:gd name="adj4" fmla="val -2324"/>
              <a:gd name="adj5" fmla="val 155431"/>
              <a:gd name="adj6" fmla="val -2324"/>
            </a:avLst>
          </a:prstGeom>
          <a:solidFill>
            <a:srgbClr val="C00000"/>
          </a:solidFill>
          <a:ln w="5715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chemeClr val="bg1"/>
                </a:solidFill>
                <a:latin typeface="Calibri" pitchFamily="34" charset="0"/>
              </a:rPr>
              <a:t>Mar gur oibríodh é seo amach cheana,  stóráilfear in </a:t>
            </a:r>
            <a:r>
              <a:rPr lang="en-IE" altLang="en-US" b="1">
                <a:solidFill>
                  <a:schemeClr val="bg1"/>
                </a:solidFill>
                <a:latin typeface="Calibri" pitchFamily="34" charset="0"/>
              </a:rPr>
              <a:t>ANS</a:t>
            </a:r>
            <a:r>
              <a:rPr lang="en-IE" altLang="en-US">
                <a:solidFill>
                  <a:schemeClr val="bg1"/>
                </a:solidFill>
                <a:latin typeface="Calibri" pitchFamily="34" charset="0"/>
              </a:rPr>
              <a:t> é, ionas nach gá na figiúirí  a ionchur arís.</a:t>
            </a:r>
          </a:p>
          <a:p>
            <a:pPr algn="ctr" eaLnBrk="1" hangingPunct="1"/>
            <a:endParaRPr lang="en-IE" altLang="en-US" sz="2000">
              <a:solidFill>
                <a:schemeClr val="bg1"/>
              </a:solidFill>
              <a:latin typeface="Calibri" pitchFamily="34" charset="0"/>
            </a:endParaRPr>
          </a:p>
        </p:txBody>
      </p:sp>
      <p:sp>
        <p:nvSpPr>
          <p:cNvPr id="43020" name="Rectangle 36"/>
          <p:cNvSpPr>
            <a:spLocks noChangeArrowheads="1"/>
          </p:cNvSpPr>
          <p:nvPr/>
        </p:nvSpPr>
        <p:spPr bwMode="auto">
          <a:xfrm>
            <a:off x="681038" y="1250950"/>
            <a:ext cx="75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558ED5"/>
                </a:solidFill>
                <a:latin typeface="Calibri" pitchFamily="34" charset="0"/>
              </a:rPr>
              <a:t>12cm</a:t>
            </a:r>
          </a:p>
        </p:txBody>
      </p:sp>
      <p:sp>
        <p:nvSpPr>
          <p:cNvPr id="40" name="TextBox 39"/>
          <p:cNvSpPr txBox="1">
            <a:spLocks noRot="1" noChangeAspect="1" noMove="1" noResize="1" noEditPoints="1" noAdjustHandles="1" noChangeArrowheads="1" noChangeShapeType="1" noTextEdit="1"/>
          </p:cNvSpPr>
          <p:nvPr/>
        </p:nvSpPr>
        <p:spPr>
          <a:xfrm>
            <a:off x="971600" y="4551511"/>
            <a:ext cx="1445011" cy="523220"/>
          </a:xfrm>
          <a:prstGeom prst="rect">
            <a:avLst/>
          </a:prstGeom>
          <a:blipFill rotWithShape="1">
            <a:blip r:embed="rId4"/>
            <a:stretch>
              <a:fillRect l="-8439" t="-10588" b="-34118"/>
            </a:stretch>
          </a:blipFill>
        </p:spPr>
        <p:txBody>
          <a:bodyPr/>
          <a:lstStyle/>
          <a:p>
            <a:pPr fontAlgn="auto">
              <a:spcBef>
                <a:spcPts val="0"/>
              </a:spcBef>
              <a:spcAft>
                <a:spcPts val="0"/>
              </a:spcAft>
              <a:defRPr/>
            </a:pPr>
            <a:r>
              <a:rPr lang="en-IE">
                <a:noFill/>
                <a:latin typeface="+mn-lt"/>
              </a:rPr>
              <a:t> </a:t>
            </a:r>
          </a:p>
        </p:txBody>
      </p:sp>
      <p:cxnSp>
        <p:nvCxnSpPr>
          <p:cNvPr id="15" name="Straight Connector 14"/>
          <p:cNvCxnSpPr/>
          <p:nvPr/>
        </p:nvCxnSpPr>
        <p:spPr>
          <a:xfrm>
            <a:off x="3924300" y="839788"/>
            <a:ext cx="0" cy="561340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3023" name="Picture 2"/>
          <p:cNvPicPr>
            <a:picLocks noChangeAspect="1" noChangeArrowheads="1"/>
          </p:cNvPicPr>
          <p:nvPr/>
        </p:nvPicPr>
        <p:blipFill>
          <a:blip r:embed="rId5">
            <a:extLst>
              <a:ext uri="{28A0092B-C50C-407E-A947-70E740481C1C}">
                <a14:useLocalDpi xmlns:a14="http://schemas.microsoft.com/office/drawing/2010/main" val="0"/>
              </a:ext>
            </a:extLst>
          </a:blip>
          <a:srcRect l="1839"/>
          <a:stretch>
            <a:fillRect/>
          </a:stretch>
        </p:blipFill>
        <p:spPr bwMode="auto">
          <a:xfrm>
            <a:off x="681038" y="5140325"/>
            <a:ext cx="25939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3"/>
          <p:cNvPicPr>
            <a:picLocks noChangeAspect="1" noChangeArrowheads="1"/>
          </p:cNvPicPr>
          <p:nvPr/>
        </p:nvPicPr>
        <p:blipFill>
          <a:blip r:embed="rId6">
            <a:extLst>
              <a:ext uri="{28A0092B-C50C-407E-A947-70E740481C1C}">
                <a14:useLocalDpi xmlns:a14="http://schemas.microsoft.com/office/drawing/2010/main" val="0"/>
              </a:ext>
            </a:extLst>
          </a:blip>
          <a:srcRect t="2910"/>
          <a:stretch>
            <a:fillRect/>
          </a:stretch>
        </p:blipFill>
        <p:spPr bwMode="auto">
          <a:xfrm>
            <a:off x="4435475" y="3911600"/>
            <a:ext cx="40671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Rot="1" noChangeAspect="1" noMove="1" noResize="1" noEditPoints="1" noAdjustHandles="1" noChangeArrowheads="1" noChangeShapeType="1" noTextEdit="1"/>
          </p:cNvSpPr>
          <p:nvPr/>
        </p:nvSpPr>
        <p:spPr>
          <a:xfrm>
            <a:off x="3947796" y="1904534"/>
            <a:ext cx="3911712" cy="465064"/>
          </a:xfrm>
          <a:prstGeom prst="rect">
            <a:avLst/>
          </a:prstGeom>
          <a:blipFill rotWithShape="1">
            <a:blip r:embed="rId7"/>
            <a:stretch>
              <a:fillRect b="-11688"/>
            </a:stretch>
          </a:blipFill>
        </p:spPr>
        <p:txBody>
          <a:bodyPr/>
          <a:lstStyle/>
          <a:p>
            <a:pPr>
              <a:defRPr/>
            </a:pPr>
            <a:r>
              <a:rPr lang="en-IE">
                <a:noFill/>
              </a:rPr>
              <a:t> </a:t>
            </a:r>
          </a:p>
        </p:txBody>
      </p:sp>
      <p:sp>
        <p:nvSpPr>
          <p:cNvPr id="23" name="TextBox 22"/>
          <p:cNvSpPr txBox="1">
            <a:spLocks noRot="1" noChangeAspect="1" noMove="1" noResize="1" noEditPoints="1" noAdjustHandles="1" noChangeArrowheads="1" noChangeShapeType="1" noTextEdit="1"/>
          </p:cNvSpPr>
          <p:nvPr/>
        </p:nvSpPr>
        <p:spPr>
          <a:xfrm>
            <a:off x="3947796" y="2940913"/>
            <a:ext cx="2033442" cy="400110"/>
          </a:xfrm>
          <a:prstGeom prst="rect">
            <a:avLst/>
          </a:prstGeom>
          <a:blipFill rotWithShape="1">
            <a:blip r:embed="rId8"/>
            <a:stretch>
              <a:fillRect t="-6061" b="-27273"/>
            </a:stretch>
          </a:blipFill>
        </p:spPr>
        <p:txBody>
          <a:bodyPr/>
          <a:lstStyle/>
          <a:p>
            <a:pPr>
              <a:defRPr/>
            </a:pPr>
            <a:r>
              <a:rPr lang="en-IE">
                <a:noFill/>
              </a:rPr>
              <a:t> </a:t>
            </a:r>
          </a:p>
        </p:txBody>
      </p:sp>
      <p:grpSp>
        <p:nvGrpSpPr>
          <p:cNvPr id="43027" name="Group 23"/>
          <p:cNvGrpSpPr>
            <a:grpSpLocks/>
          </p:cNvGrpSpPr>
          <p:nvPr/>
        </p:nvGrpSpPr>
        <p:grpSpPr bwMode="auto">
          <a:xfrm>
            <a:off x="3916363" y="2425700"/>
            <a:ext cx="5327650" cy="427038"/>
            <a:chOff x="3779912" y="1582115"/>
            <a:chExt cx="5327932" cy="427746"/>
          </a:xfrm>
        </p:grpSpPr>
        <p:sp>
          <p:nvSpPr>
            <p:cNvPr id="26" name="Rectangle 25"/>
            <p:cNvSpPr>
              <a:spLocks noRot="1" noChangeAspect="1" noMove="1" noResize="1" noEditPoints="1" noAdjustHandles="1" noChangeArrowheads="1" noChangeShapeType="1" noTextEdit="1"/>
            </p:cNvSpPr>
            <p:nvPr/>
          </p:nvSpPr>
          <p:spPr>
            <a:xfrm>
              <a:off x="3779912" y="1597813"/>
              <a:ext cx="1180067" cy="400110"/>
            </a:xfrm>
            <a:prstGeom prst="rect">
              <a:avLst/>
            </a:prstGeom>
            <a:blipFill rotWithShape="1">
              <a:blip r:embed="rId9"/>
              <a:stretch>
                <a:fillRect/>
              </a:stretch>
            </a:blipFill>
          </p:spPr>
          <p:txBody>
            <a:bodyPr/>
            <a:lstStyle/>
            <a:p>
              <a:pPr>
                <a:defRPr/>
              </a:pPr>
              <a:r>
                <a:rPr lang="en-IE">
                  <a:noFill/>
                </a:rPr>
                <a:t> </a:t>
              </a:r>
            </a:p>
          </p:txBody>
        </p:sp>
        <p:sp>
          <p:nvSpPr>
            <p:cNvPr id="25" name="TextBox 24"/>
            <p:cNvSpPr txBox="1">
              <a:spLocks noRot="1" noChangeAspect="1" noMove="1" noResize="1" noEditPoints="1" noAdjustHandles="1" noChangeArrowheads="1" noChangeShapeType="1" noTextEdit="1"/>
            </p:cNvSpPr>
            <p:nvPr/>
          </p:nvSpPr>
          <p:spPr>
            <a:xfrm>
              <a:off x="4777043" y="1582115"/>
              <a:ext cx="4330801" cy="427746"/>
            </a:xfrm>
            <a:prstGeom prst="rect">
              <a:avLst/>
            </a:prstGeom>
            <a:blipFill rotWithShape="1">
              <a:blip r:embed="rId10"/>
              <a:stretch>
                <a:fillRect b="-11429"/>
              </a:stretch>
            </a:blipFill>
          </p:spPr>
          <p:txBody>
            <a:bodyPr/>
            <a:lstStyle/>
            <a:p>
              <a:pPr>
                <a:defRPr/>
              </a:pPr>
              <a:r>
                <a:rPr lang="en-IE">
                  <a:noFill/>
                </a:rPr>
                <a:t> </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395288" y="3213100"/>
            <a:ext cx="2160587" cy="1584325"/>
          </a:xfrm>
          <a:prstGeom prst="borderCallout2">
            <a:avLst>
              <a:gd name="adj1" fmla="val 41561"/>
              <a:gd name="adj2" fmla="val 99606"/>
              <a:gd name="adj3" fmla="val 51477"/>
              <a:gd name="adj4" fmla="val 119238"/>
              <a:gd name="adj5" fmla="val 67222"/>
              <a:gd name="adj6" fmla="val 204544"/>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Stórálann sé uimhreacha i gCuimhne áirithe den Áireamhán.</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790575"/>
            <a:ext cx="40481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081213" y="169863"/>
            <a:ext cx="5083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sz="2800" b="1" u="sng">
                <a:solidFill>
                  <a:srgbClr val="C00000"/>
                </a:solidFill>
                <a:latin typeface="Calibri" pitchFamily="34" charset="0"/>
              </a:rPr>
              <a:t>Cineálacha difriúla Cuimhne</a:t>
            </a:r>
          </a:p>
        </p:txBody>
      </p:sp>
      <p:sp>
        <p:nvSpPr>
          <p:cNvPr id="4" name="Line Callout 2 3"/>
          <p:cNvSpPr/>
          <p:nvPr/>
        </p:nvSpPr>
        <p:spPr>
          <a:xfrm>
            <a:off x="6732588" y="836613"/>
            <a:ext cx="2232025" cy="4160837"/>
          </a:xfrm>
          <a:prstGeom prst="borderCallout2">
            <a:avLst>
              <a:gd name="adj1" fmla="val 99939"/>
              <a:gd name="adj2" fmla="val 49170"/>
              <a:gd name="adj3" fmla="val 109390"/>
              <a:gd name="adj4" fmla="val 29951"/>
              <a:gd name="adj5" fmla="val 81567"/>
              <a:gd name="adj6" fmla="val -39439"/>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b="1" dirty="0" err="1">
                <a:solidFill>
                  <a:srgbClr val="FFFFFF"/>
                </a:solidFill>
              </a:rPr>
              <a:t>Cuimhne</a:t>
            </a:r>
            <a:r>
              <a:rPr lang="en-IE" b="1" dirty="0">
                <a:solidFill>
                  <a:srgbClr val="FFFFFF"/>
                </a:solidFill>
              </a:rPr>
              <a:t> </a:t>
            </a:r>
            <a:r>
              <a:rPr lang="en-IE" b="1" dirty="0" err="1">
                <a:solidFill>
                  <a:srgbClr val="FFFFFF"/>
                </a:solidFill>
              </a:rPr>
              <a:t>Neamhspleách</a:t>
            </a:r>
            <a:endParaRPr lang="en-IE" b="1" dirty="0">
              <a:solidFill>
                <a:srgbClr val="FFFFFF"/>
              </a:solidFill>
            </a:endParaRPr>
          </a:p>
          <a:p>
            <a:pPr algn="ctr">
              <a:defRPr/>
            </a:pPr>
            <a:endParaRPr lang="en-IE" dirty="0">
              <a:solidFill>
                <a:srgbClr val="FFFFFF"/>
              </a:solidFill>
            </a:endParaRPr>
          </a:p>
          <a:p>
            <a:pPr algn="ctr">
              <a:defRPr/>
            </a:pPr>
            <a:r>
              <a:rPr lang="en-IE" dirty="0">
                <a:solidFill>
                  <a:srgbClr val="FFFFFF"/>
                </a:solidFill>
              </a:rPr>
              <a:t>Is </a:t>
            </a:r>
            <a:r>
              <a:rPr lang="en-IE" dirty="0" err="1">
                <a:solidFill>
                  <a:srgbClr val="FFFFFF"/>
                </a:solidFill>
              </a:rPr>
              <a:t>féidir</a:t>
            </a:r>
            <a:r>
              <a:rPr lang="en-IE" dirty="0">
                <a:solidFill>
                  <a:srgbClr val="FFFFFF"/>
                </a:solidFill>
              </a:rPr>
              <a:t> </a:t>
            </a:r>
            <a:r>
              <a:rPr lang="en-IE" dirty="0" err="1">
                <a:solidFill>
                  <a:srgbClr val="FFFFFF"/>
                </a:solidFill>
              </a:rPr>
              <a:t>toradh</a:t>
            </a:r>
            <a:r>
              <a:rPr lang="en-IE" dirty="0">
                <a:solidFill>
                  <a:srgbClr val="FFFFFF"/>
                </a:solidFill>
              </a:rPr>
              <a:t> </a:t>
            </a:r>
            <a:r>
              <a:rPr lang="en-IE" dirty="0" err="1">
                <a:solidFill>
                  <a:srgbClr val="FFFFFF"/>
                </a:solidFill>
              </a:rPr>
              <a:t>áirimh</a:t>
            </a:r>
            <a:r>
              <a:rPr lang="en-IE" dirty="0">
                <a:solidFill>
                  <a:srgbClr val="FFFFFF"/>
                </a:solidFill>
              </a:rPr>
              <a:t> a </a:t>
            </a:r>
            <a:r>
              <a:rPr lang="en-IE" dirty="0" err="1">
                <a:solidFill>
                  <a:srgbClr val="FFFFFF"/>
                </a:solidFill>
              </a:rPr>
              <a:t>shuimiú</a:t>
            </a:r>
            <a:r>
              <a:rPr lang="en-IE" dirty="0">
                <a:solidFill>
                  <a:srgbClr val="FFFFFF"/>
                </a:solidFill>
              </a:rPr>
              <a:t> leis an  </a:t>
            </a:r>
            <a:r>
              <a:rPr lang="en-IE" dirty="0" err="1">
                <a:solidFill>
                  <a:srgbClr val="FFFFFF"/>
                </a:solidFill>
              </a:rPr>
              <a:t>gCuimhne</a:t>
            </a:r>
            <a:r>
              <a:rPr lang="en-IE" dirty="0">
                <a:solidFill>
                  <a:srgbClr val="FFFFFF"/>
                </a:solidFill>
              </a:rPr>
              <a:t> </a:t>
            </a:r>
            <a:r>
              <a:rPr lang="en-IE" dirty="0" err="1">
                <a:solidFill>
                  <a:srgbClr val="FFFFFF"/>
                </a:solidFill>
              </a:rPr>
              <a:t>Neamhspleách</a:t>
            </a:r>
            <a:r>
              <a:rPr lang="en-IE" dirty="0">
                <a:solidFill>
                  <a:srgbClr val="FFFFFF"/>
                </a:solidFill>
              </a:rPr>
              <a:t> </a:t>
            </a:r>
            <a:r>
              <a:rPr lang="en-IE" dirty="0" err="1">
                <a:solidFill>
                  <a:srgbClr val="FFFFFF"/>
                </a:solidFill>
              </a:rPr>
              <a:t>nó</a:t>
            </a:r>
            <a:r>
              <a:rPr lang="en-IE" dirty="0">
                <a:solidFill>
                  <a:srgbClr val="FFFFFF"/>
                </a:solidFill>
              </a:rPr>
              <a:t> a </a:t>
            </a:r>
            <a:r>
              <a:rPr lang="en-IE" dirty="0" err="1">
                <a:solidFill>
                  <a:srgbClr val="FFFFFF"/>
                </a:solidFill>
              </a:rPr>
              <a:t>dhealú</a:t>
            </a:r>
            <a:r>
              <a:rPr lang="en-IE" dirty="0">
                <a:solidFill>
                  <a:srgbClr val="FFFFFF"/>
                </a:solidFill>
              </a:rPr>
              <a:t> </a:t>
            </a:r>
            <a:r>
              <a:rPr lang="en-IE" dirty="0" err="1">
                <a:solidFill>
                  <a:srgbClr val="FFFFFF"/>
                </a:solidFill>
              </a:rPr>
              <a:t>uaithi</a:t>
            </a:r>
            <a:r>
              <a:rPr lang="en-IE" dirty="0">
                <a:solidFill>
                  <a:srgbClr val="FFFFFF"/>
                </a:solidFill>
              </a:rPr>
              <a:t>.  </a:t>
            </a:r>
            <a:r>
              <a:rPr lang="en-IE" dirty="0" err="1">
                <a:solidFill>
                  <a:srgbClr val="FFFFFF"/>
                </a:solidFill>
              </a:rPr>
              <a:t>Bíonn</a:t>
            </a:r>
            <a:r>
              <a:rPr lang="en-IE" dirty="0">
                <a:solidFill>
                  <a:srgbClr val="FFFFFF"/>
                </a:solidFill>
              </a:rPr>
              <a:t>  M le </a:t>
            </a:r>
            <a:r>
              <a:rPr lang="en-IE" dirty="0" err="1">
                <a:solidFill>
                  <a:srgbClr val="FFFFFF"/>
                </a:solidFill>
              </a:rPr>
              <a:t>feiceáil</a:t>
            </a:r>
            <a:r>
              <a:rPr lang="en-IE" dirty="0">
                <a:solidFill>
                  <a:srgbClr val="FFFFFF"/>
                </a:solidFill>
              </a:rPr>
              <a:t> </a:t>
            </a:r>
            <a:r>
              <a:rPr lang="en-IE" dirty="0" err="1">
                <a:solidFill>
                  <a:srgbClr val="FFFFFF"/>
                </a:solidFill>
              </a:rPr>
              <a:t>sa</a:t>
            </a:r>
            <a:r>
              <a:rPr lang="en-IE" dirty="0">
                <a:solidFill>
                  <a:srgbClr val="FFFFFF"/>
                </a:solidFill>
              </a:rPr>
              <a:t> </a:t>
            </a:r>
            <a:r>
              <a:rPr lang="en-IE" dirty="0" err="1">
                <a:solidFill>
                  <a:srgbClr val="FFFFFF"/>
                </a:solidFill>
              </a:rPr>
              <a:t>taispeáint</a:t>
            </a:r>
            <a:r>
              <a:rPr lang="en-IE" dirty="0">
                <a:solidFill>
                  <a:srgbClr val="FFFFFF"/>
                </a:solidFill>
              </a:rPr>
              <a:t> </a:t>
            </a:r>
            <a:r>
              <a:rPr lang="en-IE" dirty="0" err="1">
                <a:solidFill>
                  <a:srgbClr val="FFFFFF"/>
                </a:solidFill>
              </a:rPr>
              <a:t>má</a:t>
            </a:r>
            <a:r>
              <a:rPr lang="en-IE" dirty="0">
                <a:solidFill>
                  <a:srgbClr val="FFFFFF"/>
                </a:solidFill>
              </a:rPr>
              <a:t> </a:t>
            </a:r>
            <a:r>
              <a:rPr lang="en-IE" dirty="0" err="1">
                <a:solidFill>
                  <a:srgbClr val="FFFFFF"/>
                </a:solidFill>
              </a:rPr>
              <a:t>tá</a:t>
            </a:r>
            <a:r>
              <a:rPr lang="en-IE" dirty="0">
                <a:solidFill>
                  <a:srgbClr val="FFFFFF"/>
                </a:solidFill>
              </a:rPr>
              <a:t> </a:t>
            </a:r>
            <a:r>
              <a:rPr lang="en-IE" dirty="0" err="1">
                <a:solidFill>
                  <a:srgbClr val="FFFFFF"/>
                </a:solidFill>
              </a:rPr>
              <a:t>luach</a:t>
            </a:r>
            <a:r>
              <a:rPr lang="en-IE" dirty="0">
                <a:solidFill>
                  <a:srgbClr val="FFFFFF"/>
                </a:solidFill>
              </a:rPr>
              <a:t> </a:t>
            </a:r>
            <a:r>
              <a:rPr lang="en-IE" dirty="0" err="1">
                <a:solidFill>
                  <a:srgbClr val="FFFFFF"/>
                </a:solidFill>
              </a:rPr>
              <a:t>ar</a:t>
            </a:r>
            <a:r>
              <a:rPr lang="en-IE" dirty="0">
                <a:solidFill>
                  <a:srgbClr val="FFFFFF"/>
                </a:solidFill>
              </a:rPr>
              <a:t> </a:t>
            </a:r>
            <a:r>
              <a:rPr lang="en-IE" dirty="0" err="1">
                <a:solidFill>
                  <a:srgbClr val="FFFFFF"/>
                </a:solidFill>
              </a:rPr>
              <a:t>bith</a:t>
            </a:r>
            <a:r>
              <a:rPr lang="en-IE" dirty="0">
                <a:solidFill>
                  <a:srgbClr val="FFFFFF"/>
                </a:solidFill>
              </a:rPr>
              <a:t> </a:t>
            </a:r>
            <a:r>
              <a:rPr lang="en-IE" dirty="0" err="1">
                <a:solidFill>
                  <a:srgbClr val="FFFFFF"/>
                </a:solidFill>
              </a:rPr>
              <a:t>seachas</a:t>
            </a:r>
            <a:r>
              <a:rPr lang="en-IE" dirty="0">
                <a:solidFill>
                  <a:srgbClr val="FFFFFF"/>
                </a:solidFill>
              </a:rPr>
              <a:t> </a:t>
            </a:r>
            <a:r>
              <a:rPr lang="en-IE" dirty="0" err="1">
                <a:solidFill>
                  <a:srgbClr val="FFFFFF"/>
                </a:solidFill>
              </a:rPr>
              <a:t>náid</a:t>
            </a:r>
            <a:r>
              <a:rPr lang="en-IE" dirty="0">
                <a:solidFill>
                  <a:srgbClr val="FFFFFF"/>
                </a:solidFill>
              </a:rPr>
              <a:t> (</a:t>
            </a:r>
            <a:r>
              <a:rPr lang="en-IE" dirty="0" err="1">
                <a:solidFill>
                  <a:srgbClr val="FFFFFF"/>
                </a:solidFill>
              </a:rPr>
              <a:t>nialas</a:t>
            </a:r>
            <a:r>
              <a:rPr lang="en-IE" dirty="0">
                <a:solidFill>
                  <a:srgbClr val="FFFFFF"/>
                </a:solidFill>
              </a:rPr>
              <a:t>) </a:t>
            </a:r>
            <a:r>
              <a:rPr lang="en-IE" dirty="0" err="1">
                <a:solidFill>
                  <a:srgbClr val="FFFFFF"/>
                </a:solidFill>
              </a:rPr>
              <a:t>stóráilte</a:t>
            </a:r>
            <a:r>
              <a:rPr lang="en-IE" dirty="0">
                <a:solidFill>
                  <a:srgbClr val="FFFFFF"/>
                </a:solidFill>
              </a:rPr>
              <a:t> </a:t>
            </a:r>
            <a:r>
              <a:rPr lang="en-IE" dirty="0" err="1">
                <a:solidFill>
                  <a:srgbClr val="FFFFFF"/>
                </a:solidFill>
              </a:rPr>
              <a:t>sa</a:t>
            </a:r>
            <a:r>
              <a:rPr lang="en-IE" dirty="0">
                <a:solidFill>
                  <a:srgbClr val="FFFFFF"/>
                </a:solidFill>
              </a:rPr>
              <a:t> </a:t>
            </a:r>
            <a:r>
              <a:rPr lang="en-IE" dirty="0" err="1">
                <a:solidFill>
                  <a:srgbClr val="FFFFFF"/>
                </a:solidFill>
              </a:rPr>
              <a:t>Chuimhne</a:t>
            </a:r>
            <a:r>
              <a:rPr lang="en-IE" dirty="0">
                <a:solidFill>
                  <a:srgbClr val="FFFFFF"/>
                </a:solidFill>
              </a:rPr>
              <a:t> </a:t>
            </a:r>
            <a:r>
              <a:rPr lang="en-IE" dirty="0" err="1">
                <a:solidFill>
                  <a:srgbClr val="FFFFFF"/>
                </a:solidFill>
              </a:rPr>
              <a:t>Neamhspleách</a:t>
            </a:r>
            <a:r>
              <a:rPr lang="en-IE" dirty="0">
                <a:solidFill>
                  <a:srgbClr val="FFFFFF"/>
                </a:solidFill>
              </a:rPr>
              <a:t>.</a:t>
            </a:r>
          </a:p>
        </p:txBody>
      </p:sp>
      <p:grpSp>
        <p:nvGrpSpPr>
          <p:cNvPr id="6" name="Group 5"/>
          <p:cNvGrpSpPr>
            <a:grpSpLocks/>
          </p:cNvGrpSpPr>
          <p:nvPr/>
        </p:nvGrpSpPr>
        <p:grpSpPr bwMode="auto">
          <a:xfrm>
            <a:off x="179388" y="4365625"/>
            <a:ext cx="2303462" cy="1584325"/>
            <a:chOff x="215848" y="4365104"/>
            <a:chExt cx="2320464" cy="1584176"/>
          </a:xfrm>
        </p:grpSpPr>
        <p:grpSp>
          <p:nvGrpSpPr>
            <p:cNvPr id="45084" name="Group 20"/>
            <p:cNvGrpSpPr>
              <a:grpSpLocks/>
            </p:cNvGrpSpPr>
            <p:nvPr/>
          </p:nvGrpSpPr>
          <p:grpSpPr bwMode="auto">
            <a:xfrm>
              <a:off x="215848" y="4365104"/>
              <a:ext cx="2320464" cy="1584176"/>
              <a:chOff x="323528" y="4733661"/>
              <a:chExt cx="2988000" cy="1584176"/>
            </a:xfrm>
          </p:grpSpPr>
          <p:sp>
            <p:nvSpPr>
              <p:cNvPr id="28" name="Rectangle 27"/>
              <p:cNvSpPr/>
              <p:nvPr/>
            </p:nvSpPr>
            <p:spPr>
              <a:xfrm>
                <a:off x="323528" y="4733661"/>
                <a:ext cx="2988000" cy="15841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IE" b="1">
                    <a:solidFill>
                      <a:srgbClr val="C00000"/>
                    </a:solidFill>
                    <a:sym typeface="Wingdings 3" pitchFamily="18" charset="2"/>
                  </a:rPr>
                  <a:t>Chun inneachar na cuimhne a aisghairm  </a:t>
                </a:r>
              </a:p>
              <a:p>
                <a:pPr>
                  <a:defRPr/>
                </a:pPr>
                <a:endParaRPr lang="en-IE" sz="600" b="1">
                  <a:solidFill>
                    <a:srgbClr val="C00000"/>
                  </a:solidFill>
                  <a:sym typeface="Wingdings 3" pitchFamily="18" charset="2"/>
                </a:endParaRPr>
              </a:p>
              <a:p>
                <a:pPr>
                  <a:defRPr/>
                </a:pPr>
                <a:r>
                  <a:rPr lang="en-IE" b="1">
                    <a:solidFill>
                      <a:srgbClr val="C00000"/>
                    </a:solidFill>
                    <a:sym typeface="Wingdings 3" pitchFamily="18" charset="2"/>
                  </a:rPr>
                  <a:t>              NÓ</a:t>
                </a:r>
              </a:p>
              <a:p>
                <a:pPr>
                  <a:defRPr/>
                </a:pPr>
                <a:r>
                  <a:rPr lang="en-IE" b="1">
                    <a:solidFill>
                      <a:srgbClr val="C00000"/>
                    </a:solidFill>
                    <a:sym typeface="Wingdings 3" pitchFamily="18" charset="2"/>
                  </a:rPr>
                  <a:t>N.B  Má tá RCL ar aon dul le ALPHA</a:t>
                </a:r>
                <a:endParaRPr lang="en-IE">
                  <a:solidFill>
                    <a:srgbClr val="C00000"/>
                  </a:solidFill>
                </a:endParaRPr>
              </a:p>
            </p:txBody>
          </p:sp>
          <p:pic>
            <p:nvPicPr>
              <p:cNvPr id="450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35" y="5345661"/>
                <a:ext cx="9429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260" y="4996154"/>
              <a:ext cx="10287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350" y="796925"/>
            <a:ext cx="40481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3175" y="796925"/>
            <a:ext cx="40576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6825" y="801688"/>
            <a:ext cx="40576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79388" y="3141663"/>
            <a:ext cx="2303462" cy="1223962"/>
            <a:chOff x="215848" y="3140968"/>
            <a:chExt cx="2329989" cy="1224000"/>
          </a:xfrm>
        </p:grpSpPr>
        <p:grpSp>
          <p:nvGrpSpPr>
            <p:cNvPr id="45080" name="Group 19"/>
            <p:cNvGrpSpPr>
              <a:grpSpLocks/>
            </p:cNvGrpSpPr>
            <p:nvPr/>
          </p:nvGrpSpPr>
          <p:grpSpPr bwMode="auto">
            <a:xfrm>
              <a:off x="215848" y="3140968"/>
              <a:ext cx="2329989" cy="1224000"/>
              <a:chOff x="323528" y="2996824"/>
              <a:chExt cx="2988000" cy="1224000"/>
            </a:xfrm>
          </p:grpSpPr>
          <p:sp>
            <p:nvSpPr>
              <p:cNvPr id="25" name="Rectangle 24"/>
              <p:cNvSpPr/>
              <p:nvPr/>
            </p:nvSpPr>
            <p:spPr>
              <a:xfrm>
                <a:off x="323528" y="2996824"/>
                <a:ext cx="2988000" cy="1224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IE" b="1">
                    <a:solidFill>
                      <a:srgbClr val="C00000"/>
                    </a:solidFill>
                    <a:sym typeface="Wingdings 3" pitchFamily="18" charset="2"/>
                  </a:rPr>
                  <a:t>Chun suim 2 + 7 a dhealú ó M</a:t>
                </a:r>
                <a:endParaRPr lang="en-IE">
                  <a:solidFill>
                    <a:srgbClr val="C00000"/>
                  </a:solidFill>
                </a:endParaRPr>
              </a:p>
            </p:txBody>
          </p:sp>
          <p:pic>
            <p:nvPicPr>
              <p:cNvPr id="4508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976" y="3608824"/>
                <a:ext cx="27109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Rounded Rectangle 26"/>
            <p:cNvSpPr/>
            <p:nvPr/>
          </p:nvSpPr>
          <p:spPr>
            <a:xfrm>
              <a:off x="1495656" y="3809326"/>
              <a:ext cx="501004" cy="2889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dirty="0">
                  <a:solidFill>
                    <a:schemeClr val="tx1"/>
                  </a:solidFill>
                </a:rPr>
                <a:t>2ndF</a:t>
              </a:r>
            </a:p>
          </p:txBody>
        </p:sp>
      </p:grpSp>
      <p:pic>
        <p:nvPicPr>
          <p:cNvPr id="1126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1425" y="815975"/>
            <a:ext cx="40767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179388" y="1916113"/>
            <a:ext cx="2303462" cy="1223962"/>
            <a:chOff x="147731" y="2132856"/>
            <a:chExt cx="2329989" cy="1224000"/>
          </a:xfrm>
        </p:grpSpPr>
        <p:sp>
          <p:nvSpPr>
            <p:cNvPr id="18" name="Rectangle 17"/>
            <p:cNvSpPr/>
            <p:nvPr/>
          </p:nvSpPr>
          <p:spPr>
            <a:xfrm>
              <a:off x="147731" y="2132856"/>
              <a:ext cx="2329989" cy="1224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IE" b="1">
                  <a:solidFill>
                    <a:srgbClr val="C00000"/>
                  </a:solidFill>
                  <a:sym typeface="Wingdings 3" pitchFamily="18" charset="2"/>
                </a:rPr>
                <a:t>Chun suim 12 + 16  a shuimiú le M</a:t>
              </a:r>
            </a:p>
            <a:p>
              <a:pPr>
                <a:defRPr/>
              </a:pPr>
              <a:endParaRPr lang="en-IE" sz="2200" b="1">
                <a:solidFill>
                  <a:srgbClr val="C00000"/>
                </a:solidFill>
                <a:sym typeface="Wingdings 3" pitchFamily="18" charset="2"/>
              </a:endParaRPr>
            </a:p>
            <a:p>
              <a:pPr>
                <a:defRPr/>
              </a:pPr>
              <a:r>
                <a:rPr lang="en-IE" b="1">
                  <a:solidFill>
                    <a:srgbClr val="C00000"/>
                  </a:solidFill>
                  <a:sym typeface="Wingdings 3" pitchFamily="18" charset="2"/>
                </a:rPr>
                <a:t>N.B. M ar an taobh clé</a:t>
              </a:r>
              <a:endParaRPr lang="en-IE" b="1">
                <a:solidFill>
                  <a:srgbClr val="C00000"/>
                </a:solidFill>
              </a:endParaRPr>
            </a:p>
          </p:txBody>
        </p:sp>
        <p:pic>
          <p:nvPicPr>
            <p:cNvPr id="4507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403" y="2708920"/>
              <a:ext cx="2188539"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7" name="Group 6"/>
          <p:cNvGrpSpPr>
            <a:grpSpLocks/>
          </p:cNvGrpSpPr>
          <p:nvPr/>
        </p:nvGrpSpPr>
        <p:grpSpPr bwMode="auto">
          <a:xfrm>
            <a:off x="179388" y="692150"/>
            <a:ext cx="2303462" cy="1223963"/>
            <a:chOff x="215847" y="692832"/>
            <a:chExt cx="2340000" cy="1224000"/>
          </a:xfrm>
        </p:grpSpPr>
        <p:sp>
          <p:nvSpPr>
            <p:cNvPr id="11" name="Rectangle 10"/>
            <p:cNvSpPr/>
            <p:nvPr/>
          </p:nvSpPr>
          <p:spPr>
            <a:xfrm>
              <a:off x="215847" y="692832"/>
              <a:ext cx="2340000" cy="1224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IE" b="1">
                  <a:solidFill>
                    <a:srgbClr val="C00000"/>
                  </a:solidFill>
                  <a:sym typeface="Wingdings 3" pitchFamily="18" charset="2"/>
                </a:rPr>
                <a:t>Chun inneachar M a ghlanadh. </a:t>
              </a:r>
            </a:p>
            <a:p>
              <a:pPr>
                <a:defRPr/>
              </a:pPr>
              <a:r>
                <a:rPr lang="en-IE" b="1">
                  <a:solidFill>
                    <a:srgbClr val="C00000"/>
                  </a:solidFill>
                  <a:sym typeface="Wingdings 3" pitchFamily="18" charset="2"/>
                </a:rPr>
                <a:t>Stóráiltear 0 mar M</a:t>
              </a:r>
            </a:p>
            <a:p>
              <a:pPr>
                <a:defRPr/>
              </a:pPr>
              <a:r>
                <a:rPr lang="en-IE" b="1">
                  <a:solidFill>
                    <a:schemeClr val="tx1"/>
                  </a:solidFill>
                  <a:sym typeface="Wingdings 3" pitchFamily="18" charset="2"/>
                </a:rPr>
                <a:t> 0    STO    M+</a:t>
              </a:r>
            </a:p>
            <a:p>
              <a:pPr>
                <a:defRPr/>
              </a:pPr>
              <a:endParaRPr lang="en-IE">
                <a:solidFill>
                  <a:srgbClr val="C00000"/>
                </a:solidFill>
              </a:endParaRPr>
            </a:p>
          </p:txBody>
        </p:sp>
        <p:sp>
          <p:nvSpPr>
            <p:cNvPr id="23" name="Rounded Rectangle 22"/>
            <p:cNvSpPr/>
            <p:nvPr/>
          </p:nvSpPr>
          <p:spPr>
            <a:xfrm>
              <a:off x="650965" y="1555779"/>
              <a:ext cx="432048" cy="288032"/>
            </a:xfrm>
            <a:prstGeom prst="roundRect">
              <a:avLst/>
            </a:prstGeom>
            <a:no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4" name="Rounded Rectangle 23"/>
            <p:cNvSpPr/>
            <p:nvPr/>
          </p:nvSpPr>
          <p:spPr>
            <a:xfrm>
              <a:off x="282217" y="1552670"/>
              <a:ext cx="279648" cy="288032"/>
            </a:xfrm>
            <a:prstGeom prst="roundRect">
              <a:avLst/>
            </a:prstGeom>
            <a:no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6" name="Rounded Rectangle 25"/>
            <p:cNvSpPr/>
            <p:nvPr/>
          </p:nvSpPr>
          <p:spPr>
            <a:xfrm>
              <a:off x="1228260" y="1556792"/>
              <a:ext cx="396000" cy="288032"/>
            </a:xfrm>
            <a:prstGeom prst="roundRect">
              <a:avLst/>
            </a:prstGeom>
            <a:no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fade">
                                      <p:cBhvr>
                                        <p:cTn id="15" dur="500"/>
                                        <p:tgtEl>
                                          <p:spTgt spid="112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1268"/>
                                        </p:tgtEl>
                                        <p:attrNameLst>
                                          <p:attrName>style.visibility</p:attrName>
                                        </p:attrNameLst>
                                      </p:cBhvr>
                                      <p:to>
                                        <p:strVal val="visible"/>
                                      </p:to>
                                    </p:set>
                                    <p:animEffect transition="in" filter="fade">
                                      <p:cBhvr>
                                        <p:cTn id="23" dur="500"/>
                                        <p:tgtEl>
                                          <p:spTgt spid="11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1269"/>
                                        </p:tgtEl>
                                        <p:attrNameLst>
                                          <p:attrName>style.visibility</p:attrName>
                                        </p:attrNameLst>
                                      </p:cBhvr>
                                      <p:to>
                                        <p:strVal val="visible"/>
                                      </p:to>
                                    </p:set>
                                    <p:animEffect transition="in" filter="fade">
                                      <p:cBhvr>
                                        <p:cTn id="28" dur="500"/>
                                        <p:tgtEl>
                                          <p:spTgt spid="11269"/>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rot="19902787">
            <a:off x="-207722" y="2411938"/>
            <a:ext cx="9749652" cy="12577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IE" sz="2200" b="1" dirty="0" err="1"/>
              <a:t>Miotas</a:t>
            </a:r>
            <a:r>
              <a:rPr lang="en-IE" sz="2200" b="1" dirty="0"/>
              <a:t> #1: “</a:t>
            </a:r>
            <a:r>
              <a:rPr lang="en-IE" sz="2200" b="1" dirty="0" err="1"/>
              <a:t>Níl</a:t>
            </a:r>
            <a:r>
              <a:rPr lang="en-IE" sz="2200" b="1" dirty="0"/>
              <a:t> in </a:t>
            </a:r>
            <a:r>
              <a:rPr lang="en-IE" sz="2200" b="1" dirty="0" err="1"/>
              <a:t>áireamháin</a:t>
            </a:r>
            <a:r>
              <a:rPr lang="en-IE" sz="2200" b="1" dirty="0"/>
              <a:t> ach </a:t>
            </a:r>
            <a:r>
              <a:rPr lang="en-IE" sz="2200" b="1" dirty="0" err="1"/>
              <a:t>maidí</a:t>
            </a:r>
            <a:r>
              <a:rPr lang="en-IE" sz="2200" b="1" dirty="0"/>
              <a:t> </a:t>
            </a:r>
            <a:r>
              <a:rPr lang="en-IE" sz="2200" b="1" dirty="0" err="1"/>
              <a:t>croise</a:t>
            </a:r>
            <a:r>
              <a:rPr lang="en-IE" sz="2200" b="1" dirty="0"/>
              <a:t>: </a:t>
            </a:r>
            <a:r>
              <a:rPr lang="en-IE" sz="2200" b="1" dirty="0" err="1"/>
              <a:t>Úsáidtear</a:t>
            </a:r>
            <a:r>
              <a:rPr lang="en-IE" sz="2200" b="1" dirty="0"/>
              <a:t> </a:t>
            </a:r>
            <a:r>
              <a:rPr lang="en-IE" sz="2200" b="1" dirty="0" err="1"/>
              <a:t>iad</a:t>
            </a:r>
            <a:r>
              <a:rPr lang="en-IE" sz="2200" b="1" dirty="0"/>
              <a:t> </a:t>
            </a:r>
            <a:r>
              <a:rPr lang="en-IE" sz="2200" b="1" dirty="0" err="1"/>
              <a:t>toisc</a:t>
            </a:r>
            <a:r>
              <a:rPr lang="en-IE" sz="2200" b="1" dirty="0"/>
              <a:t> go </a:t>
            </a:r>
            <a:r>
              <a:rPr lang="en-IE" sz="2200" b="1" dirty="0" err="1"/>
              <a:t>bhfuil</a:t>
            </a:r>
            <a:r>
              <a:rPr lang="en-IE" sz="2200" b="1" dirty="0"/>
              <a:t> </a:t>
            </a:r>
            <a:r>
              <a:rPr lang="en-IE" sz="2200" b="1" dirty="0" err="1"/>
              <a:t>scoláirí</a:t>
            </a:r>
            <a:r>
              <a:rPr lang="en-IE" sz="2200" b="1" dirty="0"/>
              <a:t> </a:t>
            </a:r>
            <a:r>
              <a:rPr lang="en-IE" sz="2200" b="1" dirty="0" err="1"/>
              <a:t>róleisciúil</a:t>
            </a:r>
            <a:r>
              <a:rPr lang="en-IE" sz="2200" b="1" dirty="0"/>
              <a:t> leis </a:t>
            </a:r>
            <a:r>
              <a:rPr lang="en-IE" sz="2200" b="1" dirty="0" err="1"/>
              <a:t>na</a:t>
            </a:r>
            <a:r>
              <a:rPr lang="en-IE" sz="2200" b="1" dirty="0"/>
              <a:t> </a:t>
            </a:r>
            <a:r>
              <a:rPr lang="en-IE" sz="2200" b="1" dirty="0" err="1"/>
              <a:t>freagraí</a:t>
            </a:r>
            <a:r>
              <a:rPr lang="en-IE" sz="2200" b="1" dirty="0"/>
              <a:t> a </a:t>
            </a:r>
            <a:r>
              <a:rPr lang="en-IE" sz="2200" b="1" dirty="0" err="1"/>
              <a:t>áireamh</a:t>
            </a:r>
            <a:r>
              <a:rPr lang="en-IE" sz="2200" b="1" dirty="0"/>
              <a:t> as a </a:t>
            </a:r>
            <a:r>
              <a:rPr lang="en-IE" sz="2200" b="1" dirty="0" err="1"/>
              <a:t>stuaim</a:t>
            </a:r>
            <a:r>
              <a:rPr lang="en-IE" sz="2200" b="1" dirty="0"/>
              <a:t> </a:t>
            </a:r>
            <a:r>
              <a:rPr lang="en-IE" sz="2200" b="1" dirty="0" err="1"/>
              <a:t>féin</a:t>
            </a:r>
            <a:r>
              <a:rPr lang="en-IE" sz="2200" b="1" dirty="0"/>
              <a:t>; </a:t>
            </a:r>
            <a:r>
              <a:rPr lang="en-IE" sz="2200" b="1" dirty="0" err="1"/>
              <a:t>déanann</a:t>
            </a:r>
            <a:r>
              <a:rPr lang="en-IE" sz="2200" b="1" dirty="0"/>
              <a:t> </a:t>
            </a:r>
            <a:r>
              <a:rPr lang="en-IE" sz="2200" b="1" dirty="0" err="1"/>
              <a:t>siad</a:t>
            </a:r>
            <a:r>
              <a:rPr lang="en-IE" sz="2200" b="1" dirty="0"/>
              <a:t> an </a:t>
            </a:r>
            <a:r>
              <a:rPr lang="en-IE" sz="2200" b="1" dirty="0" err="1"/>
              <a:t>obair</a:t>
            </a:r>
            <a:r>
              <a:rPr lang="en-IE" sz="2200" b="1" dirty="0"/>
              <a:t> don </a:t>
            </a:r>
            <a:r>
              <a:rPr lang="en-IE" sz="2200" b="1" dirty="0" err="1"/>
              <a:t>scoláire</a:t>
            </a:r>
            <a:r>
              <a:rPr lang="en-IE" sz="2200" b="1" dirty="0"/>
              <a:t>.” </a:t>
            </a:r>
          </a:p>
        </p:txBody>
      </p:sp>
      <p:sp>
        <p:nvSpPr>
          <p:cNvPr id="18" name="Rounded Rectangle 17"/>
          <p:cNvSpPr/>
          <p:nvPr/>
        </p:nvSpPr>
        <p:spPr>
          <a:xfrm rot="1912042">
            <a:off x="-381122" y="2549957"/>
            <a:ext cx="10009112" cy="1440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IE" sz="2200" b="1" dirty="0" err="1"/>
              <a:t>Miotas</a:t>
            </a:r>
            <a:r>
              <a:rPr lang="en-IE" sz="2200" b="1" dirty="0"/>
              <a:t> #2: “</a:t>
            </a:r>
            <a:r>
              <a:rPr lang="en-IE" sz="2200" b="1" dirty="0" err="1"/>
              <a:t>Toisc</a:t>
            </a:r>
            <a:r>
              <a:rPr lang="en-IE" sz="2200" b="1" dirty="0"/>
              <a:t> go </a:t>
            </a:r>
            <a:r>
              <a:rPr lang="en-IE" sz="2200" b="1" dirty="0" err="1"/>
              <a:t>ndéanann</a:t>
            </a:r>
            <a:r>
              <a:rPr lang="en-IE" sz="2200" b="1" dirty="0"/>
              <a:t> </a:t>
            </a:r>
            <a:r>
              <a:rPr lang="en-IE" sz="2200" b="1" dirty="0" err="1"/>
              <a:t>áireamháin</a:t>
            </a:r>
            <a:r>
              <a:rPr lang="en-IE" sz="2200" b="1" dirty="0"/>
              <a:t> an </a:t>
            </a:r>
            <a:r>
              <a:rPr lang="en-IE" sz="2200" b="1" dirty="0" err="1"/>
              <a:t>obair</a:t>
            </a:r>
            <a:r>
              <a:rPr lang="en-IE" sz="2200" b="1" dirty="0"/>
              <a:t> go </a:t>
            </a:r>
            <a:r>
              <a:rPr lang="en-IE" sz="2200" b="1" dirty="0" err="1"/>
              <a:t>léir</a:t>
            </a:r>
            <a:r>
              <a:rPr lang="en-IE" sz="2200" b="1" dirty="0"/>
              <a:t> don </a:t>
            </a:r>
            <a:r>
              <a:rPr lang="en-IE" sz="2200" b="1" dirty="0" err="1"/>
              <a:t>scoláire</a:t>
            </a:r>
            <a:r>
              <a:rPr lang="en-IE" sz="2200" b="1" dirty="0"/>
              <a:t>, </a:t>
            </a:r>
            <a:r>
              <a:rPr lang="en-IE" sz="2200" b="1" dirty="0" err="1"/>
              <a:t>ní</a:t>
            </a:r>
            <a:r>
              <a:rPr lang="en-IE" sz="2200" b="1" dirty="0"/>
              <a:t> </a:t>
            </a:r>
            <a:r>
              <a:rPr lang="en-IE" sz="2200" b="1" dirty="0" err="1"/>
              <a:t>bheidh</a:t>
            </a:r>
            <a:r>
              <a:rPr lang="en-IE" sz="2200" b="1" dirty="0"/>
              <a:t> </a:t>
            </a:r>
            <a:r>
              <a:rPr lang="en-IE" sz="2200" b="1" dirty="0" err="1"/>
              <a:t>aon</a:t>
            </a:r>
            <a:r>
              <a:rPr lang="en-IE" sz="2200" b="1" dirty="0"/>
              <a:t> </a:t>
            </a:r>
            <a:r>
              <a:rPr lang="en-IE" sz="2200" b="1" dirty="0" err="1"/>
              <a:t>spreagadh</a:t>
            </a:r>
            <a:r>
              <a:rPr lang="en-IE" sz="2200" b="1" dirty="0"/>
              <a:t> </a:t>
            </a:r>
            <a:r>
              <a:rPr lang="en-IE" sz="2200" b="1" dirty="0" err="1"/>
              <a:t>ná</a:t>
            </a:r>
            <a:r>
              <a:rPr lang="en-IE" sz="2200" b="1" dirty="0"/>
              <a:t> </a:t>
            </a:r>
            <a:r>
              <a:rPr lang="en-IE" sz="2200" b="1" dirty="0" err="1"/>
              <a:t>dúshlán</a:t>
            </a:r>
            <a:r>
              <a:rPr lang="en-IE" sz="2200" b="1" dirty="0"/>
              <a:t> </a:t>
            </a:r>
            <a:r>
              <a:rPr lang="en-IE" sz="2200" b="1" dirty="0" err="1"/>
              <a:t>ann</a:t>
            </a:r>
            <a:r>
              <a:rPr lang="en-IE" sz="2200" b="1" dirty="0"/>
              <a:t> </a:t>
            </a:r>
            <a:r>
              <a:rPr lang="en-IE" sz="2200" b="1" dirty="0" err="1"/>
              <a:t>dó</a:t>
            </a:r>
            <a:r>
              <a:rPr lang="en-IE" sz="2200" b="1" dirty="0"/>
              <a:t>/di.”</a:t>
            </a:r>
            <a:r>
              <a:rPr lang="en-IE" sz="2200" dirty="0"/>
              <a:t> </a:t>
            </a:r>
          </a:p>
        </p:txBody>
      </p:sp>
      <p:sp>
        <p:nvSpPr>
          <p:cNvPr id="19" name="Rounded Rectangle 18"/>
          <p:cNvSpPr/>
          <p:nvPr/>
        </p:nvSpPr>
        <p:spPr>
          <a:xfrm>
            <a:off x="262032" y="476672"/>
            <a:ext cx="8722804"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IE" sz="2200" b="1" dirty="0" err="1"/>
              <a:t>Miotas</a:t>
            </a:r>
            <a:r>
              <a:rPr lang="en-IE" sz="2200" b="1" dirty="0"/>
              <a:t> #3: “</a:t>
            </a:r>
            <a:r>
              <a:rPr lang="en-IE" sz="2200" b="1" dirty="0" err="1"/>
              <a:t>Muna</a:t>
            </a:r>
            <a:r>
              <a:rPr lang="en-IE" sz="2200" b="1" dirty="0"/>
              <a:t> </a:t>
            </a:r>
            <a:r>
              <a:rPr lang="en-IE" sz="2200" b="1" dirty="0" err="1"/>
              <a:t>raibh</a:t>
            </a:r>
            <a:r>
              <a:rPr lang="en-IE" sz="2200" b="1" dirty="0"/>
              <a:t> </a:t>
            </a:r>
            <a:r>
              <a:rPr lang="en-IE" sz="2200" b="1" dirty="0" err="1"/>
              <a:t>gá</a:t>
            </a:r>
            <a:r>
              <a:rPr lang="en-IE" sz="2200" b="1" dirty="0"/>
              <a:t> </a:t>
            </a:r>
            <a:r>
              <a:rPr lang="en-IE" sz="2200" b="1" dirty="0" err="1"/>
              <a:t>agamsa</a:t>
            </a:r>
            <a:r>
              <a:rPr lang="en-IE" sz="2200" b="1" dirty="0"/>
              <a:t> de </a:t>
            </a:r>
            <a:r>
              <a:rPr lang="en-IE" sz="2200" b="1" dirty="0" err="1"/>
              <a:t>theicneolaíocht</a:t>
            </a:r>
            <a:r>
              <a:rPr lang="en-IE" sz="2200" b="1" dirty="0"/>
              <a:t> a </a:t>
            </a:r>
            <a:r>
              <a:rPr lang="en-IE" sz="2200" b="1" dirty="0" err="1"/>
              <a:t>úsáid</a:t>
            </a:r>
            <a:r>
              <a:rPr lang="en-IE" sz="2200" b="1" dirty="0"/>
              <a:t> </a:t>
            </a:r>
            <a:r>
              <a:rPr lang="en-IE" sz="2200" b="1" dirty="0" err="1"/>
              <a:t>chun</a:t>
            </a:r>
            <a:r>
              <a:rPr lang="en-IE" sz="2200" b="1" dirty="0"/>
              <a:t> </a:t>
            </a:r>
            <a:r>
              <a:rPr lang="en-IE" sz="2200" b="1" dirty="0" err="1"/>
              <a:t>matamaitic</a:t>
            </a:r>
            <a:r>
              <a:rPr lang="en-IE" sz="2200" b="1" dirty="0"/>
              <a:t> a </a:t>
            </a:r>
            <a:r>
              <a:rPr lang="en-IE" sz="2200" b="1" dirty="0" err="1"/>
              <a:t>fhoghlaim</a:t>
            </a:r>
            <a:r>
              <a:rPr lang="en-IE" sz="2200" b="1" dirty="0"/>
              <a:t>, </a:t>
            </a:r>
            <a:r>
              <a:rPr lang="en-IE" sz="2200" b="1" dirty="0" err="1"/>
              <a:t>níl</a:t>
            </a:r>
            <a:r>
              <a:rPr lang="en-IE" sz="2200" b="1" dirty="0"/>
              <a:t> </a:t>
            </a:r>
            <a:r>
              <a:rPr lang="en-IE" sz="2200" b="1" dirty="0" err="1"/>
              <a:t>gá</a:t>
            </a:r>
            <a:r>
              <a:rPr lang="en-IE" sz="2200" b="1" dirty="0"/>
              <a:t> ag </a:t>
            </a:r>
            <a:r>
              <a:rPr lang="en-IE" sz="2200" b="1" dirty="0" err="1"/>
              <a:t>mo</a:t>
            </a:r>
            <a:r>
              <a:rPr lang="en-IE" sz="2200" b="1" dirty="0"/>
              <a:t> </a:t>
            </a:r>
            <a:r>
              <a:rPr lang="en-IE" sz="2200" b="1" dirty="0" err="1"/>
              <a:t>leanbh</a:t>
            </a:r>
            <a:r>
              <a:rPr lang="en-IE" sz="2200" b="1" dirty="0"/>
              <a:t> di. Tar </a:t>
            </a:r>
            <a:r>
              <a:rPr lang="en-IE" sz="2200" b="1" dirty="0" err="1"/>
              <a:t>éis</a:t>
            </a:r>
            <a:r>
              <a:rPr lang="en-IE" sz="2200" b="1" dirty="0"/>
              <a:t> an </a:t>
            </a:r>
            <a:r>
              <a:rPr lang="en-IE" sz="2200" b="1" dirty="0" err="1"/>
              <a:t>tsaoil</a:t>
            </a:r>
            <a:r>
              <a:rPr lang="en-IE" sz="2200" b="1" dirty="0"/>
              <a:t>, </a:t>
            </a:r>
            <a:r>
              <a:rPr lang="en-IE" sz="2200" b="1" dirty="0" err="1"/>
              <a:t>nach</a:t>
            </a:r>
            <a:r>
              <a:rPr lang="en-IE" sz="2200" b="1" dirty="0"/>
              <a:t> </a:t>
            </a:r>
            <a:r>
              <a:rPr lang="en-IE" sz="2200" b="1" dirty="0" err="1"/>
              <a:t>breá</a:t>
            </a:r>
            <a:r>
              <a:rPr lang="en-IE" sz="2200" b="1" dirty="0"/>
              <a:t> mar a </a:t>
            </a:r>
            <a:r>
              <a:rPr lang="en-IE" sz="2200" b="1" dirty="0" err="1"/>
              <a:t>d’éirigh</a:t>
            </a:r>
            <a:r>
              <a:rPr lang="en-IE" sz="2200" b="1" dirty="0"/>
              <a:t> </a:t>
            </a:r>
            <a:r>
              <a:rPr lang="en-IE" sz="2200" b="1" dirty="0" err="1"/>
              <a:t>liomsa</a:t>
            </a:r>
            <a:r>
              <a:rPr lang="en-IE" sz="2200" b="1" dirty="0"/>
              <a:t>!”</a:t>
            </a:r>
          </a:p>
        </p:txBody>
      </p:sp>
      <p:sp>
        <p:nvSpPr>
          <p:cNvPr id="20" name="Rounded Rectangle 19"/>
          <p:cNvSpPr/>
          <p:nvPr/>
        </p:nvSpPr>
        <p:spPr>
          <a:xfrm>
            <a:off x="262032" y="5038201"/>
            <a:ext cx="8362764"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IE" sz="2200" b="1" dirty="0" err="1"/>
              <a:t>Miotas</a:t>
            </a:r>
            <a:r>
              <a:rPr lang="en-IE" sz="2200" b="1" dirty="0"/>
              <a:t> #4: “</a:t>
            </a:r>
            <a:r>
              <a:rPr lang="en-IE" sz="2200" b="1" dirty="0" err="1"/>
              <a:t>Cuireann</a:t>
            </a:r>
            <a:r>
              <a:rPr lang="en-IE" sz="2200" b="1" dirty="0"/>
              <a:t> </a:t>
            </a:r>
            <a:r>
              <a:rPr lang="en-IE" sz="2200" b="1" dirty="0" err="1"/>
              <a:t>úsáid</a:t>
            </a:r>
            <a:r>
              <a:rPr lang="en-IE" sz="2200" b="1" dirty="0"/>
              <a:t> </a:t>
            </a:r>
            <a:r>
              <a:rPr lang="en-IE" sz="2200" b="1" dirty="0" err="1"/>
              <a:t>áireamhán</a:t>
            </a:r>
            <a:r>
              <a:rPr lang="en-IE" sz="2200" b="1" dirty="0"/>
              <a:t> </a:t>
            </a:r>
            <a:r>
              <a:rPr lang="en-IE" sz="2200" b="1" dirty="0" err="1"/>
              <a:t>bac</a:t>
            </a:r>
            <a:r>
              <a:rPr lang="en-IE" sz="2200" b="1" dirty="0"/>
              <a:t> </a:t>
            </a:r>
            <a:r>
              <a:rPr lang="en-IE" sz="2200" b="1" dirty="0" err="1"/>
              <a:t>ar</a:t>
            </a:r>
            <a:r>
              <a:rPr lang="en-IE" sz="2200" b="1" dirty="0"/>
              <a:t> </a:t>
            </a:r>
            <a:r>
              <a:rPr lang="en-IE" sz="2200" b="1" dirty="0" err="1"/>
              <a:t>scoláirí</a:t>
            </a:r>
            <a:r>
              <a:rPr lang="en-IE" sz="2200" b="1" dirty="0"/>
              <a:t> </a:t>
            </a:r>
            <a:r>
              <a:rPr lang="en-IE" sz="2200" b="1" dirty="0" err="1"/>
              <a:t>matamaitic</a:t>
            </a:r>
            <a:r>
              <a:rPr lang="en-IE" sz="2200" b="1" dirty="0"/>
              <a:t> </a:t>
            </a:r>
            <a:r>
              <a:rPr lang="en-IE" sz="2200" b="1" dirty="0" err="1"/>
              <a:t>bhunúsach</a:t>
            </a:r>
            <a:r>
              <a:rPr lang="en-IE" sz="2200" b="1" dirty="0"/>
              <a:t> a </a:t>
            </a:r>
            <a:r>
              <a:rPr lang="en-IE" sz="2200" b="1" dirty="0" err="1"/>
              <a:t>fhoghlaim</a:t>
            </a:r>
            <a:r>
              <a:rPr lang="en-IE" sz="2200" b="1" dirty="0"/>
              <a:t> go </a:t>
            </a:r>
            <a:r>
              <a:rPr lang="en-IE" sz="2200" b="1" dirty="0" err="1"/>
              <a:t>héifeachtach</a:t>
            </a:r>
            <a:r>
              <a:rPr lang="en-IE" sz="2200" b="1" dirty="0"/>
              <a:t>, </a:t>
            </a:r>
            <a:r>
              <a:rPr lang="en-IE" sz="2200" b="1" dirty="0" err="1"/>
              <a:t>rud</a:t>
            </a:r>
            <a:r>
              <a:rPr lang="en-IE" sz="2200" b="1" dirty="0"/>
              <a:t> a </a:t>
            </a:r>
            <a:r>
              <a:rPr lang="en-IE" sz="2200" b="1" dirty="0" err="1"/>
              <a:t>bheidh</a:t>
            </a:r>
            <a:r>
              <a:rPr lang="en-IE" sz="2200" b="1" dirty="0"/>
              <a:t> </a:t>
            </a:r>
            <a:r>
              <a:rPr lang="en-IE" sz="2200" b="1" dirty="0" err="1"/>
              <a:t>uathu</a:t>
            </a:r>
            <a:r>
              <a:rPr lang="en-IE" sz="2200" b="1" dirty="0"/>
              <a:t> </a:t>
            </a:r>
            <a:r>
              <a:rPr lang="en-IE" sz="2200" b="1" dirty="0" err="1"/>
              <a:t>agus</a:t>
            </a:r>
            <a:r>
              <a:rPr lang="en-IE" sz="2200" b="1" dirty="0"/>
              <a:t> </a:t>
            </a:r>
            <a:r>
              <a:rPr lang="en-IE" sz="2200" b="1" dirty="0" err="1"/>
              <a:t>iad</a:t>
            </a:r>
            <a:r>
              <a:rPr lang="en-IE" sz="2200" b="1" dirty="0"/>
              <a:t> ag </a:t>
            </a:r>
            <a:r>
              <a:rPr lang="en-IE" sz="2200" b="1" dirty="0" err="1"/>
              <a:t>dul</a:t>
            </a:r>
            <a:r>
              <a:rPr lang="en-IE" sz="2200" b="1" dirty="0"/>
              <a:t> </a:t>
            </a:r>
            <a:r>
              <a:rPr lang="en-IE" sz="2200" b="1" dirty="0" err="1"/>
              <a:t>isteach</a:t>
            </a:r>
            <a:r>
              <a:rPr lang="en-IE" sz="2200" b="1" dirty="0"/>
              <a:t> </a:t>
            </a:r>
            <a:r>
              <a:rPr lang="en-IE" sz="2200" b="1" dirty="0" err="1"/>
              <a:t>sa</a:t>
            </a:r>
            <a:r>
              <a:rPr lang="en-IE" sz="2200" b="1" dirty="0"/>
              <a:t> </a:t>
            </a:r>
            <a:r>
              <a:rPr lang="en-IE" sz="2200" b="1" dirty="0" err="1"/>
              <a:t>bhfórsa</a:t>
            </a:r>
            <a:r>
              <a:rPr lang="en-IE" sz="2200" b="1" dirty="0"/>
              <a:t> </a:t>
            </a:r>
            <a:r>
              <a:rPr lang="en-IE" sz="2200" b="1" dirty="0" err="1"/>
              <a:t>saothair</a:t>
            </a:r>
            <a:r>
              <a:rPr lang="en-IE" sz="2200" b="1" dirty="0"/>
              <a:t>.”</a:t>
            </a:r>
          </a:p>
        </p:txBody>
      </p:sp>
      <p:sp>
        <p:nvSpPr>
          <p:cNvPr id="21" name="Rounded Rectangle 20"/>
          <p:cNvSpPr/>
          <p:nvPr/>
        </p:nvSpPr>
        <p:spPr>
          <a:xfrm rot="2070545">
            <a:off x="-396286" y="2708557"/>
            <a:ext cx="10009112" cy="1440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IE" sz="2200" b="1" dirty="0" err="1"/>
              <a:t>Miotas</a:t>
            </a:r>
            <a:r>
              <a:rPr lang="en-IE" sz="2200" b="1" dirty="0"/>
              <a:t> #5: “</a:t>
            </a:r>
            <a:r>
              <a:rPr lang="en-IE" sz="2200" b="1" dirty="0" err="1"/>
              <a:t>Éireoidh</a:t>
            </a:r>
            <a:r>
              <a:rPr lang="en-IE" sz="2200" b="1" dirty="0"/>
              <a:t> </a:t>
            </a:r>
            <a:r>
              <a:rPr lang="en-IE" sz="2200" b="1" dirty="0" err="1"/>
              <a:t>daoine</a:t>
            </a:r>
            <a:r>
              <a:rPr lang="en-IE" sz="2200" b="1" dirty="0"/>
              <a:t> </a:t>
            </a:r>
            <a:r>
              <a:rPr lang="en-IE" sz="2200" b="1" dirty="0" err="1"/>
              <a:t>chomh</a:t>
            </a:r>
            <a:r>
              <a:rPr lang="en-IE" sz="2200" b="1" dirty="0"/>
              <a:t> </a:t>
            </a:r>
            <a:r>
              <a:rPr lang="en-IE" sz="2200" b="1" dirty="0" err="1"/>
              <a:t>spleách</a:t>
            </a:r>
            <a:r>
              <a:rPr lang="en-IE" sz="2200" b="1" dirty="0"/>
              <a:t> sin </a:t>
            </a:r>
            <a:r>
              <a:rPr lang="en-IE" sz="2200" b="1" dirty="0" err="1"/>
              <a:t>ar</a:t>
            </a:r>
            <a:r>
              <a:rPr lang="en-IE" sz="2200" b="1" dirty="0"/>
              <a:t> </a:t>
            </a:r>
            <a:r>
              <a:rPr lang="en-IE" sz="2200" b="1" dirty="0" err="1"/>
              <a:t>áireamháin</a:t>
            </a:r>
            <a:r>
              <a:rPr lang="en-IE" sz="2200" b="1" dirty="0"/>
              <a:t> go </a:t>
            </a:r>
            <a:r>
              <a:rPr lang="en-IE" sz="2200" b="1" dirty="0" err="1"/>
              <a:t>mbeidh</a:t>
            </a:r>
            <a:r>
              <a:rPr lang="en-IE" sz="2200" b="1" dirty="0"/>
              <a:t> </a:t>
            </a:r>
            <a:r>
              <a:rPr lang="en-IE" sz="2200" b="1" dirty="0" err="1"/>
              <a:t>siad</a:t>
            </a:r>
            <a:r>
              <a:rPr lang="en-IE" sz="2200" b="1" dirty="0"/>
              <a:t> </a:t>
            </a:r>
            <a:r>
              <a:rPr lang="en-IE" sz="2200" b="1" dirty="0" err="1"/>
              <a:t>gan</a:t>
            </a:r>
            <a:r>
              <a:rPr lang="en-IE" sz="2200" b="1" dirty="0"/>
              <a:t> </a:t>
            </a:r>
            <a:r>
              <a:rPr lang="en-IE" sz="2200" b="1" dirty="0" err="1"/>
              <a:t>éifeacht</a:t>
            </a:r>
            <a:r>
              <a:rPr lang="en-IE" sz="2200" b="1" dirty="0"/>
              <a:t> </a:t>
            </a:r>
            <a:r>
              <a:rPr lang="en-IE" sz="2200" b="1" dirty="0" err="1"/>
              <a:t>ina</a:t>
            </a:r>
            <a:r>
              <a:rPr lang="en-IE" sz="2200" b="1" dirty="0"/>
              <a:t> n-</a:t>
            </a:r>
            <a:r>
              <a:rPr lang="en-IE" sz="2200" b="1" dirty="0" err="1"/>
              <a:t>éagmais</a:t>
            </a:r>
            <a:r>
              <a:rPr lang="en-IE" sz="2200" b="1" dirty="0"/>
              <a:t>.” (e.g. </a:t>
            </a:r>
            <a:r>
              <a:rPr lang="en-IE" sz="2200" b="1" dirty="0" err="1"/>
              <a:t>má</a:t>
            </a:r>
            <a:r>
              <a:rPr lang="en-IE" sz="2200" b="1" dirty="0"/>
              <a:t> </a:t>
            </a:r>
            <a:r>
              <a:rPr lang="en-IE" sz="2200" b="1" dirty="0" err="1"/>
              <a:t>tá</a:t>
            </a:r>
            <a:r>
              <a:rPr lang="en-IE" sz="2200" b="1" dirty="0"/>
              <a:t> an </a:t>
            </a:r>
            <a:r>
              <a:rPr lang="en-IE" sz="2200" b="1" dirty="0" err="1"/>
              <a:t>cadhnra</a:t>
            </a:r>
            <a:r>
              <a:rPr lang="en-IE" sz="2200" b="1" dirty="0"/>
              <a:t> </a:t>
            </a:r>
            <a:r>
              <a:rPr lang="en-IE" sz="2200" b="1" dirty="0" err="1"/>
              <a:t>ídithe</a:t>
            </a:r>
            <a:r>
              <a:rPr lang="en-IE" sz="2200" b="1" dirty="0"/>
              <a:t> </a:t>
            </a:r>
            <a:r>
              <a:rPr lang="en-IE" sz="2200" b="1" dirty="0" err="1"/>
              <a:t>nó</a:t>
            </a:r>
            <a:r>
              <a:rPr lang="en-IE" sz="2200" b="1" dirty="0"/>
              <a:t> </a:t>
            </a:r>
            <a:r>
              <a:rPr lang="en-IE" sz="2200" b="1" dirty="0" err="1"/>
              <a:t>más</a:t>
            </a:r>
            <a:r>
              <a:rPr lang="en-IE" sz="2200" b="1" dirty="0"/>
              <a:t> </a:t>
            </a:r>
            <a:r>
              <a:rPr lang="en-IE" sz="2200" b="1" dirty="0" err="1"/>
              <a:t>gá</a:t>
            </a:r>
            <a:r>
              <a:rPr lang="en-IE" sz="2200" b="1" dirty="0"/>
              <a:t> do </a:t>
            </a:r>
            <a:r>
              <a:rPr lang="en-IE" sz="2200" b="1" dirty="0" err="1"/>
              <a:t>scoláire</a:t>
            </a:r>
            <a:r>
              <a:rPr lang="en-IE" sz="2200" b="1" dirty="0"/>
              <a:t> </a:t>
            </a:r>
            <a:r>
              <a:rPr lang="en-IE" sz="2200" b="1" dirty="0" err="1"/>
              <a:t>ríomh</a:t>
            </a:r>
            <a:r>
              <a:rPr lang="en-IE" sz="2200" b="1" dirty="0"/>
              <a:t> a </a:t>
            </a:r>
            <a:r>
              <a:rPr lang="en-IE" sz="2200" b="1" dirty="0" err="1"/>
              <a:t>dhéanamh</a:t>
            </a:r>
            <a:r>
              <a:rPr lang="en-IE" sz="2200" b="1" dirty="0"/>
              <a:t> </a:t>
            </a:r>
            <a:r>
              <a:rPr lang="en-IE" sz="2200" b="1" dirty="0" err="1"/>
              <a:t>gan</a:t>
            </a:r>
            <a:r>
              <a:rPr lang="en-IE" sz="2200" b="1" dirty="0"/>
              <a:t> </a:t>
            </a:r>
            <a:r>
              <a:rPr lang="en-IE" sz="2200" b="1" dirty="0" err="1"/>
              <a:t>áireamhán</a:t>
            </a:r>
            <a:r>
              <a:rPr lang="en-IE" sz="2200" b="1" dirty="0"/>
              <a:t> a </a:t>
            </a:r>
            <a:r>
              <a:rPr lang="en-IE" sz="2200" b="1" dirty="0" err="1"/>
              <a:t>bheith</a:t>
            </a:r>
            <a:r>
              <a:rPr lang="en-IE" sz="2200" b="1" dirty="0"/>
              <a:t> </a:t>
            </a:r>
            <a:r>
              <a:rPr lang="en-IE" sz="2200" b="1" dirty="0" err="1"/>
              <a:t>ar</a:t>
            </a:r>
            <a:r>
              <a:rPr lang="en-IE" sz="2200" b="1" dirty="0"/>
              <a:t> </a:t>
            </a:r>
            <a:r>
              <a:rPr lang="en-IE" sz="2200" b="1" dirty="0" err="1"/>
              <a:t>fáil</a:t>
            </a:r>
            <a:r>
              <a:rPr lang="en-IE" sz="2200" b="1" dirty="0"/>
              <a:t>?)</a:t>
            </a:r>
            <a:r>
              <a:rPr lang="en-IE" sz="2200" dirty="0"/>
              <a:t> </a:t>
            </a:r>
          </a:p>
        </p:txBody>
      </p:sp>
    </p:spTree>
    <p:extLst>
      <p:ext uri="{BB962C8B-B14F-4D97-AF65-F5344CB8AC3E}">
        <p14:creationId xmlns:p14="http://schemas.microsoft.com/office/powerpoint/2010/main" val="211271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 calcmode="lin" valueType="num">
                                      <p:cBhvr>
                                        <p:cTn id="20" dur="1000" fill="hold"/>
                                        <p:tgtEl>
                                          <p:spTgt spid="18"/>
                                        </p:tgtEl>
                                        <p:attrNameLst>
                                          <p:attrName>style.rotation</p:attrName>
                                        </p:attrNameLst>
                                      </p:cBhvr>
                                      <p:tavLst>
                                        <p:tav tm="0">
                                          <p:val>
                                            <p:fltVal val="90"/>
                                          </p:val>
                                        </p:tav>
                                        <p:tav tm="100000">
                                          <p:val>
                                            <p:fltVal val="0"/>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18"/>
                                        </p:tgtEl>
                                        <p:attrNameLst>
                                          <p:attrName>ppt_x</p:attrName>
                                        </p:attrNameLst>
                                      </p:cBhvr>
                                      <p:tavLst>
                                        <p:tav tm="0">
                                          <p:val>
                                            <p:strVal val="ppt_x"/>
                                          </p:val>
                                        </p:tav>
                                        <p:tav tm="100000">
                                          <p:val>
                                            <p:strVal val="ppt_x"/>
                                          </p:val>
                                        </p:tav>
                                      </p:tavLst>
                                    </p:anim>
                                    <p:anim calcmode="lin" valueType="num">
                                      <p:cBhvr additive="base">
                                        <p:cTn id="26" dur="500"/>
                                        <p:tgtEl>
                                          <p:spTgt spid="18"/>
                                        </p:tgtEl>
                                        <p:attrNameLst>
                                          <p:attrName>ppt_y</p:attrName>
                                        </p:attrNameLst>
                                      </p:cBhvr>
                                      <p:tavLst>
                                        <p:tav tm="0">
                                          <p:val>
                                            <p:strVal val="ppt_y"/>
                                          </p:val>
                                        </p:tav>
                                        <p:tav tm="100000">
                                          <p:val>
                                            <p:strVal val="1+ppt_h/2"/>
                                          </p:val>
                                        </p:tav>
                                      </p:tavLst>
                                    </p:anim>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style.rotation</p:attrName>
                                        </p:attrNameLst>
                                      </p:cBhvr>
                                      <p:tavLst>
                                        <p:tav tm="0">
                                          <p:val>
                                            <p:fltVal val="90"/>
                                          </p:val>
                                        </p:tav>
                                        <p:tav tm="100000">
                                          <p:val>
                                            <p:fltVal val="0"/>
                                          </p:val>
                                        </p:tav>
                                      </p:tavLst>
                                    </p:anim>
                                    <p:animEffect transition="in" filter="fade">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style.rotation</p:attrName>
                                        </p:attrNameLst>
                                      </p:cBhvr>
                                      <p:tavLst>
                                        <p:tav tm="0">
                                          <p:val>
                                            <p:fltVal val="90"/>
                                          </p:val>
                                        </p:tav>
                                        <p:tav tm="100000">
                                          <p:val>
                                            <p:fltVal val="0"/>
                                          </p:val>
                                        </p:tav>
                                      </p:tavLst>
                                    </p:anim>
                                    <p:animEffect transition="in" filter="fade">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anim calcmode="lin" valueType="num">
                                      <p:cBhvr>
                                        <p:cTn id="58" dur="2000" fill="hold"/>
                                        <p:tgtEl>
                                          <p:spTgt spid="21"/>
                                        </p:tgtEl>
                                        <p:attrNameLst>
                                          <p:attrName>ppt_w</p:attrName>
                                        </p:attrNameLst>
                                      </p:cBhvr>
                                      <p:tavLst>
                                        <p:tav tm="0" fmla="#ppt_w*sin(2.5*pi*$)">
                                          <p:val>
                                            <p:fltVal val="0"/>
                                          </p:val>
                                        </p:tav>
                                        <p:tav tm="100000">
                                          <p:val>
                                            <p:fltVal val="1"/>
                                          </p:val>
                                        </p:tav>
                                      </p:tavLst>
                                    </p:anim>
                                    <p:anim calcmode="lin" valueType="num">
                                      <p:cBhvr>
                                        <p:cTn id="5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710238" y="2236788"/>
            <a:ext cx="3038475" cy="27051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b="1">
                <a:solidFill>
                  <a:srgbClr val="C00000"/>
                </a:solidFill>
                <a:sym typeface="Wingdings 3" pitchFamily="18" charset="2"/>
              </a:rPr>
              <a:t>Is féidir é a chur sa Chuimhne anois díreach ach M+ a bhrú, mar níl aon chuimhne eile á stóráil faoil láthair  </a:t>
            </a:r>
          </a:p>
          <a:p>
            <a:pPr algn="ctr">
              <a:defRPr/>
            </a:pPr>
            <a:r>
              <a:rPr lang="en-IE" b="1">
                <a:solidFill>
                  <a:srgbClr val="C00000"/>
                </a:solidFill>
                <a:sym typeface="Wingdings 3" pitchFamily="18" charset="2"/>
              </a:rPr>
              <a:t>NÓ</a:t>
            </a:r>
          </a:p>
          <a:p>
            <a:pPr algn="ctr">
              <a:defRPr/>
            </a:pPr>
            <a:r>
              <a:rPr lang="en-IE" b="1">
                <a:solidFill>
                  <a:srgbClr val="C00000"/>
                </a:solidFill>
                <a:sym typeface="Wingdings 3" pitchFamily="18" charset="2"/>
              </a:rPr>
              <a:t>Is féidir uimhir a stóráil le STO ar aon nós, agus glanann sin amach Cuimhne ar bith a bhí ann cheana.</a:t>
            </a:r>
            <a:endParaRPr lang="en-IE">
              <a:solidFill>
                <a:srgbClr val="C00000"/>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62125"/>
            <a:ext cx="2054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51088" y="2176463"/>
            <a:ext cx="1751012" cy="6477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b="1">
                <a:solidFill>
                  <a:srgbClr val="C00000"/>
                </a:solidFill>
                <a:sym typeface="Wingdings 3" pitchFamily="18" charset="2"/>
              </a:rPr>
              <a:t>Stóráil  mar</a:t>
            </a:r>
          </a:p>
          <a:p>
            <a:pPr algn="ctr">
              <a:defRPr/>
            </a:pPr>
            <a:r>
              <a:rPr lang="en-IE" b="1">
                <a:solidFill>
                  <a:srgbClr val="C00000"/>
                </a:solidFill>
                <a:sym typeface="Wingdings 3" pitchFamily="18" charset="2"/>
              </a:rPr>
              <a:t>Chuimhne é</a:t>
            </a:r>
            <a:endParaRPr lang="en-IE">
              <a:solidFill>
                <a:srgbClr val="C00000"/>
              </a:solidFill>
            </a:endParaRPr>
          </a:p>
        </p:txBody>
      </p:sp>
      <p:pic>
        <p:nvPicPr>
          <p:cNvPr id="4111" name="Picture 15"/>
          <p:cNvPicPr>
            <a:picLocks noChangeAspect="1" noChangeArrowheads="1"/>
          </p:cNvPicPr>
          <p:nvPr/>
        </p:nvPicPr>
        <p:blipFill>
          <a:blip r:embed="rId3">
            <a:extLst>
              <a:ext uri="{28A0092B-C50C-407E-A947-70E740481C1C}">
                <a14:useLocalDpi xmlns:a14="http://schemas.microsoft.com/office/drawing/2010/main" val="0"/>
              </a:ext>
            </a:extLst>
          </a:blip>
          <a:srcRect l="1189" t="9389" r="28281"/>
          <a:stretch>
            <a:fillRect/>
          </a:stretch>
        </p:blipFill>
        <p:spPr bwMode="auto">
          <a:xfrm>
            <a:off x="107950" y="3654425"/>
            <a:ext cx="2243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p:cNvPicPr>
            <a:picLocks noChangeAspect="1" noChangeArrowheads="1"/>
          </p:cNvPicPr>
          <p:nvPr/>
        </p:nvPicPr>
        <p:blipFill>
          <a:blip r:embed="rId4">
            <a:extLst>
              <a:ext uri="{28A0092B-C50C-407E-A947-70E740481C1C}">
                <a14:useLocalDpi xmlns:a14="http://schemas.microsoft.com/office/drawing/2010/main" val="0"/>
              </a:ext>
            </a:extLst>
          </a:blip>
          <a:srcRect l="1765" t="2" r="29582" b="-12962"/>
          <a:stretch>
            <a:fillRect/>
          </a:stretch>
        </p:blipFill>
        <p:spPr bwMode="auto">
          <a:xfrm>
            <a:off x="128588" y="4427538"/>
            <a:ext cx="2222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063" y="795338"/>
            <a:ext cx="407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0"/>
          <p:cNvPicPr>
            <a:picLocks noChangeAspect="1" noChangeArrowheads="1"/>
          </p:cNvPicPr>
          <p:nvPr/>
        </p:nvPicPr>
        <p:blipFill>
          <a:blip r:embed="rId6">
            <a:extLst>
              <a:ext uri="{28A0092B-C50C-407E-A947-70E740481C1C}">
                <a14:useLocalDpi xmlns:a14="http://schemas.microsoft.com/office/drawing/2010/main" val="0"/>
              </a:ext>
            </a:extLst>
          </a:blip>
          <a:srcRect l="1190" t="11861" r="29340" b="9019"/>
          <a:stretch>
            <a:fillRect/>
          </a:stretch>
        </p:blipFill>
        <p:spPr bwMode="auto">
          <a:xfrm>
            <a:off x="128588" y="5291138"/>
            <a:ext cx="22225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0638" y="804863"/>
            <a:ext cx="40195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p:cNvGrpSpPr>
            <a:grpSpLocks/>
          </p:cNvGrpSpPr>
          <p:nvPr/>
        </p:nvGrpSpPr>
        <p:grpSpPr bwMode="auto">
          <a:xfrm>
            <a:off x="608013" y="2852738"/>
            <a:ext cx="1208087" cy="431800"/>
            <a:chOff x="552532" y="1496902"/>
            <a:chExt cx="1208018" cy="431912"/>
          </a:xfrm>
        </p:grpSpPr>
        <p:sp>
          <p:nvSpPr>
            <p:cNvPr id="27" name="Rectangle 26"/>
            <p:cNvSpPr/>
            <p:nvPr/>
          </p:nvSpPr>
          <p:spPr>
            <a:xfrm>
              <a:off x="552532" y="1496902"/>
              <a:ext cx="1208018" cy="431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IE" b="1" dirty="0">
                  <a:solidFill>
                    <a:schemeClr val="tx1"/>
                  </a:solidFill>
                  <a:sym typeface="Wingdings 3"/>
                </a:rPr>
                <a:t> STO    M+</a:t>
              </a:r>
            </a:p>
            <a:p>
              <a:pPr fontAlgn="auto">
                <a:spcBef>
                  <a:spcPts val="0"/>
                </a:spcBef>
                <a:spcAft>
                  <a:spcPts val="0"/>
                </a:spcAft>
                <a:defRPr/>
              </a:pPr>
              <a:endParaRPr lang="en-IE" dirty="0">
                <a:solidFill>
                  <a:srgbClr val="C00000"/>
                </a:solidFill>
              </a:endParaRPr>
            </a:p>
          </p:txBody>
        </p:sp>
        <p:sp>
          <p:nvSpPr>
            <p:cNvPr id="28" name="Rounded Rectangle 27"/>
            <p:cNvSpPr/>
            <p:nvPr/>
          </p:nvSpPr>
          <p:spPr>
            <a:xfrm>
              <a:off x="650965" y="1555779"/>
              <a:ext cx="432048" cy="288032"/>
            </a:xfrm>
            <a:prstGeom prst="roundRect">
              <a:avLst/>
            </a:prstGeom>
            <a:no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31" name="Rounded Rectangle 30"/>
            <p:cNvSpPr/>
            <p:nvPr/>
          </p:nvSpPr>
          <p:spPr>
            <a:xfrm>
              <a:off x="1228260" y="1556792"/>
              <a:ext cx="396000" cy="288032"/>
            </a:xfrm>
            <a:prstGeom prst="roundRect">
              <a:avLst/>
            </a:prstGeom>
            <a:no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2063" y="795338"/>
            <a:ext cx="40195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0163" y="785813"/>
            <a:ext cx="40100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2063" y="809625"/>
            <a:ext cx="4057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98450" y="260350"/>
            <a:ext cx="8569325" cy="6477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a:solidFill>
                  <a:srgbClr val="C00000"/>
                </a:solidFill>
                <a:sym typeface="Wingdings 3" pitchFamily="18" charset="2"/>
              </a:rPr>
              <a:t>M.sh. 	Roinn Alan (14), Breandán(12) agus Ciarán(10) suim €20 eatarthu i gcóimheas    	a gcuid aoiseanna. Cé mhéad a fuair gach duine díobh?</a:t>
            </a:r>
            <a:endParaRPr lang="en-IE">
              <a:solidFill>
                <a:srgbClr val="C00000"/>
              </a:solidFill>
            </a:endParaRPr>
          </a:p>
        </p:txBody>
      </p:sp>
      <p:sp>
        <p:nvSpPr>
          <p:cNvPr id="32" name="Rectangle 31"/>
          <p:cNvSpPr>
            <a:spLocks noRot="1" noChangeAspect="1" noMove="1" noResize="1" noEditPoints="1" noAdjustHandles="1" noChangeArrowheads="1" noChangeShapeType="1" noTextEdit="1"/>
          </p:cNvSpPr>
          <p:nvPr/>
        </p:nvSpPr>
        <p:spPr>
          <a:xfrm>
            <a:off x="319825" y="3284984"/>
            <a:ext cx="1691489" cy="369332"/>
          </a:xfrm>
          <a:prstGeom prst="rect">
            <a:avLst/>
          </a:prstGeom>
          <a:blipFill rotWithShape="1">
            <a:blip r:embed="rId11"/>
            <a:stretch>
              <a:fillRect/>
            </a:stretch>
          </a:blipFill>
        </p:spPr>
        <p:txBody>
          <a:bodyPr/>
          <a:lstStyle/>
          <a:p>
            <a:pPr>
              <a:defRPr/>
            </a:pPr>
            <a:r>
              <a:rPr lang="en-IE">
                <a:noFill/>
              </a:rPr>
              <a:t> </a:t>
            </a:r>
          </a:p>
        </p:txBody>
      </p:sp>
      <p:sp>
        <p:nvSpPr>
          <p:cNvPr id="33" name="Rectangle 32"/>
          <p:cNvSpPr>
            <a:spLocks noRot="1" noChangeAspect="1" noMove="1" noResize="1" noEditPoints="1" noAdjustHandles="1" noChangeArrowheads="1" noChangeShapeType="1" noTextEdit="1"/>
          </p:cNvSpPr>
          <p:nvPr/>
        </p:nvSpPr>
        <p:spPr>
          <a:xfrm>
            <a:off x="319824" y="4067780"/>
            <a:ext cx="1691489" cy="369332"/>
          </a:xfrm>
          <a:prstGeom prst="rect">
            <a:avLst/>
          </a:prstGeom>
          <a:blipFill rotWithShape="1">
            <a:blip r:embed="rId12"/>
            <a:stretch>
              <a:fillRect/>
            </a:stretch>
          </a:blipFill>
        </p:spPr>
        <p:txBody>
          <a:bodyPr/>
          <a:lstStyle/>
          <a:p>
            <a:pPr>
              <a:defRPr/>
            </a:pPr>
            <a:r>
              <a:rPr lang="en-IE">
                <a:noFill/>
              </a:rPr>
              <a:t> </a:t>
            </a:r>
          </a:p>
        </p:txBody>
      </p:sp>
      <p:sp>
        <p:nvSpPr>
          <p:cNvPr id="34" name="Rectangle 33"/>
          <p:cNvSpPr>
            <a:spLocks noRot="1" noChangeAspect="1" noMove="1" noResize="1" noEditPoints="1" noAdjustHandles="1" noChangeArrowheads="1" noChangeShapeType="1" noTextEdit="1"/>
          </p:cNvSpPr>
          <p:nvPr/>
        </p:nvSpPr>
        <p:spPr>
          <a:xfrm>
            <a:off x="358610" y="4869160"/>
            <a:ext cx="1596912" cy="369332"/>
          </a:xfrm>
          <a:prstGeom prst="rect">
            <a:avLst/>
          </a:prstGeom>
          <a:blipFill rotWithShape="1">
            <a:blip r:embed="rId13"/>
            <a:stretch>
              <a:fillRect l="-3435" t="-8333" r="-382" b="-26667"/>
            </a:stretch>
          </a:blipFill>
        </p:spPr>
        <p:txBody>
          <a:bodyPr/>
          <a:lstStyle/>
          <a:p>
            <a:pPr>
              <a:defRPr/>
            </a:pPr>
            <a:r>
              <a:rPr lang="en-IE">
                <a:noFill/>
              </a:rPr>
              <a:t> </a:t>
            </a:r>
          </a:p>
        </p:txBody>
      </p:sp>
      <p:sp>
        <p:nvSpPr>
          <p:cNvPr id="36" name="Rectangle 35"/>
          <p:cNvSpPr>
            <a:spLocks noRot="1" noChangeAspect="1" noMove="1" noResize="1" noEditPoints="1" noAdjustHandles="1" noChangeArrowheads="1" noChangeShapeType="1" noTextEdit="1"/>
          </p:cNvSpPr>
          <p:nvPr/>
        </p:nvSpPr>
        <p:spPr>
          <a:xfrm>
            <a:off x="323528" y="3284984"/>
            <a:ext cx="982961" cy="369332"/>
          </a:xfrm>
          <a:prstGeom prst="rect">
            <a:avLst/>
          </a:prstGeom>
          <a:blipFill rotWithShape="1">
            <a:blip r:embed="rId14"/>
            <a:stretch>
              <a:fillRect/>
            </a:stretch>
          </a:blipFill>
        </p:spPr>
        <p:txBody>
          <a:bodyPr/>
          <a:lstStyle/>
          <a:p>
            <a:pPr>
              <a:defRPr/>
            </a:pPr>
            <a:r>
              <a:rPr lang="en-IE">
                <a:noFill/>
              </a:rPr>
              <a:t> </a:t>
            </a:r>
          </a:p>
        </p:txBody>
      </p:sp>
      <p:grpSp>
        <p:nvGrpSpPr>
          <p:cNvPr id="4" name="Group 3"/>
          <p:cNvGrpSpPr>
            <a:grpSpLocks/>
          </p:cNvGrpSpPr>
          <p:nvPr/>
        </p:nvGrpSpPr>
        <p:grpSpPr bwMode="auto">
          <a:xfrm>
            <a:off x="250825" y="1125538"/>
            <a:ext cx="2913063" cy="1733550"/>
            <a:chOff x="251520" y="1124744"/>
            <a:chExt cx="2912296" cy="1734922"/>
          </a:xfrm>
        </p:grpSpPr>
        <p:sp>
          <p:nvSpPr>
            <p:cNvPr id="23" name="Rectangle 22"/>
            <p:cNvSpPr>
              <a:spLocks noRot="1" noChangeAspect="1" noMove="1" noResize="1" noEditPoints="1" noAdjustHandles="1" noChangeArrowheads="1" noChangeShapeType="1" noTextEdit="1"/>
            </p:cNvSpPr>
            <p:nvPr/>
          </p:nvSpPr>
          <p:spPr>
            <a:xfrm>
              <a:off x="251520" y="1124744"/>
              <a:ext cx="2912296" cy="1440232"/>
            </a:xfrm>
            <a:prstGeom prst="rect">
              <a:avLst/>
            </a:prstGeom>
            <a:blipFill rotWithShape="1">
              <a:blip r:embed="rId15"/>
              <a:stretch>
                <a:fillRect t="-21186" b="-15678"/>
              </a:stretch>
            </a:blipFill>
            <a:ln>
              <a:noFill/>
            </a:ln>
          </p:spPr>
          <p:txBody>
            <a:bodyPr/>
            <a:lstStyle/>
            <a:p>
              <a:pPr>
                <a:defRPr/>
              </a:pPr>
              <a:r>
                <a:rPr lang="en-IE">
                  <a:noFill/>
                </a:rPr>
                <a:t> </a:t>
              </a:r>
            </a:p>
          </p:txBody>
        </p:sp>
        <p:sp>
          <p:nvSpPr>
            <p:cNvPr id="3" name="TextBox 2"/>
            <p:cNvSpPr txBox="1">
              <a:spLocks noRot="1" noChangeAspect="1" noMove="1" noResize="1" noEditPoints="1" noAdjustHandles="1" noChangeArrowheads="1" noChangeShapeType="1" noTextEdit="1"/>
            </p:cNvSpPr>
            <p:nvPr/>
          </p:nvSpPr>
          <p:spPr>
            <a:xfrm>
              <a:off x="467544" y="2189098"/>
              <a:ext cx="1309782" cy="670568"/>
            </a:xfrm>
            <a:prstGeom prst="rect">
              <a:avLst/>
            </a:prstGeom>
            <a:blipFill rotWithShape="1">
              <a:blip r:embed="rId16"/>
              <a:stretch>
                <a:fillRect/>
              </a:stretch>
            </a:blipFill>
          </p:spPr>
          <p:txBody>
            <a:bodyPr/>
            <a:lstStyle/>
            <a:p>
              <a:r>
                <a:rPr lang="en-IE">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500"/>
                                        <p:tgtEl>
                                          <p:spTgt spid="122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2296"/>
                                        </p:tgtEl>
                                        <p:attrNameLst>
                                          <p:attrName>style.visibility</p:attrName>
                                        </p:attrNameLst>
                                      </p:cBhvr>
                                      <p:to>
                                        <p:strVal val="visible"/>
                                      </p:to>
                                    </p:set>
                                    <p:animEffect transition="in" filter="fade">
                                      <p:cBhvr>
                                        <p:cTn id="18" dur="500"/>
                                        <p:tgtEl>
                                          <p:spTgt spid="1229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4111"/>
                                        </p:tgtEl>
                                        <p:attrNameLst>
                                          <p:attrName>style.visibility</p:attrName>
                                        </p:attrNameLst>
                                      </p:cBhvr>
                                      <p:to>
                                        <p:strVal val="visible"/>
                                      </p:to>
                                    </p:set>
                                    <p:animEffect transition="in" filter="fade">
                                      <p:cBhvr>
                                        <p:cTn id="38" dur="500"/>
                                        <p:tgtEl>
                                          <p:spTgt spid="4111"/>
                                        </p:tgtEl>
                                      </p:cBhvr>
                                    </p:animEffect>
                                  </p:childTnLst>
                                </p:cTn>
                              </p:par>
                              <p:par>
                                <p:cTn id="39" presetID="10" presetClass="entr" presetSubtype="0" fill="hold" nodeType="withEffect">
                                  <p:stCondLst>
                                    <p:cond delay="0"/>
                                  </p:stCondLst>
                                  <p:childTnLst>
                                    <p:set>
                                      <p:cBhvr>
                                        <p:cTn id="40" dur="1" fill="hold">
                                          <p:stCondLst>
                                            <p:cond delay="0"/>
                                          </p:stCondLst>
                                        </p:cTn>
                                        <p:tgtEl>
                                          <p:spTgt spid="12290"/>
                                        </p:tgtEl>
                                        <p:attrNameLst>
                                          <p:attrName>style.visibility</p:attrName>
                                        </p:attrNameLst>
                                      </p:cBhvr>
                                      <p:to>
                                        <p:strVal val="visible"/>
                                      </p:to>
                                    </p:set>
                                    <p:animEffect transition="in" filter="fade">
                                      <p:cBhvr>
                                        <p:cTn id="41" dur="500"/>
                                        <p:tgtEl>
                                          <p:spTgt spid="12290"/>
                                        </p:tgtEl>
                                      </p:cBhvr>
                                    </p:animEffect>
                                  </p:childTnLst>
                                </p:cTn>
                              </p:par>
                              <p:par>
                                <p:cTn id="42" presetID="10" presetClass="entr" presetSubtype="0" fill="hold" nodeType="withEffect">
                                  <p:stCondLst>
                                    <p:cond delay="0"/>
                                  </p:stCondLst>
                                  <p:childTnLst>
                                    <p:set>
                                      <p:cBhvr>
                                        <p:cTn id="43" dur="1" fill="hold">
                                          <p:stCondLst>
                                            <p:cond delay="0"/>
                                          </p:stCondLst>
                                        </p:cTn>
                                        <p:tgtEl>
                                          <p:spTgt spid="4112"/>
                                        </p:tgtEl>
                                        <p:attrNameLst>
                                          <p:attrName>style.visibility</p:attrName>
                                        </p:attrNameLst>
                                      </p:cBhvr>
                                      <p:to>
                                        <p:strVal val="visible"/>
                                      </p:to>
                                    </p:set>
                                    <p:animEffect transition="in" filter="fade">
                                      <p:cBhvr>
                                        <p:cTn id="44" dur="500"/>
                                        <p:tgtEl>
                                          <p:spTgt spid="4112"/>
                                        </p:tgtEl>
                                      </p:cBhvr>
                                    </p:animEffect>
                                  </p:childTnLst>
                                </p:cTn>
                              </p:par>
                              <p:par>
                                <p:cTn id="45" presetID="10" presetClass="entr" presetSubtype="0" fill="hold" nodeType="withEffect">
                                  <p:stCondLst>
                                    <p:cond delay="0"/>
                                  </p:stCondLst>
                                  <p:childTnLst>
                                    <p:set>
                                      <p:cBhvr>
                                        <p:cTn id="46" dur="1" fill="hold">
                                          <p:stCondLst>
                                            <p:cond delay="0"/>
                                          </p:stCondLst>
                                        </p:cTn>
                                        <p:tgtEl>
                                          <p:spTgt spid="12291"/>
                                        </p:tgtEl>
                                        <p:attrNameLst>
                                          <p:attrName>style.visibility</p:attrName>
                                        </p:attrNameLst>
                                      </p:cBhvr>
                                      <p:to>
                                        <p:strVal val="visible"/>
                                      </p:to>
                                    </p:set>
                                    <p:animEffect transition="in" filter="fade">
                                      <p:cBhvr>
                                        <p:cTn id="47" dur="500"/>
                                        <p:tgtEl>
                                          <p:spTgt spid="12291"/>
                                        </p:tgtEl>
                                      </p:cBhvr>
                                    </p:animEffect>
                                  </p:childTnLst>
                                </p:cTn>
                              </p:par>
                              <p:par>
                                <p:cTn id="48" presetID="10" presetClass="entr" presetSubtype="0" fill="hold" nodeType="withEffect">
                                  <p:stCondLst>
                                    <p:cond delay="0"/>
                                  </p:stCondLst>
                                  <p:childTnLst>
                                    <p:set>
                                      <p:cBhvr>
                                        <p:cTn id="49" dur="1" fill="hold">
                                          <p:stCondLst>
                                            <p:cond delay="0"/>
                                          </p:stCondLst>
                                        </p:cTn>
                                        <p:tgtEl>
                                          <p:spTgt spid="4116"/>
                                        </p:tgtEl>
                                        <p:attrNameLst>
                                          <p:attrName>style.visibility</p:attrName>
                                        </p:attrNameLst>
                                      </p:cBhvr>
                                      <p:to>
                                        <p:strVal val="visible"/>
                                      </p:to>
                                    </p:set>
                                    <p:animEffect transition="in" filter="fade">
                                      <p:cBhvr>
                                        <p:cTn id="50" dur="500"/>
                                        <p:tgtEl>
                                          <p:spTgt spid="4116"/>
                                        </p:tgtEl>
                                      </p:cBhvr>
                                    </p:animEffect>
                                  </p:childTnLst>
                                </p:cTn>
                              </p:par>
                              <p:par>
                                <p:cTn id="51" presetID="10" presetClass="entr" presetSubtype="0" fill="hold" nodeType="withEffect">
                                  <p:stCondLst>
                                    <p:cond delay="0"/>
                                  </p:stCondLst>
                                  <p:childTnLst>
                                    <p:set>
                                      <p:cBhvr>
                                        <p:cTn id="52" dur="1" fill="hold">
                                          <p:stCondLst>
                                            <p:cond delay="0"/>
                                          </p:stCondLst>
                                        </p:cTn>
                                        <p:tgtEl>
                                          <p:spTgt spid="12292"/>
                                        </p:tgtEl>
                                        <p:attrNameLst>
                                          <p:attrName>style.visibility</p:attrName>
                                        </p:attrNameLst>
                                      </p:cBhvr>
                                      <p:to>
                                        <p:strVal val="visible"/>
                                      </p:to>
                                    </p:set>
                                    <p:animEffect transition="in" filter="fade">
                                      <p:cBhvr>
                                        <p:cTn id="53" dur="500"/>
                                        <p:tgtEl>
                                          <p:spTgt spid="12292"/>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xit" presetSubtype="0" fill="hold" nodeType="with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Callout 2 1"/>
          <p:cNvSpPr>
            <a:spLocks/>
          </p:cNvSpPr>
          <p:nvPr/>
        </p:nvSpPr>
        <p:spPr bwMode="auto">
          <a:xfrm>
            <a:off x="107950" y="1196975"/>
            <a:ext cx="2160588" cy="2663825"/>
          </a:xfrm>
          <a:prstGeom prst="borderCallout2">
            <a:avLst>
              <a:gd name="adj1" fmla="val 4292"/>
              <a:gd name="adj2" fmla="val 103528"/>
              <a:gd name="adj3" fmla="val 4292"/>
              <a:gd name="adj4" fmla="val 109773"/>
              <a:gd name="adj5" fmla="val 97435"/>
              <a:gd name="adj6" fmla="val 131005"/>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b="1">
                <a:solidFill>
                  <a:srgbClr val="FFFFFF"/>
                </a:solidFill>
                <a:latin typeface="Calibri" pitchFamily="34" charset="0"/>
              </a:rPr>
              <a:t> Athróga Réamhshocratihe</a:t>
            </a:r>
          </a:p>
          <a:p>
            <a:pPr algn="ctr" eaLnBrk="1" hangingPunct="1"/>
            <a:endParaRPr lang="en-IE" altLang="en-US" b="1">
              <a:solidFill>
                <a:srgbClr val="FFFFFF"/>
              </a:solidFill>
              <a:latin typeface="Calibri" pitchFamily="34" charset="0"/>
            </a:endParaRPr>
          </a:p>
          <a:p>
            <a:pPr algn="ctr" eaLnBrk="1" hangingPunct="1"/>
            <a:r>
              <a:rPr lang="en-IE" altLang="en-US">
                <a:solidFill>
                  <a:srgbClr val="FFFFFF"/>
                </a:solidFill>
                <a:latin typeface="Calibri" pitchFamily="34" charset="0"/>
              </a:rPr>
              <a:t>Is Athróga iad A B C D E  F  X agus Y.  </a:t>
            </a:r>
            <a:br>
              <a:rPr lang="en-IE" altLang="en-US">
                <a:solidFill>
                  <a:srgbClr val="FFFFFF"/>
                </a:solidFill>
                <a:latin typeface="Calibri" pitchFamily="34" charset="0"/>
              </a:rPr>
            </a:br>
            <a:r>
              <a:rPr lang="en-IE" altLang="en-US">
                <a:solidFill>
                  <a:srgbClr val="FFFFFF"/>
                </a:solidFill>
                <a:latin typeface="Calibri" pitchFamily="34" charset="0"/>
              </a:rPr>
              <a:t>Is féidir luachanna a shannadh dóibh a úsáidfear in áirimh </a:t>
            </a:r>
          </a:p>
        </p:txBody>
      </p:sp>
      <p:sp>
        <p:nvSpPr>
          <p:cNvPr id="18" name="Rectangle 17"/>
          <p:cNvSpPr>
            <a:spLocks noRot="1" noChangeAspect="1" noMove="1" noResize="1" noEditPoints="1" noAdjustHandles="1" noChangeArrowheads="1" noChangeShapeType="1" noTextEdit="1"/>
          </p:cNvSpPr>
          <p:nvPr/>
        </p:nvSpPr>
        <p:spPr>
          <a:xfrm>
            <a:off x="6588224" y="2636912"/>
            <a:ext cx="2520280" cy="2916000"/>
          </a:xfrm>
          <a:prstGeom prst="rect">
            <a:avLst/>
          </a:prstGeom>
          <a:blipFill rotWithShape="1">
            <a:blip r:embed="rId2"/>
            <a:stretch>
              <a:fillRect l="-1679" t="-622" r="-959"/>
            </a:stretch>
          </a:blipFill>
          <a:ln>
            <a:solidFill>
              <a:srgbClr val="C00000"/>
            </a:solidFill>
          </a:ln>
        </p:spPr>
        <p:txBody>
          <a:bodyPr/>
          <a:lstStyle/>
          <a:p>
            <a:pPr fontAlgn="auto">
              <a:spcBef>
                <a:spcPts val="0"/>
              </a:spcBef>
              <a:spcAft>
                <a:spcPts val="0"/>
              </a:spcAft>
              <a:defRPr/>
            </a:pPr>
            <a:r>
              <a:rPr lang="en-IE">
                <a:noFill/>
                <a:latin typeface="+mn-lt"/>
              </a:rPr>
              <a:t>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950" y="765175"/>
            <a:ext cx="40767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4243388" y="257175"/>
            <a:ext cx="4178300" cy="384175"/>
            <a:chOff x="4242665" y="256766"/>
            <a:chExt cx="4179610" cy="383903"/>
          </a:xfrm>
        </p:grpSpPr>
        <p:pic>
          <p:nvPicPr>
            <p:cNvPr id="47120" name="Picture 2"/>
            <p:cNvPicPr>
              <a:picLocks noChangeAspect="1" noChangeArrowheads="1"/>
            </p:cNvPicPr>
            <p:nvPr/>
          </p:nvPicPr>
          <p:blipFill>
            <a:blip r:embed="rId4">
              <a:extLst>
                <a:ext uri="{28A0092B-C50C-407E-A947-70E740481C1C}">
                  <a14:useLocalDpi xmlns:a14="http://schemas.microsoft.com/office/drawing/2010/main" val="0"/>
                </a:ext>
              </a:extLst>
            </a:blip>
            <a:srcRect r="31619" b="19389"/>
            <a:stretch>
              <a:fillRect/>
            </a:stretch>
          </p:blipFill>
          <p:spPr bwMode="auto">
            <a:xfrm>
              <a:off x="4242665" y="256766"/>
              <a:ext cx="3191487" cy="38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7434540" y="331326"/>
              <a:ext cx="504983" cy="2696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b="1" dirty="0">
                  <a:solidFill>
                    <a:schemeClr val="tx1"/>
                  </a:solidFill>
                </a:rPr>
                <a:t>STO</a:t>
              </a:r>
            </a:p>
          </p:txBody>
        </p:sp>
        <p:sp>
          <p:nvSpPr>
            <p:cNvPr id="15" name="Rounded Rectangle 14"/>
            <p:cNvSpPr/>
            <p:nvPr/>
          </p:nvSpPr>
          <p:spPr>
            <a:xfrm>
              <a:off x="8026863" y="332912"/>
              <a:ext cx="395412" cy="2696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b="1" dirty="0" err="1">
                  <a:solidFill>
                    <a:schemeClr val="tx1"/>
                  </a:solidFill>
                </a:rPr>
                <a:t>y</a:t>
              </a:r>
              <a:r>
                <a:rPr lang="en-IE" b="1" baseline="30000" dirty="0" err="1">
                  <a:solidFill>
                    <a:schemeClr val="tx1"/>
                  </a:solidFill>
                </a:rPr>
                <a:t>x</a:t>
              </a:r>
              <a:endParaRPr lang="en-IE" b="1" dirty="0">
                <a:solidFill>
                  <a:schemeClr val="tx1"/>
                </a:solidFill>
              </a:endParaRPr>
            </a:p>
          </p:txBody>
        </p:sp>
      </p:gr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950" y="774700"/>
            <a:ext cx="4038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588125" y="620713"/>
            <a:ext cx="2555875" cy="237648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IE" b="1">
                <a:solidFill>
                  <a:srgbClr val="C00000"/>
                </a:solidFill>
                <a:sym typeface="Wingdings 3" pitchFamily="18" charset="2"/>
              </a:rPr>
              <a:t>Chun uimhir a shannadh do litir, caithfear í a stóráil.  </a:t>
            </a:r>
            <a:br>
              <a:rPr lang="en-IE" b="1">
                <a:solidFill>
                  <a:srgbClr val="C00000"/>
                </a:solidFill>
                <a:sym typeface="Wingdings 3" pitchFamily="18" charset="2"/>
              </a:rPr>
            </a:br>
            <a:r>
              <a:rPr lang="en-IE" b="1">
                <a:solidFill>
                  <a:srgbClr val="C00000"/>
                </a:solidFill>
                <a:sym typeface="Wingdings 3" pitchFamily="18" charset="2"/>
              </a:rPr>
              <a:t>Mar shampla, sann </a:t>
            </a:r>
            <a:br>
              <a:rPr lang="en-IE" b="1">
                <a:solidFill>
                  <a:srgbClr val="C00000"/>
                </a:solidFill>
                <a:sym typeface="Wingdings 3" pitchFamily="18" charset="2"/>
              </a:rPr>
            </a:br>
            <a:r>
              <a:rPr lang="en-IE" b="1">
                <a:solidFill>
                  <a:srgbClr val="C00000"/>
                </a:solidFill>
                <a:sym typeface="Wingdings 3" pitchFamily="18" charset="2"/>
              </a:rPr>
              <a:t>Tairiseach  Luasghéarú na hImtharraingthe,   9.80665 m/s</a:t>
            </a:r>
            <a:r>
              <a:rPr lang="en-IE" b="1" baseline="30000">
                <a:solidFill>
                  <a:srgbClr val="C00000"/>
                </a:solidFill>
                <a:sym typeface="Wingdings 3" pitchFamily="18" charset="2"/>
              </a:rPr>
              <a:t>2</a:t>
            </a:r>
            <a:r>
              <a:rPr lang="en-IE" b="1">
                <a:solidFill>
                  <a:srgbClr val="C00000"/>
                </a:solidFill>
                <a:sym typeface="Wingdings 3" pitchFamily="18" charset="2"/>
              </a:rPr>
              <a:t> don luach  A</a:t>
            </a:r>
          </a:p>
          <a:p>
            <a:pPr>
              <a:defRPr/>
            </a:pPr>
            <a:endParaRPr lang="en-IE" b="1">
              <a:solidFill>
                <a:srgbClr val="C00000"/>
              </a:solidFill>
              <a:sym typeface="Wingdings 3" pitchFamily="18" charset="2"/>
            </a:endParaRPr>
          </a:p>
          <a:p>
            <a:pPr>
              <a:defRPr/>
            </a:pPr>
            <a:endParaRPr lang="en-IE" b="1">
              <a:solidFill>
                <a:srgbClr val="C00000"/>
              </a:solidFill>
              <a:sym typeface="Wingdings 3" pitchFamily="18" charset="2"/>
            </a:endParaRPr>
          </a:p>
          <a:p>
            <a:pPr>
              <a:defRPr/>
            </a:pPr>
            <a:endParaRPr lang="en-IE">
              <a:solidFill>
                <a:srgbClr val="C00000"/>
              </a:solidFill>
            </a:endParaRPr>
          </a:p>
        </p:txBody>
      </p:sp>
      <p:grpSp>
        <p:nvGrpSpPr>
          <p:cNvPr id="6" name="Group 5"/>
          <p:cNvGrpSpPr>
            <a:grpSpLocks/>
          </p:cNvGrpSpPr>
          <p:nvPr/>
        </p:nvGrpSpPr>
        <p:grpSpPr bwMode="auto">
          <a:xfrm>
            <a:off x="5127625" y="5805488"/>
            <a:ext cx="3800475" cy="400050"/>
            <a:chOff x="5127677" y="5805264"/>
            <a:chExt cx="3800475" cy="400050"/>
          </a:xfrm>
        </p:grpSpPr>
        <p:pic>
          <p:nvPicPr>
            <p:cNvPr id="471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677" y="5805264"/>
              <a:ext cx="380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6640565" y="5871939"/>
              <a:ext cx="395287" cy="2698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b="1" dirty="0" err="1">
                  <a:solidFill>
                    <a:schemeClr val="tx1"/>
                  </a:solidFill>
                </a:rPr>
                <a:t>y</a:t>
              </a:r>
              <a:r>
                <a:rPr lang="en-IE" b="1" baseline="30000" dirty="0" err="1">
                  <a:solidFill>
                    <a:schemeClr val="tx1"/>
                  </a:solidFill>
                </a:rPr>
                <a:t>x</a:t>
              </a:r>
              <a:endParaRPr lang="en-IE" b="1" dirty="0">
                <a:solidFill>
                  <a:schemeClr val="tx1"/>
                </a:solidFill>
              </a:endParaRPr>
            </a:p>
          </p:txBody>
        </p:sp>
      </p:grpSp>
      <p:grpSp>
        <p:nvGrpSpPr>
          <p:cNvPr id="5" name="Group 4"/>
          <p:cNvGrpSpPr>
            <a:grpSpLocks/>
          </p:cNvGrpSpPr>
          <p:nvPr/>
        </p:nvGrpSpPr>
        <p:grpSpPr bwMode="auto">
          <a:xfrm>
            <a:off x="5135563" y="6197600"/>
            <a:ext cx="3800475" cy="400050"/>
            <a:chOff x="5148064" y="6197302"/>
            <a:chExt cx="3800475" cy="400050"/>
          </a:xfrm>
        </p:grpSpPr>
        <p:grpSp>
          <p:nvGrpSpPr>
            <p:cNvPr id="47114" name="Group 2"/>
            <p:cNvGrpSpPr>
              <a:grpSpLocks/>
            </p:cNvGrpSpPr>
            <p:nvPr/>
          </p:nvGrpSpPr>
          <p:grpSpPr bwMode="auto">
            <a:xfrm>
              <a:off x="5148064" y="6197302"/>
              <a:ext cx="3800475" cy="400050"/>
              <a:chOff x="5148064" y="6269310"/>
              <a:chExt cx="3800475" cy="400050"/>
            </a:xfrm>
          </p:grpSpPr>
          <p:pic>
            <p:nvPicPr>
              <p:cNvPr id="471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6269310"/>
                <a:ext cx="380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224" y="6282245"/>
                <a:ext cx="540000" cy="3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ounded Rectangle 20"/>
            <p:cNvSpPr/>
            <p:nvPr/>
          </p:nvSpPr>
          <p:spPr>
            <a:xfrm>
              <a:off x="6676826" y="6263977"/>
              <a:ext cx="395288" cy="2698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b="1" dirty="0" err="1">
                  <a:solidFill>
                    <a:schemeClr val="tx1"/>
                  </a:solidFill>
                </a:rPr>
                <a:t>y</a:t>
              </a:r>
              <a:r>
                <a:rPr lang="en-IE" b="1" baseline="30000" dirty="0" err="1">
                  <a:solidFill>
                    <a:schemeClr val="tx1"/>
                  </a:solidFill>
                </a:rPr>
                <a:t>x</a:t>
              </a:r>
              <a:endParaRPr lang="en-IE" b="1"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fade">
                                      <p:cBhvr>
                                        <p:cTn id="13" dur="500"/>
                                        <p:tgtEl>
                                          <p:spTgt spid="133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315"/>
                                        </p:tgtEl>
                                        <p:attrNameLst>
                                          <p:attrName>style.visibility</p:attrName>
                                        </p:attrNameLst>
                                      </p:cBhvr>
                                      <p:to>
                                        <p:strVal val="visible"/>
                                      </p:to>
                                    </p:set>
                                    <p:animEffect transition="in" filter="fade">
                                      <p:cBhvr>
                                        <p:cTn id="23" dur="500"/>
                                        <p:tgtEl>
                                          <p:spTgt spid="1331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96838" y="260350"/>
            <a:ext cx="43894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C00000"/>
                </a:solidFill>
                <a:latin typeface="Calibri" pitchFamily="34" charset="0"/>
              </a:rPr>
              <a:t>M.sh. 1 Stóráil luachanna ar A, b agus c   </a:t>
            </a:r>
          </a:p>
          <a:p>
            <a:pPr eaLnBrk="1" hangingPunct="1"/>
            <a:r>
              <a:rPr lang="en-IE" altLang="en-US" sz="2000">
                <a:solidFill>
                  <a:srgbClr val="C00000"/>
                </a:solidFill>
                <a:latin typeface="Calibri" pitchFamily="34" charset="0"/>
              </a:rPr>
              <a:t>               i gcuimhne d’áireamháin   </a:t>
            </a:r>
          </a:p>
          <a:p>
            <a:pPr eaLnBrk="1" hangingPunct="1"/>
            <a:r>
              <a:rPr lang="en-IE" altLang="en-US" sz="2000">
                <a:solidFill>
                  <a:srgbClr val="C00000"/>
                </a:solidFill>
                <a:latin typeface="Calibri" pitchFamily="34" charset="0"/>
              </a:rPr>
              <a:t>               don triantán thíos.</a:t>
            </a:r>
          </a:p>
          <a:p>
            <a:pPr eaLnBrk="1" hangingPunct="1"/>
            <a:r>
              <a:rPr lang="en-IE" altLang="en-US" sz="2000">
                <a:solidFill>
                  <a:srgbClr val="C00000"/>
                </a:solidFill>
                <a:latin typeface="Calibri" pitchFamily="34" charset="0"/>
              </a:rPr>
              <a:t>          Faigh [xy] le riail an Chomhshínis.</a:t>
            </a:r>
          </a:p>
        </p:txBody>
      </p:sp>
      <p:sp>
        <p:nvSpPr>
          <p:cNvPr id="4" name="Isosceles Triangle 3"/>
          <p:cNvSpPr/>
          <p:nvPr/>
        </p:nvSpPr>
        <p:spPr>
          <a:xfrm>
            <a:off x="1547813" y="1814513"/>
            <a:ext cx="2376487" cy="1441450"/>
          </a:xfrm>
          <a:prstGeom prst="triangle">
            <a:avLst>
              <a:gd name="adj" fmla="val 37365"/>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5" name="TextBox 4"/>
          <p:cNvSpPr txBox="1"/>
          <p:nvPr/>
        </p:nvSpPr>
        <p:spPr>
          <a:xfrm>
            <a:off x="1001713" y="1498600"/>
            <a:ext cx="3228975" cy="2246313"/>
          </a:xfrm>
          <a:prstGeom prst="rect">
            <a:avLst/>
          </a:prstGeom>
          <a:noFill/>
        </p:spPr>
        <p:txBody>
          <a:bodyPr wrap="none">
            <a:spAutoFit/>
          </a:bodyPr>
          <a:lstStyle/>
          <a:p>
            <a:pPr fontAlgn="auto">
              <a:spcBef>
                <a:spcPts val="0"/>
              </a:spcBef>
              <a:spcAft>
                <a:spcPts val="0"/>
              </a:spcAft>
              <a:defRPr/>
            </a:pPr>
            <a:r>
              <a:rPr lang="en-IE" sz="2000" dirty="0">
                <a:solidFill>
                  <a:schemeClr val="tx2">
                    <a:lumMod val="60000"/>
                    <a:lumOff val="40000"/>
                  </a:schemeClr>
                </a:solidFill>
                <a:latin typeface="+mn-lt"/>
              </a:rPr>
              <a:t>                      X</a:t>
            </a:r>
          </a:p>
          <a:p>
            <a:pPr fontAlgn="auto">
              <a:spcBef>
                <a:spcPts val="0"/>
              </a:spcBef>
              <a:spcAft>
                <a:spcPts val="0"/>
              </a:spcAft>
              <a:defRPr/>
            </a:pPr>
            <a:endParaRPr lang="en-IE" sz="2000" dirty="0">
              <a:solidFill>
                <a:schemeClr val="tx2">
                  <a:lumMod val="60000"/>
                  <a:lumOff val="40000"/>
                </a:schemeClr>
              </a:solidFill>
              <a:latin typeface="+mn-lt"/>
            </a:endParaRPr>
          </a:p>
          <a:p>
            <a:pPr fontAlgn="auto">
              <a:spcBef>
                <a:spcPts val="0"/>
              </a:spcBef>
              <a:spcAft>
                <a:spcPts val="0"/>
              </a:spcAft>
              <a:defRPr/>
            </a:pPr>
            <a:r>
              <a:rPr lang="en-IE" sz="2000" dirty="0">
                <a:solidFill>
                  <a:schemeClr val="tx2">
                    <a:lumMod val="60000"/>
                    <a:lumOff val="40000"/>
                  </a:schemeClr>
                </a:solidFill>
                <a:latin typeface="+mn-lt"/>
              </a:rPr>
              <a:t>  </a:t>
            </a:r>
          </a:p>
          <a:p>
            <a:pPr fontAlgn="auto">
              <a:spcBef>
                <a:spcPts val="0"/>
              </a:spcBef>
              <a:spcAft>
                <a:spcPts val="0"/>
              </a:spcAft>
              <a:defRPr/>
            </a:pPr>
            <a:endParaRPr lang="en-IE" sz="2000" dirty="0">
              <a:solidFill>
                <a:schemeClr val="tx2">
                  <a:lumMod val="60000"/>
                  <a:lumOff val="40000"/>
                </a:schemeClr>
              </a:solidFill>
              <a:latin typeface="+mn-lt"/>
            </a:endParaRPr>
          </a:p>
          <a:p>
            <a:pPr fontAlgn="auto">
              <a:spcBef>
                <a:spcPts val="0"/>
              </a:spcBef>
              <a:spcAft>
                <a:spcPts val="0"/>
              </a:spcAft>
              <a:defRPr/>
            </a:pPr>
            <a:endParaRPr lang="en-IE" sz="2000" dirty="0">
              <a:solidFill>
                <a:schemeClr val="tx2">
                  <a:lumMod val="60000"/>
                  <a:lumOff val="40000"/>
                </a:schemeClr>
              </a:solidFill>
              <a:latin typeface="+mn-lt"/>
            </a:endParaRPr>
          </a:p>
          <a:p>
            <a:pPr fontAlgn="auto">
              <a:spcBef>
                <a:spcPts val="0"/>
              </a:spcBef>
              <a:spcAft>
                <a:spcPts val="0"/>
              </a:spcAft>
              <a:defRPr/>
            </a:pPr>
            <a:r>
              <a:rPr lang="en-IE" sz="2000" dirty="0">
                <a:solidFill>
                  <a:schemeClr val="tx2">
                    <a:lumMod val="60000"/>
                    <a:lumOff val="40000"/>
                  </a:schemeClr>
                </a:solidFill>
                <a:latin typeface="+mn-lt"/>
              </a:rPr>
              <a:t>    y                                             z</a:t>
            </a:r>
          </a:p>
          <a:p>
            <a:pPr fontAlgn="auto">
              <a:spcBef>
                <a:spcPts val="0"/>
              </a:spcBef>
              <a:spcAft>
                <a:spcPts val="0"/>
              </a:spcAft>
              <a:defRPr/>
            </a:pPr>
            <a:r>
              <a:rPr lang="en-IE" sz="2000" dirty="0">
                <a:solidFill>
                  <a:schemeClr val="tx2">
                    <a:lumMod val="60000"/>
                    <a:lumOff val="40000"/>
                  </a:schemeClr>
                </a:solidFill>
                <a:latin typeface="+mn-lt"/>
              </a:rPr>
              <a:t>                     10cm                  </a:t>
            </a:r>
          </a:p>
        </p:txBody>
      </p:sp>
      <p:sp>
        <p:nvSpPr>
          <p:cNvPr id="48133" name="Rectangle 5"/>
          <p:cNvSpPr>
            <a:spLocks noChangeArrowheads="1"/>
          </p:cNvSpPr>
          <p:nvPr/>
        </p:nvSpPr>
        <p:spPr bwMode="auto">
          <a:xfrm>
            <a:off x="3021013" y="2135188"/>
            <a:ext cx="75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558ED5"/>
                </a:solidFill>
                <a:latin typeface="Calibri" pitchFamily="34" charset="0"/>
              </a:rPr>
              <a:t>15cm</a:t>
            </a:r>
          </a:p>
        </p:txBody>
      </p:sp>
      <p:sp>
        <p:nvSpPr>
          <p:cNvPr id="48134" name="Rectangle 6"/>
          <p:cNvSpPr>
            <a:spLocks noChangeArrowheads="1"/>
          </p:cNvSpPr>
          <p:nvPr/>
        </p:nvSpPr>
        <p:spPr bwMode="auto">
          <a:xfrm>
            <a:off x="3149600" y="2909888"/>
            <a:ext cx="53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558ED5"/>
                </a:solidFill>
                <a:latin typeface="Calibri" pitchFamily="34" charset="0"/>
              </a:rPr>
              <a:t>35</a:t>
            </a:r>
            <a:r>
              <a:rPr lang="en-IE" altLang="en-US" sz="2000" baseline="30000">
                <a:solidFill>
                  <a:srgbClr val="558ED5"/>
                </a:solidFill>
                <a:latin typeface="Calibri" pitchFamily="34" charset="0"/>
              </a:rPr>
              <a:t>0</a:t>
            </a:r>
            <a:endParaRPr lang="en-IE" altLang="en-US" sz="2000">
              <a:solidFill>
                <a:srgbClr val="558ED5"/>
              </a:solidFill>
              <a:latin typeface="Calibri" pitchFamily="34" charset="0"/>
            </a:endParaRPr>
          </a:p>
        </p:txBody>
      </p:sp>
      <p:sp>
        <p:nvSpPr>
          <p:cNvPr id="8" name="Rectangle 7"/>
          <p:cNvSpPr>
            <a:spLocks noChangeArrowheads="1"/>
          </p:cNvSpPr>
          <p:nvPr/>
        </p:nvSpPr>
        <p:spPr bwMode="auto">
          <a:xfrm>
            <a:off x="3035300" y="2820988"/>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A</a:t>
            </a:r>
          </a:p>
        </p:txBody>
      </p:sp>
      <p:sp>
        <p:nvSpPr>
          <p:cNvPr id="9" name="Rectangle 8"/>
          <p:cNvSpPr>
            <a:spLocks noChangeArrowheads="1"/>
          </p:cNvSpPr>
          <p:nvPr/>
        </p:nvSpPr>
        <p:spPr bwMode="auto">
          <a:xfrm>
            <a:off x="1979613" y="3309938"/>
            <a:ext cx="319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b</a:t>
            </a:r>
          </a:p>
        </p:txBody>
      </p:sp>
      <p:sp>
        <p:nvSpPr>
          <p:cNvPr id="10" name="Rectangle 9"/>
          <p:cNvSpPr>
            <a:spLocks noChangeArrowheads="1"/>
          </p:cNvSpPr>
          <p:nvPr/>
        </p:nvSpPr>
        <p:spPr bwMode="auto">
          <a:xfrm>
            <a:off x="3513138" y="2408238"/>
            <a:ext cx="29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c</a:t>
            </a:r>
          </a:p>
        </p:txBody>
      </p:sp>
      <p:sp>
        <p:nvSpPr>
          <p:cNvPr id="11" name="Rectangle 10"/>
          <p:cNvSpPr>
            <a:spLocks noChangeArrowheads="1"/>
          </p:cNvSpPr>
          <p:nvPr/>
        </p:nvSpPr>
        <p:spPr bwMode="auto">
          <a:xfrm>
            <a:off x="1646238" y="2208213"/>
            <a:ext cx="30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a:solidFill>
                  <a:srgbClr val="FF0000"/>
                </a:solidFill>
                <a:latin typeface="Calibri" pitchFamily="34" charset="0"/>
              </a:rPr>
              <a:t>a</a:t>
            </a:r>
          </a:p>
        </p:txBody>
      </p:sp>
      <p:sp>
        <p:nvSpPr>
          <p:cNvPr id="12" name="Rectangle 11"/>
          <p:cNvSpPr>
            <a:spLocks noRot="1" noChangeAspect="1" noMove="1" noResize="1" noEditPoints="1" noAdjustHandles="1" noChangeArrowheads="1" noChangeShapeType="1" noTextEdit="1"/>
          </p:cNvSpPr>
          <p:nvPr/>
        </p:nvSpPr>
        <p:spPr>
          <a:xfrm>
            <a:off x="280277" y="4469050"/>
            <a:ext cx="2059475" cy="400110"/>
          </a:xfrm>
          <a:prstGeom prst="rect">
            <a:avLst/>
          </a:prstGeom>
          <a:blipFill rotWithShape="1">
            <a:blip r:embed="rId2"/>
            <a:stretch>
              <a:fillRect t="-7576" r="-2071" b="-25758"/>
            </a:stretch>
          </a:blipFill>
        </p:spPr>
        <p:txBody>
          <a:bodyPr/>
          <a:lstStyle/>
          <a:p>
            <a:pPr fontAlgn="auto">
              <a:spcBef>
                <a:spcPts val="0"/>
              </a:spcBef>
              <a:spcAft>
                <a:spcPts val="0"/>
              </a:spcAft>
              <a:defRPr/>
            </a:pPr>
            <a:r>
              <a:rPr lang="en-IE">
                <a:noFill/>
                <a:latin typeface="+mn-lt"/>
              </a:rPr>
              <a:t> </a:t>
            </a:r>
          </a:p>
        </p:txBody>
      </p:sp>
      <p:sp>
        <p:nvSpPr>
          <p:cNvPr id="13" name="TextBox 12"/>
          <p:cNvSpPr txBox="1">
            <a:spLocks noRot="1" noChangeAspect="1" noMove="1" noResize="1" noEditPoints="1" noAdjustHandles="1" noChangeArrowheads="1" noChangeShapeType="1" noTextEdit="1"/>
          </p:cNvSpPr>
          <p:nvPr/>
        </p:nvSpPr>
        <p:spPr>
          <a:xfrm>
            <a:off x="193921" y="3745391"/>
            <a:ext cx="3009927" cy="400110"/>
          </a:xfrm>
          <a:prstGeom prst="rect">
            <a:avLst/>
          </a:prstGeom>
          <a:blipFill rotWithShape="1">
            <a:blip r:embed="rId3"/>
            <a:stretch>
              <a:fillRect/>
            </a:stretch>
          </a:blipFill>
        </p:spPr>
        <p:txBody>
          <a:bodyPr/>
          <a:lstStyle/>
          <a:p>
            <a:pPr fontAlgn="auto">
              <a:spcBef>
                <a:spcPts val="0"/>
              </a:spcBef>
              <a:spcAft>
                <a:spcPts val="0"/>
              </a:spcAft>
              <a:defRPr/>
            </a:pPr>
            <a:r>
              <a:rPr lang="en-IE">
                <a:noFill/>
                <a:latin typeface="+mn-lt"/>
              </a:rPr>
              <a:t> </a:t>
            </a:r>
          </a:p>
        </p:txBody>
      </p:sp>
      <p:sp>
        <p:nvSpPr>
          <p:cNvPr id="14" name="Rectangle 13"/>
          <p:cNvSpPr>
            <a:spLocks noRot="1" noChangeAspect="1" noMove="1" noResize="1" noEditPoints="1" noAdjustHandles="1" noChangeArrowheads="1" noChangeShapeType="1" noTextEdit="1"/>
          </p:cNvSpPr>
          <p:nvPr/>
        </p:nvSpPr>
        <p:spPr>
          <a:xfrm>
            <a:off x="251520" y="4973106"/>
            <a:ext cx="1030923" cy="400110"/>
          </a:xfrm>
          <a:prstGeom prst="rect">
            <a:avLst/>
          </a:prstGeom>
          <a:blipFill rotWithShape="1">
            <a:blip r:embed="rId4"/>
            <a:stretch>
              <a:fillRect t="-7692" r="-5917" b="-27692"/>
            </a:stretch>
          </a:blipFill>
        </p:spPr>
        <p:txBody>
          <a:bodyPr/>
          <a:lstStyle/>
          <a:p>
            <a:pPr fontAlgn="auto">
              <a:spcBef>
                <a:spcPts val="0"/>
              </a:spcBef>
              <a:spcAft>
                <a:spcPts val="0"/>
              </a:spcAft>
              <a:defRPr/>
            </a:pPr>
            <a:r>
              <a:rPr lang="en-IE">
                <a:noFill/>
                <a:latin typeface="+mn-lt"/>
              </a:rPr>
              <a:t> </a:t>
            </a:r>
          </a:p>
        </p:txBody>
      </p:sp>
      <p:cxnSp>
        <p:nvCxnSpPr>
          <p:cNvPr id="16" name="Straight Connector 15"/>
          <p:cNvCxnSpPr/>
          <p:nvPr/>
        </p:nvCxnSpPr>
        <p:spPr>
          <a:xfrm>
            <a:off x="4572000" y="333375"/>
            <a:ext cx="0" cy="60483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p:cNvSpPr txBox="1">
            <a:spLocks noRot="1" noChangeAspect="1" noMove="1" noResize="1" noEditPoints="1" noAdjustHandles="1" noChangeArrowheads="1" noChangeShapeType="1" noTextEdit="1"/>
          </p:cNvSpPr>
          <p:nvPr/>
        </p:nvSpPr>
        <p:spPr>
          <a:xfrm>
            <a:off x="5220072" y="1871031"/>
            <a:ext cx="2516010" cy="750975"/>
          </a:xfrm>
          <a:prstGeom prst="rect">
            <a:avLst/>
          </a:prstGeom>
          <a:blipFill rotWithShape="1">
            <a:blip r:embed="rId5"/>
            <a:stretch>
              <a:fillRect/>
            </a:stretch>
          </a:blipFill>
        </p:spPr>
        <p:txBody>
          <a:bodyPr/>
          <a:lstStyle/>
          <a:p>
            <a:pPr fontAlgn="auto">
              <a:spcBef>
                <a:spcPts val="0"/>
              </a:spcBef>
              <a:spcAft>
                <a:spcPts val="0"/>
              </a:spcAft>
              <a:defRPr/>
            </a:pPr>
            <a:r>
              <a:rPr lang="en-IE">
                <a:noFill/>
                <a:latin typeface="+mn-lt"/>
              </a:rPr>
              <a:t> </a:t>
            </a:r>
          </a:p>
        </p:txBody>
      </p:sp>
      <p:sp>
        <p:nvSpPr>
          <p:cNvPr id="19" name="Rectangle 18"/>
          <p:cNvSpPr>
            <a:spLocks noRot="1" noChangeAspect="1" noMove="1" noResize="1" noEditPoints="1" noAdjustHandles="1" noChangeArrowheads="1" noChangeShapeType="1" noTextEdit="1"/>
          </p:cNvSpPr>
          <p:nvPr/>
        </p:nvSpPr>
        <p:spPr>
          <a:xfrm>
            <a:off x="5292080" y="3748970"/>
            <a:ext cx="2954591" cy="400110"/>
          </a:xfrm>
          <a:prstGeom prst="rect">
            <a:avLst/>
          </a:prstGeom>
          <a:blipFill rotWithShape="1">
            <a:blip r:embed="rId6"/>
            <a:stretch>
              <a:fillRect/>
            </a:stretch>
          </a:blipFill>
        </p:spPr>
        <p:txBody>
          <a:bodyPr/>
          <a:lstStyle/>
          <a:p>
            <a:pPr fontAlgn="auto">
              <a:spcBef>
                <a:spcPts val="0"/>
              </a:spcBef>
              <a:spcAft>
                <a:spcPts val="0"/>
              </a:spcAft>
              <a:defRPr/>
            </a:pPr>
            <a:r>
              <a:rPr lang="en-IE">
                <a:noFill/>
                <a:latin typeface="+mn-lt"/>
              </a:rPr>
              <a:t> </a:t>
            </a:r>
          </a:p>
        </p:txBody>
      </p:sp>
      <p:sp>
        <p:nvSpPr>
          <p:cNvPr id="20" name="TextBox 19"/>
          <p:cNvSpPr txBox="1">
            <a:spLocks noRot="1" noChangeAspect="1" noMove="1" noResize="1" noEditPoints="1" noAdjustHandles="1" noChangeArrowheads="1" noChangeShapeType="1" noTextEdit="1"/>
          </p:cNvSpPr>
          <p:nvPr/>
        </p:nvSpPr>
        <p:spPr>
          <a:xfrm>
            <a:off x="35496" y="4109010"/>
            <a:ext cx="4730077" cy="400110"/>
          </a:xfrm>
          <a:prstGeom prst="rect">
            <a:avLst/>
          </a:prstGeom>
          <a:blipFill rotWithShape="1">
            <a:blip r:embed="rId7"/>
            <a:stretch>
              <a:fillRect b="-13636"/>
            </a:stretch>
          </a:blipFill>
        </p:spPr>
        <p:txBody>
          <a:bodyPr/>
          <a:lstStyle/>
          <a:p>
            <a:pPr fontAlgn="auto">
              <a:spcBef>
                <a:spcPts val="0"/>
              </a:spcBef>
              <a:spcAft>
                <a:spcPts val="0"/>
              </a:spcAft>
              <a:defRPr/>
            </a:pPr>
            <a:r>
              <a:rPr lang="en-IE">
                <a:noFill/>
                <a:latin typeface="+mn-lt"/>
              </a:rPr>
              <a:t> </a:t>
            </a:r>
          </a:p>
        </p:txBody>
      </p:sp>
      <p:sp>
        <p:nvSpPr>
          <p:cNvPr id="21" name="TextBox 20"/>
          <p:cNvSpPr txBox="1">
            <a:spLocks noRot="1" noChangeAspect="1" noMove="1" noResize="1" noEditPoints="1" noAdjustHandles="1" noChangeArrowheads="1" noChangeShapeType="1" noTextEdit="1"/>
          </p:cNvSpPr>
          <p:nvPr/>
        </p:nvSpPr>
        <p:spPr>
          <a:xfrm>
            <a:off x="5220072" y="2750033"/>
            <a:ext cx="3589829" cy="814134"/>
          </a:xfrm>
          <a:prstGeom prst="rect">
            <a:avLst/>
          </a:prstGeom>
          <a:blipFill rotWithShape="1">
            <a:blip r:embed="rId8"/>
            <a:stretch>
              <a:fillRect/>
            </a:stretch>
          </a:blipFill>
        </p:spPr>
        <p:txBody>
          <a:bodyPr/>
          <a:lstStyle/>
          <a:p>
            <a:pPr fontAlgn="auto">
              <a:spcBef>
                <a:spcPts val="0"/>
              </a:spcBef>
              <a:spcAft>
                <a:spcPts val="0"/>
              </a:spcAft>
              <a:defRPr/>
            </a:pPr>
            <a:r>
              <a:rPr lang="en-IE">
                <a:noFill/>
                <a:latin typeface="+mn-lt"/>
              </a:rPr>
              <a:t> </a:t>
            </a:r>
          </a:p>
        </p:txBody>
      </p:sp>
      <p:sp>
        <p:nvSpPr>
          <p:cNvPr id="22" name="TextBox 21"/>
          <p:cNvSpPr txBox="1">
            <a:spLocks noRot="1" noChangeAspect="1" noMove="1" noResize="1" noEditPoints="1" noAdjustHandles="1" noChangeArrowheads="1" noChangeShapeType="1" noTextEdit="1"/>
          </p:cNvSpPr>
          <p:nvPr/>
        </p:nvSpPr>
        <p:spPr>
          <a:xfrm>
            <a:off x="4509106" y="260648"/>
            <a:ext cx="4455382" cy="1477328"/>
          </a:xfrm>
          <a:prstGeom prst="rect">
            <a:avLst/>
          </a:prstGeom>
          <a:blipFill rotWithShape="1">
            <a:blip r:embed="rId9"/>
            <a:stretch>
              <a:fillRect l="-1231" t="-2066" r="-3283"/>
            </a:stretch>
          </a:blipFill>
        </p:spPr>
        <p:txBody>
          <a:bodyPr/>
          <a:lstStyle/>
          <a:p>
            <a:pPr>
              <a:defRPr/>
            </a:pPr>
            <a:r>
              <a:rPr lang="en-IE">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107950" y="2060575"/>
            <a:ext cx="2160588" cy="1223963"/>
          </a:xfrm>
          <a:prstGeom prst="borderCallout2">
            <a:avLst>
              <a:gd name="adj1" fmla="val 99380"/>
              <a:gd name="adj2" fmla="val 98743"/>
              <a:gd name="adj3" fmla="val 121221"/>
              <a:gd name="adj4" fmla="val 104039"/>
              <a:gd name="adj5" fmla="val 121593"/>
              <a:gd name="adj6" fmla="val 122185"/>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Feidhmeanna triantánacha hipearbóileacha </a:t>
            </a:r>
          </a:p>
        </p:txBody>
      </p:sp>
      <p:sp>
        <p:nvSpPr>
          <p:cNvPr id="49155" name="Line Callout 2 2"/>
          <p:cNvSpPr>
            <a:spLocks/>
          </p:cNvSpPr>
          <p:nvPr/>
        </p:nvSpPr>
        <p:spPr bwMode="auto">
          <a:xfrm>
            <a:off x="6804025" y="2000250"/>
            <a:ext cx="2160588" cy="2149475"/>
          </a:xfrm>
          <a:prstGeom prst="borderCallout2">
            <a:avLst>
              <a:gd name="adj1" fmla="val 5319"/>
              <a:gd name="adj2" fmla="val -3528"/>
              <a:gd name="adj3" fmla="val 5319"/>
              <a:gd name="adj4" fmla="val -64069"/>
              <a:gd name="adj5" fmla="val 70903"/>
              <a:gd name="adj6" fmla="val -69583"/>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b="1">
                <a:solidFill>
                  <a:srgbClr val="FFFFFF"/>
                </a:solidFill>
                <a:latin typeface="Calibri" pitchFamily="34" charset="0"/>
              </a:rPr>
              <a:t>Maidir le feidhmeanna triantánachta:</a:t>
            </a:r>
          </a:p>
          <a:p>
            <a:pPr algn="ctr" eaLnBrk="1" hangingPunct="1"/>
            <a:r>
              <a:rPr lang="en-IE" altLang="en-US">
                <a:solidFill>
                  <a:srgbClr val="FFFFFF"/>
                </a:solidFill>
                <a:latin typeface="Calibri" pitchFamily="34" charset="0"/>
              </a:rPr>
              <a:t>Bí cinnte go bhfuil na daltaí in ann Céimeanna, Raidiain nó Graid a chumrú </a:t>
            </a:r>
          </a:p>
        </p:txBody>
      </p:sp>
      <p:sp>
        <p:nvSpPr>
          <p:cNvPr id="49156" name="Line Callout 2 3"/>
          <p:cNvSpPr>
            <a:spLocks/>
          </p:cNvSpPr>
          <p:nvPr/>
        </p:nvSpPr>
        <p:spPr bwMode="auto">
          <a:xfrm>
            <a:off x="6948488" y="4292600"/>
            <a:ext cx="2195512" cy="2089150"/>
          </a:xfrm>
          <a:prstGeom prst="borderCallout2">
            <a:avLst>
              <a:gd name="adj1" fmla="val 5472"/>
              <a:gd name="adj2" fmla="val -3472"/>
              <a:gd name="adj3" fmla="val 5472"/>
              <a:gd name="adj4" fmla="val -14750"/>
              <a:gd name="adj5" fmla="val 65731"/>
              <a:gd name="adj6" fmla="val -131019"/>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Chun  formáidí uillinneacha a athrú ó chéimeanna go  raidiain nó graid, gan bunchumrú (SETUP) an áireamháin a athrú.</a:t>
            </a:r>
          </a:p>
        </p:txBody>
      </p:sp>
      <p:pic>
        <p:nvPicPr>
          <p:cNvPr id="49157" name="Picture 2">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215900"/>
            <a:ext cx="15700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a:hlinkClick r:id="rId2" action="ppaction://hlinkpres?slideindex=1&amp;slidetitle="/>
          </p:cNvPr>
          <p:cNvSpPr/>
          <p:nvPr/>
        </p:nvSpPr>
        <p:spPr>
          <a:xfrm>
            <a:off x="6659563" y="2349500"/>
            <a:ext cx="2160587" cy="1079500"/>
          </a:xfrm>
          <a:prstGeom prst="borderCallout2">
            <a:avLst>
              <a:gd name="adj1" fmla="val 98980"/>
              <a:gd name="adj2" fmla="val 48698"/>
              <a:gd name="adj3" fmla="val 120889"/>
              <a:gd name="adj4" fmla="val 9848"/>
              <a:gd name="adj5" fmla="val 118778"/>
              <a:gd name="adj6" fmla="val -37219"/>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an tairiseach  </a:t>
            </a:r>
            <a:r>
              <a:rPr lang="en-IE">
                <a:solidFill>
                  <a:srgbClr val="FFFFFF"/>
                </a:solidFill>
                <a:latin typeface="Cambria Math" pitchFamily="18" charset="0"/>
              </a:rPr>
              <a:t>𝜋 a úsáid</a:t>
            </a:r>
            <a:endParaRPr lang="en-IE">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Callout 2 1"/>
          <p:cNvSpPr>
            <a:spLocks/>
          </p:cNvSpPr>
          <p:nvPr/>
        </p:nvSpPr>
        <p:spPr bwMode="auto">
          <a:xfrm>
            <a:off x="6878638" y="858838"/>
            <a:ext cx="2265362" cy="3433762"/>
          </a:xfrm>
          <a:prstGeom prst="borderCallout2">
            <a:avLst>
              <a:gd name="adj1" fmla="val 3329"/>
              <a:gd name="adj2" fmla="val -3366"/>
              <a:gd name="adj3" fmla="val 3329"/>
              <a:gd name="adj4" fmla="val -11981"/>
              <a:gd name="adj5" fmla="val 79981"/>
              <a:gd name="adj6" fmla="val -17731"/>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Déantar  oibríochtaí matamaiticiúla ina bhfuil luachanna seascadúlacha agus deachúlacha le Céim, Nóiméad, Soicind (Degree, Minute, Second). Mar luach seascadúlach a thaispeántar an toradh. </a:t>
            </a:r>
          </a:p>
        </p:txBody>
      </p:sp>
      <p:sp>
        <p:nvSpPr>
          <p:cNvPr id="3" name="Rectangle 2"/>
          <p:cNvSpPr/>
          <p:nvPr/>
        </p:nvSpPr>
        <p:spPr>
          <a:xfrm>
            <a:off x="250825" y="1125538"/>
            <a:ext cx="2195513" cy="1798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a:solidFill>
                  <a:srgbClr val="C00000"/>
                </a:solidFill>
                <a:sym typeface="Wingdings 3" pitchFamily="18" charset="2"/>
              </a:rPr>
              <a:t>D’fhág bus Baile Átha Cliath ag 12:50 agus bhain sé baile Dhún na nGall amach ag  16:40.  Cén fad a thóg an turas?</a:t>
            </a:r>
            <a:endParaRPr lang="en-IE">
              <a:solidFill>
                <a:srgbClr val="C00000"/>
              </a:solidFill>
            </a:endParaRPr>
          </a:p>
        </p:txBody>
      </p:sp>
      <p:sp>
        <p:nvSpPr>
          <p:cNvPr id="7" name="Rectangle 6"/>
          <p:cNvSpPr/>
          <p:nvPr/>
        </p:nvSpPr>
        <p:spPr>
          <a:xfrm>
            <a:off x="323850" y="3141663"/>
            <a:ext cx="1590675" cy="3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a:solidFill>
                  <a:srgbClr val="C00000"/>
                </a:solidFill>
                <a:sym typeface="Wingdings 3" pitchFamily="18" charset="2"/>
              </a:rPr>
              <a:t>3 uair 50 nóim</a:t>
            </a:r>
            <a:endParaRPr lang="en-IE">
              <a:solidFill>
                <a:srgbClr val="C00000"/>
              </a:solidFill>
            </a:endParaRPr>
          </a:p>
        </p:txBody>
      </p:sp>
      <p:sp>
        <p:nvSpPr>
          <p:cNvPr id="9" name="Rectangle 8"/>
          <p:cNvSpPr/>
          <p:nvPr/>
        </p:nvSpPr>
        <p:spPr>
          <a:xfrm>
            <a:off x="323850" y="3500438"/>
            <a:ext cx="159067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b="1">
                <a:solidFill>
                  <a:srgbClr val="C00000"/>
                </a:solidFill>
                <a:sym typeface="Wingdings 3" pitchFamily="18" charset="2"/>
              </a:rPr>
              <a:t>3.83 uair</a:t>
            </a:r>
            <a:endParaRPr lang="en-IE">
              <a:solidFill>
                <a:srgbClr val="C00000"/>
              </a:solidFill>
            </a:endParaRPr>
          </a:p>
        </p:txBody>
      </p:sp>
      <p:grpSp>
        <p:nvGrpSpPr>
          <p:cNvPr id="18" name="Group 17"/>
          <p:cNvGrpSpPr>
            <a:grpSpLocks/>
          </p:cNvGrpSpPr>
          <p:nvPr/>
        </p:nvGrpSpPr>
        <p:grpSpPr bwMode="auto">
          <a:xfrm>
            <a:off x="1908175" y="223838"/>
            <a:ext cx="6372225" cy="433387"/>
            <a:chOff x="1907704" y="224500"/>
            <a:chExt cx="6372225" cy="432048"/>
          </a:xfrm>
        </p:grpSpPr>
        <p:sp>
          <p:nvSpPr>
            <p:cNvPr id="26" name="Rounded Rectangle 25"/>
            <p:cNvSpPr/>
            <p:nvPr/>
          </p:nvSpPr>
          <p:spPr>
            <a:xfrm>
              <a:off x="1961679" y="224500"/>
              <a:ext cx="6318250"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nvGrpSpPr>
            <p:cNvPr id="51219" name="Group 16"/>
            <p:cNvGrpSpPr>
              <a:grpSpLocks/>
            </p:cNvGrpSpPr>
            <p:nvPr/>
          </p:nvGrpSpPr>
          <p:grpSpPr bwMode="auto">
            <a:xfrm>
              <a:off x="1907704" y="260648"/>
              <a:ext cx="6372225" cy="371475"/>
              <a:chOff x="1907704" y="260648"/>
              <a:chExt cx="6372225" cy="371475"/>
            </a:xfrm>
          </p:grpSpPr>
          <p:pic>
            <p:nvPicPr>
              <p:cNvPr id="51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0648"/>
                <a:ext cx="6372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825279" y="317873"/>
                <a:ext cx="468313" cy="2880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sz="1600" b="1" dirty="0">
                    <a:solidFill>
                      <a:schemeClr val="tx1"/>
                    </a:solidFill>
                  </a:rPr>
                  <a:t>DMS</a:t>
                </a:r>
              </a:p>
            </p:txBody>
          </p:sp>
          <p:sp>
            <p:nvSpPr>
              <p:cNvPr id="11" name="Rounded Rectangle 10"/>
              <p:cNvSpPr/>
              <p:nvPr/>
            </p:nvSpPr>
            <p:spPr>
              <a:xfrm>
                <a:off x="4176242" y="314707"/>
                <a:ext cx="468312" cy="2880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sz="1600" b="1" dirty="0">
                    <a:solidFill>
                      <a:schemeClr val="tx1"/>
                    </a:solidFill>
                  </a:rPr>
                  <a:t>DMS</a:t>
                </a:r>
              </a:p>
            </p:txBody>
          </p:sp>
          <p:sp>
            <p:nvSpPr>
              <p:cNvPr id="12" name="Rounded Rectangle 11"/>
              <p:cNvSpPr/>
              <p:nvPr/>
            </p:nvSpPr>
            <p:spPr>
              <a:xfrm>
                <a:off x="5976467" y="314707"/>
                <a:ext cx="468312" cy="2880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sz="1600" b="1" dirty="0">
                    <a:solidFill>
                      <a:schemeClr val="tx1"/>
                    </a:solidFill>
                  </a:rPr>
                  <a:t>DMS</a:t>
                </a:r>
              </a:p>
            </p:txBody>
          </p:sp>
          <p:sp>
            <p:nvSpPr>
              <p:cNvPr id="13" name="Rounded Rectangle 12"/>
              <p:cNvSpPr/>
              <p:nvPr/>
            </p:nvSpPr>
            <p:spPr>
              <a:xfrm>
                <a:off x="7344892" y="311542"/>
                <a:ext cx="466725" cy="2880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sz="1600" b="1" dirty="0">
                    <a:solidFill>
                      <a:schemeClr val="tx1"/>
                    </a:solidFill>
                  </a:rPr>
                  <a:t>DMS</a:t>
                </a:r>
              </a:p>
            </p:txBody>
          </p:sp>
        </p:grpSp>
      </p:grpSp>
      <p:grpSp>
        <p:nvGrpSpPr>
          <p:cNvPr id="51207" name="Group 5"/>
          <p:cNvGrpSpPr>
            <a:grpSpLocks/>
          </p:cNvGrpSpPr>
          <p:nvPr/>
        </p:nvGrpSpPr>
        <p:grpSpPr bwMode="auto">
          <a:xfrm>
            <a:off x="-2916238" y="2492375"/>
            <a:ext cx="466725" cy="463550"/>
            <a:chOff x="2977474" y="398668"/>
            <a:chExt cx="468000" cy="464395"/>
          </a:xfrm>
        </p:grpSpPr>
        <p:grpSp>
          <p:nvGrpSpPr>
            <p:cNvPr id="51214" name="Group 4"/>
            <p:cNvGrpSpPr>
              <a:grpSpLocks/>
            </p:cNvGrpSpPr>
            <p:nvPr/>
          </p:nvGrpSpPr>
          <p:grpSpPr bwMode="auto">
            <a:xfrm>
              <a:off x="2977474" y="398668"/>
              <a:ext cx="468000" cy="376624"/>
              <a:chOff x="2977474" y="398668"/>
              <a:chExt cx="468000" cy="376624"/>
            </a:xfrm>
          </p:grpSpPr>
          <p:sp>
            <p:nvSpPr>
              <p:cNvPr id="14" name="Rounded Rectangle 13"/>
              <p:cNvSpPr/>
              <p:nvPr/>
            </p:nvSpPr>
            <p:spPr>
              <a:xfrm>
                <a:off x="2977474" y="468645"/>
                <a:ext cx="468000" cy="306946"/>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sz="1100" b="1" dirty="0">
                    <a:solidFill>
                      <a:schemeClr val="tx1"/>
                    </a:solidFill>
                  </a:rPr>
                  <a:t>change</a:t>
                </a:r>
              </a:p>
            </p:txBody>
          </p:sp>
          <p:sp>
            <p:nvSpPr>
              <p:cNvPr id="16" name="Arc 15"/>
              <p:cNvSpPr/>
              <p:nvPr/>
            </p:nvSpPr>
            <p:spPr>
              <a:xfrm rot="8775078">
                <a:off x="3020454" y="398668"/>
                <a:ext cx="332693" cy="365790"/>
              </a:xfrm>
              <a:prstGeom prst="arc">
                <a:avLst>
                  <a:gd name="adj1" fmla="val 14899708"/>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a:p>
            </p:txBody>
          </p:sp>
        </p:grpSp>
        <p:sp>
          <p:nvSpPr>
            <p:cNvPr id="4" name="Arc 3"/>
            <p:cNvSpPr/>
            <p:nvPr/>
          </p:nvSpPr>
          <p:spPr>
            <a:xfrm rot="19938763">
              <a:off x="3020454" y="497272"/>
              <a:ext cx="332693" cy="365791"/>
            </a:xfrm>
            <a:prstGeom prst="arc">
              <a:avLst>
                <a:gd name="adj1" fmla="val 14899708"/>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E"/>
            </a:p>
          </p:txBody>
        </p:sp>
      </p:gr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795338"/>
            <a:ext cx="407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811213"/>
            <a:ext cx="40767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1835150" y="647700"/>
            <a:ext cx="1233488" cy="431800"/>
            <a:chOff x="1916669" y="710626"/>
            <a:chExt cx="1151370" cy="432048"/>
          </a:xfrm>
        </p:grpSpPr>
        <p:sp>
          <p:nvSpPr>
            <p:cNvPr id="8" name="Rounded Rectangle 7"/>
            <p:cNvSpPr/>
            <p:nvPr/>
          </p:nvSpPr>
          <p:spPr>
            <a:xfrm>
              <a:off x="1916669" y="710626"/>
              <a:ext cx="1151370"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1" name="Rounded Rectangle 20"/>
            <p:cNvSpPr/>
            <p:nvPr/>
          </p:nvSpPr>
          <p:spPr>
            <a:xfrm>
              <a:off x="1983351" y="775751"/>
              <a:ext cx="506780" cy="3049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dirty="0">
                  <a:solidFill>
                    <a:schemeClr val="tx1"/>
                  </a:solidFill>
                </a:rPr>
                <a:t>2ndF</a:t>
              </a:r>
            </a:p>
          </p:txBody>
        </p:sp>
        <p:sp>
          <p:nvSpPr>
            <p:cNvPr id="22" name="Rounded Rectangle 21"/>
            <p:cNvSpPr/>
            <p:nvPr/>
          </p:nvSpPr>
          <p:spPr>
            <a:xfrm>
              <a:off x="2583485" y="775751"/>
              <a:ext cx="468253" cy="3049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sz="1600" b="1" dirty="0">
                  <a:solidFill>
                    <a:schemeClr val="tx1"/>
                  </a:solidFill>
                </a:rPr>
                <a:t>DMS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fade">
                                      <p:cBhvr>
                                        <p:cTn id="15" dur="500"/>
                                        <p:tgtEl>
                                          <p:spTgt spid="15362"/>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5363"/>
                                        </p:tgtEl>
                                        <p:attrNameLst>
                                          <p:attrName>style.visibility</p:attrName>
                                        </p:attrNameLst>
                                      </p:cBhvr>
                                      <p:to>
                                        <p:strVal val="visible"/>
                                      </p:to>
                                    </p:set>
                                    <p:animEffect transition="in" filter="fade">
                                      <p:cBhvr>
                                        <p:cTn id="27" dur="500"/>
                                        <p:tgtEl>
                                          <p:spTgt spid="15363"/>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6875463" y="3429000"/>
            <a:ext cx="2017712" cy="966788"/>
          </a:xfrm>
          <a:prstGeom prst="borderCallout2">
            <a:avLst>
              <a:gd name="adj1" fmla="val 9387"/>
              <a:gd name="adj2" fmla="val 833"/>
              <a:gd name="adj3" fmla="val 40348"/>
              <a:gd name="adj4" fmla="val -12271"/>
              <a:gd name="adj5" fmla="val 38163"/>
              <a:gd name="adj6" fmla="val -119533"/>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an deilín a fháil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6875463" y="3573463"/>
            <a:ext cx="2017712" cy="606425"/>
          </a:xfrm>
          <a:prstGeom prst="borderCallout2">
            <a:avLst>
              <a:gd name="adj1" fmla="val 9387"/>
              <a:gd name="adj2" fmla="val 833"/>
              <a:gd name="adj3" fmla="val 40348"/>
              <a:gd name="adj4" fmla="val -12271"/>
              <a:gd name="adj5" fmla="val 54671"/>
              <a:gd name="adj6" fmla="val -51505"/>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loganna</a:t>
            </a:r>
          </a:p>
        </p:txBody>
      </p:sp>
      <p:sp>
        <p:nvSpPr>
          <p:cNvPr id="3" name="Rounded Rectangle 2">
            <a:hlinkClick r:id="rId2" action="ppaction://hlinkpres?slideindex=1&amp;slidetitle="/>
          </p:cNvPr>
          <p:cNvSpPr/>
          <p:nvPr/>
        </p:nvSpPr>
        <p:spPr>
          <a:xfrm>
            <a:off x="7872413" y="260350"/>
            <a:ext cx="971550" cy="792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IE" sz="6600" dirty="0">
                <a:solidFill>
                  <a:srgbClr val="C00000"/>
                </a:solidFill>
                <a:sym typeface="Wingdings"/>
              </a:rPr>
              <a:t></a:t>
            </a:r>
            <a:endParaRPr lang="en-IE" sz="2000"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6875463" y="1844675"/>
            <a:ext cx="2017712" cy="1368425"/>
          </a:xfrm>
          <a:prstGeom prst="borderCallout2">
            <a:avLst>
              <a:gd name="adj1" fmla="val 100769"/>
              <a:gd name="adj2" fmla="val 53660"/>
              <a:gd name="adj3" fmla="val 156973"/>
              <a:gd name="adj4" fmla="val 16730"/>
              <a:gd name="adj5" fmla="val 157574"/>
              <a:gd name="adj6" fmla="val -17598"/>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camóg a ionchur i slonn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503238" y="231775"/>
            <a:ext cx="813752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IE" altLang="en-US" sz="2000" b="1">
                <a:solidFill>
                  <a:srgbClr val="000000"/>
                </a:solidFill>
                <a:latin typeface="Calibri" pitchFamily="34" charset="0"/>
              </a:rPr>
              <a:t>Miotas #1: “Níl in áireamháin ach maidí croise: Úsáidtear iad toisc go bhfuil scoláirí róleisciúil leis na freagraí a áireamh as a stuaim féin; déanann siad an obair don scoláire.” </a:t>
            </a:r>
          </a:p>
          <a:p>
            <a:pPr algn="just" eaLnBrk="1" hangingPunct="1"/>
            <a:endParaRPr lang="en-IE" altLang="en-US" sz="2000">
              <a:solidFill>
                <a:srgbClr val="000000"/>
              </a:solidFill>
              <a:latin typeface="Calibri" pitchFamily="34" charset="0"/>
            </a:endParaRPr>
          </a:p>
          <a:p>
            <a:pPr algn="just" eaLnBrk="1" hangingPunct="1"/>
            <a:r>
              <a:rPr lang="en-IE" altLang="en-US" sz="2000">
                <a:solidFill>
                  <a:srgbClr val="000000"/>
                </a:solidFill>
                <a:latin typeface="Calibri" pitchFamily="34" charset="0"/>
              </a:rPr>
              <a:t>Ar éigean go dtagann aon mhachnamh matamaiticiúil</a:t>
            </a:r>
            <a:r>
              <a:rPr lang="en-IE" altLang="en-US" sz="2000" b="1">
                <a:solidFill>
                  <a:srgbClr val="000000"/>
                </a:solidFill>
                <a:latin typeface="Calibri" pitchFamily="34" charset="0"/>
              </a:rPr>
              <a:t> </a:t>
            </a:r>
            <a:r>
              <a:rPr lang="en-IE" altLang="en-US" sz="2000">
                <a:solidFill>
                  <a:srgbClr val="000000"/>
                </a:solidFill>
                <a:latin typeface="Calibri" pitchFamily="34" charset="0"/>
              </a:rPr>
              <a:t>i gceist in áireamh meicniúil. Tagann tuiscint cheart at mhatamaitic de thoradh tuisceana ar céard tá á fhiafraí ag an gceist, eolas ar conas an fhadhb a leagan amach, cinneadh ar cé acu oibríochtaí atá feiliúnach agus breith go bhfuil nó nach bhfuil ciall leis an bhfreagra a fhaightear. Níl sna háireamháin ach uirlis a úsáideann scoláirí le fadhbanna a réiteach. Toisc go gcuireann siad deireadh le ríomhanna leadránacha agus le hionramhála ailgéabracha a chuireann lagmhisneach ar mhórán scoláirí, ceadaíonn áireamháin do bhreis scoláirí fadhbanna a réiteach agus teacht ar léirthuiscint ar chumhacht agus ar luach na matamaitice i saol an lae inniu. Ach úsáid chuí a bhaint astu, feabhsaíonn áireamháin an fhoghlaim – ní ionadaí di iad.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323850" y="1933575"/>
            <a:ext cx="1944688" cy="1843088"/>
          </a:xfrm>
          <a:prstGeom prst="borderCallout2">
            <a:avLst>
              <a:gd name="adj1" fmla="val 101255"/>
              <a:gd name="adj2" fmla="val 49372"/>
              <a:gd name="adj3" fmla="val 127533"/>
              <a:gd name="adj4" fmla="val 70283"/>
              <a:gd name="adj5" fmla="val 128732"/>
              <a:gd name="adj6" fmla="val 123948"/>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téarmaí a scríobh sa nodaireacht eolaíochta (EXP): Easpónant de </a:t>
            </a:r>
            <a:br>
              <a:rPr lang="en-IE">
                <a:solidFill>
                  <a:srgbClr val="FFFFFF"/>
                </a:solidFill>
              </a:rPr>
            </a:br>
            <a:r>
              <a:rPr lang="en-IE">
                <a:solidFill>
                  <a:srgbClr val="FFFFFF"/>
                </a:solidFill>
              </a:rPr>
              <a:t> x 10</a:t>
            </a:r>
            <a:r>
              <a:rPr lang="en-IE" baseline="30000">
                <a:solidFill>
                  <a:srgbClr val="FFFFFF"/>
                </a:solidFill>
              </a:rPr>
              <a:t>n</a:t>
            </a:r>
            <a:endParaRPr lang="en-IE">
              <a:solidFill>
                <a:srgbClr val="FFFF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179388" y="4221163"/>
            <a:ext cx="2016125" cy="792162"/>
          </a:xfrm>
          <a:prstGeom prst="borderCallout2">
            <a:avLst>
              <a:gd name="adj1" fmla="val 40062"/>
              <a:gd name="adj2" fmla="val 104553"/>
              <a:gd name="adj3" fmla="val 32868"/>
              <a:gd name="adj4" fmla="val 142290"/>
              <a:gd name="adj5" fmla="val 21130"/>
              <a:gd name="adj6" fmla="val 165198"/>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codáin a ionchur</a:t>
            </a:r>
          </a:p>
        </p:txBody>
      </p:sp>
      <p:sp>
        <p:nvSpPr>
          <p:cNvPr id="3" name="Line Callout 2 2"/>
          <p:cNvSpPr/>
          <p:nvPr/>
        </p:nvSpPr>
        <p:spPr>
          <a:xfrm>
            <a:off x="179388" y="2646363"/>
            <a:ext cx="2000250" cy="792162"/>
          </a:xfrm>
          <a:prstGeom prst="borderCallout2">
            <a:avLst>
              <a:gd name="adj1" fmla="val 40062"/>
              <a:gd name="adj2" fmla="val 104553"/>
              <a:gd name="adj3" fmla="val 186644"/>
              <a:gd name="adj4" fmla="val 118753"/>
              <a:gd name="adj5" fmla="val 186693"/>
              <a:gd name="adj6" fmla="val 162880"/>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Cun leaschodáin a ionchur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2 3"/>
          <p:cNvSpPr/>
          <p:nvPr/>
        </p:nvSpPr>
        <p:spPr>
          <a:xfrm>
            <a:off x="6804025" y="2492375"/>
            <a:ext cx="2160588" cy="1411288"/>
          </a:xfrm>
          <a:prstGeom prst="borderCallout2">
            <a:avLst>
              <a:gd name="adj1" fmla="val 68164"/>
              <a:gd name="adj2" fmla="val -3193"/>
              <a:gd name="adj3" fmla="val 106121"/>
              <a:gd name="adj4" fmla="val -9948"/>
              <a:gd name="adj5" fmla="val 113458"/>
              <a:gd name="adj6" fmla="val -24386"/>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dul go dtí an chéad sonra eile, faoin mód STAT  </a:t>
            </a:r>
          </a:p>
        </p:txBody>
      </p:sp>
      <p:sp>
        <p:nvSpPr>
          <p:cNvPr id="57347" name="Line Callout 2 4"/>
          <p:cNvSpPr>
            <a:spLocks/>
          </p:cNvSpPr>
          <p:nvPr/>
        </p:nvSpPr>
        <p:spPr bwMode="auto">
          <a:xfrm>
            <a:off x="6804025" y="4221163"/>
            <a:ext cx="2160588" cy="2303462"/>
          </a:xfrm>
          <a:prstGeom prst="borderCallout2">
            <a:avLst>
              <a:gd name="adj1" fmla="val 4963"/>
              <a:gd name="adj2" fmla="val -3528"/>
              <a:gd name="adj3" fmla="val 4963"/>
              <a:gd name="adj4" fmla="val -7861"/>
              <a:gd name="adj5" fmla="val 3102"/>
              <a:gd name="adj6" fmla="val -14477"/>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Chun aistriú ó ghnáthchodáin go deachúlacha athfhillteacha nó   an bunluach deachúlach (má oireann) suas go dtí  10 ndigit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Rot="1" noChangeAspect="1" noMove="1" noResize="1" noEditPoints="1" noAdjustHandles="1" noChangeArrowheads="1" noChangeShapeType="1" noTextEdit="1"/>
          </p:cNvSpPr>
          <p:nvPr/>
        </p:nvSpPr>
        <p:spPr>
          <a:xfrm>
            <a:off x="107504" y="620688"/>
            <a:ext cx="9145016" cy="4176464"/>
          </a:xfrm>
          <a:prstGeom prst="rect">
            <a:avLst/>
          </a:prstGeom>
          <a:blipFill rotWithShape="1">
            <a:blip r:embed="rId2"/>
            <a:stretch>
              <a:fillRect l="-600" t="-730"/>
            </a:stretch>
          </a:blipFill>
          <a:ln>
            <a:noFill/>
          </a:ln>
        </p:spPr>
        <p:txBody>
          <a:bodyPr/>
          <a:lstStyle/>
          <a:p>
            <a:pPr fontAlgn="auto">
              <a:spcBef>
                <a:spcPts val="0"/>
              </a:spcBef>
              <a:spcAft>
                <a:spcPts val="0"/>
              </a:spcAft>
              <a:defRPr/>
            </a:pPr>
            <a:r>
              <a:rPr lang="en-IE">
                <a:noFill/>
                <a:latin typeface="+mn-lt"/>
              </a:rPr>
              <a:t>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784225"/>
            <a:ext cx="40671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Line Callout 2 2">
            <a:hlinkClick r:id="rId4" action="ppaction://hlinkfile"/>
          </p:cNvPr>
          <p:cNvSpPr>
            <a:spLocks/>
          </p:cNvSpPr>
          <p:nvPr/>
        </p:nvSpPr>
        <p:spPr bwMode="auto">
          <a:xfrm>
            <a:off x="0" y="2781300"/>
            <a:ext cx="2411413" cy="3600450"/>
          </a:xfrm>
          <a:prstGeom prst="borderCallout2">
            <a:avLst>
              <a:gd name="adj1" fmla="val 3176"/>
              <a:gd name="adj2" fmla="val 103162"/>
              <a:gd name="adj3" fmla="val 3176"/>
              <a:gd name="adj4" fmla="val 114681"/>
              <a:gd name="adj5" fmla="val 50528"/>
              <a:gd name="adj6" fmla="val 119028"/>
            </a:avLst>
          </a:prstGeom>
          <a:solidFill>
            <a:srgbClr val="C00000"/>
          </a:solidFill>
          <a:ln w="76200" algn="ctr">
            <a:solidFill>
              <a:srgbClr val="FFFF00"/>
            </a:solidFill>
            <a:miter lim="800000"/>
            <a:headEnd/>
            <a:tailEnd type="triangle" w="med" len="me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RANDOM</a:t>
            </a:r>
          </a:p>
          <a:p>
            <a:pPr algn="ctr" eaLnBrk="1" hangingPunct="1"/>
            <a:r>
              <a:rPr lang="en-IE" altLang="en-US">
                <a:solidFill>
                  <a:srgbClr val="FFFFFF"/>
                </a:solidFill>
                <a:latin typeface="Calibri" pitchFamily="34" charset="0"/>
              </a:rPr>
              <a:t>Chun an fheidhm randamach (Random) san áireamhán a úsáid, brúigh</a:t>
            </a:r>
          </a:p>
          <a:p>
            <a:pPr algn="ctr" eaLnBrk="1" hangingPunct="1"/>
            <a:endParaRPr lang="en-IE" altLang="en-US">
              <a:solidFill>
                <a:srgbClr val="FFFFFF"/>
              </a:solidFill>
              <a:latin typeface="Calibri" pitchFamily="34" charset="0"/>
            </a:endParaRPr>
          </a:p>
          <a:p>
            <a:pPr algn="ctr" eaLnBrk="1" hangingPunct="1"/>
            <a:endParaRPr lang="en-IE" altLang="en-US">
              <a:solidFill>
                <a:srgbClr val="FFFFFF"/>
              </a:solidFill>
              <a:latin typeface="Calibri" pitchFamily="34" charset="0"/>
            </a:endParaRPr>
          </a:p>
          <a:p>
            <a:pPr algn="ctr" eaLnBrk="1" hangingPunct="1"/>
            <a:r>
              <a:rPr lang="en-IE" altLang="en-US">
                <a:solidFill>
                  <a:srgbClr val="FFFFFF"/>
                </a:solidFill>
                <a:latin typeface="Calibri" pitchFamily="34" charset="0"/>
              </a:rPr>
              <a:t>Agus brúigh   </a:t>
            </a:r>
          </a:p>
          <a:p>
            <a:pPr algn="ctr" eaLnBrk="1" hangingPunct="1"/>
            <a:endParaRPr lang="en-IE" altLang="en-US">
              <a:solidFill>
                <a:srgbClr val="FFFFFF"/>
              </a:solidFill>
              <a:latin typeface="Calibri" pitchFamily="34" charset="0"/>
            </a:endParaRPr>
          </a:p>
          <a:p>
            <a:pPr algn="ctr" eaLnBrk="1" hangingPunct="1"/>
            <a:r>
              <a:rPr lang="en-IE" altLang="en-US">
                <a:solidFill>
                  <a:srgbClr val="FFFFFF"/>
                </a:solidFill>
                <a:latin typeface="Calibri" pitchFamily="34" charset="0"/>
              </a:rPr>
              <a:t>arís is arís eile chun teacht ar uimhir randamach nua </a:t>
            </a:r>
          </a:p>
        </p:txBody>
      </p:sp>
      <p:grpSp>
        <p:nvGrpSpPr>
          <p:cNvPr id="58373" name="Group 4"/>
          <p:cNvGrpSpPr>
            <a:grpSpLocks/>
          </p:cNvGrpSpPr>
          <p:nvPr/>
        </p:nvGrpSpPr>
        <p:grpSpPr bwMode="auto">
          <a:xfrm>
            <a:off x="539750" y="4292600"/>
            <a:ext cx="1114425" cy="431800"/>
            <a:chOff x="1916669" y="710626"/>
            <a:chExt cx="1044000" cy="432048"/>
          </a:xfrm>
        </p:grpSpPr>
        <p:sp>
          <p:nvSpPr>
            <p:cNvPr id="6" name="Rounded Rectangle 5"/>
            <p:cNvSpPr/>
            <p:nvPr/>
          </p:nvSpPr>
          <p:spPr>
            <a:xfrm>
              <a:off x="1916669" y="710626"/>
              <a:ext cx="1044000"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7" name="Rounded Rectangle 6"/>
            <p:cNvSpPr/>
            <p:nvPr/>
          </p:nvSpPr>
          <p:spPr>
            <a:xfrm>
              <a:off x="1983593" y="775751"/>
              <a:ext cx="505641" cy="3049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dirty="0">
                  <a:solidFill>
                    <a:schemeClr val="tx1"/>
                  </a:solidFill>
                </a:rPr>
                <a:t>2ndF</a:t>
              </a:r>
            </a:p>
          </p:txBody>
        </p:sp>
        <p:sp>
          <p:nvSpPr>
            <p:cNvPr id="8" name="Rounded Rectangle 7"/>
            <p:cNvSpPr/>
            <p:nvPr/>
          </p:nvSpPr>
          <p:spPr>
            <a:xfrm>
              <a:off x="2582925" y="775751"/>
              <a:ext cx="324205" cy="3049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sz="1600" b="1" dirty="0">
                  <a:solidFill>
                    <a:schemeClr val="tx1"/>
                  </a:solidFill>
                </a:rPr>
                <a:t>  7</a:t>
              </a:r>
            </a:p>
          </p:txBody>
        </p:sp>
      </p:grpSp>
      <p:sp>
        <p:nvSpPr>
          <p:cNvPr id="9" name="Rounded Rectangle 8"/>
          <p:cNvSpPr/>
          <p:nvPr/>
        </p:nvSpPr>
        <p:spPr>
          <a:xfrm>
            <a:off x="971550" y="5084763"/>
            <a:ext cx="288925" cy="2873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sz="1600" b="1" dirty="0">
                <a:solidFill>
                  <a:schemeClr val="tx1"/>
                </a:solidFill>
              </a:rPr>
              <a:t> </a:t>
            </a:r>
            <a:r>
              <a:rPr lang="en-IE" sz="2400" b="1" dirty="0">
                <a:solidFill>
                  <a:schemeClr val="tx1"/>
                </a:solidFill>
              </a:rPr>
              <a:t>=</a:t>
            </a:r>
          </a:p>
        </p:txBody>
      </p:sp>
      <p:grpSp>
        <p:nvGrpSpPr>
          <p:cNvPr id="10" name="Group 9"/>
          <p:cNvGrpSpPr>
            <a:grpSpLocks/>
          </p:cNvGrpSpPr>
          <p:nvPr/>
        </p:nvGrpSpPr>
        <p:grpSpPr bwMode="auto">
          <a:xfrm>
            <a:off x="6818313" y="3590925"/>
            <a:ext cx="2438400" cy="774700"/>
            <a:chOff x="6960540" y="-43728"/>
            <a:chExt cx="2439045" cy="774672"/>
          </a:xfrm>
        </p:grpSpPr>
        <p:sp>
          <p:nvSpPr>
            <p:cNvPr id="11" name="Rounded Rectangle 10">
              <a:hlinkClick r:id="rId5" action="ppaction://hlinkpres?slideindex=1&amp;slidetitle="/>
            </p:cNvPr>
            <p:cNvSpPr/>
            <p:nvPr/>
          </p:nvSpPr>
          <p:spPr>
            <a:xfrm>
              <a:off x="6960540" y="-43728"/>
              <a:ext cx="1641909" cy="77467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solidFill>
                    <a:srgbClr val="C00000"/>
                  </a:solidFill>
                </a:rPr>
                <a:t>RAND</a:t>
              </a:r>
            </a:p>
          </p:txBody>
        </p:sp>
        <p:sp>
          <p:nvSpPr>
            <p:cNvPr id="12" name="Rounded Rectangle 11"/>
            <p:cNvSpPr/>
            <p:nvPr/>
          </p:nvSpPr>
          <p:spPr>
            <a:xfrm>
              <a:off x="8319799" y="-16741"/>
              <a:ext cx="1079786" cy="7206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5400" dirty="0">
                  <a:solidFill>
                    <a:srgbClr val="C00000"/>
                  </a:solidFill>
                  <a:sym typeface="Wingdings"/>
                </a:rPr>
                <a:t></a:t>
              </a:r>
              <a:endParaRPr lang="en-IE" sz="54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77050" y="692150"/>
            <a:ext cx="2266950"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sz="2200" b="1">
                <a:solidFill>
                  <a:srgbClr val="C00000"/>
                </a:solidFill>
                <a:sym typeface="Wingdings 3" pitchFamily="18" charset="2"/>
              </a:rPr>
              <a:t>Mar shampla,</a:t>
            </a:r>
          </a:p>
          <a:p>
            <a:pPr>
              <a:defRPr/>
            </a:pPr>
            <a:r>
              <a:rPr lang="en-IE" sz="2200" b="1">
                <a:solidFill>
                  <a:srgbClr val="C00000"/>
                </a:solidFill>
                <a:sym typeface="Wingdings 3" pitchFamily="18" charset="2"/>
              </a:rPr>
              <a:t>Sloinn 1+ 2i  </a:t>
            </a:r>
          </a:p>
          <a:p>
            <a:pPr>
              <a:defRPr/>
            </a:pPr>
            <a:r>
              <a:rPr lang="en-IE" sz="2200" b="1">
                <a:solidFill>
                  <a:srgbClr val="C00000"/>
                </a:solidFill>
                <a:sym typeface="Wingdings 3" pitchFamily="18" charset="2"/>
              </a:rPr>
              <a:t>san fhoirm Pholach</a:t>
            </a:r>
            <a:endParaRPr lang="en-IE" sz="220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774700"/>
            <a:ext cx="40767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7235825" y="1916113"/>
            <a:ext cx="1343025" cy="431800"/>
            <a:chOff x="7020272" y="2826528"/>
            <a:chExt cx="1343025" cy="381000"/>
          </a:xfrm>
        </p:grpSpPr>
        <p:pic>
          <p:nvPicPr>
            <p:cNvPr id="594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826528"/>
              <a:ext cx="1343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09" name="Group 2"/>
            <p:cNvGrpSpPr>
              <a:grpSpLocks/>
            </p:cNvGrpSpPr>
            <p:nvPr/>
          </p:nvGrpSpPr>
          <p:grpSpPr bwMode="auto">
            <a:xfrm>
              <a:off x="7168702" y="2845340"/>
              <a:ext cx="1035514" cy="291412"/>
              <a:chOff x="7008552" y="3461596"/>
              <a:chExt cx="1035514" cy="291412"/>
            </a:xfrm>
          </p:grpSpPr>
          <p:sp>
            <p:nvSpPr>
              <p:cNvPr id="2" name="Rounded Rectangle 1"/>
              <p:cNvSpPr/>
              <p:nvPr/>
            </p:nvSpPr>
            <p:spPr>
              <a:xfrm>
                <a:off x="7379235" y="3500214"/>
                <a:ext cx="325437" cy="2521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schemeClr val="bg1"/>
                  </a:solidFill>
                </a:endParaRPr>
              </a:p>
            </p:txBody>
          </p:sp>
          <p:sp>
            <p:nvSpPr>
              <p:cNvPr id="9" name="Rounded Rectangle 8"/>
              <p:cNvSpPr/>
              <p:nvPr/>
            </p:nvSpPr>
            <p:spPr>
              <a:xfrm>
                <a:off x="7007760" y="3460993"/>
                <a:ext cx="1036637" cy="2157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200" b="1" dirty="0">
                    <a:solidFill>
                      <a:schemeClr val="tx1"/>
                    </a:solidFill>
                  </a:rPr>
                  <a:t>,</a:t>
                </a:r>
              </a:p>
              <a:p>
                <a:pPr algn="ctr" fontAlgn="auto">
                  <a:spcBef>
                    <a:spcPts val="0"/>
                  </a:spcBef>
                  <a:spcAft>
                    <a:spcPts val="0"/>
                  </a:spcAft>
                  <a:defRPr/>
                </a:pPr>
                <a:r>
                  <a:rPr lang="en-IE" sz="900" b="1" dirty="0">
                    <a:solidFill>
                      <a:schemeClr val="tx1"/>
                    </a:solidFill>
                  </a:rPr>
                  <a:t>(</a:t>
                </a:r>
                <a:r>
                  <a:rPr lang="en-IE" sz="900" b="1" dirty="0" err="1">
                    <a:solidFill>
                      <a:schemeClr val="tx1"/>
                    </a:solidFill>
                  </a:rPr>
                  <a:t>x.y</a:t>
                </a:r>
                <a:r>
                  <a:rPr lang="en-IE" sz="900" b="1" dirty="0">
                    <a:solidFill>
                      <a:schemeClr val="tx1"/>
                    </a:solidFill>
                  </a:rPr>
                  <a:t>)</a:t>
                </a:r>
              </a:p>
            </p:txBody>
          </p:sp>
        </p:grpSp>
      </p:grpSp>
      <p:sp>
        <p:nvSpPr>
          <p:cNvPr id="13" name="Rounded Rectangle 12"/>
          <p:cNvSpPr/>
          <p:nvPr/>
        </p:nvSpPr>
        <p:spPr>
          <a:xfrm>
            <a:off x="7240588" y="2492375"/>
            <a:ext cx="647700" cy="2524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600" b="1" dirty="0">
                <a:solidFill>
                  <a:srgbClr val="FF0000"/>
                </a:solidFill>
              </a:rPr>
              <a:t>2ndF</a:t>
            </a:r>
          </a:p>
        </p:txBody>
      </p:sp>
      <p:sp>
        <p:nvSpPr>
          <p:cNvPr id="14" name="Rounded Rectangle 13"/>
          <p:cNvSpPr/>
          <p:nvPr/>
        </p:nvSpPr>
        <p:spPr>
          <a:xfrm>
            <a:off x="7947025" y="2492375"/>
            <a:ext cx="323850" cy="2524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b="1" dirty="0">
                <a:solidFill>
                  <a:schemeClr val="tx1"/>
                </a:solidFill>
              </a:rPr>
              <a:t>8</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788988"/>
            <a:ext cx="40576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6772275" y="3213100"/>
            <a:ext cx="2339975" cy="996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2200" b="1">
                <a:solidFill>
                  <a:srgbClr val="C00000"/>
                </a:solidFill>
                <a:sym typeface="Wingdings 3" pitchFamily="18" charset="2"/>
              </a:rPr>
              <a:t>Stóráiltear go huathoibríoch iad mar X agus Y, le húsáid in áireamh amach anseo.</a:t>
            </a:r>
            <a:endParaRPr lang="en-IE" sz="2200">
              <a:solidFill>
                <a:srgbClr val="C00000"/>
              </a:solidFill>
            </a:endParaRP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163" y="785813"/>
            <a:ext cx="40576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825" y="774700"/>
            <a:ext cx="4067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7380288" y="4581525"/>
            <a:ext cx="539750" cy="2508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600" b="1" dirty="0">
                <a:solidFill>
                  <a:srgbClr val="00B050"/>
                </a:solidFill>
              </a:rPr>
              <a:t>RCL</a:t>
            </a:r>
          </a:p>
        </p:txBody>
      </p:sp>
      <p:sp>
        <p:nvSpPr>
          <p:cNvPr id="18" name="Rounded Rectangle 17"/>
          <p:cNvSpPr/>
          <p:nvPr/>
        </p:nvSpPr>
        <p:spPr>
          <a:xfrm>
            <a:off x="8085138" y="4581525"/>
            <a:ext cx="541337" cy="2508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600" b="1" dirty="0">
                <a:solidFill>
                  <a:srgbClr val="00B050"/>
                </a:solidFill>
              </a:rPr>
              <a:t>RCL</a:t>
            </a:r>
          </a:p>
        </p:txBody>
      </p:sp>
      <p:sp>
        <p:nvSpPr>
          <p:cNvPr id="19" name="Rounded Rectangle 18"/>
          <p:cNvSpPr/>
          <p:nvPr/>
        </p:nvSpPr>
        <p:spPr>
          <a:xfrm>
            <a:off x="7380288" y="5049838"/>
            <a:ext cx="539750" cy="2508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600" b="1" dirty="0">
                <a:solidFill>
                  <a:srgbClr val="00B050"/>
                </a:solidFill>
              </a:rPr>
              <a:t>RCL</a:t>
            </a:r>
          </a:p>
        </p:txBody>
      </p:sp>
      <p:sp>
        <p:nvSpPr>
          <p:cNvPr id="20" name="Rounded Rectangle 19"/>
          <p:cNvSpPr/>
          <p:nvPr/>
        </p:nvSpPr>
        <p:spPr>
          <a:xfrm>
            <a:off x="8027988" y="5084763"/>
            <a:ext cx="598487" cy="2159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600" b="1" dirty="0">
                <a:solidFill>
                  <a:srgbClr val="00B050"/>
                </a:solidFill>
              </a:rPr>
              <a:t>STO</a:t>
            </a:r>
          </a:p>
        </p:txBody>
      </p:sp>
      <p:sp>
        <p:nvSpPr>
          <p:cNvPr id="3" name="Line Callout 2 2"/>
          <p:cNvSpPr/>
          <p:nvPr/>
        </p:nvSpPr>
        <p:spPr>
          <a:xfrm>
            <a:off x="250825" y="292100"/>
            <a:ext cx="1873250" cy="5041900"/>
          </a:xfrm>
          <a:prstGeom prst="borderCallout2">
            <a:avLst>
              <a:gd name="adj1" fmla="val 99575"/>
              <a:gd name="adj2" fmla="val 97249"/>
              <a:gd name="adj3" fmla="val 84904"/>
              <a:gd name="adj4" fmla="val 126264"/>
              <a:gd name="adj5" fmla="val 85025"/>
              <a:gd name="adj6" fmla="val 175271"/>
            </a:avLst>
          </a:prstGeom>
          <a:solidFill>
            <a:srgbClr val="C00000"/>
          </a:solid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E" dirty="0">
                <a:solidFill>
                  <a:schemeClr val="bg1"/>
                </a:solidFill>
              </a:rPr>
              <a:t>San </a:t>
            </a:r>
            <a:r>
              <a:rPr lang="en-IE" dirty="0" err="1">
                <a:solidFill>
                  <a:schemeClr val="bg1"/>
                </a:solidFill>
              </a:rPr>
              <a:t>fhoirm</a:t>
            </a:r>
            <a:r>
              <a:rPr lang="en-IE" dirty="0">
                <a:solidFill>
                  <a:schemeClr val="bg1"/>
                </a:solidFill>
              </a:rPr>
              <a:t> (</a:t>
            </a:r>
            <a:r>
              <a:rPr lang="en-IE" i="1" dirty="0" err="1">
                <a:solidFill>
                  <a:schemeClr val="bg1"/>
                </a:solidFill>
              </a:rPr>
              <a:t>x,y</a:t>
            </a:r>
            <a:r>
              <a:rPr lang="en-IE" dirty="0">
                <a:solidFill>
                  <a:schemeClr val="bg1"/>
                </a:solidFill>
              </a:rPr>
              <a:t>) a </a:t>
            </a:r>
            <a:r>
              <a:rPr lang="en-IE" dirty="0" err="1">
                <a:solidFill>
                  <a:schemeClr val="bg1"/>
                </a:solidFill>
              </a:rPr>
              <a:t>bhíonn</a:t>
            </a:r>
            <a:r>
              <a:rPr lang="en-IE" dirty="0">
                <a:solidFill>
                  <a:schemeClr val="bg1"/>
                </a:solidFill>
              </a:rPr>
              <a:t> </a:t>
            </a:r>
            <a:r>
              <a:rPr lang="en-IE" dirty="0" err="1">
                <a:solidFill>
                  <a:schemeClr val="bg1"/>
                </a:solidFill>
              </a:rPr>
              <a:t>comhordonáidí</a:t>
            </a:r>
            <a:r>
              <a:rPr lang="en-IE" dirty="0">
                <a:solidFill>
                  <a:schemeClr val="bg1"/>
                </a:solidFill>
              </a:rPr>
              <a:t> </a:t>
            </a:r>
            <a:r>
              <a:rPr lang="en-IE" dirty="0" err="1">
                <a:solidFill>
                  <a:schemeClr val="bg1"/>
                </a:solidFill>
              </a:rPr>
              <a:t>Dronuilleacha</a:t>
            </a:r>
            <a:endParaRPr lang="en-IE" dirty="0">
              <a:solidFill>
                <a:schemeClr val="bg1"/>
              </a:solidFill>
            </a:endParaRPr>
          </a:p>
          <a:p>
            <a:pPr>
              <a:defRPr/>
            </a:pPr>
            <a:r>
              <a:rPr lang="en-IE" dirty="0">
                <a:solidFill>
                  <a:schemeClr val="bg1"/>
                </a:solidFill>
              </a:rPr>
              <a:t> </a:t>
            </a:r>
          </a:p>
          <a:p>
            <a:pPr>
              <a:defRPr/>
            </a:pPr>
            <a:r>
              <a:rPr lang="en-IE" dirty="0">
                <a:solidFill>
                  <a:schemeClr val="bg1"/>
                </a:solidFill>
              </a:rPr>
              <a:t>San </a:t>
            </a:r>
            <a:r>
              <a:rPr lang="en-IE" dirty="0" err="1">
                <a:solidFill>
                  <a:schemeClr val="bg1"/>
                </a:solidFill>
              </a:rPr>
              <a:t>fhoirm</a:t>
            </a:r>
            <a:r>
              <a:rPr lang="en-IE" dirty="0">
                <a:solidFill>
                  <a:schemeClr val="bg1"/>
                </a:solidFill>
              </a:rPr>
              <a:t> (</a:t>
            </a:r>
            <a:r>
              <a:rPr lang="en-IE" i="1" dirty="0" err="1">
                <a:solidFill>
                  <a:schemeClr val="bg1"/>
                </a:solidFill>
              </a:rPr>
              <a:t>r</a:t>
            </a:r>
            <a:r>
              <a:rPr lang="en-IE" dirty="0" err="1">
                <a:solidFill>
                  <a:schemeClr val="bg1"/>
                </a:solidFill>
              </a:rPr>
              <a:t>,</a:t>
            </a:r>
            <a:r>
              <a:rPr lang="en-IE" i="1" dirty="0" err="1">
                <a:solidFill>
                  <a:schemeClr val="bg1"/>
                </a:solidFill>
              </a:rPr>
              <a:t>θ</a:t>
            </a:r>
            <a:r>
              <a:rPr lang="en-IE" dirty="0">
                <a:solidFill>
                  <a:schemeClr val="bg1"/>
                </a:solidFill>
              </a:rPr>
              <a:t>)  a </a:t>
            </a:r>
            <a:r>
              <a:rPr lang="en-IE" dirty="0" err="1">
                <a:solidFill>
                  <a:schemeClr val="bg1"/>
                </a:solidFill>
              </a:rPr>
              <a:t>bhíonn</a:t>
            </a:r>
            <a:r>
              <a:rPr lang="en-IE" dirty="0">
                <a:solidFill>
                  <a:schemeClr val="bg1"/>
                </a:solidFill>
              </a:rPr>
              <a:t> </a:t>
            </a:r>
            <a:r>
              <a:rPr lang="en-IE" dirty="0" err="1">
                <a:solidFill>
                  <a:schemeClr val="bg1"/>
                </a:solidFill>
              </a:rPr>
              <a:t>comhordanáidí</a:t>
            </a:r>
            <a:r>
              <a:rPr lang="en-IE" dirty="0">
                <a:solidFill>
                  <a:schemeClr val="bg1"/>
                </a:solidFill>
              </a:rPr>
              <a:t> </a:t>
            </a:r>
            <a:r>
              <a:rPr lang="en-IE" dirty="0" err="1">
                <a:solidFill>
                  <a:schemeClr val="bg1"/>
                </a:solidFill>
              </a:rPr>
              <a:t>Polacha</a:t>
            </a:r>
            <a:r>
              <a:rPr lang="en-IE" dirty="0">
                <a:solidFill>
                  <a:schemeClr val="bg1"/>
                </a:solidFill>
              </a:rPr>
              <a:t> </a:t>
            </a:r>
          </a:p>
          <a:p>
            <a:pPr>
              <a:defRPr/>
            </a:pPr>
            <a:r>
              <a:rPr lang="en-IE" dirty="0">
                <a:solidFill>
                  <a:schemeClr val="bg1"/>
                </a:solidFill>
              </a:rPr>
              <a:t> </a:t>
            </a:r>
          </a:p>
          <a:p>
            <a:pPr>
              <a:defRPr/>
            </a:pPr>
            <a:r>
              <a:rPr lang="en-IE" dirty="0">
                <a:solidFill>
                  <a:schemeClr val="bg1"/>
                </a:solidFill>
              </a:rPr>
              <a:t>→ </a:t>
            </a:r>
            <a:r>
              <a:rPr lang="en-IE" i="1" dirty="0" err="1">
                <a:solidFill>
                  <a:schemeClr val="bg1"/>
                </a:solidFill>
              </a:rPr>
              <a:t>rθ</a:t>
            </a:r>
            <a:r>
              <a:rPr lang="en-IE" dirty="0">
                <a:solidFill>
                  <a:schemeClr val="bg1"/>
                </a:solidFill>
              </a:rPr>
              <a:t> </a:t>
            </a:r>
            <a:r>
              <a:rPr lang="en-IE" dirty="0" err="1">
                <a:solidFill>
                  <a:schemeClr val="bg1"/>
                </a:solidFill>
              </a:rPr>
              <a:t>chun</a:t>
            </a:r>
            <a:r>
              <a:rPr lang="en-IE" dirty="0">
                <a:solidFill>
                  <a:schemeClr val="bg1"/>
                </a:solidFill>
              </a:rPr>
              <a:t> </a:t>
            </a:r>
            <a:r>
              <a:rPr lang="en-IE" dirty="0" err="1">
                <a:solidFill>
                  <a:schemeClr val="bg1"/>
                </a:solidFill>
              </a:rPr>
              <a:t>Dronuilleach</a:t>
            </a:r>
            <a:r>
              <a:rPr lang="en-IE" dirty="0">
                <a:solidFill>
                  <a:schemeClr val="bg1"/>
                </a:solidFill>
              </a:rPr>
              <a:t> a </a:t>
            </a:r>
            <a:r>
              <a:rPr lang="en-IE" dirty="0" err="1">
                <a:solidFill>
                  <a:schemeClr val="bg1"/>
                </a:solidFill>
              </a:rPr>
              <a:t>athrú</a:t>
            </a:r>
            <a:r>
              <a:rPr lang="en-IE" dirty="0">
                <a:solidFill>
                  <a:schemeClr val="bg1"/>
                </a:solidFill>
              </a:rPr>
              <a:t> go </a:t>
            </a:r>
            <a:r>
              <a:rPr lang="en-IE" dirty="0" err="1">
                <a:solidFill>
                  <a:schemeClr val="bg1"/>
                </a:solidFill>
              </a:rPr>
              <a:t>Polach</a:t>
            </a:r>
            <a:endParaRPr lang="en-IE" dirty="0">
              <a:solidFill>
                <a:schemeClr val="bg1"/>
              </a:solidFill>
            </a:endParaRPr>
          </a:p>
          <a:p>
            <a:pPr>
              <a:defRPr/>
            </a:pPr>
            <a:r>
              <a:rPr lang="en-IE" dirty="0">
                <a:solidFill>
                  <a:schemeClr val="bg1"/>
                </a:solidFill>
              </a:rPr>
              <a:t> </a:t>
            </a:r>
          </a:p>
          <a:p>
            <a:pPr>
              <a:defRPr/>
            </a:pPr>
            <a:r>
              <a:rPr lang="en-IE" dirty="0">
                <a:solidFill>
                  <a:schemeClr val="bg1"/>
                </a:solidFill>
              </a:rPr>
              <a:t>→ </a:t>
            </a:r>
            <a:r>
              <a:rPr lang="en-IE" i="1" dirty="0" err="1">
                <a:solidFill>
                  <a:schemeClr val="bg1"/>
                </a:solidFill>
              </a:rPr>
              <a:t>xy</a:t>
            </a:r>
            <a:r>
              <a:rPr lang="en-IE" dirty="0">
                <a:solidFill>
                  <a:schemeClr val="bg1"/>
                </a:solidFill>
              </a:rPr>
              <a:t>  Chun </a:t>
            </a:r>
            <a:r>
              <a:rPr lang="en-IE" dirty="0" err="1">
                <a:solidFill>
                  <a:schemeClr val="bg1"/>
                </a:solidFill>
              </a:rPr>
              <a:t>Polach</a:t>
            </a:r>
            <a:r>
              <a:rPr lang="en-IE" dirty="0">
                <a:solidFill>
                  <a:schemeClr val="bg1"/>
                </a:solidFill>
              </a:rPr>
              <a:t> a </a:t>
            </a:r>
            <a:r>
              <a:rPr lang="en-IE" dirty="0" err="1">
                <a:solidFill>
                  <a:schemeClr val="bg1"/>
                </a:solidFill>
              </a:rPr>
              <a:t>athrú</a:t>
            </a:r>
            <a:r>
              <a:rPr lang="en-IE" dirty="0">
                <a:solidFill>
                  <a:schemeClr val="bg1"/>
                </a:solidFill>
              </a:rPr>
              <a:t> go </a:t>
            </a:r>
            <a:r>
              <a:rPr lang="en-IE" dirty="0" err="1">
                <a:solidFill>
                  <a:schemeClr val="bg1"/>
                </a:solidFill>
              </a:rPr>
              <a:t>Dronuilleach</a:t>
            </a:r>
            <a:endParaRPr lang="en-I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fade">
                                      <p:cBhvr>
                                        <p:cTn id="18" dur="500"/>
                                        <p:tgtEl>
                                          <p:spTgt spid="61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6149"/>
                                        </p:tgtEl>
                                        <p:attrNameLst>
                                          <p:attrName>style.visibility</p:attrName>
                                        </p:attrNameLst>
                                      </p:cBhvr>
                                      <p:to>
                                        <p:strVal val="visible"/>
                                      </p:to>
                                    </p:set>
                                    <p:animEffect transition="in" filter="fade">
                                      <p:cBhvr>
                                        <p:cTn id="32" dur="500"/>
                                        <p:tgtEl>
                                          <p:spTgt spid="61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150"/>
                                        </p:tgtEl>
                                        <p:attrNameLst>
                                          <p:attrName>style.visibility</p:attrName>
                                        </p:attrNameLst>
                                      </p:cBhvr>
                                      <p:to>
                                        <p:strVal val="visible"/>
                                      </p:to>
                                    </p:set>
                                    <p:animEffect transition="in" filter="fade">
                                      <p:cBhvr>
                                        <p:cTn id="43" dur="500"/>
                                        <p:tgtEl>
                                          <p:spTgt spid="61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p:bldP spid="17"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2 3"/>
          <p:cNvSpPr/>
          <p:nvPr/>
        </p:nvSpPr>
        <p:spPr>
          <a:xfrm>
            <a:off x="179388" y="2420938"/>
            <a:ext cx="2089150" cy="1841500"/>
          </a:xfrm>
          <a:prstGeom prst="borderCallout2">
            <a:avLst>
              <a:gd name="adj1" fmla="val 99106"/>
              <a:gd name="adj2" fmla="val 48557"/>
              <a:gd name="adj3" fmla="val 129972"/>
              <a:gd name="adj4" fmla="val 87296"/>
              <a:gd name="adj5" fmla="val 137971"/>
              <a:gd name="adj6" fmla="val 124776"/>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Iolrán</a:t>
            </a:r>
          </a:p>
          <a:p>
            <a:pPr algn="ctr">
              <a:defRPr/>
            </a:pPr>
            <a:r>
              <a:rPr lang="en-IE">
                <a:solidFill>
                  <a:srgbClr val="FFFFFF"/>
                </a:solidFill>
              </a:rPr>
              <a:t>m.sh.</a:t>
            </a:r>
          </a:p>
          <a:p>
            <a:pPr algn="ctr">
              <a:defRPr/>
            </a:pPr>
            <a:r>
              <a:rPr lang="en-IE">
                <a:solidFill>
                  <a:srgbClr val="FFFFFF"/>
                </a:solidFill>
              </a:rPr>
              <a:t>6! </a:t>
            </a:r>
          </a:p>
          <a:p>
            <a:pPr algn="ctr">
              <a:defRPr/>
            </a:pPr>
            <a:r>
              <a:rPr lang="en-IE">
                <a:solidFill>
                  <a:srgbClr val="FFFFFF"/>
                </a:solidFill>
              </a:rPr>
              <a:t> 6 x 5 x 4 x 3 x 2 x 1</a:t>
            </a:r>
          </a:p>
          <a:p>
            <a:pPr algn="ctr">
              <a:defRPr/>
            </a:pPr>
            <a:r>
              <a:rPr lang="en-IE">
                <a:solidFill>
                  <a:srgbClr val="FFFFFF"/>
                </a:solidFill>
              </a:rPr>
              <a:t>120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Callout 2 5">
            <a:hlinkClick r:id="rId2" action="ppaction://hlinkpres?slideindex=1&amp;slidetitle="/>
          </p:cNvPr>
          <p:cNvSpPr/>
          <p:nvPr/>
        </p:nvSpPr>
        <p:spPr>
          <a:xfrm>
            <a:off x="179388" y="4405313"/>
            <a:ext cx="2160587" cy="536575"/>
          </a:xfrm>
          <a:prstGeom prst="borderCallout2">
            <a:avLst>
              <a:gd name="adj1" fmla="val 103130"/>
              <a:gd name="adj2" fmla="val 100156"/>
              <a:gd name="adj3" fmla="val 111493"/>
              <a:gd name="adj4" fmla="val 110992"/>
              <a:gd name="adj5" fmla="val 109657"/>
              <a:gd name="adj6" fmla="val 157183"/>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Teaglamaí</a:t>
            </a:r>
          </a:p>
        </p:txBody>
      </p:sp>
      <p:sp>
        <p:nvSpPr>
          <p:cNvPr id="3" name="Rounded Rectangle 2">
            <a:hlinkClick r:id="rId3" action="ppaction://hlinkpres?slideindex=1&amp;slidetitle="/>
          </p:cNvPr>
          <p:cNvSpPr/>
          <p:nvPr/>
        </p:nvSpPr>
        <p:spPr>
          <a:xfrm>
            <a:off x="8101013" y="260350"/>
            <a:ext cx="804862" cy="720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r>
              <a:rPr lang="en-IE" sz="6600" dirty="0">
                <a:solidFill>
                  <a:srgbClr val="C00000"/>
                </a:solidFill>
                <a:sym typeface="Wingdings"/>
              </a:rPr>
              <a:t></a:t>
            </a:r>
            <a:endParaRPr lang="en-IE" sz="2000" dirty="0">
              <a:solidFill>
                <a:srgbClr val="C00000"/>
              </a:solidFill>
            </a:endParaRPr>
          </a:p>
        </p:txBody>
      </p:sp>
      <p:sp>
        <p:nvSpPr>
          <p:cNvPr id="4" name="Rounded Rectangle 3">
            <a:hlinkClick r:id="rId4" action="ppaction://hlinkpres?slideindex=1&amp;slidetitle="/>
          </p:cNvPr>
          <p:cNvSpPr/>
          <p:nvPr/>
        </p:nvSpPr>
        <p:spPr>
          <a:xfrm>
            <a:off x="8101013" y="1125538"/>
            <a:ext cx="804862" cy="7191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r>
              <a:rPr lang="en-IE" sz="6600" dirty="0">
                <a:solidFill>
                  <a:srgbClr val="C00000"/>
                </a:solidFill>
                <a:sym typeface="Wingdings"/>
              </a:rPr>
              <a:t></a:t>
            </a:r>
            <a:endParaRPr lang="en-IE" sz="2000" dirty="0">
              <a:solidFill>
                <a:srgbClr val="C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179388" y="4037013"/>
            <a:ext cx="2160587" cy="622300"/>
          </a:xfrm>
          <a:prstGeom prst="borderCallout2">
            <a:avLst>
              <a:gd name="adj1" fmla="val 96668"/>
              <a:gd name="adj2" fmla="val 47382"/>
              <a:gd name="adj3" fmla="val 148764"/>
              <a:gd name="adj4" fmla="val 100547"/>
              <a:gd name="adj5" fmla="val 149232"/>
              <a:gd name="adj6" fmla="val 191816"/>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Iomalartuithe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7019925" y="3203575"/>
            <a:ext cx="1512888" cy="1368425"/>
          </a:xfrm>
          <a:prstGeom prst="borderCallout2">
            <a:avLst>
              <a:gd name="adj1" fmla="val 97309"/>
              <a:gd name="adj2" fmla="val 53429"/>
              <a:gd name="adj3" fmla="val 121389"/>
              <a:gd name="adj4" fmla="val -837"/>
              <a:gd name="adj5" fmla="val 132166"/>
              <a:gd name="adj6" fmla="val -39774"/>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uimhreacha a athrú ó bhonn go bonn eile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IE" altLang="en-US" smtClean="0"/>
              <a:t> </a:t>
            </a:r>
          </a:p>
        </p:txBody>
      </p:sp>
      <p:sp>
        <p:nvSpPr>
          <p:cNvPr id="20483" name="Rectangle 2"/>
          <p:cNvSpPr>
            <a:spLocks noChangeArrowheads="1"/>
          </p:cNvSpPr>
          <p:nvPr/>
        </p:nvSpPr>
        <p:spPr bwMode="auto">
          <a:xfrm>
            <a:off x="215900" y="333375"/>
            <a:ext cx="871220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IE" altLang="en-US" sz="2000" b="1">
                <a:solidFill>
                  <a:srgbClr val="000000"/>
                </a:solidFill>
                <a:latin typeface="Calibri" pitchFamily="34" charset="0"/>
              </a:rPr>
              <a:t>Miotas #2: “Toisc go ndéanann áireamháin an obair go léir don scoláire, ní bheidh aon spreagadh ná dúshlán ann dó/di.”</a:t>
            </a:r>
            <a:r>
              <a:rPr lang="en-IE" altLang="en-US" sz="2000">
                <a:solidFill>
                  <a:srgbClr val="000000"/>
                </a:solidFill>
                <a:latin typeface="Calibri" pitchFamily="34" charset="0"/>
              </a:rPr>
              <a:t> </a:t>
            </a:r>
          </a:p>
          <a:p>
            <a:pPr algn="just" eaLnBrk="1" hangingPunct="1"/>
            <a:endParaRPr lang="en-IE" altLang="en-US" sz="2000">
              <a:solidFill>
                <a:srgbClr val="000000"/>
              </a:solidFill>
              <a:latin typeface="Calibri" pitchFamily="34" charset="0"/>
            </a:endParaRPr>
          </a:p>
          <a:p>
            <a:pPr algn="just" eaLnBrk="1" hangingPunct="1"/>
            <a:r>
              <a:rPr lang="en-IE" altLang="en-US" sz="2000">
                <a:solidFill>
                  <a:srgbClr val="000000"/>
                </a:solidFill>
                <a:latin typeface="Calibri" pitchFamily="34" charset="0"/>
              </a:rPr>
              <a:t>Ní dhéanann áireamháin ach tascanna ríomhaireachta ar leibhéal íseal – ní dhéanann siad “machnamh”. Tig le háireamháin an próises foghlama a bhrostú. Scoláirí a bhfuil tuiscint acu ar úsáid fheiliúnach áireamhán, bíonn níos mó ama acu chun tabhairt faoi mhatamaitic atá dúslánach agus spreagúil. Ceadaíonn áireamháin do scoláirí oibriú ar go leor fadhbanna chun patrúin mhatamaiticiúla a fhionnadh agus a bhreathnú, rud nach ndéantaí ach go hannamh nuair a dhéantaí ríomha trí mhodhanna leadránacha le páipéar agus peann luaidhe. Beidh ar chumas scoláirí freisin aire a dhíriú ar fheidhmeanna úsáideacha, praiticiúla do na teoiricí agus na coincheapa a fhoghlaimíonn siad sa rang. San am atá caite, ba bheag a bhíodh á dhéanamh ag scoláirí matamaitice seachas rialacha agus foirmlí a chur de ghlanmheabhair; ar éigean go mbíodh aon smaoineamh ná réiteach fadhanna ná  réasúnú á dhéanamh acu. Trí úsáid chuí a bhaint as áireamháin, beidh deis ag i bhfad níos mó scoláirí meicníocht na ríomhaireachta agus na hionramhála a sheachaint, agus eolas a chur ar fhíorbhrí agus ar fhíorluach na matamaitice.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468313" y="2276475"/>
            <a:ext cx="7772400" cy="1470025"/>
          </a:xfrm>
        </p:spPr>
        <p:txBody>
          <a:bodyPr/>
          <a:lstStyle/>
          <a:p>
            <a:pPr eaLnBrk="1" hangingPunct="1"/>
            <a:endParaRPr lang="en-IE" altLang="en-US" smtClean="0"/>
          </a:p>
        </p:txBody>
      </p:sp>
      <p:sp>
        <p:nvSpPr>
          <p:cNvPr id="3" name="Subtitle 2"/>
          <p:cNvSpPr>
            <a:spLocks noGrp="1"/>
          </p:cNvSpPr>
          <p:nvPr>
            <p:ph type="subTitle" idx="1"/>
          </p:nvPr>
        </p:nvSpPr>
        <p:spPr>
          <a:xfrm>
            <a:off x="1187450" y="4149725"/>
            <a:ext cx="6400800" cy="1752600"/>
          </a:xfrm>
        </p:spPr>
        <p:txBody>
          <a:bodyPr rtlCol="0">
            <a:normAutofit/>
          </a:bodyPr>
          <a:lstStyle/>
          <a:p>
            <a:pPr eaLnBrk="1" fontAlgn="auto" hangingPunct="1">
              <a:spcAft>
                <a:spcPts val="0"/>
              </a:spcAft>
              <a:buFont typeface="Arial" pitchFamily="34" charset="0"/>
              <a:buNone/>
              <a:defRPr/>
            </a:pPr>
            <a:endParaRPr lang="en-IE"/>
          </a:p>
        </p:txBody>
      </p:sp>
      <p:graphicFrame>
        <p:nvGraphicFramePr>
          <p:cNvPr id="95357" name="Group 125"/>
          <p:cNvGraphicFramePr>
            <a:graphicFrameLocks noGrp="1"/>
          </p:cNvGraphicFramePr>
          <p:nvPr/>
        </p:nvGraphicFramePr>
        <p:xfrm>
          <a:off x="827088" y="1268413"/>
          <a:ext cx="7416800" cy="4278313"/>
        </p:xfrm>
        <a:graphic>
          <a:graphicData uri="http://schemas.openxmlformats.org/drawingml/2006/table">
            <a:tbl>
              <a:tblPr/>
              <a:tblGrid>
                <a:gridCol w="1081087"/>
                <a:gridCol w="1223963"/>
                <a:gridCol w="1295400"/>
                <a:gridCol w="1296987"/>
                <a:gridCol w="1439863"/>
                <a:gridCol w="576262"/>
                <a:gridCol w="503238"/>
              </a:tblGrid>
              <a:tr h="1188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Bonn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(BIN)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Dénártha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Bonn 5</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(PEN) Cúignártha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Bonn 8</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(OCT)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Ochtnártha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Bonn 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(DEC)</a:t>
                      </a:r>
                    </a:p>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Deachúlach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800" b="1" i="0" u="none" strike="noStrike" cap="none" normalizeH="0" baseline="0" smtClean="0">
                          <a:ln>
                            <a:noFill/>
                          </a:ln>
                          <a:solidFill>
                            <a:srgbClr val="FFFFFF"/>
                          </a:solidFill>
                          <a:effectLst/>
                          <a:latin typeface="Calibri" pitchFamily="34" charset="0"/>
                        </a:rPr>
                        <a:t>Bonn 16 (HEX)</a:t>
                      </a:r>
                      <a:br>
                        <a:rPr kumimoji="0" lang="en-IE" sz="1800" b="1" i="0" u="none" strike="noStrike" cap="none" normalizeH="0" baseline="0" smtClean="0">
                          <a:ln>
                            <a:noFill/>
                          </a:ln>
                          <a:solidFill>
                            <a:srgbClr val="FFFFFF"/>
                          </a:solidFill>
                          <a:effectLst/>
                          <a:latin typeface="Calibri" pitchFamily="34" charset="0"/>
                        </a:rPr>
                      </a:br>
                      <a:r>
                        <a:rPr kumimoji="0" lang="en-IE" sz="1800" b="1" i="0" u="none" strike="noStrike" cap="none" normalizeH="0" baseline="0" smtClean="0">
                          <a:ln>
                            <a:noFill/>
                          </a:ln>
                          <a:solidFill>
                            <a:srgbClr val="FFFFFF"/>
                          </a:solidFill>
                          <a:effectLst/>
                          <a:latin typeface="Calibri" pitchFamily="34" charset="0"/>
                        </a:rPr>
                        <a:t>Heicsi-dheachúlach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smtClean="0">
                        <a:ln>
                          <a:noFill/>
                        </a:ln>
                        <a:solidFill>
                          <a:srgbClr val="FFFFFF"/>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smtClean="0">
                        <a:ln>
                          <a:noFill/>
                        </a:ln>
                        <a:solidFill>
                          <a:srgbClr val="FFFFFF"/>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9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2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1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a:hlinkClick r:id="rId2" action="ppaction://hlinkpres?slideindex=1&amp;slidetitle="/>
          </p:cNvPr>
          <p:cNvSpPr/>
          <p:nvPr/>
        </p:nvSpPr>
        <p:spPr>
          <a:xfrm>
            <a:off x="539750" y="3716338"/>
            <a:ext cx="1584325" cy="1296987"/>
          </a:xfrm>
          <a:prstGeom prst="borderCallout2">
            <a:avLst>
              <a:gd name="adj1" fmla="val 103130"/>
              <a:gd name="adj2" fmla="val 100156"/>
              <a:gd name="adj3" fmla="val 117569"/>
              <a:gd name="adj4" fmla="val 114840"/>
              <a:gd name="adj5" fmla="val 124361"/>
              <a:gd name="adj6" fmla="val 143140"/>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athrú go céatadán ar an toirt </a:t>
            </a:r>
          </a:p>
        </p:txBody>
      </p:sp>
      <p:sp>
        <p:nvSpPr>
          <p:cNvPr id="3" name="Rectangle 2"/>
          <p:cNvSpPr/>
          <p:nvPr/>
        </p:nvSpPr>
        <p:spPr>
          <a:xfrm>
            <a:off x="6227763" y="2349500"/>
            <a:ext cx="2759075" cy="39528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IE" sz="2000" b="1">
                <a:solidFill>
                  <a:srgbClr val="C00000"/>
                </a:solidFill>
                <a:sym typeface="Wingdings 3" pitchFamily="18" charset="2"/>
              </a:rPr>
              <a:t>M.sh.  Faigh 25% de 62</a:t>
            </a:r>
          </a:p>
          <a:p>
            <a:pPr algn="ctr">
              <a:defRPr/>
            </a:pPr>
            <a:endParaRPr lang="en-IE" sz="2000" b="1">
              <a:solidFill>
                <a:srgbClr val="C00000"/>
              </a:solidFill>
              <a:sym typeface="Wingdings 3" pitchFamily="18" charset="2"/>
            </a:endParaRPr>
          </a:p>
          <a:p>
            <a:pPr algn="ctr">
              <a:defRPr/>
            </a:pPr>
            <a:endParaRPr lang="en-IE" sz="2000">
              <a:solidFill>
                <a:srgbClr val="C00000"/>
              </a:solidFill>
            </a:endParaRPr>
          </a:p>
        </p:txBody>
      </p:sp>
      <p:grpSp>
        <p:nvGrpSpPr>
          <p:cNvPr id="65540" name="Group 14"/>
          <p:cNvGrpSpPr>
            <a:grpSpLocks/>
          </p:cNvGrpSpPr>
          <p:nvPr/>
        </p:nvGrpSpPr>
        <p:grpSpPr bwMode="auto">
          <a:xfrm>
            <a:off x="5319713" y="2781300"/>
            <a:ext cx="3824287" cy="388938"/>
            <a:chOff x="4776629" y="3212976"/>
            <a:chExt cx="3681571" cy="390040"/>
          </a:xfrm>
        </p:grpSpPr>
        <p:pic>
          <p:nvPicPr>
            <p:cNvPr id="65542" name="Picture 5"/>
            <p:cNvPicPr>
              <a:picLocks noChangeAspect="1" noChangeArrowheads="1"/>
            </p:cNvPicPr>
            <p:nvPr/>
          </p:nvPicPr>
          <p:blipFill>
            <a:blip r:embed="rId3">
              <a:extLst>
                <a:ext uri="{28A0092B-C50C-407E-A947-70E740481C1C}">
                  <a14:useLocalDpi xmlns:a14="http://schemas.microsoft.com/office/drawing/2010/main" val="0"/>
                </a:ext>
              </a:extLst>
            </a:blip>
            <a:srcRect l="77065" r="10452" b="5334"/>
            <a:stretch>
              <a:fillRect/>
            </a:stretch>
          </p:blipFill>
          <p:spPr bwMode="auto">
            <a:xfrm>
              <a:off x="7937424" y="3221244"/>
              <a:ext cx="520776" cy="351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7024695" y="3267104"/>
              <a:ext cx="576153" cy="28815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400" b="1" dirty="0">
                  <a:solidFill>
                    <a:srgbClr val="FF0000"/>
                  </a:solidFill>
                </a:rPr>
                <a:t>2ndF</a:t>
              </a:r>
            </a:p>
          </p:txBody>
        </p:sp>
        <p:sp>
          <p:nvSpPr>
            <p:cNvPr id="6" name="Rounded Rectangle 5"/>
            <p:cNvSpPr/>
            <p:nvPr/>
          </p:nvSpPr>
          <p:spPr>
            <a:xfrm>
              <a:off x="7654337" y="3262328"/>
              <a:ext cx="323991" cy="2881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1600" b="1" dirty="0">
                  <a:solidFill>
                    <a:schemeClr val="tx1"/>
                  </a:solidFill>
                </a:rPr>
                <a:t>1</a:t>
              </a:r>
            </a:p>
          </p:txBody>
        </p:sp>
        <p:pic>
          <p:nvPicPr>
            <p:cNvPr id="65545" name="Picture 5"/>
            <p:cNvPicPr>
              <a:picLocks noChangeAspect="1" noChangeArrowheads="1"/>
            </p:cNvPicPr>
            <p:nvPr/>
          </p:nvPicPr>
          <p:blipFill>
            <a:blip r:embed="rId3">
              <a:extLst>
                <a:ext uri="{28A0092B-C50C-407E-A947-70E740481C1C}">
                  <a14:useLocalDpi xmlns:a14="http://schemas.microsoft.com/office/drawing/2010/main" val="0"/>
                </a:ext>
              </a:extLst>
            </a:blip>
            <a:srcRect r="78249"/>
            <a:stretch>
              <a:fillRect/>
            </a:stretch>
          </p:blipFill>
          <p:spPr bwMode="auto">
            <a:xfrm>
              <a:off x="4776629" y="3212976"/>
              <a:ext cx="907480"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546" name="Picture 5"/>
            <p:cNvPicPr>
              <a:picLocks noChangeAspect="1" noChangeArrowheads="1"/>
            </p:cNvPicPr>
            <p:nvPr/>
          </p:nvPicPr>
          <p:blipFill>
            <a:blip r:embed="rId3">
              <a:extLst>
                <a:ext uri="{28A0092B-C50C-407E-A947-70E740481C1C}">
                  <a14:useLocalDpi xmlns:a14="http://schemas.microsoft.com/office/drawing/2010/main" val="0"/>
                </a:ext>
              </a:extLst>
            </a:blip>
            <a:srcRect l="46347" r="21518" b="-3639"/>
            <a:stretch>
              <a:fillRect/>
            </a:stretch>
          </p:blipFill>
          <p:spPr bwMode="auto">
            <a:xfrm>
              <a:off x="5684109" y="3218023"/>
              <a:ext cx="1340660" cy="3849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655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814388"/>
            <a:ext cx="40481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2 2"/>
          <p:cNvSpPr/>
          <p:nvPr/>
        </p:nvSpPr>
        <p:spPr>
          <a:xfrm>
            <a:off x="188913" y="2982913"/>
            <a:ext cx="2366962" cy="2505075"/>
          </a:xfrm>
          <a:prstGeom prst="borderCallout2">
            <a:avLst>
              <a:gd name="adj1" fmla="val 100198"/>
              <a:gd name="adj2" fmla="val 49346"/>
              <a:gd name="adj3" fmla="val 110490"/>
              <a:gd name="adj4" fmla="val 72009"/>
              <a:gd name="adj5" fmla="val 108086"/>
              <a:gd name="adj6" fmla="val 106714"/>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b="1">
                <a:solidFill>
                  <a:srgbClr val="FFFFFF"/>
                </a:solidFill>
              </a:rPr>
              <a:t>Modhnaigh (Modify)</a:t>
            </a:r>
          </a:p>
          <a:p>
            <a:pPr algn="ctr">
              <a:defRPr/>
            </a:pPr>
            <a:r>
              <a:rPr lang="en-IE">
                <a:solidFill>
                  <a:srgbClr val="FFFFFF"/>
                </a:solidFill>
              </a:rPr>
              <a:t>Tugtar an freagra mar dheachúil, agus slánaítear ansin é de réir an lín digití sa socrú reatha</a:t>
            </a:r>
          </a:p>
          <a:p>
            <a:pPr algn="ctr">
              <a:defRPr/>
            </a:pPr>
            <a:r>
              <a:rPr lang="en-IE">
                <a:solidFill>
                  <a:srgbClr val="FFFFFF"/>
                </a:solidFill>
              </a:rPr>
              <a:t>(Norm, Fix nó Sci).</a:t>
            </a:r>
          </a:p>
        </p:txBody>
      </p:sp>
      <p:sp>
        <p:nvSpPr>
          <p:cNvPr id="4" name="Rounded Rectangle 3"/>
          <p:cNvSpPr/>
          <p:nvPr/>
        </p:nvSpPr>
        <p:spPr>
          <a:xfrm>
            <a:off x="5940425" y="476250"/>
            <a:ext cx="2952750" cy="5257800"/>
          </a:xfrm>
          <a:prstGeom prst="roundRect">
            <a:avLst/>
          </a:prstGeom>
          <a:solidFill>
            <a:srgbClr val="C0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en-IE">
                <a:solidFill>
                  <a:srgbClr val="FFFFFF"/>
                </a:solidFill>
              </a:rPr>
              <a:t>Coinneoidh an t-áireamhán freagraí go dtí cúig dhigit déag ina chuid áireamh inmheánach de ghnáth</a:t>
            </a:r>
          </a:p>
          <a:p>
            <a:pPr algn="ctr">
              <a:defRPr/>
            </a:pPr>
            <a:endParaRPr lang="en-IE">
              <a:solidFill>
                <a:srgbClr val="FFFFFF"/>
              </a:solidFill>
            </a:endParaRPr>
          </a:p>
          <a:p>
            <a:pPr algn="ctr">
              <a:defRPr/>
            </a:pPr>
            <a:r>
              <a:rPr lang="en-IE">
                <a:solidFill>
                  <a:srgbClr val="FFFFFF"/>
                </a:solidFill>
              </a:rPr>
              <a:t>M.sh. Má roghnaítear Fix 3  </a:t>
            </a:r>
          </a:p>
          <a:p>
            <a:pPr algn="ctr">
              <a:defRPr/>
            </a:pPr>
            <a:r>
              <a:rPr lang="en-IE">
                <a:solidFill>
                  <a:srgbClr val="FFFFFF"/>
                </a:solidFill>
              </a:rPr>
              <a:t>20÷3 = 6.667</a:t>
            </a:r>
          </a:p>
          <a:p>
            <a:pPr algn="ctr">
              <a:defRPr/>
            </a:pPr>
            <a:endParaRPr lang="en-IE">
              <a:solidFill>
                <a:srgbClr val="FFFFFF"/>
              </a:solidFill>
            </a:endParaRPr>
          </a:p>
          <a:p>
            <a:pPr algn="ctr">
              <a:defRPr/>
            </a:pPr>
            <a:r>
              <a:rPr lang="en-IE">
                <a:solidFill>
                  <a:srgbClr val="FFFFFF"/>
                </a:solidFill>
              </a:rPr>
              <a:t>Ach is 6.66666666666667 a choinnítear san áireamhán dá chuid áireamh inmheánach.  </a:t>
            </a:r>
          </a:p>
          <a:p>
            <a:pPr algn="ctr">
              <a:defRPr/>
            </a:pPr>
            <a:endParaRPr lang="en-IE">
              <a:solidFill>
                <a:srgbClr val="FFFFFF"/>
              </a:solidFill>
            </a:endParaRPr>
          </a:p>
          <a:p>
            <a:pPr algn="ctr">
              <a:defRPr/>
            </a:pPr>
            <a:r>
              <a:rPr lang="en-IE">
                <a:solidFill>
                  <a:srgbClr val="FFFFFF"/>
                </a:solidFill>
              </a:rPr>
              <a:t>I gcás Rnd (20÷3) =6.667 </a:t>
            </a:r>
          </a:p>
          <a:p>
            <a:pPr algn="ctr">
              <a:defRPr/>
            </a:pPr>
            <a:r>
              <a:rPr lang="en-IE">
                <a:solidFill>
                  <a:srgbClr val="FFFFFF"/>
                </a:solidFill>
              </a:rPr>
              <a:t>(le Fix 3), athraíonn an luach a thaispeántar agus luach inmheánach an áireamháin go 6.667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6300788" y="3357563"/>
            <a:ext cx="2303462" cy="2052637"/>
          </a:xfrm>
          <a:prstGeom prst="borderCallout2">
            <a:avLst>
              <a:gd name="adj1" fmla="val 100659"/>
              <a:gd name="adj2" fmla="val -3227"/>
              <a:gd name="adj3" fmla="val 104328"/>
              <a:gd name="adj4" fmla="val -12936"/>
              <a:gd name="adj5" fmla="val 113395"/>
              <a:gd name="adj6" fmla="val -100774"/>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Chun formáid uillinneacha a athrú ó Chéimeanna go Raidiain agus Graid gan CUMRÚ an áireamháin a athrú.</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Callout 2 3"/>
          <p:cNvSpPr>
            <a:spLocks/>
          </p:cNvSpPr>
          <p:nvPr/>
        </p:nvSpPr>
        <p:spPr bwMode="auto">
          <a:xfrm>
            <a:off x="107950" y="3873500"/>
            <a:ext cx="2016125" cy="1860550"/>
          </a:xfrm>
          <a:prstGeom prst="borderCallout2">
            <a:avLst>
              <a:gd name="adj1" fmla="val 6144"/>
              <a:gd name="adj2" fmla="val 103778"/>
              <a:gd name="adj3" fmla="val 6144"/>
              <a:gd name="adj4" fmla="val 123069"/>
              <a:gd name="adj5" fmla="val 97014"/>
              <a:gd name="adj6" fmla="val 206065"/>
            </a:avLst>
          </a:prstGeom>
          <a:solidFill>
            <a:srgbClr val="C00000"/>
          </a:solidFill>
          <a:ln w="76200" algn="ctr">
            <a:solidFill>
              <a:srgbClr val="FFFF00"/>
            </a:solidFill>
            <a:miter lim="800000"/>
            <a:headEnd/>
            <a:tailEnd type="triangle" w="med" len="me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a:solidFill>
                  <a:srgbClr val="FFFFFF"/>
                </a:solidFill>
                <a:latin typeface="Calibri" pitchFamily="34" charset="0"/>
              </a:rPr>
              <a:t>Chun dearbhluach áirimh a fháil.  </a:t>
            </a:r>
          </a:p>
          <a:p>
            <a:pPr algn="ctr" eaLnBrk="1" hangingPunct="1"/>
            <a:endParaRPr lang="en-IE" altLang="en-US">
              <a:solidFill>
                <a:srgbClr val="FFFFFF"/>
              </a:solidFill>
              <a:latin typeface="Calibri"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823913"/>
            <a:ext cx="40576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2" name="Group 4"/>
          <p:cNvGrpSpPr>
            <a:grpSpLocks/>
          </p:cNvGrpSpPr>
          <p:nvPr/>
        </p:nvGrpSpPr>
        <p:grpSpPr bwMode="auto">
          <a:xfrm>
            <a:off x="4427538" y="277813"/>
            <a:ext cx="4321175" cy="487362"/>
            <a:chOff x="4470012" y="233610"/>
            <a:chExt cx="4320480" cy="486124"/>
          </a:xfrm>
        </p:grpSpPr>
        <p:sp>
          <p:nvSpPr>
            <p:cNvPr id="3" name="Rectangle 2"/>
            <p:cNvSpPr/>
            <p:nvPr/>
          </p:nvSpPr>
          <p:spPr>
            <a:xfrm>
              <a:off x="4470012" y="233610"/>
              <a:ext cx="4320480" cy="48612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nvGrpSpPr>
            <p:cNvPr id="68614" name="Group 1"/>
            <p:cNvGrpSpPr>
              <a:grpSpLocks/>
            </p:cNvGrpSpPr>
            <p:nvPr/>
          </p:nvGrpSpPr>
          <p:grpSpPr bwMode="auto">
            <a:xfrm>
              <a:off x="4604552" y="278580"/>
              <a:ext cx="4022525" cy="404368"/>
              <a:chOff x="6987703" y="3594425"/>
              <a:chExt cx="4022525" cy="404368"/>
            </a:xfrm>
          </p:grpSpPr>
          <p:pic>
            <p:nvPicPr>
              <p:cNvPr id="68615" name="Picture 3"/>
              <p:cNvPicPr>
                <a:picLocks noChangeAspect="1" noChangeArrowheads="1"/>
              </p:cNvPicPr>
              <p:nvPr/>
            </p:nvPicPr>
            <p:blipFill>
              <a:blip r:embed="rId3">
                <a:extLst>
                  <a:ext uri="{28A0092B-C50C-407E-A947-70E740481C1C}">
                    <a14:useLocalDpi xmlns:a14="http://schemas.microsoft.com/office/drawing/2010/main" val="0"/>
                  </a:ext>
                </a:extLst>
              </a:blip>
              <a:srcRect l="79175" r="3233" b="15092"/>
              <a:stretch>
                <a:fillRect/>
              </a:stretch>
            </p:blipFill>
            <p:spPr bwMode="auto">
              <a:xfrm>
                <a:off x="10514240" y="3594425"/>
                <a:ext cx="495988" cy="40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7561074" y="3671381"/>
                <a:ext cx="395223" cy="2691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b="1" dirty="0">
                    <a:solidFill>
                      <a:schemeClr val="tx1"/>
                    </a:solidFill>
                  </a:rPr>
                  <a:t>(-)</a:t>
                </a:r>
              </a:p>
            </p:txBody>
          </p:sp>
          <p:sp>
            <p:nvSpPr>
              <p:cNvPr id="8" name="Rounded Rectangle 7"/>
              <p:cNvSpPr/>
              <p:nvPr/>
            </p:nvSpPr>
            <p:spPr>
              <a:xfrm>
                <a:off x="6988078" y="3666631"/>
                <a:ext cx="506332" cy="2707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IE" dirty="0">
                    <a:solidFill>
                      <a:schemeClr val="tx1"/>
                    </a:solidFill>
                  </a:rPr>
                  <a:t>2ndF</a:t>
                </a:r>
              </a:p>
            </p:txBody>
          </p:sp>
          <p:sp>
            <p:nvSpPr>
              <p:cNvPr id="9" name="Rounded Rectangle 8"/>
              <p:cNvSpPr/>
              <p:nvPr/>
            </p:nvSpPr>
            <p:spPr>
              <a:xfrm>
                <a:off x="8029310" y="3669798"/>
                <a:ext cx="287292" cy="2707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b="1" dirty="0">
                    <a:solidFill>
                      <a:schemeClr val="tx1"/>
                    </a:solidFill>
                  </a:rPr>
                  <a:t>(</a:t>
                </a:r>
              </a:p>
            </p:txBody>
          </p:sp>
          <p:pic>
            <p:nvPicPr>
              <p:cNvPr id="68619" name="Picture 3"/>
              <p:cNvPicPr>
                <a:picLocks noChangeAspect="1" noChangeArrowheads="1"/>
              </p:cNvPicPr>
              <p:nvPr/>
            </p:nvPicPr>
            <p:blipFill>
              <a:blip r:embed="rId3">
                <a:extLst>
                  <a:ext uri="{28A0092B-C50C-407E-A947-70E740481C1C}">
                    <a14:useLocalDpi xmlns:a14="http://schemas.microsoft.com/office/drawing/2010/main" val="0"/>
                  </a:ext>
                </a:extLst>
              </a:blip>
              <a:srcRect l="16945" r="18654" b="17523"/>
              <a:stretch>
                <a:fillRect/>
              </a:stretch>
            </p:blipFill>
            <p:spPr bwMode="auto">
              <a:xfrm>
                <a:off x="8372887" y="3594425"/>
                <a:ext cx="1815737" cy="3927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91138" y="3682466"/>
                <a:ext cx="287292" cy="2691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IE" b="1" dirty="0">
                    <a:solidFill>
                      <a:schemeClr val="tx1"/>
                    </a:solidFill>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2 2"/>
          <p:cNvSpPr/>
          <p:nvPr/>
        </p:nvSpPr>
        <p:spPr>
          <a:xfrm>
            <a:off x="250825" y="3573463"/>
            <a:ext cx="2160588" cy="1079500"/>
          </a:xfrm>
          <a:prstGeom prst="borderCallout2">
            <a:avLst>
              <a:gd name="adj1" fmla="val 41561"/>
              <a:gd name="adj2" fmla="val 99606"/>
              <a:gd name="adj3" fmla="val 81692"/>
              <a:gd name="adj4" fmla="val 114840"/>
              <a:gd name="adj5" fmla="val 83431"/>
              <a:gd name="adj6" fmla="val 140142"/>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Faightear luach staitistiúil ó shonraí  ionchurtha </a:t>
            </a:r>
          </a:p>
        </p:txBody>
      </p:sp>
      <p:sp>
        <p:nvSpPr>
          <p:cNvPr id="2" name="Oval 1"/>
          <p:cNvSpPr/>
          <p:nvPr/>
        </p:nvSpPr>
        <p:spPr>
          <a:xfrm>
            <a:off x="2411413" y="4221163"/>
            <a:ext cx="5113337" cy="2160587"/>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nvGrpSpPr>
          <p:cNvPr id="69636" name="Group 3"/>
          <p:cNvGrpSpPr>
            <a:grpSpLocks/>
          </p:cNvGrpSpPr>
          <p:nvPr/>
        </p:nvGrpSpPr>
        <p:grpSpPr bwMode="auto">
          <a:xfrm>
            <a:off x="6813550" y="1484313"/>
            <a:ext cx="2438400" cy="774700"/>
            <a:chOff x="6960540" y="-43728"/>
            <a:chExt cx="2439045" cy="774672"/>
          </a:xfrm>
        </p:grpSpPr>
        <p:sp>
          <p:nvSpPr>
            <p:cNvPr id="5" name="Rounded Rectangle 4">
              <a:hlinkClick r:id="rId2" action="ppaction://hlinkpres?slideindex=1&amp;slidetitle="/>
            </p:cNvPr>
            <p:cNvSpPr/>
            <p:nvPr/>
          </p:nvSpPr>
          <p:spPr>
            <a:xfrm>
              <a:off x="6960540" y="-43728"/>
              <a:ext cx="1641909" cy="77467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C00000"/>
                  </a:solidFill>
                </a:rPr>
                <a:t>An Meán &amp; </a:t>
              </a:r>
              <a:br>
                <a:rPr lang="en-IE">
                  <a:solidFill>
                    <a:srgbClr val="C00000"/>
                  </a:solidFill>
                </a:rPr>
              </a:br>
              <a:r>
                <a:rPr lang="en-IE">
                  <a:solidFill>
                    <a:srgbClr val="C00000"/>
                  </a:solidFill>
                </a:rPr>
                <a:t>An Diall Caighdeánach</a:t>
              </a:r>
            </a:p>
          </p:txBody>
        </p:sp>
        <p:sp>
          <p:nvSpPr>
            <p:cNvPr id="6" name="Rounded Rectangle 5"/>
            <p:cNvSpPr/>
            <p:nvPr/>
          </p:nvSpPr>
          <p:spPr>
            <a:xfrm>
              <a:off x="8319799" y="-16742"/>
              <a:ext cx="1079786" cy="7206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5400" dirty="0">
                  <a:solidFill>
                    <a:srgbClr val="C00000"/>
                  </a:solidFill>
                  <a:sym typeface="Wingdings"/>
                </a:rPr>
                <a:t></a:t>
              </a:r>
              <a:endParaRPr lang="en-IE" sz="5400" dirty="0"/>
            </a:p>
          </p:txBody>
        </p:sp>
      </p:grpSp>
      <p:grpSp>
        <p:nvGrpSpPr>
          <p:cNvPr id="69637" name="Group 6"/>
          <p:cNvGrpSpPr>
            <a:grpSpLocks/>
          </p:cNvGrpSpPr>
          <p:nvPr/>
        </p:nvGrpSpPr>
        <p:grpSpPr bwMode="auto">
          <a:xfrm>
            <a:off x="6659563" y="2636838"/>
            <a:ext cx="3027362" cy="792162"/>
            <a:chOff x="6960540" y="-43728"/>
            <a:chExt cx="2439045" cy="774672"/>
          </a:xfrm>
        </p:grpSpPr>
        <p:sp>
          <p:nvSpPr>
            <p:cNvPr id="8" name="Rounded Rectangle 7">
              <a:hlinkClick r:id="rId3" action="ppaction://hlinkpres?slideindex=1&amp;slidetitle="/>
            </p:cNvPr>
            <p:cNvSpPr/>
            <p:nvPr/>
          </p:nvSpPr>
          <p:spPr>
            <a:xfrm>
              <a:off x="6960540" y="-43728"/>
              <a:ext cx="1642231" cy="77467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C00000"/>
                  </a:solidFill>
                </a:rPr>
                <a:t>Comhéifeacht an Chomhchoibhnis</a:t>
              </a:r>
            </a:p>
          </p:txBody>
        </p:sp>
        <p:sp>
          <p:nvSpPr>
            <p:cNvPr id="9" name="Rounded Rectangle 8"/>
            <p:cNvSpPr/>
            <p:nvPr/>
          </p:nvSpPr>
          <p:spPr>
            <a:xfrm>
              <a:off x="8318834" y="-15784"/>
              <a:ext cx="1080751" cy="7187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5400" dirty="0">
                  <a:solidFill>
                    <a:srgbClr val="C00000"/>
                  </a:solidFill>
                  <a:sym typeface="Wingdings"/>
                </a:rPr>
                <a:t></a:t>
              </a:r>
              <a:endParaRPr lang="en-IE" sz="5400" dirty="0"/>
            </a:p>
          </p:txBody>
        </p:sp>
      </p:grpSp>
      <p:pic>
        <p:nvPicPr>
          <p:cNvPr id="69638" name="Picture 2">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203200"/>
            <a:ext cx="16779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2 2"/>
          <p:cNvSpPr/>
          <p:nvPr/>
        </p:nvSpPr>
        <p:spPr>
          <a:xfrm>
            <a:off x="250825" y="3573463"/>
            <a:ext cx="2160588" cy="1079500"/>
          </a:xfrm>
          <a:prstGeom prst="borderCallout2">
            <a:avLst>
              <a:gd name="adj1" fmla="val 41561"/>
              <a:gd name="adj2" fmla="val 99606"/>
              <a:gd name="adj3" fmla="val 81692"/>
              <a:gd name="adj4" fmla="val 114840"/>
              <a:gd name="adj5" fmla="val 83431"/>
              <a:gd name="adj6" fmla="val 140142"/>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Faightear luach staitistiúil ó shonraí ionchurtha</a:t>
            </a:r>
          </a:p>
        </p:txBody>
      </p:sp>
      <p:sp>
        <p:nvSpPr>
          <p:cNvPr id="2" name="Oval 1"/>
          <p:cNvSpPr/>
          <p:nvPr/>
        </p:nvSpPr>
        <p:spPr>
          <a:xfrm>
            <a:off x="2411413" y="4221163"/>
            <a:ext cx="5113337" cy="2160587"/>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nvGrpSpPr>
          <p:cNvPr id="12" name="Group 11"/>
          <p:cNvGrpSpPr>
            <a:grpSpLocks/>
          </p:cNvGrpSpPr>
          <p:nvPr/>
        </p:nvGrpSpPr>
        <p:grpSpPr bwMode="auto">
          <a:xfrm>
            <a:off x="1258888" y="306388"/>
            <a:ext cx="6408737" cy="2808287"/>
            <a:chOff x="611560" y="764704"/>
            <a:chExt cx="6408712" cy="2808312"/>
          </a:xfrm>
        </p:grpSpPr>
        <p:sp>
          <p:nvSpPr>
            <p:cNvPr id="11" name="Rectangle 10"/>
            <p:cNvSpPr/>
            <p:nvPr/>
          </p:nvSpPr>
          <p:spPr>
            <a:xfrm>
              <a:off x="611560" y="764704"/>
              <a:ext cx="6408712"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pic>
          <p:nvPicPr>
            <p:cNvPr id="70689" name="Picture 2"/>
            <p:cNvPicPr>
              <a:picLocks noChangeAspect="1" noChangeArrowheads="1"/>
            </p:cNvPicPr>
            <p:nvPr/>
          </p:nvPicPr>
          <p:blipFill>
            <a:blip r:embed="rId2">
              <a:extLst>
                <a:ext uri="{28A0092B-C50C-407E-A947-70E740481C1C}">
                  <a14:useLocalDpi xmlns:a14="http://schemas.microsoft.com/office/drawing/2010/main" val="0"/>
                </a:ext>
              </a:extLst>
            </a:blip>
            <a:srcRect b="4227"/>
            <a:stretch>
              <a:fillRect/>
            </a:stretch>
          </p:blipFill>
          <p:spPr bwMode="auto">
            <a:xfrm>
              <a:off x="748698" y="893033"/>
              <a:ext cx="6067425" cy="250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1619250" y="404813"/>
            <a:ext cx="6086475" cy="4097337"/>
            <a:chOff x="729800" y="388140"/>
            <a:chExt cx="6086323" cy="4123769"/>
          </a:xfrm>
        </p:grpSpPr>
        <p:sp>
          <p:nvSpPr>
            <p:cNvPr id="14" name="Rectangle 13"/>
            <p:cNvSpPr/>
            <p:nvPr/>
          </p:nvSpPr>
          <p:spPr>
            <a:xfrm>
              <a:off x="729800" y="388140"/>
              <a:ext cx="6086323" cy="4123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pic>
          <p:nvPicPr>
            <p:cNvPr id="70687" name="Picture 3"/>
            <p:cNvPicPr>
              <a:picLocks noChangeAspect="1" noChangeArrowheads="1"/>
            </p:cNvPicPr>
            <p:nvPr/>
          </p:nvPicPr>
          <p:blipFill>
            <a:blip r:embed="rId3">
              <a:extLst>
                <a:ext uri="{28A0092B-C50C-407E-A947-70E740481C1C}">
                  <a14:useLocalDpi xmlns:a14="http://schemas.microsoft.com/office/drawing/2010/main" val="0"/>
                </a:ext>
              </a:extLst>
            </a:blip>
            <a:srcRect t="1056"/>
            <a:stretch>
              <a:fillRect/>
            </a:stretch>
          </p:blipFill>
          <p:spPr bwMode="auto">
            <a:xfrm>
              <a:off x="789937" y="447805"/>
              <a:ext cx="5991225" cy="404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 name="Table 3"/>
          <p:cNvGraphicFramePr>
            <a:graphicFrameLocks noGrp="1"/>
          </p:cNvGraphicFramePr>
          <p:nvPr/>
        </p:nvGraphicFramePr>
        <p:xfrm>
          <a:off x="3176588" y="479425"/>
          <a:ext cx="5040312" cy="3924300"/>
        </p:xfrm>
        <a:graphic>
          <a:graphicData uri="http://schemas.openxmlformats.org/drawingml/2006/table">
            <a:tbl>
              <a:tblPr firstRow="1" firstCol="1" bandRow="1">
                <a:tableStyleId>{5C22544A-7EE6-4342-B048-85BDC9FD1C3A}</a:tableStyleId>
              </a:tblPr>
              <a:tblGrid>
                <a:gridCol w="5040312"/>
              </a:tblGrid>
              <a:tr h="392430">
                <a:tc>
                  <a:txBody>
                    <a:bodyPr/>
                    <a:lstStyle/>
                    <a:p>
                      <a:pPr algn="l">
                        <a:spcAft>
                          <a:spcPts val="0"/>
                        </a:spcAft>
                      </a:pPr>
                      <a:r>
                        <a:rPr lang="en-IE" sz="1600" dirty="0" err="1">
                          <a:solidFill>
                            <a:schemeClr val="tx1"/>
                          </a:solidFill>
                          <a:effectLst/>
                        </a:rPr>
                        <a:t>Meán</a:t>
                      </a:r>
                      <a:r>
                        <a:rPr lang="en-IE" sz="1600" dirty="0">
                          <a:solidFill>
                            <a:schemeClr val="tx1"/>
                          </a:solidFill>
                          <a:effectLst/>
                        </a:rPr>
                        <a:t> </a:t>
                      </a:r>
                      <a:r>
                        <a:rPr lang="en-IE" sz="1600" dirty="0" err="1">
                          <a:solidFill>
                            <a:schemeClr val="tx1"/>
                          </a:solidFill>
                          <a:effectLst/>
                        </a:rPr>
                        <a:t>na</a:t>
                      </a:r>
                      <a:r>
                        <a:rPr lang="en-IE" sz="1600" dirty="0">
                          <a:solidFill>
                            <a:schemeClr val="tx1"/>
                          </a:solidFill>
                          <a:effectLst/>
                        </a:rPr>
                        <a:t> </a:t>
                      </a:r>
                      <a:r>
                        <a:rPr lang="en-IE" sz="1600" dirty="0" err="1">
                          <a:solidFill>
                            <a:schemeClr val="tx1"/>
                          </a:solidFill>
                          <a:effectLst/>
                        </a:rPr>
                        <a:t>samplaí</a:t>
                      </a:r>
                      <a:r>
                        <a:rPr lang="en-IE" sz="1600" dirty="0">
                          <a:solidFill>
                            <a:schemeClr val="tx1"/>
                          </a:solidFill>
                          <a:effectLst/>
                        </a:rPr>
                        <a:t> (y </a:t>
                      </a:r>
                      <a:r>
                        <a:rPr lang="en-IE" sz="1600" dirty="0" err="1">
                          <a:solidFill>
                            <a:schemeClr val="tx1"/>
                          </a:solidFill>
                          <a:effectLst/>
                        </a:rPr>
                        <a:t>sonra</a:t>
                      </a:r>
                      <a:r>
                        <a:rPr lang="en-IE" sz="1600" dirty="0">
                          <a:solidFill>
                            <a:schemeClr val="tx1"/>
                          </a:solidFill>
                          <a:effectLst/>
                        </a:rPr>
                        <a:t>)</a:t>
                      </a:r>
                      <a:endParaRPr lang="en-IE" sz="1200" dirty="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a:solidFill>
                            <a:schemeClr val="tx1"/>
                          </a:solidFill>
                          <a:effectLst/>
                        </a:rPr>
                        <a:t>Diall caighdeánach samplach (y sonra)</a:t>
                      </a:r>
                      <a:endParaRPr lang="en-IE" sz="120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a:solidFill>
                            <a:schemeClr val="tx1"/>
                          </a:solidFill>
                          <a:effectLst/>
                        </a:rPr>
                        <a:t>Diall caighdeánach an daonra ( y sonra)</a:t>
                      </a:r>
                      <a:endParaRPr lang="en-IE" sz="120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a:solidFill>
                            <a:schemeClr val="tx1"/>
                          </a:solidFill>
                          <a:effectLst/>
                        </a:rPr>
                        <a:t>Suim na samplaí (y sonra)</a:t>
                      </a:r>
                      <a:endParaRPr lang="en-IE" sz="120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a:solidFill>
                            <a:schemeClr val="tx1"/>
                          </a:solidFill>
                          <a:effectLst/>
                        </a:rPr>
                        <a:t>Suim chearnóga na samplaí (y sonra)</a:t>
                      </a:r>
                      <a:endParaRPr lang="en-IE" sz="120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a:solidFill>
                            <a:schemeClr val="tx1"/>
                          </a:solidFill>
                          <a:effectLst/>
                        </a:rPr>
                        <a:t>Suim thorthaí na samplaí (x, y)</a:t>
                      </a:r>
                      <a:endParaRPr lang="en-IE" sz="120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a:solidFill>
                            <a:schemeClr val="tx1"/>
                          </a:solidFill>
                          <a:effectLst/>
                        </a:rPr>
                        <a:t>Comhéifeacht an chomhchoibhnis </a:t>
                      </a:r>
                      <a:endParaRPr lang="en-IE" sz="120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a:solidFill>
                            <a:schemeClr val="tx1"/>
                          </a:solidFill>
                          <a:effectLst/>
                        </a:rPr>
                        <a:t>Cothromóid chomhéifeacht an chúlchéimnithe</a:t>
                      </a:r>
                      <a:endParaRPr lang="en-IE" sz="120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a:solidFill>
                            <a:schemeClr val="tx1"/>
                          </a:solidFill>
                          <a:effectLst/>
                        </a:rPr>
                        <a:t>Cothromóid chomhéifeacht an chúlchéimnithe</a:t>
                      </a:r>
                      <a:endParaRPr lang="en-IE" sz="120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2430">
                <a:tc>
                  <a:txBody>
                    <a:bodyPr/>
                    <a:lstStyle/>
                    <a:p>
                      <a:pPr algn="l">
                        <a:spcAft>
                          <a:spcPts val="0"/>
                        </a:spcAft>
                      </a:pPr>
                      <a:r>
                        <a:rPr lang="en-IE" sz="1600" dirty="0" err="1">
                          <a:solidFill>
                            <a:schemeClr val="tx1"/>
                          </a:solidFill>
                          <a:effectLst/>
                        </a:rPr>
                        <a:t>Cothromóid</a:t>
                      </a:r>
                      <a:r>
                        <a:rPr lang="en-IE" sz="1600" dirty="0">
                          <a:solidFill>
                            <a:schemeClr val="tx1"/>
                          </a:solidFill>
                          <a:effectLst/>
                        </a:rPr>
                        <a:t> </a:t>
                      </a:r>
                      <a:r>
                        <a:rPr lang="en-IE" sz="1600" dirty="0" err="1">
                          <a:solidFill>
                            <a:schemeClr val="tx1"/>
                          </a:solidFill>
                          <a:effectLst/>
                        </a:rPr>
                        <a:t>chomhéifeacht</a:t>
                      </a:r>
                      <a:r>
                        <a:rPr lang="en-IE" sz="1600" dirty="0">
                          <a:solidFill>
                            <a:schemeClr val="tx1"/>
                          </a:solidFill>
                          <a:effectLst/>
                        </a:rPr>
                        <a:t> an </a:t>
                      </a:r>
                      <a:r>
                        <a:rPr lang="en-IE" sz="1600" dirty="0" err="1">
                          <a:solidFill>
                            <a:schemeClr val="tx1"/>
                          </a:solidFill>
                          <a:effectLst/>
                        </a:rPr>
                        <a:t>chúlchéimnithe</a:t>
                      </a:r>
                      <a:r>
                        <a:rPr lang="en-IE" sz="1600" dirty="0">
                          <a:solidFill>
                            <a:schemeClr val="tx1"/>
                          </a:solidFill>
                          <a:effectLst/>
                        </a:rPr>
                        <a:t> </a:t>
                      </a:r>
                      <a:r>
                        <a:rPr lang="en-IE" sz="1600" dirty="0" err="1">
                          <a:solidFill>
                            <a:schemeClr val="tx1"/>
                          </a:solidFill>
                          <a:effectLst/>
                        </a:rPr>
                        <a:t>chearnaigh</a:t>
                      </a:r>
                      <a:endParaRPr lang="en-IE" sz="1200" dirty="0">
                        <a:solidFill>
                          <a:schemeClr val="tx1"/>
                        </a:solidFill>
                        <a:effectLst/>
                        <a:latin typeface="Times New Roman"/>
                        <a:ea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2 2"/>
          <p:cNvSpPr/>
          <p:nvPr/>
        </p:nvSpPr>
        <p:spPr>
          <a:xfrm>
            <a:off x="250825" y="3573463"/>
            <a:ext cx="2160588" cy="1079500"/>
          </a:xfrm>
          <a:prstGeom prst="borderCallout2">
            <a:avLst>
              <a:gd name="adj1" fmla="val 41561"/>
              <a:gd name="adj2" fmla="val 99606"/>
              <a:gd name="adj3" fmla="val 81692"/>
              <a:gd name="adj4" fmla="val 114840"/>
              <a:gd name="adj5" fmla="val 83431"/>
              <a:gd name="adj6" fmla="val 140142"/>
            </a:avLst>
          </a:prstGeom>
          <a:solidFill>
            <a:srgbClr val="C000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FFFFFF"/>
                </a:solidFill>
              </a:rPr>
              <a:t>Faightear luach staitistiúil ó shonraí ionchurtha</a:t>
            </a:r>
          </a:p>
        </p:txBody>
      </p:sp>
      <p:sp>
        <p:nvSpPr>
          <p:cNvPr id="2" name="Oval 1"/>
          <p:cNvSpPr/>
          <p:nvPr/>
        </p:nvSpPr>
        <p:spPr>
          <a:xfrm>
            <a:off x="2411413" y="4221163"/>
            <a:ext cx="5113337" cy="2160587"/>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grpSp>
        <p:nvGrpSpPr>
          <p:cNvPr id="71684" name="Group 3"/>
          <p:cNvGrpSpPr>
            <a:grpSpLocks/>
          </p:cNvGrpSpPr>
          <p:nvPr/>
        </p:nvGrpSpPr>
        <p:grpSpPr bwMode="auto">
          <a:xfrm>
            <a:off x="6813550" y="1484313"/>
            <a:ext cx="2438400" cy="774700"/>
            <a:chOff x="6960540" y="-43728"/>
            <a:chExt cx="2439045" cy="774672"/>
          </a:xfrm>
        </p:grpSpPr>
        <p:sp>
          <p:nvSpPr>
            <p:cNvPr id="5" name="Rounded Rectangle 4">
              <a:hlinkClick r:id="rId2" action="ppaction://hlinkpres?slideindex=1&amp;slidetitle="/>
            </p:cNvPr>
            <p:cNvSpPr/>
            <p:nvPr/>
          </p:nvSpPr>
          <p:spPr>
            <a:xfrm>
              <a:off x="6960540" y="-43728"/>
              <a:ext cx="1641909" cy="77467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C00000"/>
                  </a:solidFill>
                </a:rPr>
                <a:t>Meán &amp; Diall Caighdeánach</a:t>
              </a:r>
            </a:p>
          </p:txBody>
        </p:sp>
        <p:sp>
          <p:nvSpPr>
            <p:cNvPr id="6" name="Rounded Rectangle 5"/>
            <p:cNvSpPr/>
            <p:nvPr/>
          </p:nvSpPr>
          <p:spPr>
            <a:xfrm>
              <a:off x="8319799" y="-16742"/>
              <a:ext cx="1079786" cy="7206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5400" dirty="0">
                  <a:solidFill>
                    <a:srgbClr val="C00000"/>
                  </a:solidFill>
                  <a:sym typeface="Wingdings"/>
                </a:rPr>
                <a:t></a:t>
              </a:r>
              <a:endParaRPr lang="en-IE" sz="5400" dirty="0"/>
            </a:p>
          </p:txBody>
        </p:sp>
      </p:grpSp>
      <p:grpSp>
        <p:nvGrpSpPr>
          <p:cNvPr id="71685" name="Group 6"/>
          <p:cNvGrpSpPr>
            <a:grpSpLocks/>
          </p:cNvGrpSpPr>
          <p:nvPr/>
        </p:nvGrpSpPr>
        <p:grpSpPr bwMode="auto">
          <a:xfrm>
            <a:off x="6659563" y="2636838"/>
            <a:ext cx="2727325" cy="792162"/>
            <a:chOff x="6960540" y="-43728"/>
            <a:chExt cx="2439045" cy="774672"/>
          </a:xfrm>
        </p:grpSpPr>
        <p:sp>
          <p:nvSpPr>
            <p:cNvPr id="8" name="Rounded Rectangle 7">
              <a:hlinkClick r:id="rId3" action="ppaction://hlinkpres?slideindex=1&amp;slidetitle="/>
            </p:cNvPr>
            <p:cNvSpPr/>
            <p:nvPr/>
          </p:nvSpPr>
          <p:spPr>
            <a:xfrm>
              <a:off x="6960540" y="-43728"/>
              <a:ext cx="1642593" cy="77467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a:solidFill>
                    <a:srgbClr val="C00000"/>
                  </a:solidFill>
                </a:rPr>
                <a:t>Comhéifeacht an Chomhchoibhnis</a:t>
              </a:r>
            </a:p>
          </p:txBody>
        </p:sp>
        <p:sp>
          <p:nvSpPr>
            <p:cNvPr id="9" name="Rounded Rectangle 8"/>
            <p:cNvSpPr/>
            <p:nvPr/>
          </p:nvSpPr>
          <p:spPr>
            <a:xfrm>
              <a:off x="8319193" y="-15784"/>
              <a:ext cx="1080392" cy="7187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5400" dirty="0">
                  <a:solidFill>
                    <a:srgbClr val="C00000"/>
                  </a:solidFill>
                  <a:sym typeface="Wingdings"/>
                </a:rPr>
                <a:t></a:t>
              </a:r>
              <a:endParaRPr lang="en-IE" sz="5400" dirty="0"/>
            </a:p>
          </p:txBody>
        </p:sp>
      </p:grpSp>
      <p:pic>
        <p:nvPicPr>
          <p:cNvPr id="71686" name="Picture 2">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203200"/>
            <a:ext cx="16779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1"/>
          <p:cNvGrpSpPr>
            <a:grpSpLocks/>
          </p:cNvGrpSpPr>
          <p:nvPr/>
        </p:nvGrpSpPr>
        <p:grpSpPr bwMode="auto">
          <a:xfrm>
            <a:off x="6659563" y="1581150"/>
            <a:ext cx="2438400" cy="1403350"/>
            <a:chOff x="6670662" y="2068254"/>
            <a:chExt cx="2437842" cy="1404358"/>
          </a:xfrm>
        </p:grpSpPr>
        <p:sp>
          <p:nvSpPr>
            <p:cNvPr id="3" name="Rounded Rectangle 2">
              <a:hlinkClick r:id="rId2" action="ppaction://hlinkfile"/>
            </p:cNvPr>
            <p:cNvSpPr/>
            <p:nvPr/>
          </p:nvSpPr>
          <p:spPr>
            <a:xfrm>
              <a:off x="6670662" y="2068254"/>
              <a:ext cx="1644274" cy="140435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dirty="0" err="1">
                  <a:solidFill>
                    <a:srgbClr val="C00000"/>
                  </a:solidFill>
                </a:rPr>
                <a:t>Aithin</a:t>
              </a:r>
              <a:r>
                <a:rPr lang="en-IE" dirty="0">
                  <a:solidFill>
                    <a:srgbClr val="C00000"/>
                  </a:solidFill>
                </a:rPr>
                <a:t> mar a </a:t>
              </a:r>
              <a:r>
                <a:rPr lang="en-IE" dirty="0" err="1">
                  <a:solidFill>
                    <a:srgbClr val="C00000"/>
                  </a:solidFill>
                </a:rPr>
                <a:t>oibríonn</a:t>
              </a:r>
              <a:r>
                <a:rPr lang="en-IE" dirty="0">
                  <a:solidFill>
                    <a:srgbClr val="C00000"/>
                  </a:solidFill>
                </a:rPr>
                <a:t> </a:t>
              </a:r>
              <a:r>
                <a:rPr lang="en-IE" dirty="0" err="1">
                  <a:solidFill>
                    <a:srgbClr val="C00000"/>
                  </a:solidFill>
                </a:rPr>
                <a:t>d’áireamhán</a:t>
              </a:r>
              <a:r>
                <a:rPr lang="en-IE" dirty="0">
                  <a:solidFill>
                    <a:srgbClr val="C00000"/>
                  </a:solidFill>
                </a:rPr>
                <a:t> </a:t>
              </a:r>
            </a:p>
          </p:txBody>
        </p:sp>
        <p:sp>
          <p:nvSpPr>
            <p:cNvPr id="4" name="Rounded Rectangle 3"/>
            <p:cNvSpPr/>
            <p:nvPr/>
          </p:nvSpPr>
          <p:spPr>
            <a:xfrm>
              <a:off x="8027663" y="2457471"/>
              <a:ext cx="1080841" cy="7212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sz="5400" dirty="0">
                  <a:solidFill>
                    <a:srgbClr val="C00000"/>
                  </a:solidFill>
                  <a:sym typeface="Wingdings"/>
                </a:rPr>
                <a:t></a:t>
              </a:r>
              <a:endParaRPr lang="en-IE" sz="5400" dirty="0"/>
            </a:p>
          </p:txBody>
        </p:sp>
      </p:grpSp>
      <p:pic>
        <p:nvPicPr>
          <p:cNvPr id="727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984500"/>
            <a:ext cx="20986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IE" altLang="en-US" smtClean="0"/>
          </a:p>
        </p:txBody>
      </p:sp>
      <p:sp>
        <p:nvSpPr>
          <p:cNvPr id="21507" name="Rectangle 2"/>
          <p:cNvSpPr>
            <a:spLocks noChangeArrowheads="1"/>
          </p:cNvSpPr>
          <p:nvPr/>
        </p:nvSpPr>
        <p:spPr bwMode="auto">
          <a:xfrm>
            <a:off x="250825" y="274638"/>
            <a:ext cx="86423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IE" altLang="en-US" sz="2000" b="1">
                <a:solidFill>
                  <a:srgbClr val="000000"/>
                </a:solidFill>
                <a:latin typeface="Calibri" pitchFamily="34" charset="0"/>
              </a:rPr>
              <a:t>Miotas #3: “Muna raibh gá agamsa de theicneolaíocht a úsáid chun matamaitic a fhoghlaim, níl gá ag mo leanbh di. Tar éis an tsaoil, nach breá mar a d’éirigh liomsa!”</a:t>
            </a:r>
          </a:p>
          <a:p>
            <a:pPr algn="just" eaLnBrk="1" hangingPunct="1"/>
            <a:endParaRPr lang="en-IE" altLang="en-US" sz="2000">
              <a:solidFill>
                <a:srgbClr val="000000"/>
              </a:solidFill>
              <a:latin typeface="Calibri" pitchFamily="34" charset="0"/>
            </a:endParaRPr>
          </a:p>
          <a:p>
            <a:pPr algn="just" eaLnBrk="1" hangingPunct="1"/>
            <a:r>
              <a:rPr lang="en-IE" altLang="en-US">
                <a:solidFill>
                  <a:srgbClr val="000000"/>
                </a:solidFill>
                <a:latin typeface="Calibri" pitchFamily="34" charset="0"/>
              </a:rPr>
              <a:t>Toisc nach raibh an teicneolaíocht áireamháin atá againn inniu ar fáil glúin ó shin, b’éigean </a:t>
            </a:r>
            <a:r>
              <a:rPr lang="en-IE" altLang="en-US" i="1">
                <a:solidFill>
                  <a:srgbClr val="000000"/>
                </a:solidFill>
                <a:latin typeface="Calibri" pitchFamily="34" charset="0"/>
              </a:rPr>
              <a:t>gach</a:t>
            </a:r>
            <a:r>
              <a:rPr lang="en-IE" altLang="en-US">
                <a:solidFill>
                  <a:srgbClr val="000000"/>
                </a:solidFill>
                <a:latin typeface="Calibri" pitchFamily="34" charset="0"/>
              </a:rPr>
              <a:t> ríomh a oibriú amach le peann agus peann luaidhe i sraith de chéimeanna fada, leadránacha. Tá an saol tar éis gluaiseacht go mear ó shin i dtreo na teicneolaíochta, ionas go bhfuil mórán de na teicnící agus na modhanna, a mbaintí úsáid astu cheana, imithe as feidhm anois. De bharr na  teicneolaíochta, tá ar chumas níos mó scoláirí réimsí matamaitice atá fós le rianú a thaiscéaladh agus tá siad ábalta  dul i ngleic le ‘fíormhatamaitic’ agus a brí agus a luach a thuiscint. Is minic nach bhfuil  ag goilliúint ar thuismitheoirí a chuireann in aghaidh an teicneolaíocht a úsáid i ranganna matamaitice ach eagla roimh an rud atá aineoil.  Tá cuimhní acu ar an matamaitic mar dhruileanna, algartaim agus ionramháil le páipéar agus peann luaidhe. D’ainneoin seo, tá deireadh curtha ag áireamháin leis an ngá le hardscil i ríomhaireacht uimhríochta  le páipéar agus peann luaidhe agus in ionramháil ailgéabrach – míreanna ab ionann agus croílár an oideachais mhatamaiticiúil ‘cheart’. Ríomhanna a thógadh roinnt nóiméad agus mórán bileog leabhar nótaí le déanamh cheana, is féidir iad a chur i gcrích anois trí chnaipe a bhrú. Toisc go bhfuil an teicneolaíocht á feidhmiú i rangsheomraí ar fud an domhain, tá sé den riachtanas go dtosódh scoláirí ar an teicneolaíocht agus a húsáid chuí a thuiscint anois, ionas go bhfoghlaimeodh siad na croíscileanna teicneolaíochta nua a bheidh riachtanach sa todhchaí.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20713"/>
            <a:ext cx="45529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1"/>
          <p:cNvSpPr>
            <a:spLocks noChangeArrowheads="1"/>
          </p:cNvSpPr>
          <p:nvPr/>
        </p:nvSpPr>
        <p:spPr bwMode="auto">
          <a:xfrm>
            <a:off x="239713" y="260350"/>
            <a:ext cx="8640762" cy="40941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1600"/>
              <a:t>1. Múch an chumhacht: brúigh 2</a:t>
            </a:r>
            <a:r>
              <a:rPr lang="en-IE" altLang="en-US" sz="1600" baseline="30000"/>
              <a:t>nd</a:t>
            </a:r>
            <a:r>
              <a:rPr lang="en-IE" altLang="en-US" sz="1600"/>
              <a:t> F  OFF</a:t>
            </a:r>
          </a:p>
          <a:p>
            <a:pPr eaLnBrk="1" hangingPunct="1"/>
            <a:r>
              <a:rPr lang="en-IE" altLang="en-US" sz="1600"/>
              <a:t>2. Bain amach an dá scriú. (Fíor 1)</a:t>
            </a:r>
          </a:p>
          <a:p>
            <a:pPr eaLnBrk="1" hangingPunct="1"/>
            <a:r>
              <a:rPr lang="en-IE" altLang="en-US" sz="1600"/>
              <a:t>3. Sleamhnaigh clúdach an bhataire beagán agus ardaigh é, chun é a bhaint.</a:t>
            </a:r>
          </a:p>
          <a:p>
            <a:pPr eaLnBrk="1" hangingPunct="1"/>
            <a:r>
              <a:rPr lang="en-IE" altLang="en-US" sz="1600"/>
              <a:t>4. EL-W531/W531G/W535: Sáigh peann gránbhiorach nó gléas biorach eile faoin mbataire caite chun é a bhrú amach. (Fíor 2)</a:t>
            </a:r>
            <a:br>
              <a:rPr lang="en-IE" altLang="en-US" sz="1600"/>
            </a:br>
            <a:r>
              <a:rPr lang="en-IE" altLang="en-US" sz="1600"/>
              <a:t>     EL-W531H/W531HA: Bain amach an bataire caite.</a:t>
            </a:r>
          </a:p>
          <a:p>
            <a:pPr eaLnBrk="1" hangingPunct="1"/>
            <a:r>
              <a:rPr lang="en-IE" altLang="en-US" sz="1600"/>
              <a:t>5. EL-W531/W531G/W535: Cuir isteach aon bhataire nua amháin. Bí cinnte gurb é an taobh a bhfuil “+” air atá thuas.</a:t>
            </a:r>
          </a:p>
          <a:p>
            <a:pPr eaLnBrk="1" hangingPunct="1"/>
            <a:r>
              <a:rPr lang="en-IE" altLang="en-US" sz="1600"/>
              <a:t>   EL-W531H/W531HA: Cuir isteach aon bhataire nua amháin. Bíodh an taobh a bhfuil “—“ air ina luí i dtreo an sprionga. (Fíor 3)</a:t>
            </a:r>
          </a:p>
          <a:p>
            <a:pPr eaLnBrk="1" hangingPunct="1"/>
            <a:r>
              <a:rPr lang="en-IE" altLang="en-US" sz="1600"/>
              <a:t>6. Cuir an clúdach ar ais, agus na scriúnna.</a:t>
            </a:r>
          </a:p>
          <a:p>
            <a:pPr eaLnBrk="1" hangingPunct="1"/>
            <a:r>
              <a:rPr lang="en-IE" altLang="en-US" sz="1600"/>
              <a:t>7. Brúigh RESET ar a chúl le bior pheann gránbhiorach nó a leithéid chun an t-áireamhán a athshocrú.</a:t>
            </a:r>
          </a:p>
          <a:p>
            <a:pPr eaLnBrk="1" hangingPunct="1"/>
            <a:r>
              <a:rPr lang="en-IE" altLang="en-US" sz="1600"/>
              <a:t>8. Socraigh an chodarsnacht sa taispeáint. Féach “Codarsnacht na Taispeána a Choigeartú”. </a:t>
            </a:r>
          </a:p>
          <a:p>
            <a:pPr eaLnBrk="1" hangingPunct="1"/>
            <a:r>
              <a:rPr lang="en-IE" altLang="en-US" sz="1600"/>
              <a:t>*Bí cinnte go mbeidh an taispeáint mar atá thíos. Mura mbíonn sí mar sin, bain amach an bataire, cuir isteacht arís é, agus seiceáil an taispeáint arís.</a:t>
            </a:r>
          </a:p>
        </p:txBody>
      </p:sp>
      <p:sp>
        <p:nvSpPr>
          <p:cNvPr id="73732" name="Rectangle 3"/>
          <p:cNvSpPr>
            <a:spLocks noChangeArrowheads="1"/>
          </p:cNvSpPr>
          <p:nvPr/>
        </p:nvSpPr>
        <p:spPr bwMode="auto">
          <a:xfrm>
            <a:off x="2268538" y="5173663"/>
            <a:ext cx="7223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1600">
                <a:solidFill>
                  <a:srgbClr val="000000"/>
                </a:solidFill>
              </a:rPr>
              <a:t>Fíor 1</a:t>
            </a:r>
          </a:p>
        </p:txBody>
      </p:sp>
      <p:sp>
        <p:nvSpPr>
          <p:cNvPr id="73733" name="Rectangle 4"/>
          <p:cNvSpPr>
            <a:spLocks noChangeArrowheads="1"/>
          </p:cNvSpPr>
          <p:nvPr/>
        </p:nvSpPr>
        <p:spPr bwMode="auto">
          <a:xfrm>
            <a:off x="3779838" y="5173663"/>
            <a:ext cx="7223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1600">
                <a:solidFill>
                  <a:srgbClr val="000000"/>
                </a:solidFill>
              </a:rPr>
              <a:t>Fíor 2</a:t>
            </a:r>
          </a:p>
        </p:txBody>
      </p:sp>
      <p:sp>
        <p:nvSpPr>
          <p:cNvPr id="73734" name="Rectangle 5"/>
          <p:cNvSpPr>
            <a:spLocks noChangeArrowheads="1"/>
          </p:cNvSpPr>
          <p:nvPr/>
        </p:nvSpPr>
        <p:spPr bwMode="auto">
          <a:xfrm>
            <a:off x="5003800" y="5173663"/>
            <a:ext cx="77946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1600">
                <a:solidFill>
                  <a:srgbClr val="000000"/>
                </a:solidFill>
              </a:rPr>
              <a:t>Fíor  3</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0" y="0"/>
            <a:ext cx="9144000" cy="1020763"/>
          </a:xfrm>
          <a:prstGeom prst="rect">
            <a:avLst/>
          </a:prstGeom>
          <a:solidFill>
            <a:srgbClr val="990033"/>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IE" altLang="en-US" sz="3600" b="1" i="1">
                <a:solidFill>
                  <a:srgbClr val="FFCC33"/>
                </a:solidFill>
                <a:latin typeface="Calibri" pitchFamily="34" charset="0"/>
              </a:rPr>
              <a:t>An Tionscadal Mata: Áireamhán Sharp a Úsáid</a:t>
            </a:r>
            <a:endParaRPr lang="en-IE" altLang="en-US" sz="3600" b="1" i="1">
              <a:solidFill>
                <a:srgbClr val="FFCC33"/>
              </a:solidFill>
              <a:latin typeface="Calibri" pitchFamily="34" charset="0"/>
              <a:ea typeface="ＭＳ Ｐゴシック" pitchFamily="34" charset="-128"/>
            </a:endParaRPr>
          </a:p>
        </p:txBody>
      </p:sp>
      <p:grpSp>
        <p:nvGrpSpPr>
          <p:cNvPr id="74755" name="Group 26"/>
          <p:cNvGrpSpPr>
            <a:grpSpLocks/>
          </p:cNvGrpSpPr>
          <p:nvPr/>
        </p:nvGrpSpPr>
        <p:grpSpPr bwMode="auto">
          <a:xfrm>
            <a:off x="652463" y="6097588"/>
            <a:ext cx="3246437" cy="534987"/>
            <a:chOff x="961324" y="5863285"/>
            <a:chExt cx="6440503" cy="850609"/>
          </a:xfrm>
        </p:grpSpPr>
        <p:pic>
          <p:nvPicPr>
            <p:cNvPr id="22" name="Picture 3"/>
            <p:cNvPicPr>
              <a:picLocks noChangeAspect="1" noChangeArrowheads="1"/>
            </p:cNvPicPr>
            <p:nvPr/>
          </p:nvPicPr>
          <p:blipFill>
            <a:blip r:embed="rId4" cstate="print"/>
            <a:srcRect/>
            <a:stretch>
              <a:fillRect/>
            </a:stretch>
          </p:blipFill>
          <p:spPr bwMode="auto">
            <a:xfrm>
              <a:off x="2627105" y="5863285"/>
              <a:ext cx="1403215" cy="779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descr="logo.png"/>
            <p:cNvPicPr>
              <a:picLocks noChangeAspect="1"/>
            </p:cNvPicPr>
            <p:nvPr/>
          </p:nvPicPr>
          <p:blipFill>
            <a:blip r:embed="rId5" cstate="print"/>
            <a:stretch>
              <a:fillRect/>
            </a:stretch>
          </p:blipFill>
          <p:spPr>
            <a:xfrm>
              <a:off x="961324" y="5863285"/>
              <a:ext cx="1489448" cy="794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descr="NDP_logo.jpg"/>
            <p:cNvPicPr>
              <a:picLocks noChangeAspect="1"/>
            </p:cNvPicPr>
            <p:nvPr/>
          </p:nvPicPr>
          <p:blipFill>
            <a:blip r:embed="rId6" cstate="print"/>
            <a:stretch>
              <a:fillRect/>
            </a:stretch>
          </p:blipFill>
          <p:spPr>
            <a:xfrm>
              <a:off x="4206653" y="5863285"/>
              <a:ext cx="1939710" cy="775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descr="ec_drumcondra.jpg"/>
            <p:cNvPicPr>
              <a:picLocks noChangeAspect="1"/>
            </p:cNvPicPr>
            <p:nvPr/>
          </p:nvPicPr>
          <p:blipFill>
            <a:blip r:embed="rId7" cstate="print"/>
            <a:stretch>
              <a:fillRect/>
            </a:stretch>
          </p:blipFill>
          <p:spPr>
            <a:xfrm>
              <a:off x="6322695" y="5863285"/>
              <a:ext cx="1079132" cy="850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 name="Rounded Rectangle 2"/>
          <p:cNvSpPr/>
          <p:nvPr/>
        </p:nvSpPr>
        <p:spPr>
          <a:xfrm>
            <a:off x="742950" y="1412875"/>
            <a:ext cx="5235575" cy="3240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Arial" pitchFamily="34" charset="0"/>
              <a:buChar char="•"/>
              <a:defRPr/>
            </a:pPr>
            <a:r>
              <a:rPr lang="en-IE" sz="2400">
                <a:solidFill>
                  <a:srgbClr val="FFC000"/>
                </a:solidFill>
              </a:rPr>
              <a:t>LSIRSD </a:t>
            </a:r>
          </a:p>
          <a:p>
            <a:pPr marL="285750" indent="-285750">
              <a:buFont typeface="Arial" pitchFamily="34" charset="0"/>
              <a:buChar char="•"/>
              <a:defRPr/>
            </a:pPr>
            <a:r>
              <a:rPr lang="en-IE" sz="2400">
                <a:solidFill>
                  <a:srgbClr val="FFC000"/>
                </a:solidFill>
              </a:rPr>
              <a:t>GLAN AN CHUIMHNE </a:t>
            </a:r>
          </a:p>
          <a:p>
            <a:pPr marL="285750" indent="-285750">
              <a:buFont typeface="Arial" pitchFamily="34" charset="0"/>
              <a:buChar char="•"/>
              <a:defRPr/>
            </a:pPr>
            <a:r>
              <a:rPr lang="en-IE" sz="2400">
                <a:solidFill>
                  <a:srgbClr val="FFC000"/>
                </a:solidFill>
              </a:rPr>
              <a:t>MÓD </a:t>
            </a:r>
          </a:p>
          <a:p>
            <a:pPr marL="285750" indent="-285750">
              <a:buFont typeface="Arial" pitchFamily="34" charset="0"/>
              <a:buChar char="•"/>
              <a:defRPr/>
            </a:pPr>
            <a:r>
              <a:rPr lang="en-IE" sz="2400">
                <a:solidFill>
                  <a:srgbClr val="FFC000"/>
                </a:solidFill>
              </a:rPr>
              <a:t>CUMRÚ </a:t>
            </a:r>
          </a:p>
          <a:p>
            <a:pPr marL="285750" indent="-285750">
              <a:buFont typeface="Arial" pitchFamily="34" charset="0"/>
              <a:buChar char="•"/>
              <a:defRPr/>
            </a:pPr>
            <a:r>
              <a:rPr lang="en-IE" sz="2400">
                <a:solidFill>
                  <a:srgbClr val="FFC000"/>
                </a:solidFill>
              </a:rPr>
              <a:t>CUIMHNÍ </a:t>
            </a:r>
          </a:p>
          <a:p>
            <a:pPr marL="285750" indent="-285750">
              <a:buFont typeface="Arial" pitchFamily="34" charset="0"/>
              <a:buChar char="•"/>
              <a:defRPr/>
            </a:pPr>
            <a:r>
              <a:rPr lang="en-IE" sz="2400">
                <a:solidFill>
                  <a:srgbClr val="FFC000"/>
                </a:solidFill>
              </a:rPr>
              <a:t>FEIDHMEANNA GINEARÁLTA </a:t>
            </a:r>
          </a:p>
          <a:p>
            <a:pPr marL="285750" indent="-285750">
              <a:buFont typeface="Arial" pitchFamily="34" charset="0"/>
              <a:buChar char="•"/>
              <a:defRPr/>
            </a:pPr>
            <a:r>
              <a:rPr lang="en-IE" sz="2400">
                <a:solidFill>
                  <a:srgbClr val="FFC000"/>
                </a:solidFill>
              </a:rPr>
              <a:t>RANDAMACH </a:t>
            </a:r>
          </a:p>
          <a:p>
            <a:pPr marL="285750" indent="-285750">
              <a:buFont typeface="Arial" pitchFamily="34" charset="0"/>
              <a:buChar char="•"/>
              <a:defRPr/>
            </a:pPr>
            <a:r>
              <a:rPr lang="en-IE" sz="2400">
                <a:solidFill>
                  <a:srgbClr val="FFC000"/>
                </a:solidFill>
              </a:rPr>
              <a:t>IOMALARTUITHE/TEAGLAMAÍ </a:t>
            </a:r>
          </a:p>
          <a:p>
            <a:pPr marL="285750" indent="-285750">
              <a:buFont typeface="Arial" pitchFamily="34" charset="0"/>
              <a:buChar char="•"/>
              <a:defRPr/>
            </a:pPr>
            <a:r>
              <a:rPr lang="en-IE" sz="2400">
                <a:solidFill>
                  <a:srgbClr val="FFC000"/>
                </a:solidFill>
              </a:rPr>
              <a:t>STAITISTICÍ  </a:t>
            </a:r>
          </a:p>
          <a:p>
            <a:pPr marL="285750" indent="-285750">
              <a:buFont typeface="Arial" pitchFamily="34" charset="0"/>
              <a:buChar char="•"/>
              <a:defRPr/>
            </a:pPr>
            <a:r>
              <a:rPr lang="en-IE" sz="2400">
                <a:solidFill>
                  <a:srgbClr val="FFC000"/>
                </a:solidFill>
              </a:rPr>
              <a:t>DEARBHLUACH </a:t>
            </a:r>
          </a:p>
          <a:p>
            <a:pPr marL="285750" indent="-285750">
              <a:buFont typeface="Arial" pitchFamily="34" charset="0"/>
              <a:buChar char="•"/>
              <a:defRPr/>
            </a:pPr>
            <a:endParaRPr lang="en-IE" sz="2400">
              <a:solidFill>
                <a:srgbClr val="FFC000"/>
              </a:solidFill>
            </a:endParaRPr>
          </a:p>
          <a:p>
            <a:pPr marL="285750" indent="-285750">
              <a:buFont typeface="Arial" pitchFamily="34" charset="0"/>
              <a:buChar char="•"/>
              <a:defRPr/>
            </a:pPr>
            <a:endParaRPr lang="en-IE" sz="2400">
              <a:solidFill>
                <a:srgbClr val="FFC000"/>
              </a:solidFill>
            </a:endParaRPr>
          </a:p>
          <a:p>
            <a:pPr marL="285750" indent="-285750">
              <a:buFont typeface="Arial" pitchFamily="34" charset="0"/>
              <a:buChar char="•"/>
              <a:defRPr/>
            </a:pPr>
            <a:endParaRPr lang="en-IE" sz="2400">
              <a:solidFill>
                <a:srgbClr val="FFC000"/>
              </a:solidFill>
            </a:endParaRPr>
          </a:p>
        </p:txBody>
      </p:sp>
      <p:pic>
        <p:nvPicPr>
          <p:cNvPr id="74757" name="FOfficeDoc1"/>
          <p:cNvPicPr preferRelativeResize="0">
            <a:picLocks noChangeAspect="1" noChangeArrowheads="1" noChangeShapeType="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6588125" y="5013325"/>
            <a:ext cx="2238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
          <p:cNvSpPr>
            <a:spLocks noChangeArrowheads="1"/>
          </p:cNvSpPr>
          <p:nvPr/>
        </p:nvSpPr>
        <p:spPr bwMode="auto">
          <a:xfrm>
            <a:off x="0" y="0"/>
            <a:ext cx="9142413" cy="1020763"/>
          </a:xfrm>
          <a:prstGeom prst="rect">
            <a:avLst/>
          </a:prstGeom>
          <a:solidFill>
            <a:srgbClr val="990033"/>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IE" altLang="en-US" sz="3600" b="1" i="1">
                <a:solidFill>
                  <a:srgbClr val="FFCC00"/>
                </a:solidFill>
                <a:latin typeface="Calibri" pitchFamily="34" charset="0"/>
              </a:rPr>
              <a:t>Sonraí Teagmhála</a:t>
            </a:r>
          </a:p>
        </p:txBody>
      </p:sp>
      <p:sp>
        <p:nvSpPr>
          <p:cNvPr id="75779" name="TextBox 11"/>
          <p:cNvSpPr txBox="1">
            <a:spLocks noChangeArrowheads="1"/>
          </p:cNvSpPr>
          <p:nvPr/>
        </p:nvSpPr>
        <p:spPr bwMode="auto">
          <a:xfrm>
            <a:off x="493713" y="1425575"/>
            <a:ext cx="795972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IE" altLang="en-US" sz="4400" b="1" i="1" dirty="0" smtClean="0">
                <a:solidFill>
                  <a:srgbClr val="FFC000"/>
                </a:solidFill>
                <a:latin typeface="Calibri" pitchFamily="34" charset="0"/>
                <a:cs typeface="Arial" charset="0"/>
              </a:rPr>
              <a:t>kieransweeney@projectmaths.ie</a:t>
            </a:r>
            <a:endParaRPr lang="en-IE" altLang="en-US" sz="4400" b="1" i="1" dirty="0">
              <a:solidFill>
                <a:srgbClr val="FFC000"/>
              </a:solidFill>
              <a:latin typeface="Calibri" pitchFamily="34" charset="0"/>
              <a:cs typeface="Arial" charset="0"/>
            </a:endParaRPr>
          </a:p>
          <a:p>
            <a:pPr eaLnBrk="1" hangingPunct="1">
              <a:buFont typeface="Arial" charset="0"/>
              <a:buChar char="•"/>
            </a:pPr>
            <a:endParaRPr lang="en-IE" altLang="en-US" sz="1600" i="1" dirty="0">
              <a:solidFill>
                <a:srgbClr val="FFC000"/>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IE" altLang="en-US" smtClean="0"/>
          </a:p>
        </p:txBody>
      </p:sp>
      <p:sp>
        <p:nvSpPr>
          <p:cNvPr id="22531" name="Rectangle 2"/>
          <p:cNvSpPr>
            <a:spLocks noChangeArrowheads="1"/>
          </p:cNvSpPr>
          <p:nvPr/>
        </p:nvSpPr>
        <p:spPr bwMode="auto">
          <a:xfrm>
            <a:off x="238125" y="284163"/>
            <a:ext cx="8712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IE" altLang="en-US" sz="2000" b="1">
                <a:solidFill>
                  <a:srgbClr val="000000"/>
                </a:solidFill>
                <a:latin typeface="Calibri" pitchFamily="34" charset="0"/>
              </a:rPr>
              <a:t>Miotas #4: “Cuireann úsáid áireamhán bac ar scoláirí matamaitic bhunúsach a fhoghlaim go héifeachtach, rud a bheidh uathu agus iad ag dul isteach sa bhfórsa saothair.”</a:t>
            </a:r>
          </a:p>
          <a:p>
            <a:pPr eaLnBrk="1" hangingPunct="1"/>
            <a:endParaRPr lang="en-IE" altLang="en-US" sz="2000">
              <a:solidFill>
                <a:srgbClr val="000000"/>
              </a:solidFill>
              <a:latin typeface="Calibri" pitchFamily="34" charset="0"/>
            </a:endParaRPr>
          </a:p>
          <a:p>
            <a:pPr eaLnBrk="1" hangingPunct="1"/>
            <a:r>
              <a:rPr lang="en-IE" altLang="en-US" sz="2000">
                <a:solidFill>
                  <a:srgbClr val="000000"/>
                </a:solidFill>
                <a:latin typeface="Calibri" pitchFamily="34" charset="0"/>
              </a:rPr>
              <a:t>Éascaíonn áireamháin próiseas foghlama na Matamaitice trí dheireadh a chur le ríomhaireacht leadránach, gan ghá le páipéar agus peann luaidhe. Mar bharr ar seo, tugann siad taithí do scoláirí ar an teicneolaíocht, forbraíonn siad a leibhéal muiníne i leith na teicneolaíochta agus bronnann siad  buntáiste iomaíochta orthu i gcomparáid leo siúd nach raibh taithí ar bith acu ar an teicneolaíocht.  Ina theannta sin, an tuiscint ar bhuntáistí agus teorainneacha na teicneolaiochta, maille le heolas ginearálta ar conas a oibríonn sí, cuirfidh siad seo leis an oscailteacht agus an toilteanas úsáid a bhaint as saghsanna nua teicneolaíochta. Is iad atá ag teastáil ó fhostóirí ná fostaithe a bhfuil ar a gcumas machnamh, oibriú go comhoibritheach, fadhbanna a réiteach trí úsáid a bhaint as na  modhanna is éifeachtúla (teicneolaíocht más cuí), agus “réitigh” a chur in iúl go héifeachtach.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IE" altLang="en-US" smtClean="0"/>
          </a:p>
        </p:txBody>
      </p:sp>
      <p:sp>
        <p:nvSpPr>
          <p:cNvPr id="23555" name="Rectangle 2"/>
          <p:cNvSpPr>
            <a:spLocks noChangeArrowheads="1"/>
          </p:cNvSpPr>
          <p:nvPr/>
        </p:nvSpPr>
        <p:spPr bwMode="auto">
          <a:xfrm>
            <a:off x="344488" y="260350"/>
            <a:ext cx="83534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IE" altLang="en-US" sz="2000" b="1">
                <a:solidFill>
                  <a:srgbClr val="000000"/>
                </a:solidFill>
                <a:latin typeface="Calibri" pitchFamily="34" charset="0"/>
              </a:rPr>
              <a:t>Miotas #5: “Éireoidh daoine chomh spleách sin ar áireamháin go mbeidh siad gan éifeacht ina n-éagmais.” (e.g. má tá an cadhnra ídithe nó más gá do scoláire ríomh a dhéanamh gan áireamhán a bheith ar fáil?)</a:t>
            </a:r>
            <a:r>
              <a:rPr lang="en-IE" altLang="en-US" sz="2000">
                <a:solidFill>
                  <a:srgbClr val="000000"/>
                </a:solidFill>
                <a:latin typeface="Calibri" pitchFamily="34" charset="0"/>
              </a:rPr>
              <a:t> </a:t>
            </a:r>
          </a:p>
          <a:p>
            <a:pPr algn="just" eaLnBrk="1" hangingPunct="1"/>
            <a:endParaRPr lang="en-IE" altLang="en-US" sz="2000">
              <a:solidFill>
                <a:srgbClr val="000000"/>
              </a:solidFill>
              <a:latin typeface="Calibri" pitchFamily="34" charset="0"/>
            </a:endParaRPr>
          </a:p>
          <a:p>
            <a:pPr algn="just" eaLnBrk="1" hangingPunct="1"/>
            <a:r>
              <a:rPr lang="en-IE" altLang="en-US" sz="2000">
                <a:solidFill>
                  <a:srgbClr val="000000"/>
                </a:solidFill>
                <a:latin typeface="Calibri" pitchFamily="34" charset="0"/>
              </a:rPr>
              <a:t>Tá sé an-tábhachtach go leanfaí de ríomh meabhrach agus roinnt scileanna le páipéar agus peann luaidhe a theagasc i scoileanna, nuair is iad sin na modhanna is feiliúnaí le fadhbanna a réiteach. Tá scileanna dá leithéid riachtanach i bpróiseas foghlama na Matamaitice. Beidh na scileanna seo tairbheach nuair nach bhfuil áireamhán ar fáil agus nuair is gá teacht ar bhreith maidir le feiliúnacht toradh áireamháin. Is é fírinne an scéil ná go bhfuil áireamháin níos éifeachtaí agus níos cruinne i ndéanamh lear mór ríomhanna, agus tá siad neamhchostasach agus so-iompartha go leor le coinneáil i sparán, póca, carr nó oifig.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IE" altLang="en-US" smtClean="0"/>
          </a:p>
        </p:txBody>
      </p:sp>
      <p:sp>
        <p:nvSpPr>
          <p:cNvPr id="24579" name="Rectangle 3"/>
          <p:cNvSpPr>
            <a:spLocks noChangeArrowheads="1"/>
          </p:cNvSpPr>
          <p:nvPr/>
        </p:nvSpPr>
        <p:spPr bwMode="auto">
          <a:xfrm>
            <a:off x="250825" y="242888"/>
            <a:ext cx="864235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IE" altLang="en-US" sz="2400">
                <a:solidFill>
                  <a:srgbClr val="000000"/>
                </a:solidFill>
                <a:latin typeface="Calibri" pitchFamily="34" charset="0"/>
              </a:rPr>
              <a:t>D’ainneoin a mbuntáistí agus a n-ábaltachtaí go léir, ní ghlacfaidh áireamháin choíce áit na haigne daonna i dtaca le fadhb a léamh agus a thuiscint, cothromóid chuí a scríobh don fhadhb, na hoibríochtaí atá  le húsáid i réiteach na faidhbe a roghnú, an réiteach taispeánta ar an áireamhán a leirmhíniú agus teacht ar bhreith maidir le feiliúnacht an fhreagra.  Braitheann éifeacht áireamhán ar an eolas a ionchuireann scoláirí iontu. In éineacht le hobair mheabhrach, páipéar agus peann luaidhe agus scileanna meastacháin, áirítear sna háireamháin na huirlisí a chabhróidh le scoláirí oibriú trí na ríomhanna agus na hionramhála atá riachtanach chun fadhbanna a réiteach. Tá áireamháin inchomparáide le próiseálaí focal i lámha lucht staidéir ar Bhéarla. Ní “chruthaíonn” proiseálaí focal aistí, ach éascaíonn siad go mór cruthú aiste.  Ní “thuigeann” áireamháin Matamaitic ach éascaíonn siad go mór an tuiscint ar Mhatamaitic. D’ainneoin a n-ábaltachtaí go léir, áfach, ní ghlacfaidh siad choíce áit na bpróiseas tábhachtach, coimpléascach machnaimh is dual don duine amháin.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16056</TotalTime>
  <Words>3028</Words>
  <Application>Microsoft Office PowerPoint</Application>
  <PresentationFormat>On-screen Show (4:3)</PresentationFormat>
  <Paragraphs>434</Paragraphs>
  <Slides>62</Slides>
  <Notes>15</Notes>
  <HiddenSlides>1</HiddenSlides>
  <MMClips>0</MMClip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Theme1</vt:lpstr>
      <vt:lpstr>Office Theme</vt:lpstr>
      <vt:lpstr>2_Theme1</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Cliceáil chun teideal a scríobh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pmdt</dc:creator>
  <cp:lastModifiedBy>pmdt</cp:lastModifiedBy>
  <cp:revision>182</cp:revision>
  <dcterms:created xsi:type="dcterms:W3CDTF">2012-03-29T21:38:00Z</dcterms:created>
  <dcterms:modified xsi:type="dcterms:W3CDTF">2014-04-30T09:44:59Z</dcterms:modified>
</cp:coreProperties>
</file>