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1FEA0-1F54-496E-BC9D-EFA478AE5485}" type="datetimeFigureOut">
              <a:rPr lang="en-IE" smtClean="0"/>
              <a:pPr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CF2A-DD7A-48AE-BB9C-C0E5A7E9879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1FEA0-1F54-496E-BC9D-EFA478AE5485}" type="datetimeFigureOut">
              <a:rPr lang="en-IE" smtClean="0"/>
              <a:pPr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CF2A-DD7A-48AE-BB9C-C0E5A7E9879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1FEA0-1F54-496E-BC9D-EFA478AE5485}" type="datetimeFigureOut">
              <a:rPr lang="en-IE" smtClean="0"/>
              <a:pPr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CF2A-DD7A-48AE-BB9C-C0E5A7E9879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1FEA0-1F54-496E-BC9D-EFA478AE5485}" type="datetimeFigureOut">
              <a:rPr lang="en-IE" smtClean="0"/>
              <a:pPr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CF2A-DD7A-48AE-BB9C-C0E5A7E9879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1FEA0-1F54-496E-BC9D-EFA478AE5485}" type="datetimeFigureOut">
              <a:rPr lang="en-IE" smtClean="0"/>
              <a:pPr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CF2A-DD7A-48AE-BB9C-C0E5A7E9879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1FEA0-1F54-496E-BC9D-EFA478AE5485}" type="datetimeFigureOut">
              <a:rPr lang="en-IE" smtClean="0"/>
              <a:pPr/>
              <a:t>18/04/2012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CF2A-DD7A-48AE-BB9C-C0E5A7E9879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1FEA0-1F54-496E-BC9D-EFA478AE5485}" type="datetimeFigureOut">
              <a:rPr lang="en-IE" smtClean="0"/>
              <a:pPr/>
              <a:t>18/04/2012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CF2A-DD7A-48AE-BB9C-C0E5A7E9879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1FEA0-1F54-496E-BC9D-EFA478AE5485}" type="datetimeFigureOut">
              <a:rPr lang="en-IE" smtClean="0"/>
              <a:pPr/>
              <a:t>18/04/2012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CF2A-DD7A-48AE-BB9C-C0E5A7E9879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1FEA0-1F54-496E-BC9D-EFA478AE5485}" type="datetimeFigureOut">
              <a:rPr lang="en-IE" smtClean="0"/>
              <a:pPr/>
              <a:t>18/04/2012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CF2A-DD7A-48AE-BB9C-C0E5A7E9879D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5" name="Picture 2">
            <a:hlinkClick r:id="" action="ppaction://hlinkshowjump?jump=endshow"/>
          </p:cNvPr>
          <p:cNvPicPr>
            <a:picLocks noChangeAspect="1" noChangeArrowheads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00391" y="6165304"/>
            <a:ext cx="872607" cy="537884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1FEA0-1F54-496E-BC9D-EFA478AE5485}" type="datetimeFigureOut">
              <a:rPr lang="en-IE" smtClean="0"/>
              <a:pPr/>
              <a:t>18/04/2012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CF2A-DD7A-48AE-BB9C-C0E5A7E9879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1FEA0-1F54-496E-BC9D-EFA478AE5485}" type="datetimeFigureOut">
              <a:rPr lang="en-IE" smtClean="0"/>
              <a:pPr/>
              <a:t>18/04/2012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CF2A-DD7A-48AE-BB9C-C0E5A7E9879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4091FEA0-1F54-496E-BC9D-EFA478AE5485}" type="datetimeFigureOut">
              <a:rPr lang="en-IE" smtClean="0"/>
              <a:pPr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CE08CF2A-DD7A-48AE-BB9C-C0E5A7E9879D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0" y="6696744"/>
            <a:ext cx="9144000" cy="188640"/>
          </a:xfrm>
          <a:prstGeom prst="rect">
            <a:avLst/>
          </a:prstGeom>
          <a:solidFill>
            <a:srgbClr val="99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 rot="5400000">
            <a:off x="5714932" y="3442964"/>
            <a:ext cx="6696000" cy="188640"/>
          </a:xfrm>
          <a:prstGeom prst="rect">
            <a:avLst/>
          </a:prstGeom>
          <a:solidFill>
            <a:srgbClr val="FF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8780" y="0"/>
            <a:ext cx="8964000" cy="188640"/>
          </a:xfrm>
          <a:prstGeom prst="rect">
            <a:avLst/>
          </a:prstGeom>
          <a:solidFill>
            <a:srgbClr val="99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 rot="5400000">
            <a:off x="-3249572" y="3253676"/>
            <a:ext cx="6696000" cy="188640"/>
          </a:xfrm>
          <a:prstGeom prst="rect">
            <a:avLst/>
          </a:prstGeom>
          <a:solidFill>
            <a:srgbClr val="FF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/>
        </p:nvSpPr>
        <p:spPr>
          <a:xfrm>
            <a:off x="5868144" y="3429000"/>
            <a:ext cx="720080" cy="79208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" name="Rounded Rectangle 20"/>
          <p:cNvSpPr/>
          <p:nvPr/>
        </p:nvSpPr>
        <p:spPr>
          <a:xfrm>
            <a:off x="6804248" y="3429000"/>
            <a:ext cx="720080" cy="79208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3" name="Rounded Rectangle 22"/>
          <p:cNvSpPr/>
          <p:nvPr/>
        </p:nvSpPr>
        <p:spPr>
          <a:xfrm>
            <a:off x="7812360" y="3429000"/>
            <a:ext cx="720080" cy="79208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4" name="Rounded Rectangle 23"/>
          <p:cNvSpPr/>
          <p:nvPr/>
        </p:nvSpPr>
        <p:spPr>
          <a:xfrm>
            <a:off x="5868144" y="4437112"/>
            <a:ext cx="720080" cy="79208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Rounded Rectangle 24"/>
          <p:cNvSpPr/>
          <p:nvPr/>
        </p:nvSpPr>
        <p:spPr>
          <a:xfrm>
            <a:off x="6804248" y="4437112"/>
            <a:ext cx="720080" cy="79208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Bevel 3"/>
          <p:cNvSpPr/>
          <p:nvPr/>
        </p:nvSpPr>
        <p:spPr>
          <a:xfrm>
            <a:off x="971600" y="260648"/>
            <a:ext cx="7308000" cy="720080"/>
          </a:xfrm>
          <a:prstGeom prst="bevel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latin typeface="Comic Sans MS" pitchFamily="66" charset="0"/>
              </a:rPr>
              <a:t>Combinations Practical Applications</a:t>
            </a:r>
            <a:endParaRPr lang="en-IE" sz="3200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052736"/>
            <a:ext cx="8424936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When we hear about committees or</a:t>
            </a:r>
          </a:p>
          <a:p>
            <a:r>
              <a:rPr lang="en-IE" dirty="0" smtClean="0">
                <a:latin typeface="Comic Sans MS" pitchFamily="66" charset="0"/>
              </a:rPr>
              <a:t> when a question says ‘how many different ways’ we use combinations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9512" y="1916832"/>
            <a:ext cx="78999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Think about people standing on one side of a room and the ones we want</a:t>
            </a:r>
          </a:p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 have to walk over to the other side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0068" y="2708920"/>
            <a:ext cx="86020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dirty="0" err="1" smtClean="0">
                <a:solidFill>
                  <a:prstClr val="black"/>
                </a:solidFill>
                <a:latin typeface="Comic Sans MS" pitchFamily="66" charset="0"/>
              </a:rPr>
              <a:t>e.g</a:t>
            </a: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 1 How many ways can a committee of 5 people be chosen from a group of 8</a:t>
            </a:r>
            <a:endParaRPr lang="en-IE" dirty="0"/>
          </a:p>
        </p:txBody>
      </p:sp>
      <p:pic>
        <p:nvPicPr>
          <p:cNvPr id="1026" name="Picture 2" descr="http://a2.twimg.com/profile_images/108044722/joelheads1_bigger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0663" y="3356993"/>
            <a:ext cx="3321217" cy="2489668"/>
          </a:xfrm>
          <a:prstGeom prst="rect">
            <a:avLst/>
          </a:prstGeom>
          <a:noFill/>
        </p:spPr>
      </p:pic>
      <p:sp>
        <p:nvSpPr>
          <p:cNvPr id="7" name="Right Arrow 6"/>
          <p:cNvSpPr/>
          <p:nvPr/>
        </p:nvSpPr>
        <p:spPr>
          <a:xfrm>
            <a:off x="3923928" y="4221088"/>
            <a:ext cx="129614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4184" y="3356992"/>
            <a:ext cx="836737" cy="106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7833" y="3296859"/>
            <a:ext cx="746414" cy="1101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62376" y="3356992"/>
            <a:ext cx="778526" cy="1096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88217" y="3356992"/>
            <a:ext cx="747855" cy="1168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91401" y="4561673"/>
            <a:ext cx="936104" cy="112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51520" y="4653136"/>
            <a:ext cx="760628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971600" y="4641261"/>
            <a:ext cx="774948" cy="1044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835696" y="4653136"/>
            <a:ext cx="789806" cy="11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5"/>
          <p:cNvSpPr/>
          <p:nvPr/>
        </p:nvSpPr>
        <p:spPr>
          <a:xfrm>
            <a:off x="1354790" y="3689737"/>
            <a:ext cx="1085554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1500" dirty="0" smtClean="0">
                <a:solidFill>
                  <a:prstClr val="black"/>
                </a:solidFill>
                <a:latin typeface="Comic Sans MS" pitchFamily="66" charset="0"/>
              </a:rPr>
              <a:t>8</a:t>
            </a:r>
            <a:endParaRPr lang="en-IE" sz="11500" dirty="0"/>
          </a:p>
        </p:txBody>
      </p:sp>
      <p:sp>
        <p:nvSpPr>
          <p:cNvPr id="17" name="Rectangle 16"/>
          <p:cNvSpPr/>
          <p:nvPr/>
        </p:nvSpPr>
        <p:spPr>
          <a:xfrm>
            <a:off x="3995936" y="3645024"/>
            <a:ext cx="942887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1500" dirty="0" smtClean="0">
                <a:solidFill>
                  <a:prstClr val="black"/>
                </a:solidFill>
                <a:latin typeface="Comic Sans MS" pitchFamily="66" charset="0"/>
              </a:rPr>
              <a:t>c</a:t>
            </a:r>
            <a:endParaRPr lang="en-IE" sz="11500" dirty="0"/>
          </a:p>
        </p:txBody>
      </p:sp>
      <p:sp>
        <p:nvSpPr>
          <p:cNvPr id="22" name="Rectangle 21"/>
          <p:cNvSpPr/>
          <p:nvPr/>
        </p:nvSpPr>
        <p:spPr>
          <a:xfrm>
            <a:off x="4499992" y="4951328"/>
            <a:ext cx="2138727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8800" dirty="0" smtClean="0">
                <a:solidFill>
                  <a:prstClr val="black"/>
                </a:solidFill>
                <a:latin typeface="Comic Sans MS" pitchFamily="66" charset="0"/>
              </a:rPr>
              <a:t>=56</a:t>
            </a:r>
            <a:endParaRPr lang="en-IE" sz="8800" dirty="0"/>
          </a:p>
        </p:txBody>
      </p:sp>
      <p:sp>
        <p:nvSpPr>
          <p:cNvPr id="18" name="Rectangle 17"/>
          <p:cNvSpPr/>
          <p:nvPr/>
        </p:nvSpPr>
        <p:spPr>
          <a:xfrm>
            <a:off x="6372200" y="3655184"/>
            <a:ext cx="1085554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1500" dirty="0" smtClean="0">
                <a:solidFill>
                  <a:prstClr val="black"/>
                </a:solidFill>
                <a:latin typeface="Comic Sans MS" pitchFamily="66" charset="0"/>
              </a:rPr>
              <a:t>5</a:t>
            </a:r>
            <a:endParaRPr lang="en-IE" sz="115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73728E-6 L 0.63334 -0.0148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7" y="-7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233 -0.01919 L 0.63715 -0.01919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7" y="0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33117E-6 L 0.64444 -0.01688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2" y="-9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18224E-6 L 0.35434 0.13506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" y="68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77521E-7 L 0.46476 -0.05805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2" y="-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3" grpId="0" animBg="1"/>
      <p:bldP spid="24" grpId="0" animBg="1"/>
      <p:bldP spid="25" grpId="0" animBg="1"/>
      <p:bldP spid="6" grpId="0"/>
      <p:bldP spid="7" grpId="0" animBg="1"/>
      <p:bldP spid="16" grpId="0"/>
      <p:bldP spid="17" grpId="0"/>
      <p:bldP spid="22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496" y="260648"/>
            <a:ext cx="70888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dirty="0" err="1" smtClean="0">
                <a:solidFill>
                  <a:prstClr val="black"/>
                </a:solidFill>
                <a:latin typeface="Comic Sans MS" pitchFamily="66" charset="0"/>
              </a:rPr>
              <a:t>e.g</a:t>
            </a: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 2 How many ways can 3 books be chosen from a shelve of 10</a:t>
            </a:r>
            <a:endParaRPr lang="en-IE" dirty="0"/>
          </a:p>
        </p:txBody>
      </p:sp>
      <p:pic>
        <p:nvPicPr>
          <p:cNvPr id="14338" name="Picture 2" descr="http://t1.gstatic.com/images?q=tbn:ANd9GcQNvMntDpt0le9RpHesY7PgbtCdAkERZ0dPRC8PeUve5Sh6c9o&amp;t=1&amp;usg=__K0jTJW3_gTqOA4_Zmsz0aeSbloc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57972"/>
            <a:ext cx="3096344" cy="3096344"/>
          </a:xfrm>
          <a:prstGeom prst="rect">
            <a:avLst/>
          </a:prstGeom>
          <a:noFill/>
        </p:spPr>
      </p:pic>
      <p:sp>
        <p:nvSpPr>
          <p:cNvPr id="5" name="Right Arrow 4"/>
          <p:cNvSpPr/>
          <p:nvPr/>
        </p:nvSpPr>
        <p:spPr>
          <a:xfrm>
            <a:off x="3131840" y="1638092"/>
            <a:ext cx="129614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755576" y="3150260"/>
            <a:ext cx="1749197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1500" dirty="0" smtClean="0">
                <a:solidFill>
                  <a:prstClr val="black"/>
                </a:solidFill>
                <a:latin typeface="Comic Sans MS" pitchFamily="66" charset="0"/>
              </a:rPr>
              <a:t>10</a:t>
            </a:r>
            <a:endParaRPr lang="en-IE" sz="11500" dirty="0"/>
          </a:p>
        </p:txBody>
      </p:sp>
      <p:sp>
        <p:nvSpPr>
          <p:cNvPr id="8" name="Rectangle 7"/>
          <p:cNvSpPr/>
          <p:nvPr/>
        </p:nvSpPr>
        <p:spPr>
          <a:xfrm>
            <a:off x="3707904" y="3078252"/>
            <a:ext cx="942887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1500" dirty="0" smtClean="0">
                <a:solidFill>
                  <a:prstClr val="black"/>
                </a:solidFill>
                <a:latin typeface="Comic Sans MS" pitchFamily="66" charset="0"/>
              </a:rPr>
              <a:t>c</a:t>
            </a:r>
            <a:endParaRPr lang="en-IE" sz="11500" dirty="0"/>
          </a:p>
        </p:txBody>
      </p:sp>
      <p:sp>
        <p:nvSpPr>
          <p:cNvPr id="10" name="Rectangle 9"/>
          <p:cNvSpPr/>
          <p:nvPr/>
        </p:nvSpPr>
        <p:spPr>
          <a:xfrm>
            <a:off x="4860032" y="4518412"/>
            <a:ext cx="2646878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8800" dirty="0" smtClean="0">
                <a:solidFill>
                  <a:prstClr val="black"/>
                </a:solidFill>
                <a:latin typeface="Comic Sans MS" pitchFamily="66" charset="0"/>
              </a:rPr>
              <a:t>=120</a:t>
            </a:r>
            <a:endParaRPr lang="en-IE" sz="8800" dirty="0"/>
          </a:p>
        </p:txBody>
      </p:sp>
      <p:sp>
        <p:nvSpPr>
          <p:cNvPr id="12" name="Rounded Rectangle 11"/>
          <p:cNvSpPr/>
          <p:nvPr/>
        </p:nvSpPr>
        <p:spPr>
          <a:xfrm>
            <a:off x="7092280" y="692696"/>
            <a:ext cx="720080" cy="79208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ounded Rectangle 12"/>
          <p:cNvSpPr/>
          <p:nvPr/>
        </p:nvSpPr>
        <p:spPr>
          <a:xfrm>
            <a:off x="7092280" y="1628800"/>
            <a:ext cx="720080" cy="79208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4" name="Rounded Rectangle 13"/>
          <p:cNvSpPr/>
          <p:nvPr/>
        </p:nvSpPr>
        <p:spPr>
          <a:xfrm>
            <a:off x="7092280" y="2492896"/>
            <a:ext cx="720080" cy="79208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413956"/>
            <a:ext cx="3038475" cy="3015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5868144" y="2934236"/>
            <a:ext cx="1085554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1500" dirty="0" smtClean="0">
                <a:solidFill>
                  <a:prstClr val="black"/>
                </a:solidFill>
                <a:latin typeface="Comic Sans MS" pitchFamily="66" charset="0"/>
              </a:rPr>
              <a:t>3</a:t>
            </a:r>
            <a:endParaRPr lang="en-IE" sz="11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7" grpId="0"/>
      <p:bldP spid="8" grpId="0"/>
      <p:bldP spid="10" grpId="0"/>
      <p:bldP spid="12" grpId="0" animBg="1"/>
      <p:bldP spid="13" grpId="0" animBg="1"/>
      <p:bldP spid="14" grpId="0" animBg="1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5868144" y="1557438"/>
            <a:ext cx="792088" cy="100811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ounded Rectangle 16"/>
          <p:cNvSpPr/>
          <p:nvPr/>
        </p:nvSpPr>
        <p:spPr>
          <a:xfrm>
            <a:off x="6804248" y="1557438"/>
            <a:ext cx="792088" cy="100811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ounded Rectangle 17"/>
          <p:cNvSpPr/>
          <p:nvPr/>
        </p:nvSpPr>
        <p:spPr>
          <a:xfrm>
            <a:off x="7812360" y="1557438"/>
            <a:ext cx="792088" cy="108012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ounded Rectangle 18"/>
          <p:cNvSpPr/>
          <p:nvPr/>
        </p:nvSpPr>
        <p:spPr>
          <a:xfrm>
            <a:off x="5796136" y="2925590"/>
            <a:ext cx="792088" cy="100811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ounded Rectangle 19"/>
          <p:cNvSpPr/>
          <p:nvPr/>
        </p:nvSpPr>
        <p:spPr>
          <a:xfrm>
            <a:off x="6876256" y="2853582"/>
            <a:ext cx="720080" cy="108012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Rectangle 1"/>
          <p:cNvSpPr/>
          <p:nvPr/>
        </p:nvSpPr>
        <p:spPr>
          <a:xfrm>
            <a:off x="35496" y="188640"/>
            <a:ext cx="8241359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dirty="0" err="1" smtClean="0">
                <a:solidFill>
                  <a:prstClr val="black"/>
                </a:solidFill>
                <a:latin typeface="Comic Sans MS" pitchFamily="66" charset="0"/>
              </a:rPr>
              <a:t>e.g</a:t>
            </a: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 2 How many ways can a team of 5 players be chosen from a squad of 11</a:t>
            </a:r>
          </a:p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	(</a:t>
            </a:r>
            <a:r>
              <a:rPr lang="en-IE" dirty="0" err="1" smtClean="0">
                <a:solidFill>
                  <a:prstClr val="black"/>
                </a:solidFill>
                <a:latin typeface="Comic Sans MS" pitchFamily="66" charset="0"/>
              </a:rPr>
              <a:t>i</a:t>
            </a: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) if there are no restrictions</a:t>
            </a:r>
          </a:p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	(ii)	If a certain member must be on the team</a:t>
            </a:r>
          </a:p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	(iii)	If a certain player cannot play</a:t>
            </a:r>
          </a:p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	(iv)	If one player cannot player and one must play</a:t>
            </a:r>
            <a:endParaRPr lang="en-IE" dirty="0"/>
          </a:p>
        </p:txBody>
      </p:sp>
      <p:pic>
        <p:nvPicPr>
          <p:cNvPr id="1027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9" y="1629446"/>
            <a:ext cx="864096" cy="1343848"/>
          </a:xfrm>
          <a:prstGeom prst="rect">
            <a:avLst/>
          </a:prstGeom>
          <a:noFill/>
        </p:spPr>
      </p:pic>
      <p:pic>
        <p:nvPicPr>
          <p:cNvPr id="6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5929" y="1781846"/>
            <a:ext cx="864096" cy="1343848"/>
          </a:xfrm>
          <a:prstGeom prst="rect">
            <a:avLst/>
          </a:prstGeom>
          <a:noFill/>
        </p:spPr>
      </p:pic>
      <p:pic>
        <p:nvPicPr>
          <p:cNvPr id="7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8329" y="1934246"/>
            <a:ext cx="864096" cy="1343848"/>
          </a:xfrm>
          <a:prstGeom prst="rect">
            <a:avLst/>
          </a:prstGeom>
          <a:noFill/>
        </p:spPr>
      </p:pic>
      <p:pic>
        <p:nvPicPr>
          <p:cNvPr id="8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0729" y="2086646"/>
            <a:ext cx="864096" cy="1343848"/>
          </a:xfrm>
          <a:prstGeom prst="rect">
            <a:avLst/>
          </a:prstGeom>
          <a:noFill/>
        </p:spPr>
      </p:pic>
      <p:pic>
        <p:nvPicPr>
          <p:cNvPr id="9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3129" y="2239046"/>
            <a:ext cx="864096" cy="1343848"/>
          </a:xfrm>
          <a:prstGeom prst="rect">
            <a:avLst/>
          </a:prstGeom>
          <a:noFill/>
        </p:spPr>
      </p:pic>
      <p:pic>
        <p:nvPicPr>
          <p:cNvPr id="10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5529" y="2391446"/>
            <a:ext cx="864096" cy="1343848"/>
          </a:xfrm>
          <a:prstGeom prst="rect">
            <a:avLst/>
          </a:prstGeom>
          <a:noFill/>
        </p:spPr>
      </p:pic>
      <p:pic>
        <p:nvPicPr>
          <p:cNvPr id="11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37929" y="2543846"/>
            <a:ext cx="864096" cy="1343848"/>
          </a:xfrm>
          <a:prstGeom prst="rect">
            <a:avLst/>
          </a:prstGeom>
          <a:noFill/>
        </p:spPr>
      </p:pic>
      <p:pic>
        <p:nvPicPr>
          <p:cNvPr id="12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90329" y="2696246"/>
            <a:ext cx="864096" cy="1343848"/>
          </a:xfrm>
          <a:prstGeom prst="rect">
            <a:avLst/>
          </a:prstGeom>
          <a:noFill/>
        </p:spPr>
      </p:pic>
      <p:pic>
        <p:nvPicPr>
          <p:cNvPr id="13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42729" y="2848646"/>
            <a:ext cx="864096" cy="1343848"/>
          </a:xfrm>
          <a:prstGeom prst="rect">
            <a:avLst/>
          </a:prstGeom>
          <a:noFill/>
        </p:spPr>
      </p:pic>
      <p:pic>
        <p:nvPicPr>
          <p:cNvPr id="14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95129" y="3001046"/>
            <a:ext cx="864096" cy="1343848"/>
          </a:xfrm>
          <a:prstGeom prst="rect">
            <a:avLst/>
          </a:prstGeom>
          <a:noFill/>
        </p:spPr>
      </p:pic>
      <p:pic>
        <p:nvPicPr>
          <p:cNvPr id="15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47529" y="3153446"/>
            <a:ext cx="864096" cy="1343848"/>
          </a:xfrm>
          <a:prstGeom prst="rect">
            <a:avLst/>
          </a:prstGeom>
          <a:noFill/>
        </p:spPr>
      </p:pic>
      <p:sp>
        <p:nvSpPr>
          <p:cNvPr id="21" name="Right Arrow 20"/>
          <p:cNvSpPr/>
          <p:nvPr/>
        </p:nvSpPr>
        <p:spPr>
          <a:xfrm>
            <a:off x="3563888" y="2205510"/>
            <a:ext cx="129614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" name="Rectangle 21"/>
          <p:cNvSpPr/>
          <p:nvPr/>
        </p:nvSpPr>
        <p:spPr>
          <a:xfrm>
            <a:off x="917010" y="3279240"/>
            <a:ext cx="1511952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1500" dirty="0" smtClean="0">
                <a:solidFill>
                  <a:prstClr val="black"/>
                </a:solidFill>
                <a:latin typeface="Comic Sans MS" pitchFamily="66" charset="0"/>
              </a:rPr>
              <a:t>11</a:t>
            </a:r>
            <a:endParaRPr lang="en-IE" sz="11500" dirty="0"/>
          </a:p>
        </p:txBody>
      </p:sp>
      <p:sp>
        <p:nvSpPr>
          <p:cNvPr id="23" name="Rectangle 22"/>
          <p:cNvSpPr/>
          <p:nvPr/>
        </p:nvSpPr>
        <p:spPr>
          <a:xfrm>
            <a:off x="3869338" y="3207232"/>
            <a:ext cx="942887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1500" dirty="0" smtClean="0">
                <a:solidFill>
                  <a:prstClr val="black"/>
                </a:solidFill>
                <a:latin typeface="Comic Sans MS" pitchFamily="66" charset="0"/>
              </a:rPr>
              <a:t>c</a:t>
            </a:r>
            <a:endParaRPr lang="en-IE" sz="11500" dirty="0"/>
          </a:p>
        </p:txBody>
      </p:sp>
      <p:sp>
        <p:nvSpPr>
          <p:cNvPr id="24" name="Rectangle 23"/>
          <p:cNvSpPr/>
          <p:nvPr/>
        </p:nvSpPr>
        <p:spPr>
          <a:xfrm>
            <a:off x="5021466" y="4647392"/>
            <a:ext cx="2828018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8800" dirty="0" smtClean="0">
                <a:solidFill>
                  <a:prstClr val="black"/>
                </a:solidFill>
                <a:latin typeface="Comic Sans MS" pitchFamily="66" charset="0"/>
              </a:rPr>
              <a:t>=462</a:t>
            </a:r>
            <a:endParaRPr lang="en-IE" sz="8800" dirty="0"/>
          </a:p>
        </p:txBody>
      </p:sp>
      <p:sp>
        <p:nvSpPr>
          <p:cNvPr id="25" name="Rectangle 24"/>
          <p:cNvSpPr/>
          <p:nvPr/>
        </p:nvSpPr>
        <p:spPr>
          <a:xfrm>
            <a:off x="6029578" y="3223136"/>
            <a:ext cx="1085554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1500" dirty="0" smtClean="0">
                <a:solidFill>
                  <a:prstClr val="black"/>
                </a:solidFill>
                <a:latin typeface="Comic Sans MS" pitchFamily="66" charset="0"/>
              </a:rPr>
              <a:t>5</a:t>
            </a:r>
            <a:endParaRPr lang="en-IE" sz="11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81481E-6 L 0.54201 -0.05764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00" y="-290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7.40741E-7 L 0.45729 -0.01319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00" y="-700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3.7037E-6 L 0.72691 -0.15787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300" y="-7900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85185E-6 L 0.6342 -0.11342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700" y="-570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44444E-6 L 0.59062 -0.04213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00" y="-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  <p:bldP spid="23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5868144" y="1040608"/>
            <a:ext cx="792088" cy="100811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ounded Rectangle 16"/>
          <p:cNvSpPr/>
          <p:nvPr/>
        </p:nvSpPr>
        <p:spPr>
          <a:xfrm>
            <a:off x="6804248" y="1040608"/>
            <a:ext cx="792088" cy="100811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ounded Rectangle 17"/>
          <p:cNvSpPr/>
          <p:nvPr/>
        </p:nvSpPr>
        <p:spPr>
          <a:xfrm>
            <a:off x="7812360" y="1040608"/>
            <a:ext cx="792088" cy="108012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ounded Rectangle 18"/>
          <p:cNvSpPr/>
          <p:nvPr/>
        </p:nvSpPr>
        <p:spPr>
          <a:xfrm>
            <a:off x="5796136" y="2408760"/>
            <a:ext cx="792088" cy="100811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ounded Rectangle 19"/>
          <p:cNvSpPr/>
          <p:nvPr/>
        </p:nvSpPr>
        <p:spPr>
          <a:xfrm>
            <a:off x="6876256" y="2336752"/>
            <a:ext cx="720080" cy="108012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Rectangle 1"/>
          <p:cNvSpPr/>
          <p:nvPr/>
        </p:nvSpPr>
        <p:spPr>
          <a:xfrm>
            <a:off x="35496" y="188640"/>
            <a:ext cx="824135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dirty="0" err="1" smtClean="0">
                <a:solidFill>
                  <a:prstClr val="black"/>
                </a:solidFill>
                <a:latin typeface="Comic Sans MS" pitchFamily="66" charset="0"/>
              </a:rPr>
              <a:t>e.g</a:t>
            </a: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 2 How many ways can a team of 5 players be chosen from a squad of 11</a:t>
            </a:r>
          </a:p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	(ii)	If a certain member must be on the team</a:t>
            </a:r>
          </a:p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	</a:t>
            </a:r>
            <a:endParaRPr lang="en-IE" dirty="0"/>
          </a:p>
        </p:txBody>
      </p:sp>
      <p:pic>
        <p:nvPicPr>
          <p:cNvPr id="1027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9" y="1112616"/>
            <a:ext cx="864096" cy="1343848"/>
          </a:xfrm>
          <a:prstGeom prst="rect">
            <a:avLst/>
          </a:prstGeom>
          <a:noFill/>
        </p:spPr>
      </p:pic>
      <p:pic>
        <p:nvPicPr>
          <p:cNvPr id="6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5929" y="1265016"/>
            <a:ext cx="864096" cy="1343848"/>
          </a:xfrm>
          <a:prstGeom prst="rect">
            <a:avLst/>
          </a:prstGeom>
          <a:noFill/>
        </p:spPr>
      </p:pic>
      <p:pic>
        <p:nvPicPr>
          <p:cNvPr id="7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8329" y="1417416"/>
            <a:ext cx="864096" cy="1343848"/>
          </a:xfrm>
          <a:prstGeom prst="rect">
            <a:avLst/>
          </a:prstGeom>
          <a:noFill/>
        </p:spPr>
      </p:pic>
      <p:pic>
        <p:nvPicPr>
          <p:cNvPr id="8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0729" y="1569816"/>
            <a:ext cx="864096" cy="1343848"/>
          </a:xfrm>
          <a:prstGeom prst="rect">
            <a:avLst/>
          </a:prstGeom>
          <a:noFill/>
        </p:spPr>
      </p:pic>
      <p:pic>
        <p:nvPicPr>
          <p:cNvPr id="9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3129" y="1722216"/>
            <a:ext cx="864096" cy="1343848"/>
          </a:xfrm>
          <a:prstGeom prst="rect">
            <a:avLst/>
          </a:prstGeom>
          <a:noFill/>
        </p:spPr>
      </p:pic>
      <p:pic>
        <p:nvPicPr>
          <p:cNvPr id="10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5529" y="1874616"/>
            <a:ext cx="864096" cy="1343848"/>
          </a:xfrm>
          <a:prstGeom prst="rect">
            <a:avLst/>
          </a:prstGeom>
          <a:noFill/>
        </p:spPr>
      </p:pic>
      <p:pic>
        <p:nvPicPr>
          <p:cNvPr id="11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37929" y="2027016"/>
            <a:ext cx="864096" cy="1343848"/>
          </a:xfrm>
          <a:prstGeom prst="rect">
            <a:avLst/>
          </a:prstGeom>
          <a:noFill/>
        </p:spPr>
      </p:pic>
      <p:pic>
        <p:nvPicPr>
          <p:cNvPr id="12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90329" y="2179416"/>
            <a:ext cx="864096" cy="1343848"/>
          </a:xfrm>
          <a:prstGeom prst="rect">
            <a:avLst/>
          </a:prstGeom>
          <a:noFill/>
        </p:spPr>
      </p:pic>
      <p:pic>
        <p:nvPicPr>
          <p:cNvPr id="13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42729" y="2331816"/>
            <a:ext cx="864096" cy="1343848"/>
          </a:xfrm>
          <a:prstGeom prst="rect">
            <a:avLst/>
          </a:prstGeom>
          <a:noFill/>
        </p:spPr>
      </p:pic>
      <p:pic>
        <p:nvPicPr>
          <p:cNvPr id="14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95129" y="2484216"/>
            <a:ext cx="864096" cy="1343848"/>
          </a:xfrm>
          <a:prstGeom prst="rect">
            <a:avLst/>
          </a:prstGeom>
          <a:noFill/>
        </p:spPr>
      </p:pic>
      <p:pic>
        <p:nvPicPr>
          <p:cNvPr id="15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47529" y="2636616"/>
            <a:ext cx="864096" cy="1343848"/>
          </a:xfrm>
          <a:prstGeom prst="rect">
            <a:avLst/>
          </a:prstGeom>
          <a:noFill/>
        </p:spPr>
      </p:pic>
      <p:sp>
        <p:nvSpPr>
          <p:cNvPr id="21" name="Right Arrow 20"/>
          <p:cNvSpPr/>
          <p:nvPr/>
        </p:nvSpPr>
        <p:spPr>
          <a:xfrm>
            <a:off x="3563888" y="1688680"/>
            <a:ext cx="129614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" name="Rectangle 21"/>
          <p:cNvSpPr/>
          <p:nvPr/>
        </p:nvSpPr>
        <p:spPr>
          <a:xfrm>
            <a:off x="917010" y="2762410"/>
            <a:ext cx="1749197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1500" dirty="0" smtClean="0">
                <a:solidFill>
                  <a:prstClr val="black"/>
                </a:solidFill>
                <a:latin typeface="Comic Sans MS" pitchFamily="66" charset="0"/>
              </a:rPr>
              <a:t>10</a:t>
            </a:r>
            <a:endParaRPr lang="en-IE" sz="11500" dirty="0"/>
          </a:p>
        </p:txBody>
      </p:sp>
      <p:sp>
        <p:nvSpPr>
          <p:cNvPr id="23" name="Rectangle 22"/>
          <p:cNvSpPr/>
          <p:nvPr/>
        </p:nvSpPr>
        <p:spPr>
          <a:xfrm>
            <a:off x="3869338" y="2690402"/>
            <a:ext cx="942887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1500" dirty="0" smtClean="0">
                <a:solidFill>
                  <a:prstClr val="black"/>
                </a:solidFill>
                <a:latin typeface="Comic Sans MS" pitchFamily="66" charset="0"/>
              </a:rPr>
              <a:t>c</a:t>
            </a:r>
            <a:endParaRPr lang="en-IE" sz="11500" dirty="0"/>
          </a:p>
        </p:txBody>
      </p:sp>
      <p:sp>
        <p:nvSpPr>
          <p:cNvPr id="24" name="Rectangle 23"/>
          <p:cNvSpPr/>
          <p:nvPr/>
        </p:nvSpPr>
        <p:spPr>
          <a:xfrm>
            <a:off x="5021466" y="4130562"/>
            <a:ext cx="2646878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8800" dirty="0" smtClean="0">
                <a:solidFill>
                  <a:prstClr val="black"/>
                </a:solidFill>
                <a:latin typeface="Comic Sans MS" pitchFamily="66" charset="0"/>
              </a:rPr>
              <a:t>=210</a:t>
            </a:r>
            <a:endParaRPr lang="en-IE" sz="8800" dirty="0"/>
          </a:p>
        </p:txBody>
      </p:sp>
      <p:sp>
        <p:nvSpPr>
          <p:cNvPr id="25" name="Rectangle 24"/>
          <p:cNvSpPr/>
          <p:nvPr/>
        </p:nvSpPr>
        <p:spPr>
          <a:xfrm>
            <a:off x="6029578" y="2546386"/>
            <a:ext cx="1085554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1500" dirty="0" smtClean="0">
                <a:solidFill>
                  <a:prstClr val="black"/>
                </a:solidFill>
                <a:latin typeface="Comic Sans MS" pitchFamily="66" charset="0"/>
              </a:rPr>
              <a:t>4</a:t>
            </a:r>
            <a:endParaRPr lang="en-IE" sz="11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81481E-6 L 0.54201 -0.05764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00" y="-2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7.40741E-7 L 0.45729 -0.01319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00" y="-700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3.7037E-6 L 0.72691 -0.15787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300" y="-790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85185E-6 L 0.6342 -0.11342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700" y="-5700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44444E-6 L 0.59062 -0.04213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00" y="-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  <p:bldP spid="23" grpId="0"/>
      <p:bldP spid="24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5868144" y="1557438"/>
            <a:ext cx="792088" cy="100811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ounded Rectangle 16"/>
          <p:cNvSpPr/>
          <p:nvPr/>
        </p:nvSpPr>
        <p:spPr>
          <a:xfrm>
            <a:off x="6804248" y="1557438"/>
            <a:ext cx="792088" cy="100811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ounded Rectangle 17"/>
          <p:cNvSpPr/>
          <p:nvPr/>
        </p:nvSpPr>
        <p:spPr>
          <a:xfrm>
            <a:off x="7812360" y="1557438"/>
            <a:ext cx="792088" cy="108012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ounded Rectangle 18"/>
          <p:cNvSpPr/>
          <p:nvPr/>
        </p:nvSpPr>
        <p:spPr>
          <a:xfrm>
            <a:off x="5796136" y="2925590"/>
            <a:ext cx="792088" cy="100811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ounded Rectangle 19"/>
          <p:cNvSpPr/>
          <p:nvPr/>
        </p:nvSpPr>
        <p:spPr>
          <a:xfrm>
            <a:off x="6876256" y="2853582"/>
            <a:ext cx="720080" cy="108012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Rectangle 1"/>
          <p:cNvSpPr/>
          <p:nvPr/>
        </p:nvSpPr>
        <p:spPr>
          <a:xfrm>
            <a:off x="35496" y="188640"/>
            <a:ext cx="82413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dirty="0" err="1" smtClean="0">
                <a:solidFill>
                  <a:prstClr val="black"/>
                </a:solidFill>
                <a:latin typeface="Comic Sans MS" pitchFamily="66" charset="0"/>
              </a:rPr>
              <a:t>e.g</a:t>
            </a: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 2 How many ways can a team of 5 players be chosen from a squad of 11</a:t>
            </a:r>
          </a:p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		(iii)	If a certain player cannot play</a:t>
            </a:r>
          </a:p>
        </p:txBody>
      </p:sp>
      <p:pic>
        <p:nvPicPr>
          <p:cNvPr id="1027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9" y="1629446"/>
            <a:ext cx="864096" cy="1343848"/>
          </a:xfrm>
          <a:prstGeom prst="rect">
            <a:avLst/>
          </a:prstGeom>
          <a:noFill/>
        </p:spPr>
      </p:pic>
      <p:pic>
        <p:nvPicPr>
          <p:cNvPr id="6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5929" y="1781846"/>
            <a:ext cx="864096" cy="1343848"/>
          </a:xfrm>
          <a:prstGeom prst="rect">
            <a:avLst/>
          </a:prstGeom>
          <a:noFill/>
        </p:spPr>
      </p:pic>
      <p:pic>
        <p:nvPicPr>
          <p:cNvPr id="7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8329" y="1934246"/>
            <a:ext cx="864096" cy="1343848"/>
          </a:xfrm>
          <a:prstGeom prst="rect">
            <a:avLst/>
          </a:prstGeom>
          <a:noFill/>
        </p:spPr>
      </p:pic>
      <p:pic>
        <p:nvPicPr>
          <p:cNvPr id="8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0729" y="2086646"/>
            <a:ext cx="864096" cy="1343848"/>
          </a:xfrm>
          <a:prstGeom prst="rect">
            <a:avLst/>
          </a:prstGeom>
          <a:noFill/>
        </p:spPr>
      </p:pic>
      <p:pic>
        <p:nvPicPr>
          <p:cNvPr id="9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3129" y="2239046"/>
            <a:ext cx="864096" cy="1343848"/>
          </a:xfrm>
          <a:prstGeom prst="rect">
            <a:avLst/>
          </a:prstGeom>
          <a:noFill/>
        </p:spPr>
      </p:pic>
      <p:pic>
        <p:nvPicPr>
          <p:cNvPr id="10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5529" y="2391446"/>
            <a:ext cx="864096" cy="1343848"/>
          </a:xfrm>
          <a:prstGeom prst="rect">
            <a:avLst/>
          </a:prstGeom>
          <a:noFill/>
        </p:spPr>
      </p:pic>
      <p:pic>
        <p:nvPicPr>
          <p:cNvPr id="11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37929" y="2543846"/>
            <a:ext cx="864096" cy="1343848"/>
          </a:xfrm>
          <a:prstGeom prst="rect">
            <a:avLst/>
          </a:prstGeom>
          <a:noFill/>
        </p:spPr>
      </p:pic>
      <p:pic>
        <p:nvPicPr>
          <p:cNvPr id="12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90329" y="2696246"/>
            <a:ext cx="864096" cy="1343848"/>
          </a:xfrm>
          <a:prstGeom prst="rect">
            <a:avLst/>
          </a:prstGeom>
          <a:noFill/>
        </p:spPr>
      </p:pic>
      <p:pic>
        <p:nvPicPr>
          <p:cNvPr id="13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42729" y="2848646"/>
            <a:ext cx="864096" cy="1343848"/>
          </a:xfrm>
          <a:prstGeom prst="rect">
            <a:avLst/>
          </a:prstGeom>
          <a:noFill/>
        </p:spPr>
      </p:pic>
      <p:pic>
        <p:nvPicPr>
          <p:cNvPr id="14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95129" y="3001046"/>
            <a:ext cx="864096" cy="1343848"/>
          </a:xfrm>
          <a:prstGeom prst="rect">
            <a:avLst/>
          </a:prstGeom>
          <a:noFill/>
        </p:spPr>
      </p:pic>
      <p:pic>
        <p:nvPicPr>
          <p:cNvPr id="15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47529" y="3153446"/>
            <a:ext cx="864096" cy="1343848"/>
          </a:xfrm>
          <a:prstGeom prst="rect">
            <a:avLst/>
          </a:prstGeom>
          <a:noFill/>
        </p:spPr>
      </p:pic>
      <p:sp>
        <p:nvSpPr>
          <p:cNvPr id="21" name="Right Arrow 20"/>
          <p:cNvSpPr/>
          <p:nvPr/>
        </p:nvSpPr>
        <p:spPr>
          <a:xfrm>
            <a:off x="3563888" y="2205510"/>
            <a:ext cx="129614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" name="Rectangle 21"/>
          <p:cNvSpPr/>
          <p:nvPr/>
        </p:nvSpPr>
        <p:spPr>
          <a:xfrm>
            <a:off x="917010" y="3279240"/>
            <a:ext cx="1749197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1500" dirty="0" smtClean="0">
                <a:solidFill>
                  <a:prstClr val="black"/>
                </a:solidFill>
                <a:latin typeface="Comic Sans MS" pitchFamily="66" charset="0"/>
              </a:rPr>
              <a:t>10</a:t>
            </a:r>
            <a:endParaRPr lang="en-IE" sz="11500" dirty="0"/>
          </a:p>
        </p:txBody>
      </p:sp>
      <p:sp>
        <p:nvSpPr>
          <p:cNvPr id="23" name="Rectangle 22"/>
          <p:cNvSpPr/>
          <p:nvPr/>
        </p:nvSpPr>
        <p:spPr>
          <a:xfrm>
            <a:off x="3869338" y="3207232"/>
            <a:ext cx="942887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1500" dirty="0" smtClean="0">
                <a:solidFill>
                  <a:prstClr val="black"/>
                </a:solidFill>
                <a:latin typeface="Comic Sans MS" pitchFamily="66" charset="0"/>
              </a:rPr>
              <a:t>c</a:t>
            </a:r>
            <a:endParaRPr lang="en-IE" sz="11500" dirty="0"/>
          </a:p>
        </p:txBody>
      </p:sp>
      <p:sp>
        <p:nvSpPr>
          <p:cNvPr id="24" name="Rectangle 23"/>
          <p:cNvSpPr/>
          <p:nvPr/>
        </p:nvSpPr>
        <p:spPr>
          <a:xfrm>
            <a:off x="5021466" y="4647392"/>
            <a:ext cx="2646878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8800" dirty="0" smtClean="0">
                <a:solidFill>
                  <a:prstClr val="black"/>
                </a:solidFill>
                <a:latin typeface="Comic Sans MS" pitchFamily="66" charset="0"/>
              </a:rPr>
              <a:t>=120</a:t>
            </a:r>
            <a:endParaRPr lang="en-IE" sz="8800" dirty="0"/>
          </a:p>
        </p:txBody>
      </p:sp>
      <p:sp>
        <p:nvSpPr>
          <p:cNvPr id="25" name="Rectangle 24"/>
          <p:cNvSpPr/>
          <p:nvPr/>
        </p:nvSpPr>
        <p:spPr>
          <a:xfrm>
            <a:off x="6029578" y="3063216"/>
            <a:ext cx="1085554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1500" dirty="0" smtClean="0">
                <a:solidFill>
                  <a:prstClr val="black"/>
                </a:solidFill>
                <a:latin typeface="Comic Sans MS" pitchFamily="66" charset="0"/>
              </a:rPr>
              <a:t>5</a:t>
            </a:r>
            <a:endParaRPr lang="en-IE" sz="11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81481E-6 L 0.54201 -0.05764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00" y="-290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7.40741E-7 L 0.45729 -0.01319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00" y="-700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3.7037E-6 L 0.72691 -0.15787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300" y="-790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85185E-6 L 0.6342 -0.11342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700" y="-5700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44444E-6 L 0.59062 -0.04213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00" y="-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  <p:bldP spid="23" grpId="0"/>
      <p:bldP spid="24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5868144" y="1040608"/>
            <a:ext cx="792088" cy="100811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ounded Rectangle 16"/>
          <p:cNvSpPr/>
          <p:nvPr/>
        </p:nvSpPr>
        <p:spPr>
          <a:xfrm>
            <a:off x="6804248" y="1040608"/>
            <a:ext cx="792088" cy="100811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ounded Rectangle 17"/>
          <p:cNvSpPr/>
          <p:nvPr/>
        </p:nvSpPr>
        <p:spPr>
          <a:xfrm>
            <a:off x="7812360" y="1040608"/>
            <a:ext cx="792088" cy="108012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ounded Rectangle 18"/>
          <p:cNvSpPr/>
          <p:nvPr/>
        </p:nvSpPr>
        <p:spPr>
          <a:xfrm>
            <a:off x="5796136" y="2408760"/>
            <a:ext cx="792088" cy="100811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ounded Rectangle 19"/>
          <p:cNvSpPr/>
          <p:nvPr/>
        </p:nvSpPr>
        <p:spPr>
          <a:xfrm>
            <a:off x="6876256" y="2336752"/>
            <a:ext cx="720080" cy="108012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Rectangle 1"/>
          <p:cNvSpPr/>
          <p:nvPr/>
        </p:nvSpPr>
        <p:spPr>
          <a:xfrm>
            <a:off x="35496" y="188640"/>
            <a:ext cx="82413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dirty="0" err="1" smtClean="0">
                <a:solidFill>
                  <a:prstClr val="black"/>
                </a:solidFill>
                <a:latin typeface="Comic Sans MS" pitchFamily="66" charset="0"/>
              </a:rPr>
              <a:t>e.g</a:t>
            </a: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 2 How many ways can a team of 5 players be chosen from a squad of 11</a:t>
            </a:r>
          </a:p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	</a:t>
            </a:r>
            <a:r>
              <a:rPr lang="en-IE" smtClean="0">
                <a:solidFill>
                  <a:prstClr val="black"/>
                </a:solidFill>
                <a:latin typeface="Comic Sans MS" pitchFamily="66" charset="0"/>
              </a:rPr>
              <a:t>(iv)</a:t>
            </a: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	 If one player cannot player and one must play </a:t>
            </a:r>
            <a:endParaRPr lang="en-IE" dirty="0"/>
          </a:p>
        </p:txBody>
      </p:sp>
      <p:pic>
        <p:nvPicPr>
          <p:cNvPr id="1027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9" y="1112616"/>
            <a:ext cx="864096" cy="1343848"/>
          </a:xfrm>
          <a:prstGeom prst="rect">
            <a:avLst/>
          </a:prstGeom>
          <a:noFill/>
        </p:spPr>
      </p:pic>
      <p:pic>
        <p:nvPicPr>
          <p:cNvPr id="6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5929" y="1265016"/>
            <a:ext cx="864096" cy="1343848"/>
          </a:xfrm>
          <a:prstGeom prst="rect">
            <a:avLst/>
          </a:prstGeom>
          <a:noFill/>
        </p:spPr>
      </p:pic>
      <p:pic>
        <p:nvPicPr>
          <p:cNvPr id="7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8329" y="1417416"/>
            <a:ext cx="864096" cy="1343848"/>
          </a:xfrm>
          <a:prstGeom prst="rect">
            <a:avLst/>
          </a:prstGeom>
          <a:noFill/>
        </p:spPr>
      </p:pic>
      <p:pic>
        <p:nvPicPr>
          <p:cNvPr id="8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0729" y="1569816"/>
            <a:ext cx="864096" cy="1343848"/>
          </a:xfrm>
          <a:prstGeom prst="rect">
            <a:avLst/>
          </a:prstGeom>
          <a:noFill/>
        </p:spPr>
      </p:pic>
      <p:pic>
        <p:nvPicPr>
          <p:cNvPr id="9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3129" y="1722216"/>
            <a:ext cx="864096" cy="1343848"/>
          </a:xfrm>
          <a:prstGeom prst="rect">
            <a:avLst/>
          </a:prstGeom>
          <a:noFill/>
        </p:spPr>
      </p:pic>
      <p:pic>
        <p:nvPicPr>
          <p:cNvPr id="10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5529" y="1874616"/>
            <a:ext cx="864096" cy="1343848"/>
          </a:xfrm>
          <a:prstGeom prst="rect">
            <a:avLst/>
          </a:prstGeom>
          <a:noFill/>
        </p:spPr>
      </p:pic>
      <p:pic>
        <p:nvPicPr>
          <p:cNvPr id="11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37929" y="2027016"/>
            <a:ext cx="864096" cy="1343848"/>
          </a:xfrm>
          <a:prstGeom prst="rect">
            <a:avLst/>
          </a:prstGeom>
          <a:noFill/>
        </p:spPr>
      </p:pic>
      <p:pic>
        <p:nvPicPr>
          <p:cNvPr id="12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90329" y="2179416"/>
            <a:ext cx="864096" cy="1343848"/>
          </a:xfrm>
          <a:prstGeom prst="rect">
            <a:avLst/>
          </a:prstGeom>
          <a:noFill/>
        </p:spPr>
      </p:pic>
      <p:pic>
        <p:nvPicPr>
          <p:cNvPr id="13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42729" y="2331816"/>
            <a:ext cx="864096" cy="1343848"/>
          </a:xfrm>
          <a:prstGeom prst="rect">
            <a:avLst/>
          </a:prstGeom>
          <a:noFill/>
        </p:spPr>
      </p:pic>
      <p:pic>
        <p:nvPicPr>
          <p:cNvPr id="14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95129" y="2484216"/>
            <a:ext cx="864096" cy="1343848"/>
          </a:xfrm>
          <a:prstGeom prst="rect">
            <a:avLst/>
          </a:prstGeom>
          <a:noFill/>
        </p:spPr>
      </p:pic>
      <p:pic>
        <p:nvPicPr>
          <p:cNvPr id="15" name="Picture 3" descr="C:\Users\Maths-02\AppData\Local\Microsoft\Windows\Temporary Internet Files\Content.IE5\3QHTRTPU\MC900318708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47529" y="2636616"/>
            <a:ext cx="864096" cy="1343848"/>
          </a:xfrm>
          <a:prstGeom prst="rect">
            <a:avLst/>
          </a:prstGeom>
          <a:noFill/>
        </p:spPr>
      </p:pic>
      <p:sp>
        <p:nvSpPr>
          <p:cNvPr id="21" name="Right Arrow 20"/>
          <p:cNvSpPr/>
          <p:nvPr/>
        </p:nvSpPr>
        <p:spPr>
          <a:xfrm>
            <a:off x="3563888" y="1688680"/>
            <a:ext cx="129614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" name="Rectangle 21"/>
          <p:cNvSpPr/>
          <p:nvPr/>
        </p:nvSpPr>
        <p:spPr>
          <a:xfrm>
            <a:off x="917010" y="2762410"/>
            <a:ext cx="1085554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1500" dirty="0" smtClean="0">
                <a:solidFill>
                  <a:prstClr val="black"/>
                </a:solidFill>
                <a:latin typeface="Comic Sans MS" pitchFamily="66" charset="0"/>
              </a:rPr>
              <a:t>9</a:t>
            </a:r>
            <a:endParaRPr lang="en-IE" sz="11500" dirty="0"/>
          </a:p>
        </p:txBody>
      </p:sp>
      <p:sp>
        <p:nvSpPr>
          <p:cNvPr id="23" name="Rectangle 22"/>
          <p:cNvSpPr/>
          <p:nvPr/>
        </p:nvSpPr>
        <p:spPr>
          <a:xfrm>
            <a:off x="3869338" y="2690402"/>
            <a:ext cx="942887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1500" dirty="0" smtClean="0">
                <a:solidFill>
                  <a:prstClr val="black"/>
                </a:solidFill>
                <a:latin typeface="Comic Sans MS" pitchFamily="66" charset="0"/>
              </a:rPr>
              <a:t>c</a:t>
            </a:r>
            <a:endParaRPr lang="en-IE" sz="11500" dirty="0"/>
          </a:p>
        </p:txBody>
      </p:sp>
      <p:sp>
        <p:nvSpPr>
          <p:cNvPr id="24" name="Rectangle 23"/>
          <p:cNvSpPr/>
          <p:nvPr/>
        </p:nvSpPr>
        <p:spPr>
          <a:xfrm>
            <a:off x="5021466" y="4130562"/>
            <a:ext cx="2646878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8800" dirty="0" smtClean="0">
                <a:solidFill>
                  <a:prstClr val="black"/>
                </a:solidFill>
                <a:latin typeface="Comic Sans MS" pitchFamily="66" charset="0"/>
              </a:rPr>
              <a:t>=126</a:t>
            </a:r>
            <a:endParaRPr lang="en-IE" sz="8800" dirty="0"/>
          </a:p>
        </p:txBody>
      </p:sp>
      <p:sp>
        <p:nvSpPr>
          <p:cNvPr id="25" name="Rectangle 24"/>
          <p:cNvSpPr/>
          <p:nvPr/>
        </p:nvSpPr>
        <p:spPr>
          <a:xfrm>
            <a:off x="6029578" y="2546386"/>
            <a:ext cx="1085554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1500" dirty="0" smtClean="0">
                <a:solidFill>
                  <a:prstClr val="black"/>
                </a:solidFill>
                <a:latin typeface="Comic Sans MS" pitchFamily="66" charset="0"/>
              </a:rPr>
              <a:t>4</a:t>
            </a:r>
            <a:endParaRPr lang="en-IE" sz="11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81481E-6 L 0.54201 -0.05764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00" y="-2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7.40741E-7 L 0.45729 -0.01319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00" y="-70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3.7037E-6 L 0.72691 -0.15787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300" y="-7900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85185E-6 L 0.6342 -0.11342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700" y="-5700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44444E-6 L 0.59062 -0.04213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00" y="-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  <p:bldP spid="23" grpId="0"/>
      <p:bldP spid="24" grpId="0"/>
      <p:bldP spid="25" grpId="0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787</TotalTime>
  <Words>188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 Doherty - Maths</dc:creator>
  <cp:lastModifiedBy>pmdt</cp:lastModifiedBy>
  <cp:revision>19</cp:revision>
  <dcterms:created xsi:type="dcterms:W3CDTF">2010-10-07T11:42:57Z</dcterms:created>
  <dcterms:modified xsi:type="dcterms:W3CDTF">2012-04-18T09:43:53Z</dcterms:modified>
</cp:coreProperties>
</file>