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 id="2147483878" r:id="rId5"/>
  </p:sldMasterIdLst>
  <p:notesMasterIdLst>
    <p:notesMasterId r:id="rId52"/>
  </p:notesMasterIdLst>
  <p:sldIdLst>
    <p:sldId id="256" r:id="rId6"/>
    <p:sldId id="257" r:id="rId7"/>
    <p:sldId id="259" r:id="rId8"/>
    <p:sldId id="258" r:id="rId9"/>
    <p:sldId id="308" r:id="rId10"/>
    <p:sldId id="309" r:id="rId11"/>
    <p:sldId id="306" r:id="rId12"/>
    <p:sldId id="307" r:id="rId13"/>
    <p:sldId id="310" r:id="rId14"/>
    <p:sldId id="274" r:id="rId15"/>
    <p:sldId id="260" r:id="rId16"/>
    <p:sldId id="297" r:id="rId17"/>
    <p:sldId id="298" r:id="rId18"/>
    <p:sldId id="299" r:id="rId19"/>
    <p:sldId id="300" r:id="rId20"/>
    <p:sldId id="302" r:id="rId21"/>
    <p:sldId id="301" r:id="rId22"/>
    <p:sldId id="303" r:id="rId23"/>
    <p:sldId id="304" r:id="rId24"/>
    <p:sldId id="305" r:id="rId25"/>
    <p:sldId id="323" r:id="rId26"/>
    <p:sldId id="311" r:id="rId27"/>
    <p:sldId id="313" r:id="rId28"/>
    <p:sldId id="319" r:id="rId29"/>
    <p:sldId id="312" r:id="rId30"/>
    <p:sldId id="296" r:id="rId31"/>
    <p:sldId id="261" r:id="rId32"/>
    <p:sldId id="275" r:id="rId33"/>
    <p:sldId id="276" r:id="rId34"/>
    <p:sldId id="318" r:id="rId35"/>
    <p:sldId id="283" r:id="rId36"/>
    <p:sldId id="314" r:id="rId37"/>
    <p:sldId id="277" r:id="rId38"/>
    <p:sldId id="315" r:id="rId39"/>
    <p:sldId id="317" r:id="rId40"/>
    <p:sldId id="316" r:id="rId41"/>
    <p:sldId id="263" r:id="rId42"/>
    <p:sldId id="265" r:id="rId43"/>
    <p:sldId id="267" r:id="rId44"/>
    <p:sldId id="278" r:id="rId45"/>
    <p:sldId id="280" r:id="rId46"/>
    <p:sldId id="281" r:id="rId47"/>
    <p:sldId id="321" r:id="rId48"/>
    <p:sldId id="322" r:id="rId49"/>
    <p:sldId id="270" r:id="rId50"/>
    <p:sldId id="320"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mus_knox" initials="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DCC33"/>
    <a:srgbClr val="DAD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p:scale>
          <a:sx n="49" d="100"/>
          <a:sy n="49" d="100"/>
        </p:scale>
        <p:origin x="-1080" y="-42"/>
      </p:cViewPr>
      <p:guideLst>
        <p:guide orient="horz" pos="2160"/>
        <p:guide pos="2880"/>
      </p:guideLst>
    </p:cSldViewPr>
  </p:slideViewPr>
  <p:outlineViewPr>
    <p:cViewPr>
      <p:scale>
        <a:sx n="33" d="100"/>
        <a:sy n="33" d="100"/>
      </p:scale>
      <p:origin x="48" y="24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0DFA15-75A5-4A24-B246-A24A446C42D3}" type="datetimeFigureOut">
              <a:rPr lang="en-IE"/>
              <a:pPr>
                <a:defRPr/>
              </a:pPr>
              <a:t>13/11/2013</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E77338-5D7E-4CCB-A6E6-59ECBE896B8B}" type="slidenum">
              <a:rPr lang="en-IE"/>
              <a:pPr>
                <a:defRPr/>
              </a:pPr>
              <a:t>‹#›</a:t>
            </a:fld>
            <a:endParaRPr lang="en-IE" dirty="0"/>
          </a:p>
        </p:txBody>
      </p:sp>
    </p:spTree>
    <p:extLst>
      <p:ext uri="{BB962C8B-B14F-4D97-AF65-F5344CB8AC3E}">
        <p14:creationId xmlns:p14="http://schemas.microsoft.com/office/powerpoint/2010/main" val="2888066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0FEB9632-44CD-43D6-87A5-2879CD401AD8}" type="slidenum">
              <a:rPr lang="en-IE" smtClean="0"/>
              <a:pPr>
                <a:defRPr/>
              </a:pPr>
              <a:t>1</a:t>
            </a:fld>
            <a:endParaRPr lang="en-IE" dirty="0"/>
          </a:p>
        </p:txBody>
      </p:sp>
    </p:spTree>
    <p:extLst>
      <p:ext uri="{BB962C8B-B14F-4D97-AF65-F5344CB8AC3E}">
        <p14:creationId xmlns:p14="http://schemas.microsoft.com/office/powerpoint/2010/main" val="191760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15</a:t>
            </a:fld>
            <a:endParaRPr lang="en-IE" dirty="0">
              <a:cs typeface="Arial" charset="0"/>
            </a:endParaRPr>
          </a:p>
        </p:txBody>
      </p:sp>
    </p:spTree>
    <p:extLst>
      <p:ext uri="{BB962C8B-B14F-4D97-AF65-F5344CB8AC3E}">
        <p14:creationId xmlns:p14="http://schemas.microsoft.com/office/powerpoint/2010/main" val="92964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16</a:t>
            </a:fld>
            <a:endParaRPr lang="en-IE" dirty="0">
              <a:cs typeface="Arial" charset="0"/>
            </a:endParaRPr>
          </a:p>
        </p:txBody>
      </p:sp>
    </p:spTree>
    <p:extLst>
      <p:ext uri="{BB962C8B-B14F-4D97-AF65-F5344CB8AC3E}">
        <p14:creationId xmlns:p14="http://schemas.microsoft.com/office/powerpoint/2010/main" val="294100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17</a:t>
            </a:fld>
            <a:endParaRPr lang="en-IE" dirty="0">
              <a:cs typeface="Arial" charset="0"/>
            </a:endParaRPr>
          </a:p>
        </p:txBody>
      </p:sp>
    </p:spTree>
    <p:extLst>
      <p:ext uri="{BB962C8B-B14F-4D97-AF65-F5344CB8AC3E}">
        <p14:creationId xmlns:p14="http://schemas.microsoft.com/office/powerpoint/2010/main" val="93083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18</a:t>
            </a:fld>
            <a:endParaRPr lang="en-IE" dirty="0">
              <a:cs typeface="Arial" charset="0"/>
            </a:endParaRPr>
          </a:p>
        </p:txBody>
      </p:sp>
    </p:spTree>
    <p:extLst>
      <p:ext uri="{BB962C8B-B14F-4D97-AF65-F5344CB8AC3E}">
        <p14:creationId xmlns:p14="http://schemas.microsoft.com/office/powerpoint/2010/main" val="362217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19</a:t>
            </a:fld>
            <a:endParaRPr lang="en-IE" dirty="0">
              <a:cs typeface="Arial" charset="0"/>
            </a:endParaRPr>
          </a:p>
        </p:txBody>
      </p:sp>
    </p:spTree>
    <p:extLst>
      <p:ext uri="{BB962C8B-B14F-4D97-AF65-F5344CB8AC3E}">
        <p14:creationId xmlns:p14="http://schemas.microsoft.com/office/powerpoint/2010/main" val="148907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20</a:t>
            </a:fld>
            <a:endParaRPr lang="en-IE" dirty="0">
              <a:cs typeface="Arial" charset="0"/>
            </a:endParaRPr>
          </a:p>
        </p:txBody>
      </p:sp>
    </p:spTree>
    <p:extLst>
      <p:ext uri="{BB962C8B-B14F-4D97-AF65-F5344CB8AC3E}">
        <p14:creationId xmlns:p14="http://schemas.microsoft.com/office/powerpoint/2010/main" val="191316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DD56A09-3AA3-43DF-A52D-ED69FE673131}" type="slidenum">
              <a:rPr lang="en-IE">
                <a:solidFill>
                  <a:prstClr val="black"/>
                </a:solidFill>
              </a:rPr>
              <a:pPr>
                <a:defRPr/>
              </a:pPr>
              <a:t>21</a:t>
            </a:fld>
            <a:endParaRPr lang="en-IE">
              <a:solidFill>
                <a:prstClr val="black"/>
              </a:solidFill>
            </a:endParaRPr>
          </a:p>
        </p:txBody>
      </p:sp>
    </p:spTree>
    <p:extLst>
      <p:ext uri="{BB962C8B-B14F-4D97-AF65-F5344CB8AC3E}">
        <p14:creationId xmlns:p14="http://schemas.microsoft.com/office/powerpoint/2010/main" val="22830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26</a:t>
            </a:fld>
            <a:endParaRPr lang="en-IE" dirty="0">
              <a:cs typeface="Arial" charset="0"/>
            </a:endParaRPr>
          </a:p>
        </p:txBody>
      </p:sp>
    </p:spTree>
    <p:extLst>
      <p:ext uri="{BB962C8B-B14F-4D97-AF65-F5344CB8AC3E}">
        <p14:creationId xmlns:p14="http://schemas.microsoft.com/office/powerpoint/2010/main" val="236910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B65FB060-8214-410A-9B4A-510D894F5897}" type="slidenum">
              <a:rPr lang="en-IE" smtClean="0"/>
              <a:pPr>
                <a:defRPr/>
              </a:pPr>
              <a:t>27</a:t>
            </a:fld>
            <a:endParaRPr lang="en-IE" dirty="0"/>
          </a:p>
        </p:txBody>
      </p:sp>
    </p:spTree>
    <p:extLst>
      <p:ext uri="{BB962C8B-B14F-4D97-AF65-F5344CB8AC3E}">
        <p14:creationId xmlns:p14="http://schemas.microsoft.com/office/powerpoint/2010/main" val="141945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ABF4AE6-149E-4C94-A1A0-C93B10CAD9C5}" type="slidenum">
              <a:rPr lang="en-IE" smtClean="0"/>
              <a:pPr>
                <a:defRPr/>
              </a:pPr>
              <a:t>28</a:t>
            </a:fld>
            <a:endParaRPr lang="en-IE" dirty="0"/>
          </a:p>
        </p:txBody>
      </p:sp>
    </p:spTree>
    <p:extLst>
      <p:ext uri="{BB962C8B-B14F-4D97-AF65-F5344CB8AC3E}">
        <p14:creationId xmlns:p14="http://schemas.microsoft.com/office/powerpoint/2010/main" val="359330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F3183869-0E17-4EDC-BFE1-956500265BF0}" type="slidenum">
              <a:rPr lang="en-IE" smtClean="0"/>
              <a:pPr>
                <a:defRPr/>
              </a:pPr>
              <a:t>2</a:t>
            </a:fld>
            <a:endParaRPr lang="en-IE" dirty="0"/>
          </a:p>
        </p:txBody>
      </p:sp>
    </p:spTree>
    <p:extLst>
      <p:ext uri="{BB962C8B-B14F-4D97-AF65-F5344CB8AC3E}">
        <p14:creationId xmlns:p14="http://schemas.microsoft.com/office/powerpoint/2010/main" val="2186166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983304F0-3971-4BE7-9EDA-6BE95CBC0374}" type="slidenum">
              <a:rPr lang="en-IE" smtClean="0"/>
              <a:pPr>
                <a:defRPr/>
              </a:pPr>
              <a:t>29</a:t>
            </a:fld>
            <a:endParaRPr lang="en-IE" dirty="0"/>
          </a:p>
        </p:txBody>
      </p:sp>
    </p:spTree>
    <p:extLst>
      <p:ext uri="{BB962C8B-B14F-4D97-AF65-F5344CB8AC3E}">
        <p14:creationId xmlns:p14="http://schemas.microsoft.com/office/powerpoint/2010/main" val="2717450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31</a:t>
            </a:fld>
            <a:endParaRPr lang="en-IE" dirty="0"/>
          </a:p>
        </p:txBody>
      </p:sp>
    </p:spTree>
    <p:extLst>
      <p:ext uri="{BB962C8B-B14F-4D97-AF65-F5344CB8AC3E}">
        <p14:creationId xmlns:p14="http://schemas.microsoft.com/office/powerpoint/2010/main" val="2036176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32</a:t>
            </a:fld>
            <a:endParaRPr lang="en-IE" dirty="0"/>
          </a:p>
        </p:txBody>
      </p:sp>
    </p:spTree>
    <p:extLst>
      <p:ext uri="{BB962C8B-B14F-4D97-AF65-F5344CB8AC3E}">
        <p14:creationId xmlns:p14="http://schemas.microsoft.com/office/powerpoint/2010/main" val="2216898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33</a:t>
            </a:fld>
            <a:endParaRPr lang="en-IE" dirty="0"/>
          </a:p>
        </p:txBody>
      </p:sp>
    </p:spTree>
    <p:extLst>
      <p:ext uri="{BB962C8B-B14F-4D97-AF65-F5344CB8AC3E}">
        <p14:creationId xmlns:p14="http://schemas.microsoft.com/office/powerpoint/2010/main" val="4165418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56F215B-46A0-4010-B171-39C34A6C968D}" type="slidenum">
              <a:rPr lang="en-IE" smtClean="0"/>
              <a:pPr>
                <a:defRPr/>
              </a:pPr>
              <a:t>37</a:t>
            </a:fld>
            <a:endParaRPr lang="en-IE" dirty="0"/>
          </a:p>
        </p:txBody>
      </p:sp>
    </p:spTree>
    <p:extLst>
      <p:ext uri="{BB962C8B-B14F-4D97-AF65-F5344CB8AC3E}">
        <p14:creationId xmlns:p14="http://schemas.microsoft.com/office/powerpoint/2010/main" val="2151016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D1CDB61D-393E-4982-867E-3FCC6AFFFEBF}" type="slidenum">
              <a:rPr lang="en-IE" smtClean="0"/>
              <a:pPr>
                <a:defRPr/>
              </a:pPr>
              <a:t>38</a:t>
            </a:fld>
            <a:endParaRPr lang="en-IE" dirty="0"/>
          </a:p>
        </p:txBody>
      </p:sp>
    </p:spTree>
    <p:extLst>
      <p:ext uri="{BB962C8B-B14F-4D97-AF65-F5344CB8AC3E}">
        <p14:creationId xmlns:p14="http://schemas.microsoft.com/office/powerpoint/2010/main" val="3394599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EBB3DCA-7783-4C27-87AC-13FCDF46DD00}" type="slidenum">
              <a:rPr lang="en-IE" smtClean="0"/>
              <a:pPr>
                <a:defRPr/>
              </a:pPr>
              <a:t>39</a:t>
            </a:fld>
            <a:endParaRPr lang="en-IE" dirty="0"/>
          </a:p>
        </p:txBody>
      </p:sp>
    </p:spTree>
    <p:extLst>
      <p:ext uri="{BB962C8B-B14F-4D97-AF65-F5344CB8AC3E}">
        <p14:creationId xmlns:p14="http://schemas.microsoft.com/office/powerpoint/2010/main" val="853252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91C30E34-65B9-40D7-9BAC-93770255B8AF}" type="slidenum">
              <a:rPr lang="en-IE" smtClean="0"/>
              <a:pPr>
                <a:defRPr/>
              </a:pPr>
              <a:t>40</a:t>
            </a:fld>
            <a:endParaRPr lang="en-IE" dirty="0"/>
          </a:p>
        </p:txBody>
      </p:sp>
    </p:spTree>
    <p:extLst>
      <p:ext uri="{BB962C8B-B14F-4D97-AF65-F5344CB8AC3E}">
        <p14:creationId xmlns:p14="http://schemas.microsoft.com/office/powerpoint/2010/main" val="180284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F840CED1-9FBD-482E-9C44-D3410B8CA6E9}" type="slidenum">
              <a:rPr lang="en-IE" smtClean="0"/>
              <a:pPr>
                <a:defRPr/>
              </a:pPr>
              <a:t>41</a:t>
            </a:fld>
            <a:endParaRPr lang="en-IE" dirty="0"/>
          </a:p>
        </p:txBody>
      </p:sp>
    </p:spTree>
    <p:extLst>
      <p:ext uri="{BB962C8B-B14F-4D97-AF65-F5344CB8AC3E}">
        <p14:creationId xmlns:p14="http://schemas.microsoft.com/office/powerpoint/2010/main" val="2885538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932E215-CB46-4F87-AF17-4AEE027F21D5}" type="slidenum">
              <a:rPr lang="en-IE" smtClean="0"/>
              <a:pPr>
                <a:defRPr/>
              </a:pPr>
              <a:t>42</a:t>
            </a:fld>
            <a:endParaRPr lang="en-IE" dirty="0"/>
          </a:p>
        </p:txBody>
      </p:sp>
    </p:spTree>
    <p:extLst>
      <p:ext uri="{BB962C8B-B14F-4D97-AF65-F5344CB8AC3E}">
        <p14:creationId xmlns:p14="http://schemas.microsoft.com/office/powerpoint/2010/main" val="335833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8A109-394A-47E1-B1AB-4256EA25370B}" type="slidenum">
              <a:rPr lang="en-IE">
                <a:cs typeface="Arial" charset="0"/>
              </a:rPr>
              <a:pPr fontAlgn="base">
                <a:spcBef>
                  <a:spcPct val="0"/>
                </a:spcBef>
                <a:spcAft>
                  <a:spcPct val="0"/>
                </a:spcAft>
                <a:defRPr/>
              </a:pPr>
              <a:t>3</a:t>
            </a:fld>
            <a:endParaRPr lang="en-IE" dirty="0">
              <a:cs typeface="Arial" charset="0"/>
            </a:endParaRPr>
          </a:p>
        </p:txBody>
      </p:sp>
    </p:spTree>
    <p:extLst>
      <p:ext uri="{BB962C8B-B14F-4D97-AF65-F5344CB8AC3E}">
        <p14:creationId xmlns:p14="http://schemas.microsoft.com/office/powerpoint/2010/main" val="2802364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pPr>
                <a:defRPr/>
              </a:pPr>
              <a:t>45</a:t>
            </a:fld>
            <a:endParaRPr lang="en-IE" dirty="0"/>
          </a:p>
        </p:txBody>
      </p:sp>
    </p:spTree>
    <p:extLst>
      <p:ext uri="{BB962C8B-B14F-4D97-AF65-F5344CB8AC3E}">
        <p14:creationId xmlns:p14="http://schemas.microsoft.com/office/powerpoint/2010/main" val="367412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3CF487E-EF87-4AAC-8A7C-A5B001BAC002}" type="slidenum">
              <a:rPr lang="en-IE" smtClean="0"/>
              <a:pPr>
                <a:defRPr/>
              </a:pPr>
              <a:t>4</a:t>
            </a:fld>
            <a:endParaRPr lang="en-IE" dirty="0"/>
          </a:p>
        </p:txBody>
      </p:sp>
    </p:spTree>
    <p:extLst>
      <p:ext uri="{BB962C8B-B14F-4D97-AF65-F5344CB8AC3E}">
        <p14:creationId xmlns:p14="http://schemas.microsoft.com/office/powerpoint/2010/main" val="176079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28DF4F1-4FCB-437B-8877-3B5A771DE2F6}" type="slidenum">
              <a:rPr lang="en-IE" smtClean="0"/>
              <a:pPr>
                <a:defRPr/>
              </a:pPr>
              <a:t>10</a:t>
            </a:fld>
            <a:endParaRPr lang="en-IE" dirty="0"/>
          </a:p>
        </p:txBody>
      </p:sp>
    </p:spTree>
    <p:extLst>
      <p:ext uri="{BB962C8B-B14F-4D97-AF65-F5344CB8AC3E}">
        <p14:creationId xmlns:p14="http://schemas.microsoft.com/office/powerpoint/2010/main" val="295250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11</a:t>
            </a:fld>
            <a:endParaRPr lang="en-IE" dirty="0">
              <a:cs typeface="Arial" charset="0"/>
            </a:endParaRPr>
          </a:p>
        </p:txBody>
      </p:sp>
    </p:spTree>
    <p:extLst>
      <p:ext uri="{BB962C8B-B14F-4D97-AF65-F5344CB8AC3E}">
        <p14:creationId xmlns:p14="http://schemas.microsoft.com/office/powerpoint/2010/main" val="1988252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12</a:t>
            </a:fld>
            <a:endParaRPr lang="en-IE" dirty="0">
              <a:cs typeface="Arial" charset="0"/>
            </a:endParaRPr>
          </a:p>
        </p:txBody>
      </p:sp>
    </p:spTree>
    <p:extLst>
      <p:ext uri="{BB962C8B-B14F-4D97-AF65-F5344CB8AC3E}">
        <p14:creationId xmlns:p14="http://schemas.microsoft.com/office/powerpoint/2010/main" val="239364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13</a:t>
            </a:fld>
            <a:endParaRPr lang="en-IE" dirty="0">
              <a:cs typeface="Arial" charset="0"/>
            </a:endParaRPr>
          </a:p>
        </p:txBody>
      </p:sp>
    </p:spTree>
    <p:extLst>
      <p:ext uri="{BB962C8B-B14F-4D97-AF65-F5344CB8AC3E}">
        <p14:creationId xmlns:p14="http://schemas.microsoft.com/office/powerpoint/2010/main" val="301151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14</a:t>
            </a:fld>
            <a:endParaRPr lang="en-IE" dirty="0">
              <a:cs typeface="Arial" charset="0"/>
            </a:endParaRPr>
          </a:p>
        </p:txBody>
      </p:sp>
    </p:spTree>
    <p:extLst>
      <p:ext uri="{BB962C8B-B14F-4D97-AF65-F5344CB8AC3E}">
        <p14:creationId xmlns:p14="http://schemas.microsoft.com/office/powerpoint/2010/main" val="279898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1B0384-E73E-4E3A-A8B7-CC8318395357}" type="datetime1">
              <a:rPr lang="en-IE"/>
              <a:pPr>
                <a:defRPr/>
              </a:pPr>
              <a:t>13/11/2013</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63CAE493-46F9-4E66-B177-6CB502D17350}" type="slidenum">
              <a:rPr lang="en-IE"/>
              <a:pPr>
                <a:defRPr/>
              </a:pPr>
              <a:t>‹#›</a:t>
            </a:fld>
            <a:endParaRPr lang="en-IE" dirty="0"/>
          </a:p>
        </p:txBody>
      </p:sp>
    </p:spTree>
    <p:extLst>
      <p:ext uri="{BB962C8B-B14F-4D97-AF65-F5344CB8AC3E}">
        <p14:creationId xmlns:p14="http://schemas.microsoft.com/office/powerpoint/2010/main" val="315792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CD692D-773B-408F-B782-4A3CF44AEE65}" type="datetime1">
              <a:rPr lang="en-IE"/>
              <a:pPr>
                <a:defRPr/>
              </a:pPr>
              <a:t>13/11/2013</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9940D3DA-1538-450E-8801-88F653A578AB}" type="slidenum">
              <a:rPr lang="en-IE"/>
              <a:pPr>
                <a:defRPr/>
              </a:pPr>
              <a:t>‹#›</a:t>
            </a:fld>
            <a:endParaRPr lang="en-IE" dirty="0"/>
          </a:p>
        </p:txBody>
      </p:sp>
    </p:spTree>
    <p:extLst>
      <p:ext uri="{BB962C8B-B14F-4D97-AF65-F5344CB8AC3E}">
        <p14:creationId xmlns:p14="http://schemas.microsoft.com/office/powerpoint/2010/main" val="337758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C5B6D5-B689-4FB3-BD11-AD23EFC48A3A}" type="datetime1">
              <a:rPr lang="en-IE"/>
              <a:pPr>
                <a:defRPr/>
              </a:pPr>
              <a:t>13/11/2013</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A1FC19E1-C0B1-40C2-8AD8-04B75AADC19C}" type="slidenum">
              <a:rPr lang="en-IE"/>
              <a:pPr>
                <a:defRPr/>
              </a:pPr>
              <a:t>‹#›</a:t>
            </a:fld>
            <a:endParaRPr lang="en-IE" dirty="0"/>
          </a:p>
        </p:txBody>
      </p:sp>
    </p:spTree>
    <p:extLst>
      <p:ext uri="{BB962C8B-B14F-4D97-AF65-F5344CB8AC3E}">
        <p14:creationId xmlns:p14="http://schemas.microsoft.com/office/powerpoint/2010/main" val="2314663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IE"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447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IE"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201859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IE"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27170527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IE"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53043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IE"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2791644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IE"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1195953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IE"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374728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IE"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63776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F8FD7A-EF62-4B31-8CA7-A973D243A396}" type="datetime1">
              <a:rPr lang="en-IE"/>
              <a:pPr>
                <a:defRPr/>
              </a:pPr>
              <a:t>13/11/2013</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F887DBCE-88E3-479E-BE8F-A30AF07B032C}" type="slidenum">
              <a:rPr lang="en-IE"/>
              <a:pPr>
                <a:defRPr/>
              </a:pPr>
              <a:t>‹#›</a:t>
            </a:fld>
            <a:endParaRPr lang="en-IE" dirty="0"/>
          </a:p>
        </p:txBody>
      </p:sp>
    </p:spTree>
    <p:extLst>
      <p:ext uri="{BB962C8B-B14F-4D97-AF65-F5344CB8AC3E}">
        <p14:creationId xmlns:p14="http://schemas.microsoft.com/office/powerpoint/2010/main" val="4249149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IE"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923096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IE"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3173808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48F2B4-4D72-4C46-A396-F63FBF265846}" type="datetimeFigureOut">
              <a:rPr lang="en-US" smtClean="0">
                <a:solidFill>
                  <a:prstClr val="white">
                    <a:shade val="50000"/>
                  </a:prstClr>
                </a:solidFill>
              </a:rPr>
              <a:pPr/>
              <a:t>11/13/2013</a:t>
            </a:fld>
            <a:endParaRPr lang="en-IE"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IE"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C8C40F9C-EFE6-4C83-BF33-DF3AAD3A5608}" type="slidenum">
              <a:rPr lang="en-IE" smtClean="0">
                <a:solidFill>
                  <a:prstClr val="white">
                    <a:shade val="50000"/>
                  </a:prstClr>
                </a:solidFill>
              </a:rPr>
              <a:pPr/>
              <a:t>‹#›</a:t>
            </a:fld>
            <a:endParaRPr lang="en-IE" dirty="0">
              <a:solidFill>
                <a:prstClr val="white">
                  <a:shade val="50000"/>
                </a:prstClr>
              </a:solidFill>
            </a:endParaRPr>
          </a:p>
        </p:txBody>
      </p:sp>
    </p:spTree>
    <p:extLst>
      <p:ext uri="{BB962C8B-B14F-4D97-AF65-F5344CB8AC3E}">
        <p14:creationId xmlns:p14="http://schemas.microsoft.com/office/powerpoint/2010/main" val="291923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88B089-1F66-42B3-B0FA-48A6818D2447}" type="datetime1">
              <a:rPr lang="en-IE"/>
              <a:pPr>
                <a:defRPr/>
              </a:pPr>
              <a:t>13/11/2013</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3F5AFD6A-8AA8-419B-9AD5-C3151E9ED577}" type="slidenum">
              <a:rPr lang="en-IE"/>
              <a:pPr>
                <a:defRPr/>
              </a:pPr>
              <a:t>‹#›</a:t>
            </a:fld>
            <a:endParaRPr lang="en-IE" dirty="0"/>
          </a:p>
        </p:txBody>
      </p:sp>
    </p:spTree>
    <p:extLst>
      <p:ext uri="{BB962C8B-B14F-4D97-AF65-F5344CB8AC3E}">
        <p14:creationId xmlns:p14="http://schemas.microsoft.com/office/powerpoint/2010/main" val="27981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5BC701-614E-4805-9600-301DE9A112F8}" type="datetime1">
              <a:rPr lang="en-IE"/>
              <a:pPr>
                <a:defRPr/>
              </a:pPr>
              <a:t>13/11/2013</a:t>
            </a:fld>
            <a:endParaRPr lang="en-IE" dirty="0"/>
          </a:p>
        </p:txBody>
      </p:sp>
      <p:sp>
        <p:nvSpPr>
          <p:cNvPr id="6" name="Footer Placeholder 5"/>
          <p:cNvSpPr>
            <a:spLocks noGrp="1"/>
          </p:cNvSpPr>
          <p:nvPr>
            <p:ph type="ftr" sz="quarter" idx="11"/>
          </p:nvPr>
        </p:nvSpPr>
        <p:spPr/>
        <p:txBody>
          <a:bodyPr/>
          <a:lstStyle>
            <a:lvl1pPr>
              <a:defRPr/>
            </a:lvl1pPr>
          </a:lstStyle>
          <a:p>
            <a:pPr>
              <a:defRPr/>
            </a:pPr>
            <a:endParaRPr lang="en-IE" dirty="0"/>
          </a:p>
        </p:txBody>
      </p:sp>
      <p:sp>
        <p:nvSpPr>
          <p:cNvPr id="7" name="Slide Number Placeholder 6"/>
          <p:cNvSpPr>
            <a:spLocks noGrp="1"/>
          </p:cNvSpPr>
          <p:nvPr>
            <p:ph type="sldNum" sz="quarter" idx="12"/>
          </p:nvPr>
        </p:nvSpPr>
        <p:spPr/>
        <p:txBody>
          <a:bodyPr/>
          <a:lstStyle>
            <a:lvl1pPr>
              <a:defRPr/>
            </a:lvl1pPr>
          </a:lstStyle>
          <a:p>
            <a:pPr>
              <a:defRPr/>
            </a:pPr>
            <a:fld id="{A6AD1E93-021D-42A0-9794-C5238E516A75}" type="slidenum">
              <a:rPr lang="en-IE"/>
              <a:pPr>
                <a:defRPr/>
              </a:pPr>
              <a:t>‹#›</a:t>
            </a:fld>
            <a:endParaRPr lang="en-IE" dirty="0"/>
          </a:p>
        </p:txBody>
      </p:sp>
    </p:spTree>
    <p:extLst>
      <p:ext uri="{BB962C8B-B14F-4D97-AF65-F5344CB8AC3E}">
        <p14:creationId xmlns:p14="http://schemas.microsoft.com/office/powerpoint/2010/main" val="74740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73CF12-40D5-4CBC-86B0-523B6269EC3E}" type="datetime1">
              <a:rPr lang="en-IE"/>
              <a:pPr>
                <a:defRPr/>
              </a:pPr>
              <a:t>13/11/2013</a:t>
            </a:fld>
            <a:endParaRPr lang="en-IE" dirty="0"/>
          </a:p>
        </p:txBody>
      </p:sp>
      <p:sp>
        <p:nvSpPr>
          <p:cNvPr id="8" name="Footer Placeholder 7"/>
          <p:cNvSpPr>
            <a:spLocks noGrp="1"/>
          </p:cNvSpPr>
          <p:nvPr>
            <p:ph type="ftr" sz="quarter" idx="11"/>
          </p:nvPr>
        </p:nvSpPr>
        <p:spPr/>
        <p:txBody>
          <a:bodyPr/>
          <a:lstStyle>
            <a:lvl1pPr>
              <a:defRPr/>
            </a:lvl1pPr>
          </a:lstStyle>
          <a:p>
            <a:pPr>
              <a:defRPr/>
            </a:pPr>
            <a:endParaRPr lang="en-IE" dirty="0"/>
          </a:p>
        </p:txBody>
      </p:sp>
      <p:sp>
        <p:nvSpPr>
          <p:cNvPr id="9" name="Slide Number Placeholder 8"/>
          <p:cNvSpPr>
            <a:spLocks noGrp="1"/>
          </p:cNvSpPr>
          <p:nvPr>
            <p:ph type="sldNum" sz="quarter" idx="12"/>
          </p:nvPr>
        </p:nvSpPr>
        <p:spPr/>
        <p:txBody>
          <a:bodyPr/>
          <a:lstStyle>
            <a:lvl1pPr>
              <a:defRPr/>
            </a:lvl1pPr>
          </a:lstStyle>
          <a:p>
            <a:pPr>
              <a:defRPr/>
            </a:pPr>
            <a:fld id="{5E112FEC-DA40-4383-88BE-F1214578F854}" type="slidenum">
              <a:rPr lang="en-IE"/>
              <a:pPr>
                <a:defRPr/>
              </a:pPr>
              <a:t>‹#›</a:t>
            </a:fld>
            <a:endParaRPr lang="en-IE" dirty="0"/>
          </a:p>
        </p:txBody>
      </p:sp>
    </p:spTree>
    <p:extLst>
      <p:ext uri="{BB962C8B-B14F-4D97-AF65-F5344CB8AC3E}">
        <p14:creationId xmlns:p14="http://schemas.microsoft.com/office/powerpoint/2010/main" val="172881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42130A-0EBB-4718-A172-C21F1847E268}" type="datetime1">
              <a:rPr lang="en-IE"/>
              <a:pPr>
                <a:defRPr/>
              </a:pPr>
              <a:t>13/11/2013</a:t>
            </a:fld>
            <a:endParaRPr lang="en-IE" dirty="0"/>
          </a:p>
        </p:txBody>
      </p:sp>
      <p:sp>
        <p:nvSpPr>
          <p:cNvPr id="4" name="Footer Placeholder 3"/>
          <p:cNvSpPr>
            <a:spLocks noGrp="1"/>
          </p:cNvSpPr>
          <p:nvPr>
            <p:ph type="ftr" sz="quarter" idx="11"/>
          </p:nvPr>
        </p:nvSpPr>
        <p:spPr/>
        <p:txBody>
          <a:bodyPr/>
          <a:lstStyle>
            <a:lvl1pPr>
              <a:defRPr/>
            </a:lvl1pPr>
          </a:lstStyle>
          <a:p>
            <a:pPr>
              <a:defRPr/>
            </a:pPr>
            <a:endParaRPr lang="en-IE" dirty="0"/>
          </a:p>
        </p:txBody>
      </p:sp>
      <p:sp>
        <p:nvSpPr>
          <p:cNvPr id="5" name="Slide Number Placeholder 4"/>
          <p:cNvSpPr>
            <a:spLocks noGrp="1"/>
          </p:cNvSpPr>
          <p:nvPr>
            <p:ph type="sldNum" sz="quarter" idx="12"/>
          </p:nvPr>
        </p:nvSpPr>
        <p:spPr/>
        <p:txBody>
          <a:bodyPr/>
          <a:lstStyle>
            <a:lvl1pPr>
              <a:defRPr/>
            </a:lvl1pPr>
          </a:lstStyle>
          <a:p>
            <a:pPr>
              <a:defRPr/>
            </a:pPr>
            <a:fld id="{733345DC-F265-4BC4-90B3-24109E40F863}" type="slidenum">
              <a:rPr lang="en-IE"/>
              <a:pPr>
                <a:defRPr/>
              </a:pPr>
              <a:t>‹#›</a:t>
            </a:fld>
            <a:endParaRPr lang="en-IE" dirty="0"/>
          </a:p>
        </p:txBody>
      </p:sp>
    </p:spTree>
    <p:extLst>
      <p:ext uri="{BB962C8B-B14F-4D97-AF65-F5344CB8AC3E}">
        <p14:creationId xmlns:p14="http://schemas.microsoft.com/office/powerpoint/2010/main" val="152678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9A21CA-EC3E-49A8-A199-282574F877B9}" type="datetime1">
              <a:rPr lang="en-IE"/>
              <a:pPr>
                <a:defRPr/>
              </a:pPr>
              <a:t>13/11/2013</a:t>
            </a:fld>
            <a:endParaRPr lang="en-IE" dirty="0"/>
          </a:p>
        </p:txBody>
      </p:sp>
      <p:sp>
        <p:nvSpPr>
          <p:cNvPr id="3" name="Footer Placeholder 2"/>
          <p:cNvSpPr>
            <a:spLocks noGrp="1"/>
          </p:cNvSpPr>
          <p:nvPr>
            <p:ph type="ftr" sz="quarter" idx="11"/>
          </p:nvPr>
        </p:nvSpPr>
        <p:spPr/>
        <p:txBody>
          <a:bodyPr/>
          <a:lstStyle>
            <a:lvl1pPr>
              <a:defRPr/>
            </a:lvl1pPr>
          </a:lstStyle>
          <a:p>
            <a:pPr>
              <a:defRPr/>
            </a:pPr>
            <a:endParaRPr lang="en-IE" dirty="0"/>
          </a:p>
        </p:txBody>
      </p:sp>
      <p:sp>
        <p:nvSpPr>
          <p:cNvPr id="4" name="Slide Number Placeholder 3"/>
          <p:cNvSpPr>
            <a:spLocks noGrp="1"/>
          </p:cNvSpPr>
          <p:nvPr>
            <p:ph type="sldNum" sz="quarter" idx="12"/>
          </p:nvPr>
        </p:nvSpPr>
        <p:spPr/>
        <p:txBody>
          <a:bodyPr/>
          <a:lstStyle>
            <a:lvl1pPr>
              <a:defRPr/>
            </a:lvl1pPr>
          </a:lstStyle>
          <a:p>
            <a:pPr>
              <a:defRPr/>
            </a:pPr>
            <a:fld id="{6644DA02-170F-488F-9F01-CE493120A008}" type="slidenum">
              <a:rPr lang="en-IE"/>
              <a:pPr>
                <a:defRPr/>
              </a:pPr>
              <a:t>‹#›</a:t>
            </a:fld>
            <a:endParaRPr lang="en-IE" dirty="0"/>
          </a:p>
        </p:txBody>
      </p:sp>
    </p:spTree>
    <p:extLst>
      <p:ext uri="{BB962C8B-B14F-4D97-AF65-F5344CB8AC3E}">
        <p14:creationId xmlns:p14="http://schemas.microsoft.com/office/powerpoint/2010/main" val="149115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0629F5-5240-4045-8DCB-8A746B5494DA}" type="datetime1">
              <a:rPr lang="en-IE"/>
              <a:pPr>
                <a:defRPr/>
              </a:pPr>
              <a:t>13/11/2013</a:t>
            </a:fld>
            <a:endParaRPr lang="en-IE" dirty="0"/>
          </a:p>
        </p:txBody>
      </p:sp>
      <p:sp>
        <p:nvSpPr>
          <p:cNvPr id="6" name="Footer Placeholder 5"/>
          <p:cNvSpPr>
            <a:spLocks noGrp="1"/>
          </p:cNvSpPr>
          <p:nvPr>
            <p:ph type="ftr" sz="quarter" idx="11"/>
          </p:nvPr>
        </p:nvSpPr>
        <p:spPr/>
        <p:txBody>
          <a:bodyPr/>
          <a:lstStyle>
            <a:lvl1pPr>
              <a:defRPr/>
            </a:lvl1pPr>
          </a:lstStyle>
          <a:p>
            <a:pPr>
              <a:defRPr/>
            </a:pPr>
            <a:endParaRPr lang="en-IE" dirty="0"/>
          </a:p>
        </p:txBody>
      </p:sp>
      <p:sp>
        <p:nvSpPr>
          <p:cNvPr id="7" name="Slide Number Placeholder 6"/>
          <p:cNvSpPr>
            <a:spLocks noGrp="1"/>
          </p:cNvSpPr>
          <p:nvPr>
            <p:ph type="sldNum" sz="quarter" idx="12"/>
          </p:nvPr>
        </p:nvSpPr>
        <p:spPr/>
        <p:txBody>
          <a:bodyPr/>
          <a:lstStyle>
            <a:lvl1pPr>
              <a:defRPr/>
            </a:lvl1pPr>
          </a:lstStyle>
          <a:p>
            <a:pPr>
              <a:defRPr/>
            </a:pPr>
            <a:fld id="{69DB3E6A-593A-4008-A20B-B40AB43F1755}" type="slidenum">
              <a:rPr lang="en-IE"/>
              <a:pPr>
                <a:defRPr/>
              </a:pPr>
              <a:t>‹#›</a:t>
            </a:fld>
            <a:endParaRPr lang="en-IE" dirty="0"/>
          </a:p>
        </p:txBody>
      </p:sp>
    </p:spTree>
    <p:extLst>
      <p:ext uri="{BB962C8B-B14F-4D97-AF65-F5344CB8AC3E}">
        <p14:creationId xmlns:p14="http://schemas.microsoft.com/office/powerpoint/2010/main" val="118539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90B46E-661E-40D4-858C-F99FB68813E9}" type="datetime1">
              <a:rPr lang="en-IE"/>
              <a:pPr>
                <a:defRPr/>
              </a:pPr>
              <a:t>13/11/2013</a:t>
            </a:fld>
            <a:endParaRPr lang="en-IE" dirty="0"/>
          </a:p>
        </p:txBody>
      </p:sp>
      <p:sp>
        <p:nvSpPr>
          <p:cNvPr id="6" name="Footer Placeholder 5"/>
          <p:cNvSpPr>
            <a:spLocks noGrp="1"/>
          </p:cNvSpPr>
          <p:nvPr>
            <p:ph type="ftr" sz="quarter" idx="11"/>
          </p:nvPr>
        </p:nvSpPr>
        <p:spPr/>
        <p:txBody>
          <a:bodyPr/>
          <a:lstStyle>
            <a:lvl1pPr>
              <a:defRPr/>
            </a:lvl1pPr>
          </a:lstStyle>
          <a:p>
            <a:pPr>
              <a:defRPr/>
            </a:pPr>
            <a:endParaRPr lang="en-IE" dirty="0"/>
          </a:p>
        </p:txBody>
      </p:sp>
      <p:sp>
        <p:nvSpPr>
          <p:cNvPr id="7" name="Slide Number Placeholder 6"/>
          <p:cNvSpPr>
            <a:spLocks noGrp="1"/>
          </p:cNvSpPr>
          <p:nvPr>
            <p:ph type="sldNum" sz="quarter" idx="12"/>
          </p:nvPr>
        </p:nvSpPr>
        <p:spPr/>
        <p:txBody>
          <a:bodyPr/>
          <a:lstStyle>
            <a:lvl1pPr>
              <a:defRPr/>
            </a:lvl1pPr>
          </a:lstStyle>
          <a:p>
            <a:pPr>
              <a:defRPr/>
            </a:pPr>
            <a:fld id="{15227F39-F918-4DEF-9AA9-3609B8BA4043}" type="slidenum">
              <a:rPr lang="en-IE"/>
              <a:pPr>
                <a:defRPr/>
              </a:pPr>
              <a:t>‹#›</a:t>
            </a:fld>
            <a:endParaRPr lang="en-IE" dirty="0"/>
          </a:p>
        </p:txBody>
      </p:sp>
    </p:spTree>
    <p:extLst>
      <p:ext uri="{BB962C8B-B14F-4D97-AF65-F5344CB8AC3E}">
        <p14:creationId xmlns:p14="http://schemas.microsoft.com/office/powerpoint/2010/main" val="312227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678144E-9241-4A8A-B3F9-9A790DEFDADA}"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C448F2B4-4D72-4C46-A396-F63FBF265846}" type="datetimeFigureOut">
              <a:rPr lang="en-US" smtClean="0">
                <a:solidFill>
                  <a:prstClr val="white">
                    <a:shade val="50000"/>
                  </a:prstClr>
                </a:solidFill>
                <a:latin typeface="Book Antiqua"/>
              </a:rPr>
              <a:pPr fontAlgn="auto">
                <a:spcBef>
                  <a:spcPts val="0"/>
                </a:spcBef>
                <a:spcAft>
                  <a:spcPts val="0"/>
                </a:spcAft>
              </a:pPr>
              <a:t>11/13/2013</a:t>
            </a:fld>
            <a:endParaRPr lang="en-IE" dirty="0">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en-IE" dirty="0">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C8C40F9C-EFE6-4C83-BF33-DF3AAD3A5608}" type="slidenum">
              <a:rPr lang="en-IE" smtClean="0">
                <a:solidFill>
                  <a:prstClr val="white">
                    <a:shade val="50000"/>
                  </a:prstClr>
                </a:solidFill>
                <a:latin typeface="Book Antiqua"/>
              </a:rPr>
              <a:pPr fontAlgn="auto">
                <a:spcBef>
                  <a:spcPts val="0"/>
                </a:spcBef>
                <a:spcAft>
                  <a:spcPts val="0"/>
                </a:spcAft>
              </a:pPr>
              <a:t>‹#›</a:t>
            </a:fld>
            <a:endParaRPr lang="en-IE" dirty="0">
              <a:solidFill>
                <a:prstClr val="white">
                  <a:shade val="50000"/>
                </a:prstClr>
              </a:solidFill>
              <a:latin typeface="Book Antiqua"/>
            </a:endParaRPr>
          </a:p>
        </p:txBody>
      </p:sp>
    </p:spTree>
    <p:extLst>
      <p:ext uri="{BB962C8B-B14F-4D97-AF65-F5344CB8AC3E}">
        <p14:creationId xmlns:p14="http://schemas.microsoft.com/office/powerpoint/2010/main" val="3776305906"/>
      </p:ext>
    </p:extLst>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9525"/>
            <a:ext cx="8315325" cy="3275013"/>
          </a:xfrm>
          <a:gradFill>
            <a:gsLst>
              <a:gs pos="61000">
                <a:schemeClr val="accent6">
                  <a:lumMod val="60000"/>
                  <a:lumOff val="40000"/>
                </a:schemeClr>
              </a:gs>
              <a:gs pos="83000">
                <a:srgbClr val="990033"/>
              </a:gs>
              <a:gs pos="100000">
                <a:schemeClr val="accent1">
                  <a:tint val="23500"/>
                  <a:satMod val="160000"/>
                </a:schemeClr>
              </a:gs>
            </a:gsLst>
            <a:path path="shape">
              <a:fillToRect l="50000" t="50000" r="50000" b="50000"/>
            </a:path>
          </a:gradFill>
        </p:spPr>
        <p:txBody>
          <a:bodyPr rtlCol="0">
            <a:normAutofit/>
          </a:bodyPr>
          <a:lstStyle/>
          <a:p>
            <a:pPr eaLnBrk="1" fontAlgn="auto" hangingPunct="1">
              <a:spcAft>
                <a:spcPts val="0"/>
              </a:spcAft>
              <a:defRPr/>
            </a:pPr>
            <a:r>
              <a:rPr lang="en-IE" sz="7200" b="1" i="1" dirty="0">
                <a:solidFill>
                  <a:schemeClr val="tx1">
                    <a:lumMod val="85000"/>
                    <a:lumOff val="15000"/>
                  </a:schemeClr>
                </a:solidFill>
                <a:latin typeface="Bradley Hand ITC" pitchFamily="66" charset="0"/>
              </a:rPr>
              <a:t>Maths Counts </a:t>
            </a:r>
            <a:r>
              <a:rPr lang="en-IE" sz="4000" dirty="0">
                <a:solidFill>
                  <a:schemeClr val="tx1">
                    <a:lumMod val="85000"/>
                    <a:lumOff val="15000"/>
                  </a:schemeClr>
                </a:solidFill>
              </a:rPr>
              <a:t/>
            </a:r>
            <a:br>
              <a:rPr lang="en-IE" sz="4000" dirty="0">
                <a:solidFill>
                  <a:schemeClr val="tx1">
                    <a:lumMod val="85000"/>
                    <a:lumOff val="15000"/>
                  </a:schemeClr>
                </a:solidFill>
              </a:rPr>
            </a:br>
            <a:r>
              <a:rPr lang="en-IE" sz="5400" b="1" dirty="0">
                <a:solidFill>
                  <a:schemeClr val="tx1">
                    <a:lumMod val="85000"/>
                    <a:lumOff val="15000"/>
                  </a:schemeClr>
                </a:solidFill>
                <a:latin typeface="Century" pitchFamily="18" charset="0"/>
              </a:rPr>
              <a:t>Insights into Lesson </a:t>
            </a:r>
            <a:r>
              <a:rPr lang="en-IE" sz="5400" b="1" dirty="0" smtClean="0">
                <a:solidFill>
                  <a:schemeClr val="tx1">
                    <a:lumMod val="85000"/>
                    <a:lumOff val="15000"/>
                  </a:schemeClr>
                </a:solidFill>
                <a:latin typeface="Century" pitchFamily="18" charset="0"/>
              </a:rPr>
              <a:t>Study</a:t>
            </a:r>
            <a:endParaRPr lang="en-IE" sz="5400" dirty="0">
              <a:solidFill>
                <a:schemeClr val="tx1">
                  <a:lumMod val="85000"/>
                  <a:lumOff val="15000"/>
                </a:schemeClr>
              </a:solidFill>
            </a:endParaRPr>
          </a:p>
        </p:txBody>
      </p:sp>
      <p:sp>
        <p:nvSpPr>
          <p:cNvPr id="5" name="Subtitle 4"/>
          <p:cNvSpPr>
            <a:spLocks noGrp="1"/>
          </p:cNvSpPr>
          <p:nvPr>
            <p:ph type="subTitle" idx="1"/>
          </p:nvPr>
        </p:nvSpPr>
        <p:spPr/>
        <p:txBody>
          <a:bodyPr rtlCol="0">
            <a:normAutofit/>
          </a:bodyPr>
          <a:lstStyle/>
          <a:p>
            <a:pPr algn="l" eaLnBrk="1" fontAlgn="auto" hangingPunct="1">
              <a:spcAft>
                <a:spcPts val="0"/>
              </a:spcAft>
              <a:buFont typeface="Arial" pitchFamily="34" charset="0"/>
              <a:buNone/>
              <a:defRPr/>
            </a:pPr>
            <a:endParaRPr lang="en-IE" dirty="0"/>
          </a:p>
        </p:txBody>
      </p:sp>
      <p:pic>
        <p:nvPicPr>
          <p:cNvPr id="1027" name="Picture 1" descr="ProjectMathsLogo"/>
          <p:cNvPicPr>
            <a:picLocks noChangeAspect="1" noChangeArrowheads="1"/>
          </p:cNvPicPr>
          <p:nvPr/>
        </p:nvPicPr>
        <p:blipFill>
          <a:blip r:embed="rId3" cstate="print">
            <a:extLst/>
          </a:blip>
          <a:srcRect/>
          <a:stretch>
            <a:fillRect/>
          </a:stretch>
        </p:blipFill>
        <p:spPr bwMode="auto">
          <a:xfrm>
            <a:off x="1547127" y="5259790"/>
            <a:ext cx="1223962" cy="900112"/>
          </a:xfrm>
          <a:prstGeom prst="rect">
            <a:avLst/>
          </a:prstGeom>
          <a:noFill/>
          <a:ln>
            <a:noFill/>
          </a:ln>
          <a:scene3d>
            <a:camera prst="perspectiveContrastingRightFacing"/>
            <a:lightRig rig="threePt" dir="t"/>
          </a:scene3d>
          <a:sp3d>
            <a:bevelT/>
          </a:sp3d>
          <a:extLst/>
        </p:spPr>
      </p:pic>
      <p:pic>
        <p:nvPicPr>
          <p:cNvPr id="1028" name="Picture 4" descr="DEC jpeg"/>
          <p:cNvPicPr>
            <a:picLocks noChangeAspect="1" noChangeArrowheads="1"/>
          </p:cNvPicPr>
          <p:nvPr/>
        </p:nvPicPr>
        <p:blipFill>
          <a:blip r:embed="rId4" cstate="print">
            <a:extLst/>
          </a:blip>
          <a:srcRect/>
          <a:stretch>
            <a:fillRect/>
          </a:stretch>
        </p:blipFill>
        <p:spPr bwMode="auto">
          <a:xfrm>
            <a:off x="3347864" y="5268948"/>
            <a:ext cx="1116012" cy="900112"/>
          </a:xfrm>
          <a:prstGeom prst="rect">
            <a:avLst/>
          </a:prstGeom>
          <a:noFill/>
          <a:ln>
            <a:noFill/>
          </a:ln>
          <a:effectLst/>
          <a:scene3d>
            <a:camera prst="perspectiveContrastingRightFacing"/>
            <a:lightRig rig="threePt" dir="t"/>
          </a:scene3d>
          <a:sp3d>
            <a:bevelT/>
          </a:sp3d>
          <a:extLst/>
        </p:spPr>
      </p:pic>
      <p:pic>
        <p:nvPicPr>
          <p:cNvPr id="1029" name="Picture 5" descr="DESlogo"/>
          <p:cNvPicPr>
            <a:picLocks noChangeAspect="1" noChangeArrowheads="1"/>
          </p:cNvPicPr>
          <p:nvPr/>
        </p:nvPicPr>
        <p:blipFill>
          <a:blip r:embed="rId5" cstate="print">
            <a:extLst/>
          </a:blip>
          <a:srcRect/>
          <a:stretch>
            <a:fillRect/>
          </a:stretch>
        </p:blipFill>
        <p:spPr bwMode="auto">
          <a:xfrm>
            <a:off x="4788024" y="5259790"/>
            <a:ext cx="1295400" cy="900112"/>
          </a:xfrm>
          <a:prstGeom prst="rect">
            <a:avLst/>
          </a:prstGeom>
          <a:noFill/>
          <a:ln>
            <a:noFill/>
          </a:ln>
          <a:effectLst/>
          <a:scene3d>
            <a:camera prst="perspectiveContrastingRightFacing"/>
            <a:lightRig rig="threePt" dir="t"/>
          </a:scene3d>
          <a:sp3d>
            <a:bevelT/>
          </a:sp3d>
          <a:extLst/>
        </p:spPr>
      </p:pic>
      <p:pic>
        <p:nvPicPr>
          <p:cNvPr id="1030" name="Picture 6"/>
          <p:cNvPicPr>
            <a:picLocks noChangeAspect="1" noChangeArrowheads="1"/>
          </p:cNvPicPr>
          <p:nvPr/>
        </p:nvPicPr>
        <p:blipFill>
          <a:blip r:embed="rId6">
            <a:extLst/>
          </a:blip>
          <a:srcRect/>
          <a:stretch>
            <a:fillRect/>
          </a:stretch>
        </p:blipFill>
        <p:spPr bwMode="auto">
          <a:xfrm>
            <a:off x="6516216" y="5229200"/>
            <a:ext cx="1223962" cy="900112"/>
          </a:xfrm>
          <a:prstGeom prst="rect">
            <a:avLst/>
          </a:prstGeom>
          <a:noFill/>
          <a:ln>
            <a:noFill/>
          </a:ln>
          <a:effectLst/>
          <a:scene3d>
            <a:camera prst="perspectiveContrastingRightFacing"/>
            <a:lightRig rig="threePt" dir="t"/>
          </a:scene3d>
          <a:sp3d>
            <a:bevelT/>
          </a:sp3d>
          <a:extLst/>
        </p:spPr>
      </p:pic>
      <p:pic>
        <p:nvPicPr>
          <p:cNvPr id="13320"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57475" y="3211513"/>
            <a:ext cx="3829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978BF21-88BD-4D4A-8097-A01E2A8ED9E6}" type="slidenum">
              <a:rPr lang="en-IE" smtClean="0"/>
              <a:pPr>
                <a:defRPr/>
              </a:pPr>
              <a:t>1</a:t>
            </a:fld>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 </a:t>
            </a:r>
            <a:endParaRPr lang="en-IE" b="1" u="none" dirty="0"/>
          </a:p>
        </p:txBody>
      </p:sp>
      <p:sp>
        <p:nvSpPr>
          <p:cNvPr id="3" name="Content Placeholder 2"/>
          <p:cNvSpPr>
            <a:spLocks noGrp="1"/>
          </p:cNvSpPr>
          <p:nvPr>
            <p:ph idx="1"/>
          </p:nvPr>
        </p:nvSpPr>
        <p:spPr>
          <a:xfrm>
            <a:off x="662880" y="1600200"/>
            <a:ext cx="8229600" cy="4525963"/>
          </a:xfrm>
        </p:spPr>
        <p:txBody>
          <a:bodyPr rtlCol="0">
            <a:normAutofit/>
          </a:bodyPr>
          <a:lstStyle/>
          <a:p>
            <a:pPr marL="0" indent="0" eaLnBrk="1" fontAlgn="auto" hangingPunct="1">
              <a:spcAft>
                <a:spcPts val="0"/>
              </a:spcAft>
              <a:buNone/>
              <a:defRPr/>
            </a:pPr>
            <a:r>
              <a:rPr lang="en-IE" b="1" u="sng" dirty="0">
                <a:solidFill>
                  <a:srgbClr val="990033"/>
                </a:solidFill>
              </a:rPr>
              <a:t>Enduring </a:t>
            </a:r>
            <a:r>
              <a:rPr lang="en-IE" b="1" u="sng" dirty="0" smtClean="0">
                <a:solidFill>
                  <a:srgbClr val="990033"/>
                </a:solidFill>
              </a:rPr>
              <a:t>understandings</a:t>
            </a:r>
          </a:p>
          <a:p>
            <a:pPr marL="0" indent="0" eaLnBrk="1" fontAlgn="auto" hangingPunct="1">
              <a:spcAft>
                <a:spcPts val="0"/>
              </a:spcAft>
              <a:buNone/>
              <a:defRPr/>
            </a:pPr>
            <a:endParaRPr lang="en-IE" b="1" u="sng" dirty="0" smtClean="0">
              <a:solidFill>
                <a:srgbClr val="C00000"/>
              </a:solidFill>
            </a:endParaRPr>
          </a:p>
          <a:p>
            <a:pPr eaLnBrk="1" fontAlgn="auto" hangingPunct="1">
              <a:spcAft>
                <a:spcPts val="0"/>
              </a:spcAft>
              <a:defRPr/>
            </a:pPr>
            <a:r>
              <a:rPr lang="en-IE" sz="2500" dirty="0" smtClean="0"/>
              <a:t>The importance of Geometry Constructions in the areas of Building, Engineering, Landscaping, Design and, most importantly, the uses of them in their everyday lives, e.g. dividing up lunch, sport, and road markings.   </a:t>
            </a:r>
          </a:p>
          <a:p>
            <a:pPr marL="0" indent="0" eaLnBrk="1" fontAlgn="auto" hangingPunct="1">
              <a:spcAft>
                <a:spcPts val="0"/>
              </a:spcAft>
              <a:buNone/>
              <a:defRPr/>
            </a:pPr>
            <a:endParaRPr lang="en-IE" sz="2500" dirty="0" smtClean="0"/>
          </a:p>
          <a:p>
            <a:pPr eaLnBrk="1" fontAlgn="auto" hangingPunct="1">
              <a:spcAft>
                <a:spcPts val="0"/>
              </a:spcAft>
              <a:defRPr/>
            </a:pPr>
            <a:r>
              <a:rPr lang="en-IE" sz="2500" dirty="0" smtClean="0"/>
              <a:t>Rather than studying </a:t>
            </a:r>
            <a:r>
              <a:rPr lang="en-IE" sz="2500" dirty="0"/>
              <a:t>m</a:t>
            </a:r>
            <a:r>
              <a:rPr lang="en-IE" sz="2500" dirty="0" smtClean="0"/>
              <a:t>athematical topics in isolation, many areas of maths can be drawn on to solve a problem.</a:t>
            </a:r>
            <a:endParaRPr lang="en-IE" sz="2500" dirty="0"/>
          </a:p>
        </p:txBody>
      </p:sp>
      <p:sp>
        <p:nvSpPr>
          <p:cNvPr id="4" name="Slide Number Placeholder 3"/>
          <p:cNvSpPr>
            <a:spLocks noGrp="1"/>
          </p:cNvSpPr>
          <p:nvPr>
            <p:ph type="sldNum" sz="quarter" idx="12"/>
          </p:nvPr>
        </p:nvSpPr>
        <p:spPr/>
        <p:txBody>
          <a:bodyPr/>
          <a:lstStyle/>
          <a:p>
            <a:pPr>
              <a:defRPr/>
            </a:pPr>
            <a:fld id="{C4979E7F-673D-4108-949D-87F0AACF44A2}" type="slidenum">
              <a:rPr lang="en-IE" smtClean="0"/>
              <a:pPr>
                <a:defRPr/>
              </a:pPr>
              <a:t>10</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Lessons</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11</a:t>
            </a:fld>
            <a:endParaRPr lang="en-I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6432713" cy="4824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12</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3" y="1484784"/>
            <a:ext cx="6336703" cy="4752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1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13</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628800"/>
            <a:ext cx="6120680" cy="4590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5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14</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484784"/>
            <a:ext cx="6326426" cy="4744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91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15</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6048671"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16</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5977093" cy="4482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0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17</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6255927" cy="4464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5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18</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556792"/>
            <a:ext cx="6107743" cy="4580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8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19</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86" y="1556792"/>
            <a:ext cx="5958408" cy="4468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2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5373" y="404664"/>
            <a:ext cx="8229600" cy="1959365"/>
          </a:xfrm>
          <a:ln>
            <a:miter lim="800000"/>
            <a:headEnd/>
            <a:tailEnd/>
          </a:ln>
          <a:extLst/>
        </p:spPr>
        <p:txBody>
          <a:bodyPr rtlCol="0">
            <a:normAutofit fontScale="90000"/>
          </a:bodyPr>
          <a:lstStyle/>
          <a:p>
            <a:pPr algn="l" eaLnBrk="1" fontAlgn="auto" hangingPunct="1">
              <a:spcAft>
                <a:spcPts val="0"/>
              </a:spcAft>
              <a:defRPr/>
            </a:pPr>
            <a:r>
              <a:rPr lang="en-IE" u="none" dirty="0" smtClean="0"/>
              <a:t>Our Lady’s College, </a:t>
            </a:r>
            <a:br>
              <a:rPr lang="en-IE" u="none" dirty="0" smtClean="0"/>
            </a:br>
            <a:r>
              <a:rPr lang="en-IE" u="none" dirty="0" smtClean="0"/>
              <a:t>Greenhills, Drogheda, </a:t>
            </a:r>
            <a:br>
              <a:rPr lang="en-IE" u="none" dirty="0" smtClean="0"/>
            </a:br>
            <a:r>
              <a:rPr lang="en-IE" u="none" dirty="0" smtClean="0"/>
              <a:t>Co. Louth.</a:t>
            </a:r>
            <a:endParaRPr lang="en-IE" u="none" dirty="0"/>
          </a:p>
        </p:txBody>
      </p:sp>
      <p:sp>
        <p:nvSpPr>
          <p:cNvPr id="3" name="Content Placeholder 2"/>
          <p:cNvSpPr>
            <a:spLocks noGrp="1"/>
          </p:cNvSpPr>
          <p:nvPr>
            <p:ph idx="1"/>
          </p:nvPr>
        </p:nvSpPr>
        <p:spPr>
          <a:xfrm>
            <a:off x="662880" y="1600200"/>
            <a:ext cx="8229600" cy="4525963"/>
          </a:xfrm>
        </p:spPr>
        <p:txBody>
          <a:bodyPr rtlCol="0">
            <a:normAutofit/>
          </a:bodyPr>
          <a:lstStyle/>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a:p>
            <a:pPr eaLnBrk="1" fontAlgn="auto" hangingPunct="1">
              <a:spcAft>
                <a:spcPts val="0"/>
              </a:spcAft>
              <a:defRPr/>
            </a:pPr>
            <a:r>
              <a:rPr lang="en-IE" dirty="0"/>
              <a:t>M</a:t>
            </a:r>
            <a:r>
              <a:rPr lang="en-IE" smtClean="0"/>
              <a:t>aths </a:t>
            </a:r>
            <a:r>
              <a:rPr lang="en-IE" dirty="0" smtClean="0"/>
              <a:t>Department, Our </a:t>
            </a:r>
            <a:r>
              <a:rPr lang="en-IE" dirty="0"/>
              <a:t>L</a:t>
            </a:r>
            <a:r>
              <a:rPr lang="en-IE" dirty="0" smtClean="0"/>
              <a:t>ady’s College</a:t>
            </a:r>
          </a:p>
          <a:p>
            <a:pPr eaLnBrk="1" fontAlgn="auto" hangingPunct="1">
              <a:spcAft>
                <a:spcPts val="0"/>
              </a:spcAft>
              <a:defRPr/>
            </a:pPr>
            <a:r>
              <a:rPr lang="en-IE" b="1" dirty="0"/>
              <a:t>Geometry in </a:t>
            </a:r>
            <a:r>
              <a:rPr lang="en-IE" b="1" dirty="0" smtClean="0"/>
              <a:t>Context</a:t>
            </a:r>
          </a:p>
          <a:p>
            <a:pPr eaLnBrk="1" fontAlgn="auto" hangingPunct="1">
              <a:spcAft>
                <a:spcPts val="0"/>
              </a:spcAft>
              <a:buFont typeface="Arial" pitchFamily="34" charset="0"/>
              <a:buChar char="•"/>
              <a:defRPr/>
            </a:pPr>
            <a:r>
              <a:rPr lang="en-IE" dirty="0" smtClean="0"/>
              <a:t>Transition Year and Ordinary Level Junior Cert</a:t>
            </a:r>
          </a:p>
        </p:txBody>
      </p:sp>
      <p:sp>
        <p:nvSpPr>
          <p:cNvPr id="2" name="Slide Number Placeholder 1"/>
          <p:cNvSpPr>
            <a:spLocks noGrp="1"/>
          </p:cNvSpPr>
          <p:nvPr>
            <p:ph type="sldNum" sz="quarter" idx="12"/>
          </p:nvPr>
        </p:nvSpPr>
        <p:spPr/>
        <p:txBody>
          <a:bodyPr/>
          <a:lstStyle/>
          <a:p>
            <a:pPr>
              <a:defRPr/>
            </a:pPr>
            <a:fld id="{C4C1159C-7C80-4703-B1BC-9371318591D3}" type="slidenum">
              <a:rPr lang="en-IE" smtClean="0"/>
              <a:pPr>
                <a:defRPr/>
              </a:pPr>
              <a:t>2</a:t>
            </a:fld>
            <a:endParaRPr lang="en-I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584" y="548680"/>
            <a:ext cx="1659495" cy="168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20</a:t>
            </a:fld>
            <a:endParaRPr lang="en-IE" dirty="0"/>
          </a:p>
        </p:txBody>
      </p:sp>
      <p:sp>
        <p:nvSpPr>
          <p:cNvPr id="5" name="TextBox 4"/>
          <p:cNvSpPr txBox="1"/>
          <p:nvPr/>
        </p:nvSpPr>
        <p:spPr>
          <a:xfrm>
            <a:off x="7236296" y="1772816"/>
            <a:ext cx="1440160" cy="646331"/>
          </a:xfrm>
          <a:prstGeom prst="rect">
            <a:avLst/>
          </a:prstGeom>
          <a:noFill/>
        </p:spPr>
        <p:txBody>
          <a:bodyPr wrap="square" rtlCol="0">
            <a:spAutoFit/>
          </a:bodyPr>
          <a:lstStyle/>
          <a:p>
            <a:pPr algn="ctr"/>
            <a:r>
              <a:rPr lang="en-IE" dirty="0" smtClean="0"/>
              <a:t>PowerPoint Slides</a:t>
            </a:r>
            <a:endParaRPr lang="en-I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56792"/>
            <a:ext cx="5958408" cy="4468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1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Resources used in the Lesson</a:t>
            </a:r>
            <a:endParaRPr lang="en-IE" b="1" u="none" dirty="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solidFill>
                  <a:prstClr val="black">
                    <a:tint val="75000"/>
                  </a:prstClr>
                </a:solidFill>
              </a:rPr>
              <a:pPr>
                <a:defRPr/>
              </a:pPr>
              <a:t>21</a:t>
            </a:fld>
            <a:endParaRPr lang="en-IE">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3538711" cy="478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168" y="1454020"/>
            <a:ext cx="3230885" cy="491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16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22</a:t>
            </a:fld>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75073"/>
            <a:ext cx="6219825" cy="455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52320" y="2564904"/>
            <a:ext cx="1518036" cy="76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7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3991"/>
            <a:ext cx="69056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erial_edit.jpg"/>
          <p:cNvPicPr>
            <a:picLocks noChangeAspect="1"/>
          </p:cNvPicPr>
          <p:nvPr/>
        </p:nvPicPr>
        <p:blipFill>
          <a:blip r:embed="rId3"/>
          <a:stretch>
            <a:fillRect/>
          </a:stretch>
        </p:blipFill>
        <p:spPr>
          <a:xfrm>
            <a:off x="7632404" y="7029400"/>
            <a:ext cx="3092799" cy="2929740"/>
          </a:xfrm>
          <a:prstGeom prst="rect">
            <a:avLst/>
          </a:prstGeom>
        </p:spPr>
      </p:pic>
      <p:cxnSp>
        <p:nvCxnSpPr>
          <p:cNvPr id="14" name="Straight Arrow Connector 13"/>
          <p:cNvCxnSpPr/>
          <p:nvPr/>
        </p:nvCxnSpPr>
        <p:spPr>
          <a:xfrm rot="5400000">
            <a:off x="2035951" y="3107529"/>
            <a:ext cx="5072098" cy="14287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14876" y="2643182"/>
            <a:ext cx="1129412" cy="369332"/>
          </a:xfrm>
          <a:prstGeom prst="rect">
            <a:avLst/>
          </a:prstGeom>
          <a:solidFill>
            <a:schemeClr val="bg1"/>
          </a:solidFill>
        </p:spPr>
        <p:txBody>
          <a:bodyPr wrap="none" rtlCol="0">
            <a:spAutoFit/>
          </a:bodyPr>
          <a:lstStyle/>
          <a:p>
            <a:pPr fontAlgn="auto">
              <a:spcBef>
                <a:spcPts val="0"/>
              </a:spcBef>
              <a:spcAft>
                <a:spcPts val="0"/>
              </a:spcAft>
            </a:pPr>
            <a:r>
              <a:rPr lang="en-IE" dirty="0" smtClean="0">
                <a:solidFill>
                  <a:prstClr val="white"/>
                </a:solidFill>
                <a:latin typeface="Book Antiqua"/>
              </a:rPr>
              <a:t>12 metres</a:t>
            </a:r>
            <a:endParaRPr lang="en-IE" dirty="0">
              <a:solidFill>
                <a:prstClr val="white"/>
              </a:solidFill>
              <a:latin typeface="Book Antiqua"/>
            </a:endParaRPr>
          </a:p>
        </p:txBody>
      </p:sp>
      <p:sp>
        <p:nvSpPr>
          <p:cNvPr id="18" name="Oval 17"/>
          <p:cNvSpPr/>
          <p:nvPr/>
        </p:nvSpPr>
        <p:spPr>
          <a:xfrm>
            <a:off x="3857620" y="5643578"/>
            <a:ext cx="214314" cy="2143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IE" dirty="0" smtClean="0">
                <a:solidFill>
                  <a:prstClr val="black"/>
                </a:solidFill>
              </a:rPr>
              <a:t>D</a:t>
            </a:r>
            <a:endParaRPr lang="en-IE" dirty="0">
              <a:solidFill>
                <a:prstClr val="black"/>
              </a:solidFill>
            </a:endParaRPr>
          </a:p>
        </p:txBody>
      </p:sp>
      <p:cxnSp>
        <p:nvCxnSpPr>
          <p:cNvPr id="20" name="Straight Arrow Connector 19"/>
          <p:cNvCxnSpPr/>
          <p:nvPr/>
        </p:nvCxnSpPr>
        <p:spPr>
          <a:xfrm rot="10800000">
            <a:off x="1714480" y="5500702"/>
            <a:ext cx="2143140" cy="714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57422" y="5715016"/>
            <a:ext cx="1012393" cy="369332"/>
          </a:xfrm>
          <a:prstGeom prst="rect">
            <a:avLst/>
          </a:prstGeom>
          <a:solidFill>
            <a:schemeClr val="bg1"/>
          </a:solidFill>
        </p:spPr>
        <p:txBody>
          <a:bodyPr wrap="none" rtlCol="0">
            <a:spAutoFit/>
          </a:bodyPr>
          <a:lstStyle/>
          <a:p>
            <a:pPr fontAlgn="auto">
              <a:spcBef>
                <a:spcPts val="0"/>
              </a:spcBef>
              <a:spcAft>
                <a:spcPts val="0"/>
              </a:spcAft>
            </a:pPr>
            <a:r>
              <a:rPr lang="en-IE" dirty="0">
                <a:solidFill>
                  <a:prstClr val="white"/>
                </a:solidFill>
                <a:latin typeface="Book Antiqua"/>
              </a:rPr>
              <a:t>9</a:t>
            </a:r>
            <a:r>
              <a:rPr lang="en-IE" dirty="0" smtClean="0">
                <a:solidFill>
                  <a:prstClr val="white"/>
                </a:solidFill>
                <a:latin typeface="Book Antiqua"/>
              </a:rPr>
              <a:t> metres</a:t>
            </a:r>
            <a:endParaRPr lang="en-IE" dirty="0">
              <a:solidFill>
                <a:prstClr val="white"/>
              </a:solidFill>
              <a:latin typeface="Book Antiqua"/>
            </a:endParaRPr>
          </a:p>
        </p:txBody>
      </p:sp>
      <p:sp>
        <p:nvSpPr>
          <p:cNvPr id="22" name="Oval 21"/>
          <p:cNvSpPr/>
          <p:nvPr/>
        </p:nvSpPr>
        <p:spPr>
          <a:xfrm>
            <a:off x="4071934" y="2214554"/>
            <a:ext cx="142876" cy="2143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IE" dirty="0" smtClean="0">
                <a:solidFill>
                  <a:prstClr val="black"/>
                </a:solidFill>
              </a:rPr>
              <a:t>B</a:t>
            </a:r>
            <a:endParaRPr lang="en-IE" dirty="0">
              <a:solidFill>
                <a:prstClr val="black"/>
              </a:solidFill>
            </a:endParaRPr>
          </a:p>
        </p:txBody>
      </p:sp>
      <p:sp>
        <p:nvSpPr>
          <p:cNvPr id="23" name="Oval 22"/>
          <p:cNvSpPr/>
          <p:nvPr/>
        </p:nvSpPr>
        <p:spPr>
          <a:xfrm>
            <a:off x="3143240" y="5500702"/>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IE" sz="1600" dirty="0" smtClean="0">
                <a:solidFill>
                  <a:prstClr val="black"/>
                </a:solidFill>
              </a:rPr>
              <a:t>E</a:t>
            </a:r>
            <a:endParaRPr lang="en-IE" sz="1600" dirty="0">
              <a:solidFill>
                <a:prstClr val="black"/>
              </a:solidFill>
            </a:endParaRPr>
          </a:p>
        </p:txBody>
      </p:sp>
      <p:sp>
        <p:nvSpPr>
          <p:cNvPr id="24" name="Oval 23"/>
          <p:cNvSpPr/>
          <p:nvPr/>
        </p:nvSpPr>
        <p:spPr>
          <a:xfrm>
            <a:off x="2428860" y="5429264"/>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IE" dirty="0" smtClean="0">
                <a:solidFill>
                  <a:prstClr val="black"/>
                </a:solidFill>
              </a:rPr>
              <a:t>F</a:t>
            </a:r>
            <a:endParaRPr lang="en-IE" dirty="0">
              <a:solidFill>
                <a:prstClr val="black"/>
              </a:solidFill>
            </a:endParaRPr>
          </a:p>
        </p:txBody>
      </p:sp>
      <p:sp>
        <p:nvSpPr>
          <p:cNvPr id="25" name="Oval 24"/>
          <p:cNvSpPr/>
          <p:nvPr/>
        </p:nvSpPr>
        <p:spPr>
          <a:xfrm>
            <a:off x="3929057" y="4005064"/>
            <a:ext cx="214315" cy="2097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IE" dirty="0" smtClean="0">
                <a:solidFill>
                  <a:prstClr val="black"/>
                </a:solidFill>
              </a:rPr>
              <a:t>c</a:t>
            </a:r>
            <a:endParaRPr lang="en-IE" dirty="0">
              <a:solidFill>
                <a:prstClr val="black"/>
              </a:solidFill>
            </a:endParaRPr>
          </a:p>
        </p:txBody>
      </p:sp>
      <p:sp>
        <p:nvSpPr>
          <p:cNvPr id="26" name="Oval 25"/>
          <p:cNvSpPr/>
          <p:nvPr/>
        </p:nvSpPr>
        <p:spPr>
          <a:xfrm>
            <a:off x="1643042" y="5429264"/>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IE" dirty="0">
              <a:solidFill>
                <a:prstClr val="white"/>
              </a:solidFill>
            </a:endParaRPr>
          </a:p>
        </p:txBody>
      </p:sp>
      <p:cxnSp>
        <p:nvCxnSpPr>
          <p:cNvPr id="28" name="Straight Connector 27"/>
          <p:cNvCxnSpPr>
            <a:stCxn id="25" idx="3"/>
            <a:endCxn id="23" idx="7"/>
          </p:cNvCxnSpPr>
          <p:nvPr/>
        </p:nvCxnSpPr>
        <p:spPr>
          <a:xfrm flipH="1">
            <a:off x="3265192" y="4184100"/>
            <a:ext cx="695251" cy="13375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2" idx="3"/>
          </p:cNvCxnSpPr>
          <p:nvPr/>
        </p:nvCxnSpPr>
        <p:spPr>
          <a:xfrm rot="5400000">
            <a:off x="1759765" y="3138019"/>
            <a:ext cx="3073630" cy="15925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621986" y="2021164"/>
            <a:ext cx="4613880" cy="2428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ight Triangle 35"/>
          <p:cNvSpPr/>
          <p:nvPr/>
        </p:nvSpPr>
        <p:spPr>
          <a:xfrm flipH="1">
            <a:off x="3214678" y="4214818"/>
            <a:ext cx="785818" cy="127159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IE" dirty="0">
              <a:solidFill>
                <a:prstClr val="white"/>
              </a:solidFill>
            </a:endParaRPr>
          </a:p>
        </p:txBody>
      </p:sp>
      <p:sp>
        <p:nvSpPr>
          <p:cNvPr id="19" name="TextBox 18"/>
          <p:cNvSpPr txBox="1"/>
          <p:nvPr/>
        </p:nvSpPr>
        <p:spPr>
          <a:xfrm>
            <a:off x="3929058" y="714356"/>
            <a:ext cx="470483" cy="369332"/>
          </a:xfrm>
          <a:prstGeom prst="rect">
            <a:avLst/>
          </a:prstGeom>
          <a:noFill/>
        </p:spPr>
        <p:txBody>
          <a:bodyPr wrap="square" rtlCol="0">
            <a:spAutoFit/>
          </a:bodyPr>
          <a:lstStyle/>
          <a:p>
            <a:pPr fontAlgn="auto">
              <a:spcBef>
                <a:spcPts val="0"/>
              </a:spcBef>
              <a:spcAft>
                <a:spcPts val="0"/>
              </a:spcAft>
            </a:pPr>
            <a:r>
              <a:rPr lang="en-IE" b="1" dirty="0" smtClean="0">
                <a:solidFill>
                  <a:prstClr val="black"/>
                </a:solidFill>
                <a:latin typeface="Book Antiqua"/>
              </a:rPr>
              <a:t>A</a:t>
            </a:r>
            <a:endParaRPr lang="en-IE" b="1" dirty="0">
              <a:solidFill>
                <a:prstClr val="black"/>
              </a:solidFill>
              <a:latin typeface="Book Antiqua"/>
            </a:endParaRPr>
          </a:p>
        </p:txBody>
      </p:sp>
      <p:sp>
        <p:nvSpPr>
          <p:cNvPr id="30" name="TextBox 29"/>
          <p:cNvSpPr txBox="1"/>
          <p:nvPr/>
        </p:nvSpPr>
        <p:spPr>
          <a:xfrm>
            <a:off x="1571604" y="5357826"/>
            <a:ext cx="327607" cy="338554"/>
          </a:xfrm>
          <a:prstGeom prst="rect">
            <a:avLst/>
          </a:prstGeom>
          <a:noFill/>
        </p:spPr>
        <p:txBody>
          <a:bodyPr wrap="square" rtlCol="0">
            <a:spAutoFit/>
          </a:bodyPr>
          <a:lstStyle/>
          <a:p>
            <a:pPr fontAlgn="auto">
              <a:spcBef>
                <a:spcPts val="0"/>
              </a:spcBef>
              <a:spcAft>
                <a:spcPts val="0"/>
              </a:spcAft>
            </a:pPr>
            <a:r>
              <a:rPr lang="en-IE" sz="1600" dirty="0" smtClean="0">
                <a:solidFill>
                  <a:prstClr val="black"/>
                </a:solidFill>
                <a:latin typeface="Book Antiqua"/>
              </a:rPr>
              <a:t>G</a:t>
            </a:r>
            <a:endParaRPr lang="en-IE" sz="1600" dirty="0">
              <a:solidFill>
                <a:prstClr val="black"/>
              </a:solidFill>
              <a:latin typeface="Book Antiqua"/>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848093"/>
            <a:ext cx="15176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3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1" grpId="0" animBg="1"/>
      <p:bldP spid="22" grpId="0" animBg="1"/>
      <p:bldP spid="23" grpId="0" animBg="1"/>
      <p:bldP spid="24" grpId="0" animBg="1"/>
      <p:bldP spid="25" grpId="0" animBg="1"/>
      <p:bldP spid="26"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24</a:t>
            </a:fld>
            <a:endParaRPr lang="en-I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264695" cy="469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132856"/>
            <a:ext cx="15176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99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25</a:t>
            </a:fld>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6806727" cy="4622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p:txBody>
          <a:bodyPr/>
          <a:lstStyle/>
          <a:p>
            <a:endParaRPr lang="en-IE" dirty="0"/>
          </a:p>
        </p:txBody>
      </p:sp>
      <p:sp>
        <p:nvSpPr>
          <p:cNvPr id="9" name="TextBox 8"/>
          <p:cNvSpPr txBox="1"/>
          <p:nvPr/>
        </p:nvSpPr>
        <p:spPr>
          <a:xfrm>
            <a:off x="7680649" y="2330296"/>
            <a:ext cx="1440160" cy="369332"/>
          </a:xfrm>
          <a:prstGeom prst="rect">
            <a:avLst/>
          </a:prstGeom>
          <a:noFill/>
        </p:spPr>
        <p:txBody>
          <a:bodyPr wrap="square" rtlCol="0">
            <a:spAutoFit/>
          </a:bodyPr>
          <a:lstStyle/>
          <a:p>
            <a:r>
              <a:rPr lang="en-IE" dirty="0" smtClean="0"/>
              <a:t>Worksheet</a:t>
            </a:r>
            <a:endParaRPr lang="en-IE" dirty="0"/>
          </a:p>
        </p:txBody>
      </p:sp>
    </p:spTree>
    <p:extLst>
      <p:ext uri="{BB962C8B-B14F-4D97-AF65-F5344CB8AC3E}">
        <p14:creationId xmlns:p14="http://schemas.microsoft.com/office/powerpoint/2010/main" val="20318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a:xfrm>
            <a:off x="662880" y="1600200"/>
            <a:ext cx="8229600" cy="4525963"/>
          </a:xfrm>
        </p:spPr>
        <p:txBody>
          <a:bodyPr rtlCol="0">
            <a:normAutofit/>
          </a:bodyPr>
          <a:lstStyle/>
          <a:p>
            <a:pPr eaLnBrk="1" fontAlgn="auto" hangingPunct="1">
              <a:spcAft>
                <a:spcPts val="0"/>
              </a:spcAft>
              <a:buFont typeface="Arial" pitchFamily="34" charset="0"/>
              <a:buChar char="•"/>
              <a:defRPr/>
            </a:pPr>
            <a:r>
              <a:rPr lang="en-IE" b="1" dirty="0" smtClean="0">
                <a:solidFill>
                  <a:srgbClr val="990033"/>
                </a:solidFill>
              </a:rPr>
              <a:t>2. </a:t>
            </a:r>
            <a:r>
              <a:rPr lang="en-IE" b="1" u="sng" dirty="0" smtClean="0">
                <a:solidFill>
                  <a:srgbClr val="990033"/>
                </a:solidFill>
              </a:rPr>
              <a:t>Student Learning </a:t>
            </a:r>
            <a:r>
              <a:rPr lang="en-IE" dirty="0" smtClean="0">
                <a:solidFill>
                  <a:srgbClr val="990033"/>
                </a:solidFill>
              </a:rPr>
              <a:t>: </a:t>
            </a:r>
            <a:r>
              <a:rPr lang="en-IE" sz="3000" dirty="0" smtClean="0"/>
              <a:t>What we learned about students’ understanding based on data collected</a:t>
            </a:r>
          </a:p>
          <a:p>
            <a:pPr marL="0" indent="0" eaLnBrk="1" fontAlgn="auto" hangingPunct="1">
              <a:spcAft>
                <a:spcPts val="0"/>
              </a:spcAft>
              <a:buNone/>
              <a:defRPr/>
            </a:pPr>
            <a:endParaRPr lang="en-IE" dirty="0" smtClean="0"/>
          </a:p>
          <a:p>
            <a:pPr eaLnBrk="1" fontAlgn="auto" hangingPunct="1">
              <a:spcAft>
                <a:spcPts val="0"/>
              </a:spcAft>
              <a:buFont typeface="Arial" pitchFamily="34" charset="0"/>
              <a:buChar char="•"/>
              <a:defRPr/>
            </a:pPr>
            <a:r>
              <a:rPr lang="en-IE" b="1" dirty="0" smtClean="0">
                <a:solidFill>
                  <a:srgbClr val="990033"/>
                </a:solidFill>
              </a:rPr>
              <a:t>3. </a:t>
            </a:r>
            <a:r>
              <a:rPr lang="en-IE" b="1" u="sng" dirty="0" smtClean="0">
                <a:solidFill>
                  <a:srgbClr val="990033"/>
                </a:solidFill>
              </a:rPr>
              <a:t>Teaching Strategies</a:t>
            </a:r>
            <a:r>
              <a:rPr lang="en-IE" dirty="0" smtClean="0">
                <a:solidFill>
                  <a:srgbClr val="990033"/>
                </a:solidFill>
              </a:rPr>
              <a:t>: </a:t>
            </a:r>
            <a:r>
              <a:rPr lang="en-IE" sz="3000" dirty="0" smtClean="0"/>
              <a:t>What we noticed about our own teaching</a:t>
            </a:r>
          </a:p>
          <a:p>
            <a:pPr marL="0" indent="0" eaLnBrk="1" fontAlgn="auto" hangingPunct="1">
              <a:spcAft>
                <a:spcPts val="0"/>
              </a:spcAft>
              <a:buFont typeface="Arial" pitchFamily="34" charset="0"/>
              <a:buNone/>
              <a:defRPr/>
            </a:pPr>
            <a:endParaRPr lang="en-IE" dirty="0" smtClean="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26</a:t>
            </a:fld>
            <a:endParaRPr lang="en-IE" dirty="0"/>
          </a:p>
        </p:txBody>
      </p:sp>
    </p:spTree>
    <p:extLst>
      <p:ext uri="{BB962C8B-B14F-4D97-AF65-F5344CB8AC3E}">
        <p14:creationId xmlns:p14="http://schemas.microsoft.com/office/powerpoint/2010/main" val="2719280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944000"/>
          </a:xfrm>
          <a:ln>
            <a:miter lim="800000"/>
            <a:headEnd/>
            <a:tailEnd/>
          </a:ln>
          <a:extLst/>
        </p:spPr>
        <p:txBody>
          <a:bodyPr rtlCol="0">
            <a:noAutofit/>
          </a:bodyPr>
          <a:lstStyle/>
          <a:p>
            <a:pPr eaLnBrk="1" fontAlgn="auto" hangingPunct="1">
              <a:spcAft>
                <a:spcPts val="0"/>
              </a:spcAft>
              <a:defRPr/>
            </a:pPr>
            <a:r>
              <a:rPr lang="en-IE" b="1" u="none" dirty="0" smtClean="0"/>
              <a:t/>
            </a:r>
            <a:br>
              <a:rPr lang="en-IE" b="1" u="none" dirty="0" smtClean="0"/>
            </a:br>
            <a:r>
              <a:rPr lang="en-IE" b="1" u="none" dirty="0" smtClean="0"/>
              <a:t>Student Learning  </a:t>
            </a:r>
            <a:br>
              <a:rPr lang="en-IE" b="1" u="none" dirty="0" smtClean="0"/>
            </a:br>
            <a:endParaRPr lang="en-IE" sz="5400" b="1" u="none" dirty="0"/>
          </a:p>
        </p:txBody>
      </p:sp>
      <p:sp>
        <p:nvSpPr>
          <p:cNvPr id="3" name="Content Placeholder 2"/>
          <p:cNvSpPr>
            <a:spLocks noGrp="1"/>
          </p:cNvSpPr>
          <p:nvPr>
            <p:ph idx="1"/>
          </p:nvPr>
        </p:nvSpPr>
        <p:spPr>
          <a:xfrm>
            <a:off x="662880" y="1811338"/>
            <a:ext cx="8229600" cy="4065934"/>
          </a:xfrm>
        </p:spPr>
        <p:txBody>
          <a:bodyPr rtlCol="0">
            <a:normAutofit/>
          </a:bodyPr>
          <a:lstStyle/>
          <a:p>
            <a:pPr eaLnBrk="1" fontAlgn="auto" hangingPunct="1">
              <a:spcAft>
                <a:spcPts val="0"/>
              </a:spcAft>
              <a:buFont typeface="Arial" pitchFamily="34" charset="0"/>
              <a:buChar char="•"/>
              <a:defRPr/>
            </a:pPr>
            <a:endParaRPr lang="en-IE" dirty="0" smtClean="0"/>
          </a:p>
          <a:p>
            <a:pPr marL="0" indent="0" eaLnBrk="1" fontAlgn="auto" hangingPunct="1">
              <a:spcAft>
                <a:spcPts val="0"/>
              </a:spcAft>
              <a:buNone/>
              <a:defRPr/>
            </a:pPr>
            <a:r>
              <a:rPr lang="en-IE" b="1" dirty="0" smtClean="0">
                <a:solidFill>
                  <a:srgbClr val="990033"/>
                </a:solidFill>
              </a:rPr>
              <a:t>Data Collected from the Lesson:</a:t>
            </a:r>
          </a:p>
          <a:p>
            <a:pPr marL="0" indent="0" eaLnBrk="1" fontAlgn="auto" hangingPunct="1">
              <a:spcAft>
                <a:spcPts val="0"/>
              </a:spcAft>
              <a:buNone/>
              <a:defRPr/>
            </a:pPr>
            <a:endParaRPr lang="en-IE" b="1" dirty="0" smtClean="0">
              <a:solidFill>
                <a:srgbClr val="C00000"/>
              </a:solidFill>
            </a:endParaRPr>
          </a:p>
          <a:p>
            <a:pPr eaLnBrk="1" fontAlgn="auto" hangingPunct="1">
              <a:spcAft>
                <a:spcPts val="0"/>
              </a:spcAft>
              <a:defRPr/>
            </a:pPr>
            <a:r>
              <a:rPr lang="en-IE" sz="2900" dirty="0" smtClean="0"/>
              <a:t>Samples of Students’ Work</a:t>
            </a:r>
          </a:p>
          <a:p>
            <a:pPr eaLnBrk="1" fontAlgn="auto" hangingPunct="1">
              <a:spcAft>
                <a:spcPts val="0"/>
              </a:spcAft>
              <a:defRPr/>
            </a:pPr>
            <a:r>
              <a:rPr lang="en-IE" sz="2900" dirty="0" smtClean="0"/>
              <a:t>Level of engagement in the lesson</a:t>
            </a:r>
          </a:p>
          <a:p>
            <a:pPr eaLnBrk="1" fontAlgn="auto" hangingPunct="1">
              <a:spcAft>
                <a:spcPts val="0"/>
              </a:spcAft>
              <a:defRPr/>
            </a:pPr>
            <a:r>
              <a:rPr lang="en-IE" sz="2900" dirty="0" smtClean="0"/>
              <a:t>Discussion with students during and following the lesson</a:t>
            </a:r>
          </a:p>
        </p:txBody>
      </p:sp>
      <p:sp>
        <p:nvSpPr>
          <p:cNvPr id="4" name="Slide Number Placeholder 3"/>
          <p:cNvSpPr>
            <a:spLocks noGrp="1"/>
          </p:cNvSpPr>
          <p:nvPr>
            <p:ph type="sldNum" sz="quarter" idx="12"/>
          </p:nvPr>
        </p:nvSpPr>
        <p:spPr/>
        <p:txBody>
          <a:bodyPr/>
          <a:lstStyle/>
          <a:p>
            <a:pPr>
              <a:defRPr/>
            </a:pPr>
            <a:fld id="{14B45F22-5B31-4218-983B-B5BC86660AFB}" type="slidenum">
              <a:rPr lang="en-IE" smtClean="0"/>
              <a:pPr>
                <a:defRPr/>
              </a:pPr>
              <a:t>27</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548000"/>
          </a:xfrm>
          <a:ln>
            <a:miter lim="800000"/>
            <a:headEnd/>
            <a:tailEnd/>
          </a:ln>
          <a:extLst/>
        </p:spPr>
        <p:txBody>
          <a:bodyPr rtlCol="0">
            <a:noAutofit/>
          </a:bodyPr>
          <a:lstStyle/>
          <a:p>
            <a:pPr eaLnBrk="1" fontAlgn="auto" hangingPunct="1">
              <a:spcAft>
                <a:spcPts val="0"/>
              </a:spcAft>
              <a:defRPr/>
            </a:pPr>
            <a:r>
              <a:rPr lang="en-IE" b="1" u="none" dirty="0" smtClean="0"/>
              <a:t>Student </a:t>
            </a:r>
            <a:r>
              <a:rPr lang="en-IE" b="1" u="none" dirty="0"/>
              <a:t>U</a:t>
            </a:r>
            <a:r>
              <a:rPr lang="en-IE" b="1" u="none" dirty="0" smtClean="0"/>
              <a:t>nderstanding</a:t>
            </a:r>
            <a:endParaRPr lang="en-IE" b="1" u="none" dirty="0"/>
          </a:p>
        </p:txBody>
      </p:sp>
      <p:sp>
        <p:nvSpPr>
          <p:cNvPr id="3" name="Content Placeholder 2"/>
          <p:cNvSpPr>
            <a:spLocks noGrp="1"/>
          </p:cNvSpPr>
          <p:nvPr>
            <p:ph idx="1"/>
          </p:nvPr>
        </p:nvSpPr>
        <p:spPr>
          <a:xfrm>
            <a:off x="662880" y="1600200"/>
            <a:ext cx="8229600" cy="4525963"/>
          </a:xfrm>
        </p:spPr>
        <p:txBody>
          <a:bodyPr rtlCol="0">
            <a:normAutofit lnSpcReduction="10000"/>
          </a:bodyPr>
          <a:lstStyle/>
          <a:p>
            <a:pPr marL="0" indent="0" eaLnBrk="1" fontAlgn="auto" hangingPunct="1">
              <a:spcAft>
                <a:spcPts val="0"/>
              </a:spcAft>
              <a:buNone/>
              <a:defRPr/>
            </a:pPr>
            <a:r>
              <a:rPr lang="en-IE" b="1" dirty="0" smtClean="0">
                <a:solidFill>
                  <a:srgbClr val="990033"/>
                </a:solidFill>
              </a:rPr>
              <a:t>What we learned about the way different students understand the content of this topic?</a:t>
            </a:r>
          </a:p>
          <a:p>
            <a:pPr eaLnBrk="1" fontAlgn="auto" hangingPunct="1">
              <a:spcAft>
                <a:spcPts val="0"/>
              </a:spcAft>
              <a:defRPr/>
            </a:pPr>
            <a:r>
              <a:rPr lang="en-IE" sz="2600" dirty="0" smtClean="0"/>
              <a:t>Students believed the topic to have limited use in their lives outside the classroom prior to the lesson.</a:t>
            </a:r>
          </a:p>
          <a:p>
            <a:pPr marL="0" indent="0" eaLnBrk="1" fontAlgn="auto" hangingPunct="1">
              <a:spcAft>
                <a:spcPts val="0"/>
              </a:spcAft>
              <a:buNone/>
              <a:defRPr/>
            </a:pPr>
            <a:endParaRPr lang="en-IE" sz="2600" dirty="0" smtClean="0"/>
          </a:p>
          <a:p>
            <a:pPr eaLnBrk="1" fontAlgn="auto" hangingPunct="1">
              <a:spcAft>
                <a:spcPts val="0"/>
              </a:spcAft>
              <a:defRPr/>
            </a:pPr>
            <a:r>
              <a:rPr lang="en-IE" sz="2600" dirty="0" smtClean="0"/>
              <a:t>Students learn more by discovery in this area of maths, according to them.</a:t>
            </a:r>
          </a:p>
          <a:p>
            <a:pPr marL="0" indent="0" eaLnBrk="1" fontAlgn="auto" hangingPunct="1">
              <a:spcAft>
                <a:spcPts val="0"/>
              </a:spcAft>
              <a:buNone/>
              <a:defRPr/>
            </a:pPr>
            <a:endParaRPr lang="en-IE" sz="2600" dirty="0" smtClean="0"/>
          </a:p>
          <a:p>
            <a:pPr eaLnBrk="1" fontAlgn="auto" hangingPunct="1">
              <a:spcAft>
                <a:spcPts val="0"/>
              </a:spcAft>
              <a:defRPr/>
            </a:pPr>
            <a:r>
              <a:rPr lang="en-IE" sz="2600" dirty="0" smtClean="0"/>
              <a:t>They find constructions more interesting when they see them in context.</a:t>
            </a:r>
          </a:p>
          <a:p>
            <a:pPr eaLnBrk="1" fontAlgn="auto" hangingPunct="1">
              <a:spcAft>
                <a:spcPts val="0"/>
              </a:spcAft>
              <a:buFont typeface="Wingdings" panose="05000000000000000000" pitchFamily="2" charset="2"/>
              <a:buChar char="Ø"/>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440ED80F-5EA3-4726-912C-0ACEDC5170BD}" type="slidenum">
              <a:rPr lang="en-IE" smtClean="0"/>
              <a:pPr>
                <a:defRPr/>
              </a:pPr>
              <a:t>28</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880" y="1600200"/>
            <a:ext cx="8229600" cy="4525963"/>
          </a:xfrm>
        </p:spPr>
        <p:txBody>
          <a:bodyPr rtlCol="0">
            <a:normAutofit lnSpcReduction="10000"/>
          </a:bodyPr>
          <a:lstStyle/>
          <a:p>
            <a:pPr marL="0" indent="0" eaLnBrk="1" fontAlgn="auto" hangingPunct="1">
              <a:spcAft>
                <a:spcPts val="0"/>
              </a:spcAft>
              <a:buNone/>
              <a:defRPr/>
            </a:pPr>
            <a:r>
              <a:rPr lang="en-IE" b="1" dirty="0" smtClean="0">
                <a:solidFill>
                  <a:srgbClr val="990033"/>
                </a:solidFill>
              </a:rPr>
              <a:t>What effective </a:t>
            </a:r>
            <a:r>
              <a:rPr lang="en-IE" b="1" dirty="0">
                <a:solidFill>
                  <a:srgbClr val="990033"/>
                </a:solidFill>
              </a:rPr>
              <a:t>understanding of this </a:t>
            </a:r>
            <a:r>
              <a:rPr lang="en-IE" b="1" dirty="0" smtClean="0">
                <a:solidFill>
                  <a:srgbClr val="990033"/>
                </a:solidFill>
              </a:rPr>
              <a:t>topic looks like:</a:t>
            </a:r>
          </a:p>
          <a:p>
            <a:pPr eaLnBrk="1" fontAlgn="auto" hangingPunct="1">
              <a:spcAft>
                <a:spcPts val="0"/>
              </a:spcAft>
              <a:buFont typeface="Arial" panose="020B0604020202020204" pitchFamily="34" charset="0"/>
              <a:buChar char="•"/>
              <a:defRPr/>
            </a:pPr>
            <a:r>
              <a:rPr lang="en-IE" sz="2600" dirty="0" smtClean="0"/>
              <a:t>Students giving further examples of applications of a particular construction</a:t>
            </a:r>
          </a:p>
          <a:p>
            <a:pPr marL="0" indent="0" eaLnBrk="1" fontAlgn="auto" hangingPunct="1">
              <a:spcAft>
                <a:spcPts val="0"/>
              </a:spcAft>
              <a:buNone/>
              <a:defRPr/>
            </a:pPr>
            <a:endParaRPr lang="en-IE" sz="2600" dirty="0" smtClean="0"/>
          </a:p>
          <a:p>
            <a:pPr eaLnBrk="1" fontAlgn="auto" hangingPunct="1">
              <a:spcAft>
                <a:spcPts val="0"/>
              </a:spcAft>
              <a:buFont typeface="Arial" panose="020B0604020202020204" pitchFamily="34" charset="0"/>
              <a:buChar char="•"/>
              <a:defRPr/>
            </a:pPr>
            <a:r>
              <a:rPr lang="en-IE" sz="2600" dirty="0" smtClean="0"/>
              <a:t>A greater willingness to approach similar questions following the lesson</a:t>
            </a:r>
          </a:p>
          <a:p>
            <a:pPr marL="0" indent="0" eaLnBrk="1" fontAlgn="auto" hangingPunct="1">
              <a:spcAft>
                <a:spcPts val="0"/>
              </a:spcAft>
              <a:buNone/>
              <a:defRPr/>
            </a:pPr>
            <a:endParaRPr lang="en-IE" sz="2600" dirty="0" smtClean="0"/>
          </a:p>
          <a:p>
            <a:pPr eaLnBrk="1" fontAlgn="auto" hangingPunct="1">
              <a:spcAft>
                <a:spcPts val="0"/>
              </a:spcAft>
              <a:buFont typeface="Arial" panose="020B0604020202020204" pitchFamily="34" charset="0"/>
              <a:buChar char="•"/>
              <a:defRPr/>
            </a:pPr>
            <a:r>
              <a:rPr lang="en-IE" sz="2600" dirty="0" smtClean="0"/>
              <a:t>Students enjoying the construction of dividing a roll into 3 equal parts</a:t>
            </a:r>
            <a:endParaRPr lang="en-IE" sz="2600" dirty="0"/>
          </a:p>
          <a:p>
            <a:pPr eaLnBrk="1" fontAlgn="auto" hangingPunct="1">
              <a:spcAft>
                <a:spcPts val="0"/>
              </a:spcAft>
              <a:buFont typeface="Arial" panose="020B0604020202020204" pitchFamily="34" charset="0"/>
              <a:buChar char="•"/>
              <a:defRPr/>
            </a:pPr>
            <a:endParaRPr lang="en-IE" dirty="0"/>
          </a:p>
        </p:txBody>
      </p:sp>
      <p:sp>
        <p:nvSpPr>
          <p:cNvPr id="4" name="Title 3"/>
          <p:cNvSpPr>
            <a:spLocks noGrp="1"/>
          </p:cNvSpPr>
          <p:nvPr>
            <p:ph type="title"/>
          </p:nvPr>
        </p:nvSpPr>
        <p:spPr>
          <a:ln>
            <a:miter lim="800000"/>
            <a:headEnd/>
            <a:tailEnd/>
          </a:ln>
          <a:extLst/>
        </p:spPr>
        <p:txBody>
          <a:bodyPr rtlCol="0">
            <a:normAutofit/>
          </a:bodyPr>
          <a:lstStyle/>
          <a:p>
            <a:pPr eaLnBrk="1" fontAlgn="auto" hangingPunct="1">
              <a:spcAft>
                <a:spcPts val="0"/>
              </a:spcAft>
              <a:defRPr/>
            </a:pPr>
            <a:endParaRPr lang="en-IE" dirty="0"/>
          </a:p>
        </p:txBody>
      </p:sp>
      <p:sp>
        <p:nvSpPr>
          <p:cNvPr id="5" name="Title 1"/>
          <p:cNvSpPr txBox="1">
            <a:spLocks/>
          </p:cNvSpPr>
          <p:nvPr/>
        </p:nvSpPr>
        <p:spPr>
          <a:xfrm>
            <a:off x="457200" y="44624"/>
            <a:ext cx="8229600" cy="1548000"/>
          </a:xfrm>
          <a:prstGeom prst="rect">
            <a:avLst/>
          </a:prstGeom>
          <a:solidFill>
            <a:schemeClr val="tx1">
              <a:lumMod val="75000"/>
              <a:lumOff val="25000"/>
            </a:schemeClr>
          </a:solidFill>
          <a:effectLst>
            <a:softEdge rad="127000"/>
          </a:effectLst>
          <a:scene3d>
            <a:camera prst="obliqueBottomLeft"/>
            <a:lightRig rig="threePt" dir="t"/>
          </a:scene3d>
        </p:spPr>
        <p:txBody>
          <a:bodyPr anchor="ctr"/>
          <a:lstStyle>
            <a:lvl1pPr algn="ctr" defTabSz="914400" rtl="0" eaLnBrk="1" latinLnBrk="0" hangingPunct="1">
              <a:spcBef>
                <a:spcPct val="0"/>
              </a:spcBef>
              <a:buNone/>
              <a:defRPr sz="4400" u="sng" kern="1200">
                <a:solidFill>
                  <a:schemeClr val="bg1">
                    <a:lumMod val="85000"/>
                  </a:schemeClr>
                </a:solidFill>
                <a:latin typeface="+mj-lt"/>
                <a:ea typeface="+mj-ea"/>
                <a:cs typeface="+mj-cs"/>
              </a:defRPr>
            </a:lvl1pPr>
          </a:lstStyle>
          <a:p>
            <a:pPr fontAlgn="auto">
              <a:spcAft>
                <a:spcPts val="0"/>
              </a:spcAft>
              <a:defRPr/>
            </a:pPr>
            <a:r>
              <a:rPr lang="en-IE" b="1" u="none" dirty="0" smtClean="0"/>
              <a:t>Effective Student Understanding</a:t>
            </a:r>
            <a:endParaRPr lang="en-IE" b="1" u="none" dirty="0"/>
          </a:p>
        </p:txBody>
      </p:sp>
      <p:sp>
        <p:nvSpPr>
          <p:cNvPr id="2" name="Slide Number Placeholder 1"/>
          <p:cNvSpPr>
            <a:spLocks noGrp="1"/>
          </p:cNvSpPr>
          <p:nvPr>
            <p:ph type="sldNum" sz="quarter" idx="12"/>
          </p:nvPr>
        </p:nvSpPr>
        <p:spPr/>
        <p:txBody>
          <a:bodyPr/>
          <a:lstStyle/>
          <a:p>
            <a:pPr>
              <a:defRPr/>
            </a:pPr>
            <a:fld id="{B7D81743-0CDA-48CD-B13A-552296DFE382}" type="slidenum">
              <a:rPr lang="en-IE" smtClean="0"/>
              <a:pPr>
                <a:defRPr/>
              </a:pPr>
              <a:t>29</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Insights into Lesson Study</a:t>
            </a:r>
            <a:endParaRPr lang="en-IE" u="none" dirty="0"/>
          </a:p>
        </p:txBody>
      </p:sp>
      <p:sp>
        <p:nvSpPr>
          <p:cNvPr id="3" name="Content Placeholder 2"/>
          <p:cNvSpPr>
            <a:spLocks noGrp="1"/>
          </p:cNvSpPr>
          <p:nvPr>
            <p:ph idx="1"/>
          </p:nvPr>
        </p:nvSpPr>
        <p:spPr>
          <a:xfrm>
            <a:off x="734888" y="1600200"/>
            <a:ext cx="8229600" cy="4525963"/>
          </a:xfrm>
        </p:spPr>
        <p:txBody>
          <a:bodyPr rtlCol="0">
            <a:normAutofit lnSpcReduction="10000"/>
          </a:bodyPr>
          <a:lstStyle/>
          <a:p>
            <a:pPr eaLnBrk="1" fontAlgn="auto" hangingPunct="1">
              <a:spcAft>
                <a:spcPts val="0"/>
              </a:spcAft>
              <a:buFont typeface="Arial" pitchFamily="34" charset="0"/>
              <a:buChar char="•"/>
              <a:defRPr/>
            </a:pPr>
            <a:r>
              <a:rPr lang="en-IE" sz="2800" b="1" u="sng" dirty="0" smtClean="0"/>
              <a:t>1. Introduction</a:t>
            </a:r>
            <a:r>
              <a:rPr lang="en-IE" sz="2800" dirty="0" smtClean="0"/>
              <a:t>: Focus of Lesson</a:t>
            </a:r>
          </a:p>
          <a:p>
            <a:pPr marL="0" indent="0" eaLnBrk="1" fontAlgn="auto" hangingPunct="1">
              <a:spcAft>
                <a:spcPts val="0"/>
              </a:spcAft>
              <a:buNone/>
              <a:defRPr/>
            </a:pPr>
            <a:endParaRPr lang="en-IE" sz="2800" dirty="0" smtClean="0"/>
          </a:p>
          <a:p>
            <a:pPr eaLnBrk="1" fontAlgn="auto" hangingPunct="1">
              <a:spcAft>
                <a:spcPts val="0"/>
              </a:spcAft>
              <a:buFont typeface="Arial" pitchFamily="34" charset="0"/>
              <a:buChar char="•"/>
              <a:defRPr/>
            </a:pPr>
            <a:r>
              <a:rPr lang="en-IE" sz="2800" b="1" u="sng" dirty="0" smtClean="0"/>
              <a:t>2. Student Learning</a:t>
            </a:r>
            <a:r>
              <a:rPr lang="en-IE" sz="2800" b="1" dirty="0" smtClean="0"/>
              <a:t>: </a:t>
            </a:r>
            <a:r>
              <a:rPr lang="en-IE" sz="2800" dirty="0" smtClean="0"/>
              <a:t>What we learned about students’ understanding based on data collected</a:t>
            </a:r>
          </a:p>
          <a:p>
            <a:pPr marL="0" indent="0" eaLnBrk="1" fontAlgn="auto" hangingPunct="1">
              <a:spcAft>
                <a:spcPts val="0"/>
              </a:spcAft>
              <a:buNone/>
              <a:defRPr/>
            </a:pPr>
            <a:endParaRPr lang="en-IE" sz="2800" dirty="0" smtClean="0"/>
          </a:p>
          <a:p>
            <a:pPr eaLnBrk="1" fontAlgn="auto" hangingPunct="1">
              <a:spcAft>
                <a:spcPts val="0"/>
              </a:spcAft>
              <a:buFont typeface="Arial" pitchFamily="34" charset="0"/>
              <a:buChar char="•"/>
              <a:defRPr/>
            </a:pPr>
            <a:r>
              <a:rPr lang="en-IE" sz="2800" b="1" u="sng" dirty="0" smtClean="0"/>
              <a:t>3. Teaching Strategies</a:t>
            </a:r>
            <a:r>
              <a:rPr lang="en-IE" sz="2800" b="1" dirty="0" smtClean="0"/>
              <a:t>: </a:t>
            </a:r>
            <a:r>
              <a:rPr lang="en-IE" sz="2800" dirty="0" smtClean="0"/>
              <a:t>What we noticed about our own teaching</a:t>
            </a:r>
          </a:p>
          <a:p>
            <a:pPr marL="0" indent="0" eaLnBrk="1" fontAlgn="auto" hangingPunct="1">
              <a:spcAft>
                <a:spcPts val="0"/>
              </a:spcAft>
              <a:buNone/>
              <a:defRPr/>
            </a:pPr>
            <a:endParaRPr lang="en-IE" sz="2800" dirty="0" smtClean="0"/>
          </a:p>
          <a:p>
            <a:pPr eaLnBrk="1" fontAlgn="auto" hangingPunct="1">
              <a:spcAft>
                <a:spcPts val="0"/>
              </a:spcAft>
              <a:buFont typeface="Arial" pitchFamily="34" charset="0"/>
              <a:buChar char="•"/>
              <a:defRPr/>
            </a:pPr>
            <a:r>
              <a:rPr lang="en-IE" sz="2800" b="1" u="sng" dirty="0" smtClean="0"/>
              <a:t>4. Strengths &amp; Weaknesses</a:t>
            </a:r>
            <a:r>
              <a:rPr lang="en-IE" sz="2800" b="1" dirty="0" smtClean="0"/>
              <a:t> </a:t>
            </a:r>
            <a:r>
              <a:rPr lang="en-IE" sz="2800" dirty="0" smtClean="0"/>
              <a:t>of adopting the Lesson Study process</a:t>
            </a:r>
          </a:p>
          <a:p>
            <a:pPr marL="571500" indent="-571500" eaLnBrk="1" fontAlgn="auto" hangingPunct="1">
              <a:spcAft>
                <a:spcPts val="0"/>
              </a:spcAft>
              <a:buFont typeface="+mj-lt"/>
              <a:buAutoNum type="romanUcPeriod"/>
              <a:defRPr/>
            </a:pPr>
            <a:endParaRPr lang="en-IE" dirty="0"/>
          </a:p>
        </p:txBody>
      </p:sp>
      <p:sp>
        <p:nvSpPr>
          <p:cNvPr id="4" name="Slide Number Placeholder 3"/>
          <p:cNvSpPr>
            <a:spLocks noGrp="1"/>
          </p:cNvSpPr>
          <p:nvPr>
            <p:ph type="sldNum" sz="quarter" idx="12"/>
          </p:nvPr>
        </p:nvSpPr>
        <p:spPr/>
        <p:txBody>
          <a:bodyPr/>
          <a:lstStyle/>
          <a:p>
            <a:pPr>
              <a:defRPr/>
            </a:pPr>
            <a:fld id="{D6488D1F-1DDB-4D1D-A834-76D2CCF8B41A}" type="slidenum">
              <a:rPr lang="en-IE" smtClean="0"/>
              <a:pPr>
                <a:defRPr/>
              </a:pPr>
              <a:t>3</a:t>
            </a:fld>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u="none" dirty="0" smtClean="0"/>
              <a:t>Common Misconceptions</a:t>
            </a:r>
            <a:endParaRPr lang="en-IE" b="1" u="none" dirty="0"/>
          </a:p>
        </p:txBody>
      </p:sp>
      <p:sp>
        <p:nvSpPr>
          <p:cNvPr id="3" name="Content Placeholder 2"/>
          <p:cNvSpPr>
            <a:spLocks noGrp="1"/>
          </p:cNvSpPr>
          <p:nvPr>
            <p:ph idx="1"/>
          </p:nvPr>
        </p:nvSpPr>
        <p:spPr/>
        <p:txBody>
          <a:bodyPr/>
          <a:lstStyle/>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30</a:t>
            </a:fld>
            <a:endParaRPr lang="en-I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75152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3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endParaRPr lang="en-IE" dirty="0" smtClean="0"/>
          </a:p>
          <a:p>
            <a:pPr marL="0" indent="0" eaLnBrk="1" fontAlgn="auto" hangingPunct="1">
              <a:spcAft>
                <a:spcPts val="0"/>
              </a:spcAft>
              <a:buNone/>
              <a:defRPr/>
            </a:pPr>
            <a:endParaRPr lang="en-IE" dirty="0"/>
          </a:p>
          <a:p>
            <a:pPr marL="0" indent="0"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31</a:t>
            </a:fld>
            <a:endParaRPr lang="en-IE" dirty="0"/>
          </a:p>
        </p:txBody>
      </p:sp>
      <p:sp>
        <p:nvSpPr>
          <p:cNvPr id="5" name="TextBox 4"/>
          <p:cNvSpPr txBox="1"/>
          <p:nvPr/>
        </p:nvSpPr>
        <p:spPr>
          <a:xfrm>
            <a:off x="1187624" y="1844824"/>
            <a:ext cx="7128792" cy="3785652"/>
          </a:xfrm>
          <a:prstGeom prst="rect">
            <a:avLst/>
          </a:prstGeom>
          <a:noFill/>
        </p:spPr>
        <p:txBody>
          <a:bodyPr wrap="square" rtlCol="0">
            <a:spAutoFit/>
          </a:bodyPr>
          <a:lstStyle/>
          <a:p>
            <a:r>
              <a:rPr lang="en-IE" sz="2400" dirty="0" smtClean="0"/>
              <a:t>b)  Do you think this baguette is fairly divided?</a:t>
            </a:r>
          </a:p>
          <a:p>
            <a:endParaRPr lang="en-IE" dirty="0"/>
          </a:p>
          <a:p>
            <a:endParaRPr lang="en-IE" dirty="0" smtClean="0"/>
          </a:p>
          <a:p>
            <a:endParaRPr lang="en-IE" dirty="0"/>
          </a:p>
          <a:p>
            <a:endParaRPr lang="en-IE" dirty="0" smtClean="0"/>
          </a:p>
          <a:p>
            <a:endParaRPr lang="en-IE" dirty="0"/>
          </a:p>
          <a:p>
            <a:endParaRPr lang="en-IE" dirty="0" smtClean="0"/>
          </a:p>
          <a:p>
            <a:endParaRPr lang="en-IE" dirty="0" smtClean="0"/>
          </a:p>
          <a:p>
            <a:endParaRPr lang="en-IE" dirty="0"/>
          </a:p>
          <a:p>
            <a:endParaRPr lang="en-IE" dirty="0" smtClean="0"/>
          </a:p>
          <a:p>
            <a:endParaRPr lang="en-IE" dirty="0"/>
          </a:p>
          <a:p>
            <a:endParaRPr lang="en-IE" dirty="0" smtClean="0"/>
          </a:p>
          <a:p>
            <a:endParaRPr lang="en-IE"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758" y="3453358"/>
            <a:ext cx="7743825" cy="62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889" y="4710419"/>
            <a:ext cx="5219476" cy="856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5245" y="2466800"/>
            <a:ext cx="8667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endParaRPr lang="en-IE" dirty="0" smtClean="0"/>
          </a:p>
          <a:p>
            <a:pPr marL="0" indent="0" eaLnBrk="1" fontAlgn="auto" hangingPunct="1">
              <a:spcAft>
                <a:spcPts val="0"/>
              </a:spcAft>
              <a:buNone/>
              <a:defRPr/>
            </a:pPr>
            <a:endParaRPr lang="en-IE" dirty="0"/>
          </a:p>
          <a:p>
            <a:pPr marL="0" indent="0"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32</a:t>
            </a:fld>
            <a:endParaRPr lang="en-IE" dirty="0"/>
          </a:p>
        </p:txBody>
      </p:sp>
      <p:sp>
        <p:nvSpPr>
          <p:cNvPr id="5" name="TextBox 4"/>
          <p:cNvSpPr txBox="1"/>
          <p:nvPr/>
        </p:nvSpPr>
        <p:spPr>
          <a:xfrm>
            <a:off x="1187624" y="1844824"/>
            <a:ext cx="7128792" cy="4062651"/>
          </a:xfrm>
          <a:prstGeom prst="rect">
            <a:avLst/>
          </a:prstGeom>
          <a:noFill/>
        </p:spPr>
        <p:txBody>
          <a:bodyPr wrap="square" rtlCol="0">
            <a:spAutoFit/>
          </a:bodyPr>
          <a:lstStyle/>
          <a:p>
            <a:r>
              <a:rPr lang="en-IE" sz="2400" dirty="0" smtClean="0"/>
              <a:t>c</a:t>
            </a:r>
            <a:r>
              <a:rPr lang="en-IE" sz="2400" dirty="0"/>
              <a:t>)  Which portion would you choose?  Why?</a:t>
            </a:r>
          </a:p>
          <a:p>
            <a:r>
              <a:rPr lang="en-IE" dirty="0" smtClean="0"/>
              <a:t> </a:t>
            </a:r>
          </a:p>
          <a:p>
            <a:endParaRPr lang="en-IE" dirty="0"/>
          </a:p>
          <a:p>
            <a:endParaRPr lang="en-IE" dirty="0" smtClean="0"/>
          </a:p>
          <a:p>
            <a:endParaRPr lang="en-IE" dirty="0"/>
          </a:p>
          <a:p>
            <a:endParaRPr lang="en-IE" dirty="0" smtClean="0"/>
          </a:p>
          <a:p>
            <a:endParaRPr lang="en-IE" dirty="0"/>
          </a:p>
          <a:p>
            <a:endParaRPr lang="en-IE" dirty="0" smtClean="0"/>
          </a:p>
          <a:p>
            <a:endParaRPr lang="en-IE" dirty="0" smtClean="0"/>
          </a:p>
          <a:p>
            <a:endParaRPr lang="en-IE" dirty="0"/>
          </a:p>
          <a:p>
            <a:endParaRPr lang="en-IE" dirty="0" smtClean="0"/>
          </a:p>
          <a:p>
            <a:endParaRPr lang="en-IE" dirty="0"/>
          </a:p>
          <a:p>
            <a:endParaRPr lang="en-IE" dirty="0" smtClean="0"/>
          </a:p>
          <a:p>
            <a:endParaRPr lang="en-IE"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123" y="2634323"/>
            <a:ext cx="43719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126" y="5085184"/>
            <a:ext cx="7753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123" y="3645024"/>
            <a:ext cx="4608513" cy="8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33</a:t>
            </a:fld>
            <a:endParaRPr lang="en-I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1188"/>
            <a:ext cx="6543523" cy="3492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Different Approaches</a:t>
            </a:r>
            <a:endParaRPr lang="en-IE" dirty="0"/>
          </a:p>
        </p:txBody>
      </p:sp>
      <p:sp>
        <p:nvSpPr>
          <p:cNvPr id="3" name="Content Placeholder 2"/>
          <p:cNvSpPr>
            <a:spLocks noGrp="1"/>
          </p:cNvSpPr>
          <p:nvPr>
            <p:ph idx="1"/>
          </p:nvPr>
        </p:nvSpPr>
        <p:spPr/>
        <p:txBody>
          <a:bodyPr/>
          <a:lstStyle/>
          <a:p>
            <a:pPr marL="0" indent="0">
              <a:buNone/>
            </a:pPr>
            <a:endParaRPr lang="en-IE" dirty="0" smtClean="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34</a:t>
            </a:fld>
            <a:endParaRPr lang="en-I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5628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87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prstClr val="white">
                    <a:lumMod val="85000"/>
                  </a:prstClr>
                </a:solidFill>
              </a:rPr>
              <a:t>Different Approaches</a:t>
            </a:r>
            <a:endParaRPr lang="en-IE" dirty="0"/>
          </a:p>
        </p:txBody>
      </p:sp>
      <p:sp>
        <p:nvSpPr>
          <p:cNvPr id="3" name="Content Placeholder 2"/>
          <p:cNvSpPr>
            <a:spLocks noGrp="1"/>
          </p:cNvSpPr>
          <p:nvPr>
            <p:ph idx="1"/>
          </p:nvPr>
        </p:nvSpPr>
        <p:spPr/>
        <p:txBody>
          <a:bodyPr/>
          <a:lstStyle/>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35</a:t>
            </a:fld>
            <a:endParaRPr lang="en-I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7943850" cy="319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6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Different Approaches</a:t>
            </a:r>
          </a:p>
        </p:txBody>
      </p:sp>
      <p:sp>
        <p:nvSpPr>
          <p:cNvPr id="3" name="Content Placeholder 2"/>
          <p:cNvSpPr>
            <a:spLocks noGrp="1"/>
          </p:cNvSpPr>
          <p:nvPr>
            <p:ph idx="1"/>
          </p:nvPr>
        </p:nvSpPr>
        <p:spPr/>
        <p:txBody>
          <a:bodyPr/>
          <a:lstStyle/>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36</a:t>
            </a:fld>
            <a:endParaRPr lang="en-I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33638"/>
            <a:ext cx="22002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530" y="2132856"/>
            <a:ext cx="32670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789040"/>
            <a:ext cx="26574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17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1000"/>
                                        <p:tgtEl>
                                          <p:spTgt spid="8196"/>
                                        </p:tgtEl>
                                      </p:cBhvr>
                                    </p:animEffect>
                                    <p:anim calcmode="lin" valueType="num">
                                      <p:cBhvr>
                                        <p:cTn id="22" dur="1000" fill="hold"/>
                                        <p:tgtEl>
                                          <p:spTgt spid="8196"/>
                                        </p:tgtEl>
                                        <p:attrNameLst>
                                          <p:attrName>ppt_x</p:attrName>
                                        </p:attrNameLst>
                                      </p:cBhvr>
                                      <p:tavLst>
                                        <p:tav tm="0">
                                          <p:val>
                                            <p:strVal val="#ppt_x"/>
                                          </p:val>
                                        </p:tav>
                                        <p:tav tm="100000">
                                          <p:val>
                                            <p:strVal val="#ppt_x"/>
                                          </p:val>
                                        </p:tav>
                                      </p:tavLst>
                                    </p:anim>
                                    <p:anim calcmode="lin" valueType="num">
                                      <p:cBhvr>
                                        <p:cTn id="23"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0"/>
            <a:ext cx="8229600" cy="1548000"/>
          </a:xfrm>
          <a:ln>
            <a:miter lim="800000"/>
            <a:headEnd/>
            <a:tailEnd/>
          </a:ln>
          <a:extLst/>
        </p:spPr>
        <p:txBody>
          <a:bodyPr rtlCol="0">
            <a:noAutofit/>
          </a:bodyPr>
          <a:lstStyle/>
          <a:p>
            <a:pPr eaLnBrk="1" fontAlgn="auto" hangingPunct="1">
              <a:spcAft>
                <a:spcPts val="0"/>
              </a:spcAft>
              <a:defRPr/>
            </a:pPr>
            <a:r>
              <a:rPr lang="en-IE" b="1" u="none" dirty="0" smtClean="0"/>
              <a:t>Addressing Misconceptions </a:t>
            </a:r>
            <a:endParaRPr lang="en-IE" b="1" u="none" dirty="0"/>
          </a:p>
        </p:txBody>
      </p:sp>
      <p:sp>
        <p:nvSpPr>
          <p:cNvPr id="3" name="Content Placeholder 2"/>
          <p:cNvSpPr>
            <a:spLocks noGrp="1"/>
          </p:cNvSpPr>
          <p:nvPr>
            <p:ph idx="1"/>
          </p:nvPr>
        </p:nvSpPr>
        <p:spPr>
          <a:xfrm>
            <a:off x="683568" y="1611660"/>
            <a:ext cx="8229600" cy="4525963"/>
          </a:xfrm>
        </p:spPr>
        <p:txBody>
          <a:bodyPr rtlCol="0">
            <a:normAutofit/>
          </a:bodyPr>
          <a:lstStyle/>
          <a:p>
            <a:pPr marL="0" indent="0" eaLnBrk="1" fontAlgn="auto" hangingPunct="1">
              <a:spcAft>
                <a:spcPts val="0"/>
              </a:spcAft>
              <a:buNone/>
              <a:defRPr/>
            </a:pPr>
            <a:r>
              <a:rPr lang="en-IE" b="1" u="sng" dirty="0" smtClean="0">
                <a:solidFill>
                  <a:srgbClr val="990033"/>
                </a:solidFill>
              </a:rPr>
              <a:t>Recommendations</a:t>
            </a:r>
          </a:p>
          <a:p>
            <a:pPr marL="0" indent="0" eaLnBrk="1" fontAlgn="auto" hangingPunct="1">
              <a:spcAft>
                <a:spcPts val="0"/>
              </a:spcAft>
              <a:buNone/>
              <a:defRPr/>
            </a:pPr>
            <a:endParaRPr lang="en-IE" b="1" u="sng" dirty="0" smtClean="0">
              <a:solidFill>
                <a:srgbClr val="C00000"/>
              </a:solidFill>
            </a:endParaRPr>
          </a:p>
          <a:p>
            <a:pPr marL="549275" indent="-457200" eaLnBrk="1" fontAlgn="auto" hangingPunct="1">
              <a:spcAft>
                <a:spcPts val="0"/>
              </a:spcAft>
              <a:defRPr/>
            </a:pPr>
            <a:r>
              <a:rPr lang="en-IE" sz="2600" dirty="0" smtClean="0"/>
              <a:t>A worksheet to accompany PowerPoint slides</a:t>
            </a:r>
          </a:p>
          <a:p>
            <a:pPr marL="92075" indent="0" eaLnBrk="1" fontAlgn="auto" hangingPunct="1">
              <a:spcAft>
                <a:spcPts val="0"/>
              </a:spcAft>
              <a:buNone/>
              <a:defRPr/>
            </a:pPr>
            <a:endParaRPr lang="en-IE" sz="2600" dirty="0" smtClean="0"/>
          </a:p>
          <a:p>
            <a:pPr marL="549275" indent="-457200" eaLnBrk="1" fontAlgn="auto" hangingPunct="1">
              <a:spcAft>
                <a:spcPts val="0"/>
              </a:spcAft>
              <a:defRPr/>
            </a:pPr>
            <a:r>
              <a:rPr lang="en-IE" sz="2600" dirty="0" smtClean="0"/>
              <a:t>Smaller pictures on worksheets for easier use of small equipment and to avoid construction lines leaving the page</a:t>
            </a:r>
          </a:p>
          <a:p>
            <a:pPr marL="92075" indent="0" eaLnBrk="1" fontAlgn="auto" hangingPunct="1">
              <a:spcAft>
                <a:spcPts val="0"/>
              </a:spcAft>
              <a:buNone/>
              <a:defRPr/>
            </a:pPr>
            <a:endParaRPr lang="en-IE" sz="2600" dirty="0" smtClean="0"/>
          </a:p>
          <a:p>
            <a:pPr marL="549275" indent="-457200" eaLnBrk="1" fontAlgn="auto" hangingPunct="1">
              <a:spcAft>
                <a:spcPts val="0"/>
              </a:spcAft>
              <a:defRPr/>
            </a:pPr>
            <a:r>
              <a:rPr lang="en-IE" sz="2600" dirty="0" smtClean="0"/>
              <a:t>Allow students make and learn from mistakes</a:t>
            </a:r>
            <a:endParaRPr lang="en-IE" sz="2600" dirty="0"/>
          </a:p>
        </p:txBody>
      </p:sp>
      <p:sp>
        <p:nvSpPr>
          <p:cNvPr id="4" name="Slide Number Placeholder 3"/>
          <p:cNvSpPr>
            <a:spLocks noGrp="1"/>
          </p:cNvSpPr>
          <p:nvPr>
            <p:ph type="sldNum" sz="quarter" idx="12"/>
          </p:nvPr>
        </p:nvSpPr>
        <p:spPr/>
        <p:txBody>
          <a:bodyPr/>
          <a:lstStyle/>
          <a:p>
            <a:pPr>
              <a:defRPr/>
            </a:pPr>
            <a:fld id="{6D5C8632-FC67-439E-AC35-243E60CFD9CB}" type="slidenum">
              <a:rPr lang="en-IE" smtClean="0"/>
              <a:pPr>
                <a:defRPr/>
              </a:pPr>
              <a:t>37</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a:xfrm>
            <a:off x="662880" y="1600200"/>
            <a:ext cx="8301608" cy="4525963"/>
          </a:xfrm>
        </p:spPr>
        <p:txBody>
          <a:bodyPr rtlCol="0">
            <a:normAutofit/>
          </a:bodyPr>
          <a:lstStyle/>
          <a:p>
            <a:pPr marL="0" indent="0" eaLnBrk="1" fontAlgn="auto" hangingPunct="1">
              <a:spcAft>
                <a:spcPts val="0"/>
              </a:spcAft>
              <a:buNone/>
              <a:defRPr/>
            </a:pPr>
            <a:r>
              <a:rPr lang="en-IE" sz="3000" b="1" dirty="0" smtClean="0">
                <a:solidFill>
                  <a:srgbClr val="990033"/>
                </a:solidFill>
              </a:rPr>
              <a:t>The understandings we gained regarding students’ learning GEOMETRY IN CONTEXT as a result of being involved in the research lesson</a:t>
            </a:r>
          </a:p>
          <a:p>
            <a:pPr eaLnBrk="1" fontAlgn="auto" hangingPunct="1">
              <a:spcAft>
                <a:spcPts val="0"/>
              </a:spcAft>
              <a:defRPr/>
            </a:pPr>
            <a:r>
              <a:rPr lang="en-IE" sz="3000" dirty="0" smtClean="0"/>
              <a:t>Students learn more by discovery and by making mistakes.</a:t>
            </a:r>
          </a:p>
          <a:p>
            <a:pPr eaLnBrk="1" fontAlgn="auto" hangingPunct="1">
              <a:spcAft>
                <a:spcPts val="0"/>
              </a:spcAft>
              <a:defRPr/>
            </a:pPr>
            <a:r>
              <a:rPr lang="en-IE" sz="3000" dirty="0" smtClean="0"/>
              <a:t>They worked best in pairs.</a:t>
            </a:r>
          </a:p>
          <a:p>
            <a:pPr eaLnBrk="1" fontAlgn="auto" hangingPunct="1">
              <a:spcAft>
                <a:spcPts val="0"/>
              </a:spcAft>
              <a:defRPr/>
            </a:pPr>
            <a:r>
              <a:rPr lang="en-IE" sz="3000" dirty="0" smtClean="0"/>
              <a:t>They like to see the real-life applications of maths.</a:t>
            </a:r>
          </a:p>
          <a:p>
            <a:pPr eaLnBrk="1" fontAlgn="auto" hangingPunct="1">
              <a:spcAft>
                <a:spcPts val="0"/>
              </a:spcAft>
              <a:buFont typeface="Wingdings" panose="05000000000000000000" pitchFamily="2" charset="2"/>
              <a:buChar char="Ø"/>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C904AA1F-FB70-40D0-991C-28E3027B7969}" type="slidenum">
              <a:rPr lang="en-IE" smtClean="0"/>
              <a:pPr>
                <a:defRPr/>
              </a:pPr>
              <a:t>38</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548000"/>
          </a:xfrm>
          <a:ln>
            <a:miter lim="800000"/>
            <a:headEnd/>
            <a:tailEnd/>
          </a:ln>
          <a:extLst/>
        </p:spPr>
        <p:txBody>
          <a:bodyPr rtlCol="0">
            <a:noAutofit/>
          </a:bodyPr>
          <a:lstStyle/>
          <a:p>
            <a:pPr eaLnBrk="1" fontAlgn="auto" hangingPunct="1">
              <a:spcAft>
                <a:spcPts val="0"/>
              </a:spcAft>
              <a:defRPr/>
            </a:pPr>
            <a:r>
              <a:rPr lang="en-IE" b="1" u="none" dirty="0" smtClean="0"/>
              <a:t>Teaching Strategies</a:t>
            </a:r>
            <a:r>
              <a:rPr lang="en-IE" sz="3600" b="1" dirty="0" smtClean="0"/>
              <a:t/>
            </a:r>
            <a:br>
              <a:rPr lang="en-IE" sz="3600" b="1" dirty="0" smtClean="0"/>
            </a:br>
            <a:endParaRPr lang="en-IE" sz="3600" b="1" dirty="0"/>
          </a:p>
        </p:txBody>
      </p:sp>
      <p:sp>
        <p:nvSpPr>
          <p:cNvPr id="3" name="Content Placeholder 2"/>
          <p:cNvSpPr>
            <a:spLocks noGrp="1"/>
          </p:cNvSpPr>
          <p:nvPr>
            <p:ph idx="1"/>
          </p:nvPr>
        </p:nvSpPr>
        <p:spPr>
          <a:xfrm>
            <a:off x="590872" y="1600200"/>
            <a:ext cx="8229600" cy="4525963"/>
          </a:xfrm>
        </p:spPr>
        <p:txBody>
          <a:bodyPr rtlCol="0">
            <a:normAutofit/>
          </a:bodyPr>
          <a:lstStyle/>
          <a:p>
            <a:pPr marL="0" indent="0" eaLnBrk="1" fontAlgn="auto" hangingPunct="1">
              <a:spcAft>
                <a:spcPts val="0"/>
              </a:spcAft>
              <a:buFont typeface="Arial" charset="0"/>
              <a:buNone/>
              <a:defRPr/>
            </a:pPr>
            <a:r>
              <a:rPr lang="en-IE" b="1" dirty="0" smtClean="0">
                <a:solidFill>
                  <a:srgbClr val="990033"/>
                </a:solidFill>
              </a:rPr>
              <a:t>     What </a:t>
            </a:r>
            <a:r>
              <a:rPr lang="en-IE" b="1" dirty="0">
                <a:solidFill>
                  <a:srgbClr val="990033"/>
                </a:solidFill>
              </a:rPr>
              <a:t>did I notice about my own teaching?</a:t>
            </a:r>
            <a:endParaRPr lang="en-IE" dirty="0" smtClean="0">
              <a:solidFill>
                <a:srgbClr val="990033"/>
              </a:solidFill>
            </a:endParaRPr>
          </a:p>
          <a:p>
            <a:pPr marL="0" indent="0" eaLnBrk="1" fontAlgn="auto" hangingPunct="1">
              <a:spcAft>
                <a:spcPts val="0"/>
              </a:spcAft>
              <a:buNone/>
              <a:defRPr/>
            </a:pPr>
            <a:r>
              <a:rPr lang="en-IE" sz="3000" u="sng" dirty="0" smtClean="0">
                <a:solidFill>
                  <a:srgbClr val="990033"/>
                </a:solidFill>
              </a:rPr>
              <a:t>What was difficult?</a:t>
            </a:r>
          </a:p>
          <a:p>
            <a:pPr eaLnBrk="1" fontAlgn="auto" hangingPunct="1">
              <a:spcAft>
                <a:spcPts val="0"/>
              </a:spcAft>
              <a:defRPr/>
            </a:pPr>
            <a:r>
              <a:rPr lang="en-IE" sz="2800" dirty="0" smtClean="0"/>
              <a:t>Allowing students to explore different ideas resulted in a lot of correct and incorrect approaches.  These misconceptions took time to iron out.</a:t>
            </a:r>
          </a:p>
          <a:p>
            <a:pPr eaLnBrk="1" fontAlgn="auto" hangingPunct="1">
              <a:spcAft>
                <a:spcPts val="0"/>
              </a:spcAft>
              <a:defRPr/>
            </a:pPr>
            <a:r>
              <a:rPr lang="en-IE" sz="2800" dirty="0" smtClean="0"/>
              <a:t>Incorporating different areas of maths into the questions required side-step revision blitzes on cross-multiplication, Pythagoras’ Theorem, etc. </a:t>
            </a:r>
          </a:p>
          <a:p>
            <a:pPr marL="0" indent="0" eaLnBrk="1" fontAlgn="auto" hangingPunct="1">
              <a:spcAft>
                <a:spcPts val="0"/>
              </a:spcAft>
              <a:buNone/>
              <a:defRPr/>
            </a:pPr>
            <a:endParaRPr lang="en-IE" sz="2800" dirty="0" smtClean="0"/>
          </a:p>
          <a:p>
            <a:pPr marL="0" indent="0" eaLnBrk="1" fontAlgn="auto" hangingPunct="1">
              <a:spcAft>
                <a:spcPts val="0"/>
              </a:spcAft>
              <a:buNone/>
              <a:defRPr/>
            </a:pPr>
            <a:endParaRPr lang="en-IE" sz="2800" dirty="0" smtClean="0"/>
          </a:p>
          <a:p>
            <a:pPr marL="514350" indent="-514350" eaLnBrk="1" fontAlgn="auto" hangingPunct="1">
              <a:spcAft>
                <a:spcPts val="0"/>
              </a:spcAft>
              <a:buFont typeface="+mj-lt"/>
              <a:buAutoNum type="arabicPeriod"/>
              <a:defRPr/>
            </a:pPr>
            <a:endParaRPr lang="en-IE" dirty="0" smtClean="0"/>
          </a:p>
          <a:p>
            <a:pPr marL="514350" indent="-514350" eaLnBrk="1" fontAlgn="auto" hangingPunct="1">
              <a:spcAft>
                <a:spcPts val="0"/>
              </a:spcAft>
              <a:buFont typeface="+mj-lt"/>
              <a:buAutoNum type="arabicPeriod"/>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6F2E9E0E-9CA1-4F11-A2D3-11A3079E8819}" type="slidenum">
              <a:rPr lang="en-IE" smtClean="0"/>
              <a:pPr>
                <a:defRPr/>
              </a:pPr>
              <a:t>39</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a:xfrm>
            <a:off x="734888" y="1600200"/>
            <a:ext cx="8229600" cy="4525963"/>
          </a:xfrm>
        </p:spPr>
        <p:txBody>
          <a:bodyPr rtlCol="0">
            <a:normAutofit lnSpcReduction="10000"/>
          </a:bodyPr>
          <a:lstStyle/>
          <a:p>
            <a:pPr marL="0" indent="0" eaLnBrk="1" fontAlgn="auto" hangingPunct="1">
              <a:spcAft>
                <a:spcPts val="0"/>
              </a:spcAft>
              <a:buNone/>
              <a:defRPr/>
            </a:pPr>
            <a:r>
              <a:rPr lang="en-IE" dirty="0">
                <a:solidFill>
                  <a:srgbClr val="990033"/>
                </a:solidFill>
              </a:rPr>
              <a:t>T</a:t>
            </a:r>
            <a:r>
              <a:rPr lang="en-IE" dirty="0" smtClean="0">
                <a:solidFill>
                  <a:srgbClr val="990033"/>
                </a:solidFill>
              </a:rPr>
              <a:t>opic investigated: </a:t>
            </a:r>
            <a:r>
              <a:rPr lang="en-IE" b="1" dirty="0" smtClean="0"/>
              <a:t>Geometry in Context</a:t>
            </a:r>
          </a:p>
          <a:p>
            <a:pPr marL="0" indent="0" eaLnBrk="1" fontAlgn="auto" hangingPunct="1">
              <a:spcAft>
                <a:spcPts val="0"/>
              </a:spcAft>
              <a:buNone/>
              <a:defRPr/>
            </a:pPr>
            <a:endParaRPr lang="en-IE" sz="2800" b="1" dirty="0" smtClean="0"/>
          </a:p>
          <a:p>
            <a:pPr marL="0" indent="0" eaLnBrk="1" fontAlgn="auto" hangingPunct="1">
              <a:spcAft>
                <a:spcPts val="0"/>
              </a:spcAft>
              <a:buNone/>
              <a:defRPr/>
            </a:pPr>
            <a:r>
              <a:rPr lang="en-IE" sz="2800" dirty="0">
                <a:solidFill>
                  <a:srgbClr val="990033"/>
                </a:solidFill>
              </a:rPr>
              <a:t>Why did we choose to focus on this </a:t>
            </a:r>
            <a:r>
              <a:rPr lang="en-IE" sz="2800" dirty="0" smtClean="0">
                <a:solidFill>
                  <a:srgbClr val="990033"/>
                </a:solidFill>
              </a:rPr>
              <a:t>mathematical </a:t>
            </a:r>
            <a:r>
              <a:rPr lang="en-IE" sz="2800" dirty="0">
                <a:solidFill>
                  <a:srgbClr val="990033"/>
                </a:solidFill>
              </a:rPr>
              <a:t>area? </a:t>
            </a:r>
            <a:endParaRPr lang="en-IE" sz="2800" dirty="0" smtClean="0">
              <a:solidFill>
                <a:srgbClr val="990033"/>
              </a:solidFill>
            </a:endParaRPr>
          </a:p>
          <a:p>
            <a:pPr eaLnBrk="1" fontAlgn="auto" hangingPunct="1">
              <a:spcAft>
                <a:spcPts val="0"/>
              </a:spcAft>
              <a:defRPr/>
            </a:pPr>
            <a:r>
              <a:rPr lang="en-IE" sz="2800" u="sng" dirty="0" smtClean="0"/>
              <a:t>Aims of Project Maths</a:t>
            </a:r>
            <a:r>
              <a:rPr lang="en-IE" sz="2800" dirty="0" smtClean="0"/>
              <a:t>: </a:t>
            </a:r>
          </a:p>
          <a:p>
            <a:pPr marL="0" indent="0" defTabSz="324000" eaLnBrk="1" fontAlgn="auto" hangingPunct="1">
              <a:spcAft>
                <a:spcPts val="0"/>
              </a:spcAft>
              <a:buNone/>
              <a:defRPr/>
            </a:pPr>
            <a:r>
              <a:rPr lang="en-IE" sz="2800" dirty="0" smtClean="0"/>
              <a:t>    Greater understanding of mathematical concepts                 	and real-life applications of maths.</a:t>
            </a:r>
          </a:p>
          <a:p>
            <a:pPr eaLnBrk="1" fontAlgn="auto" hangingPunct="1">
              <a:spcAft>
                <a:spcPts val="0"/>
              </a:spcAft>
              <a:defRPr/>
            </a:pPr>
            <a:r>
              <a:rPr lang="en-IE" sz="2800" u="sng" dirty="0" smtClean="0"/>
              <a:t>Geometry Constructions</a:t>
            </a:r>
            <a:r>
              <a:rPr lang="en-IE" sz="2800" dirty="0" smtClean="0"/>
              <a:t>: </a:t>
            </a:r>
          </a:p>
          <a:p>
            <a:pPr marL="0" indent="0" defTabSz="324000" eaLnBrk="1" fontAlgn="auto" hangingPunct="1">
              <a:spcAft>
                <a:spcPts val="0"/>
              </a:spcAft>
              <a:buNone/>
              <a:defRPr/>
            </a:pPr>
            <a:r>
              <a:rPr lang="en-IE" sz="2800" dirty="0"/>
              <a:t> </a:t>
            </a:r>
            <a:r>
              <a:rPr lang="en-IE" sz="2800" dirty="0" smtClean="0"/>
              <a:t>   A rich area for possible applications, but a limited   	number of 	example questions available. </a:t>
            </a:r>
          </a:p>
          <a:p>
            <a:pPr marL="0" indent="0" eaLnBrk="1" fontAlgn="auto" hangingPunct="1">
              <a:spcAft>
                <a:spcPts val="0"/>
              </a:spcAft>
              <a:buFont typeface="Arial" pitchFamily="34" charset="0"/>
              <a:buNone/>
              <a:defRPr/>
            </a:pPr>
            <a:endParaRPr lang="en-IE" sz="2800" dirty="0" smtClean="0"/>
          </a:p>
          <a:p>
            <a:pPr marL="0" indent="0" eaLnBrk="1" fontAlgn="auto" hangingPunct="1">
              <a:spcAft>
                <a:spcPts val="0"/>
              </a:spcAft>
              <a:buFont typeface="Arial" pitchFamily="34" charset="0"/>
              <a:buNone/>
              <a:defRPr/>
            </a:pPr>
            <a:endParaRPr lang="en-IE" sz="2800"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268BAFCC-65C4-4A74-B3D2-06A429979A84}" type="slidenum">
              <a:rPr lang="en-IE" smtClean="0"/>
              <a:pPr>
                <a:defRPr/>
              </a:pPr>
              <a:t>4</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Teaching Strategies</a:t>
            </a:r>
            <a:endParaRPr lang="en-IE" b="1" u="none" dirty="0"/>
          </a:p>
        </p:txBody>
      </p:sp>
      <p:sp>
        <p:nvSpPr>
          <p:cNvPr id="3" name="Content Placeholder 2"/>
          <p:cNvSpPr>
            <a:spLocks noGrp="1"/>
          </p:cNvSpPr>
          <p:nvPr>
            <p:ph idx="1"/>
          </p:nvPr>
        </p:nvSpPr>
        <p:spPr>
          <a:xfrm>
            <a:off x="662880" y="1600200"/>
            <a:ext cx="8229600" cy="4525963"/>
          </a:xfrm>
        </p:spPr>
        <p:txBody>
          <a:bodyPr rtlCol="0">
            <a:normAutofit fontScale="85000" lnSpcReduction="20000"/>
          </a:bodyPr>
          <a:lstStyle/>
          <a:p>
            <a:pPr marL="0" indent="0" eaLnBrk="1" fontAlgn="auto" hangingPunct="1">
              <a:spcAft>
                <a:spcPts val="0"/>
              </a:spcAft>
              <a:buNone/>
              <a:defRPr/>
            </a:pPr>
            <a:r>
              <a:rPr lang="en-IE" b="1" u="sng" dirty="0">
                <a:solidFill>
                  <a:srgbClr val="990033"/>
                </a:solidFill>
              </a:rPr>
              <a:t>Was it difficult to facilitate and sustain communication and collaboration during the lesson</a:t>
            </a:r>
            <a:r>
              <a:rPr lang="en-IE" b="1" u="sng" dirty="0" smtClean="0">
                <a:solidFill>
                  <a:srgbClr val="990033"/>
                </a:solidFill>
              </a:rPr>
              <a:t>?</a:t>
            </a:r>
          </a:p>
          <a:p>
            <a:pPr marL="0" indent="0" eaLnBrk="1" fontAlgn="auto" hangingPunct="1">
              <a:spcAft>
                <a:spcPts val="0"/>
              </a:spcAft>
              <a:buNone/>
              <a:defRPr/>
            </a:pPr>
            <a:endParaRPr lang="en-IE" u="sng" dirty="0" smtClean="0">
              <a:solidFill>
                <a:schemeClr val="tx1">
                  <a:lumMod val="85000"/>
                  <a:lumOff val="15000"/>
                </a:schemeClr>
              </a:solidFill>
            </a:endParaRPr>
          </a:p>
          <a:p>
            <a:pPr eaLnBrk="1" fontAlgn="auto" hangingPunct="1">
              <a:spcAft>
                <a:spcPts val="0"/>
              </a:spcAft>
              <a:defRPr/>
            </a:pPr>
            <a:r>
              <a:rPr lang="en-IE" sz="3000" dirty="0" smtClean="0"/>
              <a:t>At first the active classroom and noise level made it difficult to determine whether students were staying on task.</a:t>
            </a:r>
          </a:p>
          <a:p>
            <a:pPr marL="0" indent="0" eaLnBrk="1" fontAlgn="auto" hangingPunct="1">
              <a:spcAft>
                <a:spcPts val="0"/>
              </a:spcAft>
              <a:buNone/>
              <a:defRPr/>
            </a:pPr>
            <a:endParaRPr lang="en-IE" sz="3000" dirty="0" smtClean="0"/>
          </a:p>
          <a:p>
            <a:pPr eaLnBrk="1" fontAlgn="auto" hangingPunct="1">
              <a:spcAft>
                <a:spcPts val="0"/>
              </a:spcAft>
              <a:defRPr/>
            </a:pPr>
            <a:r>
              <a:rPr lang="en-IE" sz="3000" dirty="0" smtClean="0"/>
              <a:t>As lesson progressed and I made my way around to each group, students became aware that they were responsible for their own learning.</a:t>
            </a:r>
          </a:p>
          <a:p>
            <a:pPr eaLnBrk="1" fontAlgn="auto" hangingPunct="1">
              <a:spcAft>
                <a:spcPts val="0"/>
              </a:spcAft>
              <a:defRPr/>
            </a:pPr>
            <a:endParaRPr lang="en-IE" sz="3000" dirty="0" smtClean="0"/>
          </a:p>
          <a:p>
            <a:pPr eaLnBrk="1" fontAlgn="auto" hangingPunct="1">
              <a:spcAft>
                <a:spcPts val="0"/>
              </a:spcAft>
              <a:defRPr/>
            </a:pPr>
            <a:r>
              <a:rPr lang="en-IE" sz="3000" dirty="0" smtClean="0"/>
              <a:t>They began to engage in and enjoy the lesson.</a:t>
            </a:r>
          </a:p>
          <a:p>
            <a:pPr eaLnBrk="1" fontAlgn="auto" hangingPunct="1">
              <a:spcAft>
                <a:spcPts val="0"/>
              </a:spcAft>
              <a:defRPr/>
            </a:pPr>
            <a:endParaRPr lang="en-IE" sz="3000" dirty="0"/>
          </a:p>
          <a:p>
            <a:pPr marL="0" indent="0"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AA683866-A281-42A2-8531-F89C71C67037}" type="slidenum">
              <a:rPr lang="en-IE" smtClean="0"/>
              <a:pPr>
                <a:defRPr/>
              </a:pPr>
              <a:t>40</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734888" y="1600200"/>
            <a:ext cx="8229600" cy="4525963"/>
          </a:xfrm>
        </p:spPr>
        <p:txBody>
          <a:bodyPr rtlCol="0">
            <a:normAutofit/>
          </a:bodyPr>
          <a:lstStyle/>
          <a:p>
            <a:pPr marL="0" indent="0" eaLnBrk="1" fontAlgn="auto" hangingPunct="1">
              <a:spcAft>
                <a:spcPts val="0"/>
              </a:spcAft>
              <a:buNone/>
              <a:defRPr/>
            </a:pPr>
            <a:r>
              <a:rPr lang="en-IE" sz="3000" b="1" u="sng" dirty="0">
                <a:solidFill>
                  <a:srgbClr val="990033"/>
                </a:solidFill>
              </a:rPr>
              <a:t>How did I assess what students knew and understood during the lesson</a:t>
            </a:r>
            <a:r>
              <a:rPr lang="en-IE" sz="3000" b="1" u="sng" dirty="0" smtClean="0">
                <a:solidFill>
                  <a:srgbClr val="990033"/>
                </a:solidFill>
              </a:rPr>
              <a:t>?</a:t>
            </a:r>
          </a:p>
          <a:p>
            <a:pPr eaLnBrk="1" fontAlgn="auto" hangingPunct="1">
              <a:spcAft>
                <a:spcPts val="0"/>
              </a:spcAft>
              <a:defRPr/>
            </a:pPr>
            <a:r>
              <a:rPr lang="en-IE" sz="3000" dirty="0" smtClean="0">
                <a:solidFill>
                  <a:schemeClr val="tx1">
                    <a:lumMod val="85000"/>
                    <a:lumOff val="15000"/>
                  </a:schemeClr>
                </a:solidFill>
              </a:rPr>
              <a:t>Questioning and discussion</a:t>
            </a:r>
          </a:p>
          <a:p>
            <a:pPr eaLnBrk="1" fontAlgn="auto" hangingPunct="1">
              <a:spcAft>
                <a:spcPts val="0"/>
              </a:spcAft>
              <a:defRPr/>
            </a:pPr>
            <a:r>
              <a:rPr lang="en-IE" sz="3000" dirty="0" smtClean="0">
                <a:solidFill>
                  <a:schemeClr val="tx1">
                    <a:lumMod val="85000"/>
                    <a:lumOff val="15000"/>
                  </a:schemeClr>
                </a:solidFill>
              </a:rPr>
              <a:t>Observing student work</a:t>
            </a:r>
            <a:endParaRPr lang="en-IE" sz="3000" dirty="0">
              <a:solidFill>
                <a:schemeClr val="tx1">
                  <a:lumMod val="85000"/>
                  <a:lumOff val="15000"/>
                </a:schemeClr>
              </a:solidFill>
            </a:endParaRPr>
          </a:p>
          <a:p>
            <a:pPr eaLnBrk="1" fontAlgn="auto" hangingPunct="1">
              <a:spcAft>
                <a:spcPts val="0"/>
              </a:spcAft>
              <a:buFont typeface="Arial" pitchFamily="34" charset="0"/>
              <a:buChar char="•"/>
              <a:defRPr/>
            </a:pPr>
            <a:r>
              <a:rPr lang="en-IE" sz="3000" dirty="0" smtClean="0">
                <a:solidFill>
                  <a:schemeClr val="tx1">
                    <a:lumMod val="85000"/>
                    <a:lumOff val="15000"/>
                  </a:schemeClr>
                </a:solidFill>
              </a:rPr>
              <a:t>Students explaining their work</a:t>
            </a:r>
          </a:p>
          <a:p>
            <a:pPr eaLnBrk="1" fontAlgn="auto" hangingPunct="1">
              <a:spcAft>
                <a:spcPts val="0"/>
              </a:spcAft>
              <a:buFont typeface="Arial" pitchFamily="34" charset="0"/>
              <a:buChar char="•"/>
              <a:defRPr/>
            </a:pPr>
            <a:r>
              <a:rPr lang="en-IE" sz="3000" dirty="0" smtClean="0">
                <a:solidFill>
                  <a:schemeClr val="tx1">
                    <a:lumMod val="85000"/>
                    <a:lumOff val="15000"/>
                  </a:schemeClr>
                </a:solidFill>
              </a:rPr>
              <a:t>Students giving other applications for each construction</a:t>
            </a:r>
          </a:p>
          <a:p>
            <a:pPr eaLnBrk="1" fontAlgn="auto" hangingPunct="1">
              <a:spcAft>
                <a:spcPts val="0"/>
              </a:spcAft>
              <a:buFont typeface="Arial" pitchFamily="34" charset="0"/>
              <a:buChar char="•"/>
              <a:defRPr/>
            </a:pPr>
            <a:endParaRPr lang="en-IE" sz="3000" dirty="0"/>
          </a:p>
        </p:txBody>
      </p:sp>
      <p:sp>
        <p:nvSpPr>
          <p:cNvPr id="4" name="Slide Number Placeholder 3"/>
          <p:cNvSpPr>
            <a:spLocks noGrp="1"/>
          </p:cNvSpPr>
          <p:nvPr>
            <p:ph type="sldNum" sz="quarter" idx="12"/>
          </p:nvPr>
        </p:nvSpPr>
        <p:spPr/>
        <p:txBody>
          <a:bodyPr/>
          <a:lstStyle/>
          <a:p>
            <a:pPr>
              <a:defRPr/>
            </a:pPr>
            <a:fld id="{1A3EF585-8831-40DC-AAC9-7160B39C8C7A}" type="slidenum">
              <a:rPr lang="en-IE" smtClean="0"/>
              <a:pPr>
                <a:defRPr/>
              </a:pPr>
              <a:t>41</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662880" y="1600200"/>
            <a:ext cx="8229600" cy="4525963"/>
          </a:xfrm>
        </p:spPr>
        <p:txBody>
          <a:bodyPr rtlCol="0">
            <a:normAutofit fontScale="92500" lnSpcReduction="10000"/>
          </a:bodyPr>
          <a:lstStyle/>
          <a:p>
            <a:pPr marL="0" indent="0" eaLnBrk="1" fontAlgn="auto" hangingPunct="1">
              <a:spcAft>
                <a:spcPts val="0"/>
              </a:spcAft>
              <a:buNone/>
              <a:defRPr/>
            </a:pPr>
            <a:r>
              <a:rPr lang="en-IE" b="1" dirty="0">
                <a:solidFill>
                  <a:srgbClr val="990033"/>
                </a:solidFill>
              </a:rPr>
              <a:t>How did I put closure to the lesson</a:t>
            </a:r>
            <a:r>
              <a:rPr lang="en-IE" b="1" dirty="0" smtClean="0">
                <a:solidFill>
                  <a:srgbClr val="990033"/>
                </a:solidFill>
              </a:rPr>
              <a:t>?</a:t>
            </a:r>
          </a:p>
          <a:p>
            <a:pPr marL="0" indent="0" eaLnBrk="1" fontAlgn="auto" hangingPunct="1">
              <a:spcAft>
                <a:spcPts val="0"/>
              </a:spcAft>
              <a:buNone/>
              <a:defRPr/>
            </a:pPr>
            <a:r>
              <a:rPr lang="en-IE" sz="2800" dirty="0" smtClean="0"/>
              <a:t>A class discussion about other possible applications for each construction</a:t>
            </a:r>
          </a:p>
          <a:p>
            <a:pPr marL="0" indent="0" eaLnBrk="1" fontAlgn="auto" hangingPunct="1">
              <a:spcAft>
                <a:spcPts val="0"/>
              </a:spcAft>
              <a:buNone/>
              <a:defRPr/>
            </a:pPr>
            <a:endParaRPr lang="en-IE" sz="2800" dirty="0"/>
          </a:p>
          <a:p>
            <a:pPr marL="0" indent="0" eaLnBrk="1" fontAlgn="auto" hangingPunct="1">
              <a:spcAft>
                <a:spcPts val="0"/>
              </a:spcAft>
              <a:buNone/>
              <a:defRPr/>
            </a:pPr>
            <a:r>
              <a:rPr lang="en-IE" b="1" dirty="0">
                <a:solidFill>
                  <a:srgbClr val="990033"/>
                </a:solidFill>
              </a:rPr>
              <a:t>What understandings have I developed regarding teaching strategies </a:t>
            </a:r>
            <a:r>
              <a:rPr lang="en-IE" b="1" dirty="0" smtClean="0">
                <a:solidFill>
                  <a:srgbClr val="990033"/>
                </a:solidFill>
              </a:rPr>
              <a:t>for </a:t>
            </a:r>
            <a:r>
              <a:rPr lang="en-IE" b="1" dirty="0">
                <a:solidFill>
                  <a:srgbClr val="990033"/>
                </a:solidFill>
              </a:rPr>
              <a:t>this topic as a result of my involvement in Lesson </a:t>
            </a:r>
            <a:r>
              <a:rPr lang="en-IE" b="1" dirty="0" smtClean="0">
                <a:solidFill>
                  <a:srgbClr val="990033"/>
                </a:solidFill>
              </a:rPr>
              <a:t>Study?</a:t>
            </a:r>
          </a:p>
          <a:p>
            <a:pPr eaLnBrk="1" fontAlgn="auto" hangingPunct="1">
              <a:spcAft>
                <a:spcPts val="0"/>
              </a:spcAft>
              <a:defRPr/>
            </a:pPr>
            <a:r>
              <a:rPr lang="en-IE" sz="2800" dirty="0" smtClean="0"/>
              <a:t>Be prepared</a:t>
            </a:r>
          </a:p>
          <a:p>
            <a:pPr eaLnBrk="1" fontAlgn="auto" hangingPunct="1">
              <a:spcAft>
                <a:spcPts val="0"/>
              </a:spcAft>
              <a:defRPr/>
            </a:pPr>
            <a:r>
              <a:rPr lang="en-IE" sz="2800" dirty="0" smtClean="0"/>
              <a:t>Pair Work</a:t>
            </a:r>
          </a:p>
          <a:p>
            <a:pPr eaLnBrk="1" fontAlgn="auto" hangingPunct="1">
              <a:spcAft>
                <a:spcPts val="0"/>
              </a:spcAft>
              <a:defRPr/>
            </a:pPr>
            <a:r>
              <a:rPr lang="en-IE" sz="2800" dirty="0" smtClean="0"/>
              <a:t>Learn by discovery and by making mistakes</a:t>
            </a:r>
          </a:p>
        </p:txBody>
      </p:sp>
      <p:sp>
        <p:nvSpPr>
          <p:cNvPr id="4" name="Slide Number Placeholder 3"/>
          <p:cNvSpPr>
            <a:spLocks noGrp="1"/>
          </p:cNvSpPr>
          <p:nvPr>
            <p:ph type="sldNum" sz="quarter" idx="12"/>
          </p:nvPr>
        </p:nvSpPr>
        <p:spPr/>
        <p:txBody>
          <a:bodyPr/>
          <a:lstStyle/>
          <a:p>
            <a:pPr>
              <a:defRPr/>
            </a:pPr>
            <a:fld id="{B5137E78-7D03-4F29-A8B9-799A6B4A6866}" type="slidenum">
              <a:rPr lang="en-IE" smtClean="0"/>
              <a:pPr>
                <a:defRPr/>
              </a:pPr>
              <a:t>42</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u="none" dirty="0"/>
              <a:t>Teaching Strategies</a:t>
            </a:r>
            <a:endParaRPr lang="en-IE" dirty="0"/>
          </a:p>
        </p:txBody>
      </p:sp>
      <p:sp>
        <p:nvSpPr>
          <p:cNvPr id="3" name="Content Placeholder 2"/>
          <p:cNvSpPr>
            <a:spLocks noGrp="1"/>
          </p:cNvSpPr>
          <p:nvPr>
            <p:ph idx="1"/>
          </p:nvPr>
        </p:nvSpPr>
        <p:spPr>
          <a:xfrm>
            <a:off x="662880" y="1600200"/>
            <a:ext cx="8229600" cy="4525963"/>
          </a:xfrm>
        </p:spPr>
        <p:txBody>
          <a:bodyPr/>
          <a:lstStyle/>
          <a:p>
            <a:pPr marL="0" indent="0" eaLnBrk="1" fontAlgn="auto" hangingPunct="1">
              <a:spcAft>
                <a:spcPts val="0"/>
              </a:spcAft>
              <a:buNone/>
              <a:defRPr/>
            </a:pPr>
            <a:r>
              <a:rPr lang="en-IE" sz="3000" dirty="0">
                <a:solidFill>
                  <a:srgbClr val="990033"/>
                </a:solidFill>
              </a:rPr>
              <a:t>What changes would I make in the future, based on what I have learned in my teaching, to address students’ misconceptions?</a:t>
            </a:r>
          </a:p>
          <a:p>
            <a:pPr marL="0" indent="0" eaLnBrk="1" fontAlgn="auto" hangingPunct="1">
              <a:spcAft>
                <a:spcPts val="0"/>
              </a:spcAft>
              <a:buNone/>
              <a:defRPr/>
            </a:pPr>
            <a:endParaRPr lang="en-IE" sz="3000" dirty="0">
              <a:solidFill>
                <a:srgbClr val="C00000"/>
              </a:solidFill>
            </a:endParaRPr>
          </a:p>
          <a:p>
            <a:pPr eaLnBrk="1" fontAlgn="auto" hangingPunct="1">
              <a:spcAft>
                <a:spcPts val="0"/>
              </a:spcAft>
              <a:defRPr/>
            </a:pPr>
            <a:r>
              <a:rPr lang="en-IE" sz="2600" dirty="0"/>
              <a:t>On completing each construction, ask students when might this construction be used in everyday life?</a:t>
            </a:r>
          </a:p>
          <a:p>
            <a:pPr eaLnBrk="1" fontAlgn="auto" hangingPunct="1">
              <a:spcAft>
                <a:spcPts val="0"/>
              </a:spcAft>
              <a:defRPr/>
            </a:pPr>
            <a:r>
              <a:rPr lang="en-IE" sz="2600" dirty="0" smtClean="0"/>
              <a:t>Use a </a:t>
            </a:r>
            <a:r>
              <a:rPr lang="en-IE" sz="2600" dirty="0"/>
              <a:t>worksheet to accompany PowerPoint </a:t>
            </a:r>
            <a:r>
              <a:rPr lang="en-IE" sz="2600" dirty="0" smtClean="0"/>
              <a:t>slides. </a:t>
            </a:r>
          </a:p>
          <a:p>
            <a:pPr eaLnBrk="1" fontAlgn="auto" hangingPunct="1">
              <a:spcAft>
                <a:spcPts val="0"/>
              </a:spcAft>
              <a:defRPr/>
            </a:pPr>
            <a:r>
              <a:rPr lang="en-IE" sz="2600" dirty="0" smtClean="0"/>
              <a:t>Test out worksheets to make sure construction can be contained on page and picture is not too big or small for equipment.</a:t>
            </a:r>
          </a:p>
          <a:p>
            <a:pPr eaLnBrk="1" fontAlgn="auto" hangingPunct="1">
              <a:spcAft>
                <a:spcPts val="0"/>
              </a:spcAft>
              <a:defRPr/>
            </a:pPr>
            <a:endParaRPr lang="en-IE" sz="2600" dirty="0"/>
          </a:p>
          <a:p>
            <a:pPr marL="0" indent="0" eaLnBrk="1" fontAlgn="auto" hangingPunct="1">
              <a:spcAft>
                <a:spcPts val="0"/>
              </a:spcAft>
              <a:buNone/>
              <a:defRPr/>
            </a:pPr>
            <a:endParaRPr lang="en-IE" dirty="0"/>
          </a:p>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43</a:t>
            </a:fld>
            <a:endParaRPr lang="en-IE" dirty="0"/>
          </a:p>
        </p:txBody>
      </p:sp>
    </p:spTree>
    <p:extLst>
      <p:ext uri="{BB962C8B-B14F-4D97-AF65-F5344CB8AC3E}">
        <p14:creationId xmlns:p14="http://schemas.microsoft.com/office/powerpoint/2010/main" val="205440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smtClean="0"/>
              <a:t>Worksheet to accompany PowerPoint</a:t>
            </a:r>
            <a:endParaRPr lang="en-IE" sz="3600" dirty="0"/>
          </a:p>
        </p:txBody>
      </p:sp>
      <p:sp>
        <p:nvSpPr>
          <p:cNvPr id="3" name="Content Placeholder 2"/>
          <p:cNvSpPr>
            <a:spLocks noGrp="1"/>
          </p:cNvSpPr>
          <p:nvPr>
            <p:ph idx="1"/>
          </p:nvPr>
        </p:nvSpPr>
        <p:spPr/>
        <p:txBody>
          <a:bodyPr/>
          <a:lstStyle/>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44</a:t>
            </a:fld>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556792"/>
            <a:ext cx="2952328" cy="46625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3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8792"/>
            <a:ext cx="8435280" cy="1548000"/>
          </a:xfrm>
          <a:ln>
            <a:miter lim="800000"/>
            <a:headEnd/>
            <a:tailEnd/>
          </a:ln>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a:xfrm>
            <a:off x="662880" y="1600200"/>
            <a:ext cx="8229600" cy="4525963"/>
          </a:xfrm>
        </p:spPr>
        <p:txBody>
          <a:bodyPr rtlCol="0">
            <a:normAutofit/>
          </a:bodyPr>
          <a:lstStyle/>
          <a:p>
            <a:pPr marL="0" indent="0" algn="ctr" eaLnBrk="1" fontAlgn="auto" hangingPunct="1">
              <a:spcAft>
                <a:spcPts val="0"/>
              </a:spcAft>
              <a:buFont typeface="Arial" charset="0"/>
              <a:buNone/>
              <a:defRPr/>
            </a:pPr>
            <a:r>
              <a:rPr lang="en-IE" b="1" dirty="0" smtClean="0"/>
              <a:t>Strengths &amp; Weaknesses</a:t>
            </a:r>
          </a:p>
          <a:p>
            <a:pPr marL="0" indent="0" eaLnBrk="1" fontAlgn="auto" hangingPunct="1">
              <a:spcAft>
                <a:spcPts val="0"/>
              </a:spcAft>
              <a:buNone/>
              <a:defRPr/>
            </a:pPr>
            <a:r>
              <a:rPr lang="en-IE" b="1" dirty="0" smtClean="0">
                <a:solidFill>
                  <a:srgbClr val="990033"/>
                </a:solidFill>
              </a:rPr>
              <a:t>As a mathematics team how has Lesson Study impacted on the way we work with other colleagues?</a:t>
            </a:r>
          </a:p>
          <a:p>
            <a:pPr marL="0" indent="0" eaLnBrk="1" fontAlgn="auto" hangingPunct="1">
              <a:spcAft>
                <a:spcPts val="0"/>
              </a:spcAft>
              <a:buNone/>
              <a:defRPr/>
            </a:pPr>
            <a:r>
              <a:rPr lang="en-IE" sz="3000" dirty="0" smtClean="0"/>
              <a:t>We found working together, sharing ideas, trying out resources and giving feedback very constructive and rewarding.  We have continued to swop, try out and improve on resources for other class groups.</a:t>
            </a:r>
            <a:r>
              <a:rPr lang="en-IE" sz="3000" dirty="0" smtClean="0">
                <a:solidFill>
                  <a:srgbClr val="C00000"/>
                </a:solidFill>
              </a:rPr>
              <a:t> </a:t>
            </a:r>
            <a:endParaRPr lang="en-IE" sz="3000" dirty="0" smtClean="0"/>
          </a:p>
          <a:p>
            <a:pPr marL="0" indent="0" eaLnBrk="1" fontAlgn="auto" hangingPunct="1">
              <a:spcAft>
                <a:spcPts val="0"/>
              </a:spcAft>
              <a:buNone/>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pPr>
                <a:defRPr/>
              </a:pPr>
              <a:t>45</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496944" cy="1542802"/>
          </a:xfrm>
        </p:spPr>
        <p:txBody>
          <a:bodyPr/>
          <a:lstStyle/>
          <a:p>
            <a:r>
              <a:rPr lang="en-IE" u="none" dirty="0"/>
              <a:t>Reflections on Lesson Study Process</a:t>
            </a:r>
            <a:endParaRPr lang="en-IE" dirty="0"/>
          </a:p>
        </p:txBody>
      </p:sp>
      <p:sp>
        <p:nvSpPr>
          <p:cNvPr id="3" name="Content Placeholder 2"/>
          <p:cNvSpPr>
            <a:spLocks noGrp="1"/>
          </p:cNvSpPr>
          <p:nvPr>
            <p:ph idx="1"/>
          </p:nvPr>
        </p:nvSpPr>
        <p:spPr>
          <a:xfrm>
            <a:off x="662880" y="1484784"/>
            <a:ext cx="8229600" cy="4781128"/>
          </a:xfrm>
        </p:spPr>
        <p:txBody>
          <a:bodyPr/>
          <a:lstStyle/>
          <a:p>
            <a:pPr marL="0" indent="0" eaLnBrk="1" fontAlgn="auto" hangingPunct="1">
              <a:spcAft>
                <a:spcPts val="0"/>
              </a:spcAft>
              <a:buNone/>
              <a:defRPr/>
            </a:pPr>
            <a:r>
              <a:rPr lang="en-IE" b="1" dirty="0">
                <a:solidFill>
                  <a:srgbClr val="990033"/>
                </a:solidFill>
              </a:rPr>
              <a:t>Personally, how has Lesson Study supported my growth as a teacher</a:t>
            </a:r>
            <a:r>
              <a:rPr lang="en-IE" b="1" dirty="0" smtClean="0">
                <a:solidFill>
                  <a:srgbClr val="990033"/>
                </a:solidFill>
              </a:rPr>
              <a:t>?</a:t>
            </a:r>
          </a:p>
          <a:p>
            <a:pPr eaLnBrk="1" fontAlgn="auto" hangingPunct="1">
              <a:spcAft>
                <a:spcPts val="0"/>
              </a:spcAft>
              <a:defRPr/>
            </a:pPr>
            <a:r>
              <a:rPr lang="en-IE" sz="2600" dirty="0" smtClean="0"/>
              <a:t>The facilitator rather than the instructor</a:t>
            </a:r>
          </a:p>
          <a:p>
            <a:pPr eaLnBrk="1" fontAlgn="auto" hangingPunct="1">
              <a:spcAft>
                <a:spcPts val="0"/>
              </a:spcAft>
              <a:defRPr/>
            </a:pPr>
            <a:r>
              <a:rPr lang="en-IE" sz="2600" dirty="0" smtClean="0"/>
              <a:t>The importance of learning by discovery</a:t>
            </a:r>
          </a:p>
          <a:p>
            <a:pPr eaLnBrk="1" fontAlgn="auto" hangingPunct="1">
              <a:spcAft>
                <a:spcPts val="0"/>
              </a:spcAft>
              <a:defRPr/>
            </a:pPr>
            <a:r>
              <a:rPr lang="en-IE" sz="2600" dirty="0" smtClean="0"/>
              <a:t>The importance of collaborative teaching</a:t>
            </a:r>
          </a:p>
          <a:p>
            <a:pPr marL="0" indent="0" eaLnBrk="1" fontAlgn="auto" hangingPunct="1">
              <a:spcAft>
                <a:spcPts val="0"/>
              </a:spcAft>
              <a:buNone/>
              <a:defRPr/>
            </a:pPr>
            <a:r>
              <a:rPr lang="en-IE" b="1" dirty="0" smtClean="0">
                <a:solidFill>
                  <a:srgbClr val="990033"/>
                </a:solidFill>
              </a:rPr>
              <a:t>Recommendations </a:t>
            </a:r>
            <a:r>
              <a:rPr lang="en-IE" b="1" dirty="0">
                <a:solidFill>
                  <a:srgbClr val="990033"/>
                </a:solidFill>
              </a:rPr>
              <a:t>as to how Lesson Study could be integrated into a school context</a:t>
            </a:r>
            <a:r>
              <a:rPr lang="en-IE" b="1" dirty="0" smtClean="0">
                <a:solidFill>
                  <a:srgbClr val="990033"/>
                </a:solidFill>
              </a:rPr>
              <a:t>.</a:t>
            </a:r>
          </a:p>
          <a:p>
            <a:pPr eaLnBrk="1" fontAlgn="auto" hangingPunct="1">
              <a:spcAft>
                <a:spcPts val="0"/>
              </a:spcAft>
              <a:defRPr/>
            </a:pPr>
            <a:r>
              <a:rPr lang="en-IE" sz="2600" dirty="0" smtClean="0"/>
              <a:t>Literacy and Numeracy strategies</a:t>
            </a:r>
          </a:p>
          <a:p>
            <a:pPr eaLnBrk="1" fontAlgn="auto" hangingPunct="1">
              <a:spcAft>
                <a:spcPts val="0"/>
              </a:spcAft>
              <a:defRPr/>
            </a:pPr>
            <a:r>
              <a:rPr lang="en-IE" sz="2600" dirty="0" smtClean="0"/>
              <a:t>Share best practice and experience with other departments in the school</a:t>
            </a:r>
          </a:p>
          <a:p>
            <a:pPr marL="0" indent="0" eaLnBrk="1" fontAlgn="auto" hangingPunct="1">
              <a:spcAft>
                <a:spcPts val="0"/>
              </a:spcAft>
              <a:buNone/>
              <a:defRPr/>
            </a:pPr>
            <a:endParaRPr lang="en-IE" b="1" dirty="0">
              <a:solidFill>
                <a:srgbClr val="C00000"/>
              </a:solidFill>
            </a:endParaRPr>
          </a:p>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46</a:t>
            </a:fld>
            <a:endParaRPr lang="en-IE" dirty="0"/>
          </a:p>
        </p:txBody>
      </p:sp>
    </p:spTree>
    <p:extLst>
      <p:ext uri="{BB962C8B-B14F-4D97-AF65-F5344CB8AC3E}">
        <p14:creationId xmlns:p14="http://schemas.microsoft.com/office/powerpoint/2010/main" val="20590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SEC Feedback 2011</a:t>
            </a:r>
            <a:endParaRPr lang="en-IE" dirty="0"/>
          </a:p>
        </p:txBody>
      </p:sp>
      <p:sp>
        <p:nvSpPr>
          <p:cNvPr id="3" name="Content Placeholder 2"/>
          <p:cNvSpPr>
            <a:spLocks noGrp="1"/>
          </p:cNvSpPr>
          <p:nvPr>
            <p:ph idx="1"/>
          </p:nvPr>
        </p:nvSpPr>
        <p:spPr>
          <a:xfrm>
            <a:off x="662880" y="1600200"/>
            <a:ext cx="8229600" cy="4525963"/>
          </a:xfrm>
        </p:spPr>
        <p:txBody>
          <a:bodyPr/>
          <a:lstStyle/>
          <a:p>
            <a:pPr marL="0" lvl="0" indent="0" eaLnBrk="1" fontAlgn="auto" hangingPunct="1">
              <a:spcAft>
                <a:spcPts val="0"/>
              </a:spcAft>
              <a:buNone/>
              <a:defRPr/>
            </a:pPr>
            <a:r>
              <a:rPr lang="en-IE" sz="2600" u="sng" dirty="0" smtClean="0">
                <a:solidFill>
                  <a:srgbClr val="990033"/>
                </a:solidFill>
              </a:rPr>
              <a:t>Feedback from the SEC on the 2011 Leaving Certificate Examinations for Phase 2 of Project Maths in the Initial Schools: </a:t>
            </a:r>
          </a:p>
          <a:p>
            <a:pPr marL="0" lvl="0" indent="0" eaLnBrk="1" fontAlgn="auto" hangingPunct="1">
              <a:spcAft>
                <a:spcPts val="0"/>
              </a:spcAft>
              <a:buNone/>
              <a:defRPr/>
            </a:pPr>
            <a:endParaRPr lang="en-IE" sz="2200" u="sng" dirty="0">
              <a:solidFill>
                <a:prstClr val="black">
                  <a:lumMod val="75000"/>
                  <a:lumOff val="25000"/>
                </a:prstClr>
              </a:solidFill>
            </a:endParaRPr>
          </a:p>
          <a:p>
            <a:pPr marL="0" lvl="0" indent="0" eaLnBrk="1" fontAlgn="auto" hangingPunct="1">
              <a:spcAft>
                <a:spcPts val="0"/>
              </a:spcAft>
              <a:buNone/>
              <a:defRPr/>
            </a:pPr>
            <a:r>
              <a:rPr lang="en-IE" sz="2200" dirty="0" smtClean="0">
                <a:solidFill>
                  <a:schemeClr val="tx1"/>
                </a:solidFill>
              </a:rPr>
              <a:t>“At </a:t>
            </a:r>
            <a:r>
              <a:rPr lang="en-IE" sz="2200" dirty="0">
                <a:solidFill>
                  <a:schemeClr val="tx1"/>
                </a:solidFill>
              </a:rPr>
              <a:t>all levels, questions that required understanding of concepts caused considerably more </a:t>
            </a:r>
            <a:r>
              <a:rPr lang="en-IE" sz="2200" dirty="0" smtClean="0">
                <a:solidFill>
                  <a:schemeClr val="tx1"/>
                </a:solidFill>
              </a:rPr>
              <a:t>difficulty </a:t>
            </a:r>
            <a:r>
              <a:rPr lang="en-IE" sz="2200" dirty="0">
                <a:solidFill>
                  <a:schemeClr val="tx1"/>
                </a:solidFill>
              </a:rPr>
              <a:t>than those testing the execution of routine skills presented in a familiar way</a:t>
            </a:r>
            <a:r>
              <a:rPr lang="en-IE" sz="2200" dirty="0" smtClean="0">
                <a:solidFill>
                  <a:schemeClr val="tx1"/>
                </a:solidFill>
              </a:rPr>
              <a:t>.”</a:t>
            </a:r>
            <a:endParaRPr lang="en-IE" sz="2200" dirty="0">
              <a:solidFill>
                <a:schemeClr val="tx1"/>
              </a:solidFill>
            </a:endParaRPr>
          </a:p>
          <a:p>
            <a:pPr marL="0" lvl="0" indent="0" eaLnBrk="1" fontAlgn="auto" hangingPunct="1">
              <a:spcAft>
                <a:spcPts val="0"/>
              </a:spcAft>
              <a:buNone/>
              <a:defRPr/>
            </a:pPr>
            <a:r>
              <a:rPr lang="en-IE" sz="2200" dirty="0">
                <a:solidFill>
                  <a:prstClr val="black">
                    <a:lumMod val="75000"/>
                    <a:lumOff val="25000"/>
                  </a:prstClr>
                </a:solidFill>
              </a:rPr>
              <a:t> </a:t>
            </a:r>
          </a:p>
          <a:p>
            <a:pPr marL="0" lvl="0" indent="0" eaLnBrk="1" fontAlgn="auto" hangingPunct="1">
              <a:spcAft>
                <a:spcPts val="0"/>
              </a:spcAft>
              <a:buNone/>
              <a:defRPr/>
            </a:pPr>
            <a:r>
              <a:rPr lang="en-IE" sz="2200" dirty="0" smtClean="0">
                <a:solidFill>
                  <a:schemeClr val="tx1"/>
                </a:solidFill>
              </a:rPr>
              <a:t>“ </a:t>
            </a:r>
            <a:r>
              <a:rPr lang="en-IE" sz="2200" dirty="0">
                <a:solidFill>
                  <a:schemeClr val="tx1"/>
                </a:solidFill>
              </a:rPr>
              <a:t>Many candidates had difficulty coping with questions that required the application of their </a:t>
            </a:r>
            <a:r>
              <a:rPr lang="en-IE" sz="2200" dirty="0" smtClean="0">
                <a:solidFill>
                  <a:schemeClr val="tx1"/>
                </a:solidFill>
              </a:rPr>
              <a:t>knowledge </a:t>
            </a:r>
            <a:r>
              <a:rPr lang="en-IE" sz="2200" dirty="0">
                <a:solidFill>
                  <a:schemeClr val="tx1"/>
                </a:solidFill>
              </a:rPr>
              <a:t>and skills in a different context from the one in which those skills were developed</a:t>
            </a:r>
            <a:r>
              <a:rPr lang="en-IE" sz="2200" dirty="0" smtClean="0">
                <a:solidFill>
                  <a:schemeClr val="tx1"/>
                </a:solidFill>
              </a:rPr>
              <a:t>.” </a:t>
            </a:r>
            <a:endParaRPr lang="en-IE" sz="2200" dirty="0">
              <a:solidFill>
                <a:schemeClr val="tx1"/>
              </a:solidFill>
            </a:endParaRPr>
          </a:p>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5</a:t>
            </a:fld>
            <a:endParaRPr lang="en-IE" dirty="0"/>
          </a:p>
        </p:txBody>
      </p:sp>
    </p:spTree>
    <p:extLst>
      <p:ext uri="{BB962C8B-B14F-4D97-AF65-F5344CB8AC3E}">
        <p14:creationId xmlns:p14="http://schemas.microsoft.com/office/powerpoint/2010/main" val="37974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JC Ordinary Level Mock Question 2013</a:t>
            </a:r>
            <a:endParaRPr lang="en-IE" sz="2400"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6</a:t>
            </a:fld>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944958" cy="4937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4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Workshop 6</a:t>
            </a:r>
            <a:endParaRPr lang="en-IE" sz="2400" dirty="0"/>
          </a:p>
        </p:txBody>
      </p:sp>
      <p:sp>
        <p:nvSpPr>
          <p:cNvPr id="3" name="Content Placeholder 2"/>
          <p:cNvSpPr>
            <a:spLocks noGrp="1"/>
          </p:cNvSpPr>
          <p:nvPr>
            <p:ph idx="1"/>
          </p:nvPr>
        </p:nvSpPr>
        <p:spPr>
          <a:xfrm>
            <a:off x="662880" y="1600200"/>
            <a:ext cx="8229600" cy="4525963"/>
          </a:xfrm>
        </p:spPr>
        <p:txBody>
          <a:bodyPr/>
          <a:lstStyle/>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7</a:t>
            </a:fld>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76" y="1700808"/>
            <a:ext cx="8290904" cy="403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98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662880" y="1412776"/>
            <a:ext cx="8229600" cy="4525963"/>
          </a:xfrm>
        </p:spPr>
        <p:txBody>
          <a:bodyPr/>
          <a:lstStyle/>
          <a:p>
            <a:pPr marL="0" lvl="0" indent="0" eaLnBrk="1" fontAlgn="auto" hangingPunct="1">
              <a:spcAft>
                <a:spcPts val="0"/>
              </a:spcAft>
              <a:buNone/>
              <a:defRPr/>
            </a:pPr>
            <a:r>
              <a:rPr lang="en-IE" b="1" u="sng" dirty="0" smtClean="0">
                <a:solidFill>
                  <a:srgbClr val="990033"/>
                </a:solidFill>
              </a:rPr>
              <a:t>Learning </a:t>
            </a:r>
            <a:r>
              <a:rPr lang="en-IE" b="1" u="sng" dirty="0">
                <a:solidFill>
                  <a:srgbClr val="990033"/>
                </a:solidFill>
              </a:rPr>
              <a:t>Outcomes</a:t>
            </a:r>
          </a:p>
          <a:p>
            <a:pPr marL="0" lvl="0" indent="0" eaLnBrk="1" fontAlgn="auto" hangingPunct="1">
              <a:spcAft>
                <a:spcPts val="1200"/>
              </a:spcAft>
              <a:buNone/>
              <a:defRPr/>
            </a:pPr>
            <a:r>
              <a:rPr lang="en-IE" sz="2500" dirty="0" smtClean="0">
                <a:solidFill>
                  <a:prstClr val="black">
                    <a:lumMod val="75000"/>
                    <a:lumOff val="25000"/>
                  </a:prstClr>
                </a:solidFill>
              </a:rPr>
              <a:t>Students </a:t>
            </a:r>
            <a:r>
              <a:rPr lang="en-IE" sz="2500" dirty="0">
                <a:solidFill>
                  <a:prstClr val="black">
                    <a:lumMod val="75000"/>
                    <a:lumOff val="25000"/>
                  </a:prstClr>
                </a:solidFill>
              </a:rPr>
              <a:t>should improve in the following areas: </a:t>
            </a:r>
            <a:endParaRPr lang="en-IE" sz="2500" dirty="0" smtClean="0">
              <a:solidFill>
                <a:prstClr val="black">
                  <a:lumMod val="75000"/>
                  <a:lumOff val="25000"/>
                </a:prstClr>
              </a:solidFill>
            </a:endParaRPr>
          </a:p>
          <a:p>
            <a:pPr eaLnBrk="1" fontAlgn="auto" hangingPunct="1">
              <a:spcAft>
                <a:spcPts val="0"/>
              </a:spcAft>
              <a:defRPr/>
            </a:pPr>
            <a:r>
              <a:rPr lang="en-IE" sz="2500" dirty="0" smtClean="0">
                <a:solidFill>
                  <a:prstClr val="black">
                    <a:lumMod val="75000"/>
                    <a:lumOff val="25000"/>
                  </a:prstClr>
                </a:solidFill>
              </a:rPr>
              <a:t>Making </a:t>
            </a:r>
            <a:r>
              <a:rPr lang="en-IE" sz="2500" dirty="0">
                <a:solidFill>
                  <a:prstClr val="black">
                    <a:lumMod val="75000"/>
                    <a:lumOff val="25000"/>
                  </a:prstClr>
                </a:solidFill>
              </a:rPr>
              <a:t>the connections between Geometry constructions and the </a:t>
            </a:r>
            <a:r>
              <a:rPr lang="en-IE" sz="2500" dirty="0" smtClean="0">
                <a:solidFill>
                  <a:prstClr val="black">
                    <a:lumMod val="75000"/>
                    <a:lumOff val="25000"/>
                  </a:prstClr>
                </a:solidFill>
              </a:rPr>
              <a:t>real-life </a:t>
            </a:r>
            <a:r>
              <a:rPr lang="en-IE" sz="2500" dirty="0">
                <a:solidFill>
                  <a:prstClr val="black">
                    <a:lumMod val="75000"/>
                    <a:lumOff val="25000"/>
                  </a:prstClr>
                </a:solidFill>
              </a:rPr>
              <a:t>applications of </a:t>
            </a:r>
            <a:r>
              <a:rPr lang="en-IE" sz="2500" dirty="0" smtClean="0">
                <a:solidFill>
                  <a:prstClr val="black">
                    <a:lumMod val="75000"/>
                    <a:lumOff val="25000"/>
                  </a:prstClr>
                </a:solidFill>
              </a:rPr>
              <a:t>these</a:t>
            </a:r>
          </a:p>
          <a:p>
            <a:pPr eaLnBrk="1" fontAlgn="auto" hangingPunct="1">
              <a:spcAft>
                <a:spcPts val="0"/>
              </a:spcAft>
              <a:defRPr/>
            </a:pPr>
            <a:endParaRPr lang="en-IE" sz="2500" dirty="0">
              <a:solidFill>
                <a:prstClr val="black">
                  <a:lumMod val="75000"/>
                  <a:lumOff val="25000"/>
                </a:prstClr>
              </a:solidFill>
            </a:endParaRPr>
          </a:p>
          <a:p>
            <a:pPr eaLnBrk="1" fontAlgn="auto" hangingPunct="1">
              <a:spcAft>
                <a:spcPts val="0"/>
              </a:spcAft>
              <a:defRPr/>
            </a:pPr>
            <a:r>
              <a:rPr lang="en-IE" sz="2500" dirty="0">
                <a:solidFill>
                  <a:prstClr val="black">
                    <a:lumMod val="75000"/>
                    <a:lumOff val="25000"/>
                  </a:prstClr>
                </a:solidFill>
              </a:rPr>
              <a:t>Recognising the correct constructions to use for context based </a:t>
            </a:r>
            <a:r>
              <a:rPr lang="en-IE" sz="2500" dirty="0" smtClean="0">
                <a:solidFill>
                  <a:prstClr val="black">
                    <a:lumMod val="75000"/>
                    <a:lumOff val="25000"/>
                  </a:prstClr>
                </a:solidFill>
              </a:rPr>
              <a:t>problems</a:t>
            </a:r>
          </a:p>
          <a:p>
            <a:pPr marL="0" indent="0" eaLnBrk="1" fontAlgn="auto" hangingPunct="1">
              <a:spcAft>
                <a:spcPts val="0"/>
              </a:spcAft>
              <a:buNone/>
              <a:defRPr/>
            </a:pPr>
            <a:endParaRPr lang="en-IE" sz="2500" dirty="0" smtClean="0">
              <a:solidFill>
                <a:prstClr val="black">
                  <a:lumMod val="75000"/>
                  <a:lumOff val="25000"/>
                </a:prstClr>
              </a:solidFill>
            </a:endParaRPr>
          </a:p>
          <a:p>
            <a:pPr eaLnBrk="1" fontAlgn="auto" hangingPunct="1">
              <a:spcAft>
                <a:spcPts val="0"/>
              </a:spcAft>
              <a:defRPr/>
            </a:pPr>
            <a:r>
              <a:rPr lang="en-IE" sz="2500" dirty="0" smtClean="0">
                <a:solidFill>
                  <a:prstClr val="black">
                    <a:lumMod val="75000"/>
                    <a:lumOff val="25000"/>
                  </a:prstClr>
                </a:solidFill>
              </a:rPr>
              <a:t>Ability to draw on different areas of maths to solve different parts of a problem </a:t>
            </a:r>
            <a:endParaRPr lang="en-IE" sz="2500" u="sng" dirty="0" smtClean="0">
              <a:solidFill>
                <a:prstClr val="black">
                  <a:lumMod val="75000"/>
                  <a:lumOff val="25000"/>
                </a:prstClr>
              </a:solidFill>
            </a:endParaRPr>
          </a:p>
          <a:p>
            <a:pPr marL="0" lvl="0" indent="0" eaLnBrk="1" fontAlgn="auto" hangingPunct="1">
              <a:spcAft>
                <a:spcPts val="0"/>
              </a:spcAft>
              <a:buNone/>
              <a:defRPr/>
            </a:pPr>
            <a:endParaRPr lang="en-IE" sz="2800" dirty="0">
              <a:solidFill>
                <a:prstClr val="black">
                  <a:lumMod val="75000"/>
                  <a:lumOff val="25000"/>
                </a:prstClr>
              </a:solidFill>
            </a:endParaRPr>
          </a:p>
          <a:p>
            <a:pPr marL="0" lvl="0" indent="0" eaLnBrk="1" fontAlgn="auto" hangingPunct="1">
              <a:spcAft>
                <a:spcPts val="0"/>
              </a:spcAft>
              <a:buNone/>
              <a:defRPr/>
            </a:pPr>
            <a:endParaRPr lang="en-IE" sz="2800"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8</a:t>
            </a:fld>
            <a:endParaRPr lang="en-IE" dirty="0"/>
          </a:p>
        </p:txBody>
      </p:sp>
    </p:spTree>
    <p:extLst>
      <p:ext uri="{BB962C8B-B14F-4D97-AF65-F5344CB8AC3E}">
        <p14:creationId xmlns:p14="http://schemas.microsoft.com/office/powerpoint/2010/main" val="237298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662880" y="1412776"/>
            <a:ext cx="8229600" cy="4525963"/>
          </a:xfrm>
        </p:spPr>
        <p:txBody>
          <a:bodyPr>
            <a:normAutofit fontScale="92500" lnSpcReduction="10000"/>
          </a:bodyPr>
          <a:lstStyle/>
          <a:p>
            <a:pPr marL="0" indent="0">
              <a:spcBef>
                <a:spcPts val="600"/>
              </a:spcBef>
              <a:spcAft>
                <a:spcPts val="600"/>
              </a:spcAft>
              <a:buNone/>
            </a:pPr>
            <a:r>
              <a:rPr lang="en-IE" b="1" u="sng" dirty="0">
                <a:solidFill>
                  <a:srgbClr val="990033"/>
                </a:solidFill>
              </a:rPr>
              <a:t>How we planned the </a:t>
            </a:r>
            <a:r>
              <a:rPr lang="en-IE" b="1" u="sng" dirty="0" smtClean="0">
                <a:solidFill>
                  <a:srgbClr val="990033"/>
                </a:solidFill>
              </a:rPr>
              <a:t>lesson:</a:t>
            </a:r>
          </a:p>
          <a:p>
            <a:r>
              <a:rPr lang="en-IE" sz="2500" dirty="0" smtClean="0">
                <a:solidFill>
                  <a:prstClr val="black">
                    <a:lumMod val="75000"/>
                    <a:lumOff val="25000"/>
                  </a:prstClr>
                </a:solidFill>
              </a:rPr>
              <a:t>Discussed ideas for new resources and possible applications of different constructions</a:t>
            </a:r>
          </a:p>
          <a:p>
            <a:pPr marL="0" indent="0">
              <a:buNone/>
            </a:pPr>
            <a:endParaRPr lang="en-IE" sz="2500" dirty="0" smtClean="0">
              <a:solidFill>
                <a:prstClr val="black">
                  <a:lumMod val="75000"/>
                  <a:lumOff val="25000"/>
                </a:prstClr>
              </a:solidFill>
            </a:endParaRPr>
          </a:p>
          <a:p>
            <a:r>
              <a:rPr lang="en-IE" sz="2500" dirty="0" smtClean="0">
                <a:solidFill>
                  <a:prstClr val="black">
                    <a:lumMod val="75000"/>
                    <a:lumOff val="25000"/>
                  </a:prstClr>
                </a:solidFill>
              </a:rPr>
              <a:t>Planned to revise Geometry Constructions in the conventional way first</a:t>
            </a:r>
          </a:p>
          <a:p>
            <a:pPr marL="0" indent="0">
              <a:buNone/>
            </a:pPr>
            <a:endParaRPr lang="en-IE" sz="2500" dirty="0" smtClean="0">
              <a:solidFill>
                <a:prstClr val="black">
                  <a:lumMod val="75000"/>
                  <a:lumOff val="25000"/>
                </a:prstClr>
              </a:solidFill>
            </a:endParaRPr>
          </a:p>
          <a:p>
            <a:r>
              <a:rPr lang="en-IE" sz="2500" dirty="0" smtClean="0">
                <a:solidFill>
                  <a:prstClr val="black">
                    <a:lumMod val="75000"/>
                    <a:lumOff val="25000"/>
                  </a:prstClr>
                </a:solidFill>
              </a:rPr>
              <a:t>Group work and classroom discussion would be key</a:t>
            </a:r>
          </a:p>
          <a:p>
            <a:pPr marL="0" indent="0">
              <a:buNone/>
            </a:pPr>
            <a:endParaRPr lang="en-IE" sz="2500" dirty="0" smtClean="0">
              <a:solidFill>
                <a:prstClr val="black">
                  <a:lumMod val="75000"/>
                  <a:lumOff val="25000"/>
                </a:prstClr>
              </a:solidFill>
            </a:endParaRPr>
          </a:p>
          <a:p>
            <a:r>
              <a:rPr lang="en-IE" sz="2500" dirty="0" smtClean="0">
                <a:solidFill>
                  <a:prstClr val="black">
                    <a:lumMod val="75000"/>
                    <a:lumOff val="25000"/>
                  </a:prstClr>
                </a:solidFill>
              </a:rPr>
              <a:t>Decided to incorporate questions drawing on other areas of maths, e.g. Trigonometry, Area and Volume, Algebra, etc.</a:t>
            </a:r>
          </a:p>
          <a:p>
            <a:endParaRPr lang="en-IE" dirty="0" smtClean="0">
              <a:solidFill>
                <a:prstClr val="black">
                  <a:lumMod val="75000"/>
                  <a:lumOff val="25000"/>
                </a:prstClr>
              </a:solidFill>
            </a:endParaRPr>
          </a:p>
          <a:p>
            <a:endParaRPr lang="en-IE" dirty="0">
              <a:solidFill>
                <a:prstClr val="black">
                  <a:lumMod val="75000"/>
                  <a:lumOff val="25000"/>
                </a:prstClr>
              </a:solidFill>
            </a:endParaRPr>
          </a:p>
          <a:p>
            <a:pPr marL="0" indent="0">
              <a:buNone/>
            </a:pP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9</a:t>
            </a:fld>
            <a:endParaRPr lang="en-IE" dirty="0"/>
          </a:p>
        </p:txBody>
      </p:sp>
    </p:spTree>
    <p:extLst>
      <p:ext uri="{BB962C8B-B14F-4D97-AF65-F5344CB8AC3E}">
        <p14:creationId xmlns:p14="http://schemas.microsoft.com/office/powerpoint/2010/main" val="13831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12CF6C46FFE94CA8A9092A06B91545" ma:contentTypeVersion="1" ma:contentTypeDescription="Create a new document." ma:contentTypeScope="" ma:versionID="30ca1c7ebed630c1016829c2a1a4f149">
  <xsd:schema xmlns:xsd="http://www.w3.org/2001/XMLSchema" xmlns:xs="http://www.w3.org/2001/XMLSchema" xmlns:p="http://schemas.microsoft.com/office/2006/metadata/properties" xmlns:ns3="b1d8421d-002a-4abb-b7b6-8af25667e8ad" targetNamespace="http://schemas.microsoft.com/office/2006/metadata/properties" ma:root="true" ma:fieldsID="6ad45303017be1d3153c6da7aa14bb3d" ns3:_="">
    <xsd:import namespace="b1d8421d-002a-4abb-b7b6-8af25667e8ad"/>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8421d-002a-4abb-b7b6-8af25667e8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3D788F-1E62-4D6E-BFA7-8CB71F367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d8421d-002a-4abb-b7b6-8af25667e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3861C7-3B1D-4C14-9176-2114D948318E}">
  <ds:schemaRefs>
    <ds:schemaRef ds:uri="http://schemas.microsoft.com/sharepoint/v3/contenttype/forms"/>
  </ds:schemaRefs>
</ds:datastoreItem>
</file>

<file path=customXml/itemProps3.xml><?xml version="1.0" encoding="utf-8"?>
<ds:datastoreItem xmlns:ds="http://schemas.openxmlformats.org/officeDocument/2006/customXml" ds:itemID="{5E68036A-CC12-4552-BFB9-01D6F36AF94B}">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elements/1.1/"/>
    <ds:schemaRef ds:uri="b1d8421d-002a-4abb-b7b6-8af25667e8ad"/>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2487</TotalTime>
  <Words>1231</Words>
  <Application>Microsoft Office PowerPoint</Application>
  <PresentationFormat>On-screen Show (4:3)</PresentationFormat>
  <Paragraphs>284</Paragraphs>
  <Slides>46</Slides>
  <Notes>30</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Apex</vt:lpstr>
      <vt:lpstr>Maths Counts  Insights into Lesson Study</vt:lpstr>
      <vt:lpstr>Our Lady’s College,  Greenhills, Drogheda,  Co. Louth.</vt:lpstr>
      <vt:lpstr>Insights into Lesson Study</vt:lpstr>
      <vt:lpstr>Introduction</vt:lpstr>
      <vt:lpstr>SEC Feedback 2011</vt:lpstr>
      <vt:lpstr>JC Ordinary Level Mock Question 2013</vt:lpstr>
      <vt:lpstr>Workshop 6</vt:lpstr>
      <vt:lpstr>PowerPoint Presentation</vt:lpstr>
      <vt:lpstr>PowerPoint Presentation</vt:lpstr>
      <vt:lpstr>Introduction </vt:lpstr>
      <vt:lpstr>Resources used in the Lessons</vt:lpstr>
      <vt:lpstr>Resources used in the Lesson</vt:lpstr>
      <vt:lpstr>Resources used in the Lesson</vt:lpstr>
      <vt:lpstr>Resources used in the Lesson</vt:lpstr>
      <vt:lpstr>Resources used in the Lesson</vt:lpstr>
      <vt:lpstr>Resources used in the Lesson</vt:lpstr>
      <vt:lpstr>Resources used in the Lesson</vt:lpstr>
      <vt:lpstr>Resources used in the Lesson</vt:lpstr>
      <vt:lpstr>Resources used in the Lesson</vt:lpstr>
      <vt:lpstr>Resources used in the Lesson</vt:lpstr>
      <vt:lpstr>Resources used in the Lesson</vt:lpstr>
      <vt:lpstr>PowerPoint Presentation</vt:lpstr>
      <vt:lpstr>PowerPoint Presentation</vt:lpstr>
      <vt:lpstr>PowerPoint Presentation</vt:lpstr>
      <vt:lpstr>PowerPoint Presentation</vt:lpstr>
      <vt:lpstr>Reflections on the Lesson</vt:lpstr>
      <vt:lpstr> Student Learning   </vt:lpstr>
      <vt:lpstr>Student Understanding</vt:lpstr>
      <vt:lpstr>PowerPoint Presentation</vt:lpstr>
      <vt:lpstr>Common Misconceptions</vt:lpstr>
      <vt:lpstr>Common Misconceptions</vt:lpstr>
      <vt:lpstr>Common Misconceptions</vt:lpstr>
      <vt:lpstr>Common Misconceptions</vt:lpstr>
      <vt:lpstr>Different Approaches</vt:lpstr>
      <vt:lpstr>Different Approaches</vt:lpstr>
      <vt:lpstr>Different Approaches</vt:lpstr>
      <vt:lpstr>Addressing Misconceptions </vt:lpstr>
      <vt:lpstr>Summary</vt:lpstr>
      <vt:lpstr>Teaching Strategies </vt:lpstr>
      <vt:lpstr>Teaching Strategies</vt:lpstr>
      <vt:lpstr>Teaching Strategies</vt:lpstr>
      <vt:lpstr>Teaching Strategies</vt:lpstr>
      <vt:lpstr>Teaching Strategies</vt:lpstr>
      <vt:lpstr>Worksheet to accompany PowerPoint</vt:lpstr>
      <vt:lpstr>Reflections on Lesson Study Process</vt:lpstr>
      <vt:lpstr>Reflections on Lesson Study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cp:lastModifiedBy>
  <cp:revision>100</cp:revision>
  <cp:lastPrinted>2013-08-30T17:48:04Z</cp:lastPrinted>
  <dcterms:created xsi:type="dcterms:W3CDTF">2013-08-28T18:56:52Z</dcterms:created>
  <dcterms:modified xsi:type="dcterms:W3CDTF">2013-11-13T08:28:07Z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0x0101003712CF6C46FFE94CA8A9092A06B91545</vt:lpwstr>
  </property>
</Properties>
</file>