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7" r:id="rId3"/>
    <p:sldId id="259" r:id="rId4"/>
    <p:sldId id="303" r:id="rId5"/>
    <p:sldId id="309" r:id="rId6"/>
    <p:sldId id="258" r:id="rId7"/>
    <p:sldId id="292" r:id="rId8"/>
    <p:sldId id="388" r:id="rId9"/>
    <p:sldId id="313" r:id="rId10"/>
    <p:sldId id="349" r:id="rId11"/>
    <p:sldId id="335" r:id="rId12"/>
    <p:sldId id="397" r:id="rId13"/>
    <p:sldId id="336" r:id="rId14"/>
    <p:sldId id="390" r:id="rId15"/>
    <p:sldId id="344" r:id="rId16"/>
    <p:sldId id="385" r:id="rId17"/>
    <p:sldId id="386" r:id="rId18"/>
    <p:sldId id="396" r:id="rId19"/>
    <p:sldId id="356" r:id="rId20"/>
    <p:sldId id="350" r:id="rId21"/>
    <p:sldId id="351" r:id="rId22"/>
    <p:sldId id="404" r:id="rId23"/>
    <p:sldId id="393" r:id="rId24"/>
    <p:sldId id="376" r:id="rId25"/>
    <p:sldId id="380" r:id="rId26"/>
    <p:sldId id="381" r:id="rId27"/>
    <p:sldId id="405" r:id="rId28"/>
    <p:sldId id="384" r:id="rId29"/>
    <p:sldId id="403" r:id="rId30"/>
    <p:sldId id="307" r:id="rId31"/>
    <p:sldId id="370" r:id="rId32"/>
    <p:sldId id="371" r:id="rId33"/>
    <p:sldId id="263" r:id="rId34"/>
    <p:sldId id="268" r:id="rId35"/>
    <p:sldId id="278" r:id="rId36"/>
    <p:sldId id="281" r:id="rId37"/>
    <p:sldId id="406" r:id="rId38"/>
    <p:sldId id="297" r:id="rId39"/>
    <p:sldId id="407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introduction, LOs" id="{0487B17B-D1A0-4125-9A9B-103CDAD8CAB4}">
          <p14:sldIdLst>
            <p14:sldId id="256"/>
            <p14:sldId id="257"/>
            <p14:sldId id="259"/>
            <p14:sldId id="303"/>
            <p14:sldId id="309"/>
            <p14:sldId id="258"/>
            <p14:sldId id="292"/>
            <p14:sldId id="388"/>
          </p14:sldIdLst>
        </p14:section>
        <p14:section name="Lesson flow" id="{EF3FD9A2-312C-4ACD-8E9C-133BB269E306}">
          <p14:sldIdLst>
            <p14:sldId id="313"/>
            <p14:sldId id="349"/>
            <p14:sldId id="335"/>
            <p14:sldId id="397"/>
            <p14:sldId id="336"/>
            <p14:sldId id="390"/>
            <p14:sldId id="344"/>
            <p14:sldId id="385"/>
            <p14:sldId id="386"/>
            <p14:sldId id="396"/>
            <p14:sldId id="356"/>
            <p14:sldId id="350"/>
            <p14:sldId id="351"/>
            <p14:sldId id="404"/>
          </p14:sldIdLst>
        </p14:section>
        <p14:section name="Student work" id="{5295619A-193B-4DEE-A72F-2AA4B6D8AF02}">
          <p14:sldIdLst>
            <p14:sldId id="393"/>
            <p14:sldId id="376"/>
            <p14:sldId id="380"/>
            <p14:sldId id="381"/>
            <p14:sldId id="405"/>
            <p14:sldId id="384"/>
            <p14:sldId id="403"/>
          </p14:sldIdLst>
        </p14:section>
        <p14:section name="misconceptions and addressing them" id="{7030D210-AF5F-4ACF-A6BB-C4BF4B03B8ED}">
          <p14:sldIdLst>
            <p14:sldId id="307"/>
            <p14:sldId id="370"/>
            <p14:sldId id="371"/>
            <p14:sldId id="263"/>
          </p14:sldIdLst>
        </p14:section>
        <p14:section name="Teaching strategies" id="{16C8626B-A161-4160-8A53-1C8FADF71B72}">
          <p14:sldIdLst>
            <p14:sldId id="268"/>
            <p14:sldId id="278"/>
            <p14:sldId id="281"/>
          </p14:sldIdLst>
        </p14:section>
        <p14:section name="refflections on the process" id="{13DF4C73-5B7A-420F-9D1F-DADC4AD4C072}">
          <p14:sldIdLst>
            <p14:sldId id="406"/>
            <p14:sldId id="297"/>
            <p14:sldId id="407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amus_knox" initials="s" lastIdx="1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DCC33"/>
    <a:srgbClr val="990033"/>
    <a:srgbClr val="DADA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77975" autoAdjust="0"/>
  </p:normalViewPr>
  <p:slideViewPr>
    <p:cSldViewPr>
      <p:cViewPr>
        <p:scale>
          <a:sx n="72" d="100"/>
          <a:sy n="72" d="100"/>
        </p:scale>
        <p:origin x="-131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46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4" d="100"/>
        <a:sy n="44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74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4E5A78-362D-4C19-A8A0-268CC76CD9DC}" type="datetimeFigureOut">
              <a:rPr lang="en-IE" smtClean="0"/>
              <a:t>21/11/2013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4B0A07-FA93-41AE-AD95-9E1B85D290F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97140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30DFA15-75A5-4A24-B246-A24A446C42D3}" type="datetimeFigureOut">
              <a:rPr lang="en-IE"/>
              <a:pPr>
                <a:defRPr/>
              </a:pPr>
              <a:t>21/11/2013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DE77338-5D7E-4CCB-A6E6-59ECBE896B8B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880668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EB9632-44CD-43D6-87A5-2879CD401AD8}" type="slidenum">
              <a:rPr lang="en-IE" smtClean="0"/>
              <a:pPr>
                <a:defRPr/>
              </a:pPr>
              <a:t>1</a:t>
            </a:fld>
            <a:endParaRPr lang="en-IE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E77338-5D7E-4CCB-A6E6-59ECBE896B8B}" type="slidenum">
              <a:rPr lang="en-IE" smtClean="0"/>
              <a:pPr>
                <a:defRPr/>
              </a:pPr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24821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E77338-5D7E-4CCB-A6E6-59ECBE896B8B}" type="slidenum">
              <a:rPr lang="en-IE" smtClean="0"/>
              <a:pPr>
                <a:defRPr/>
              </a:pPr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778681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IE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IE" sz="1200" dirty="0" smtClean="0"/>
                  <a:t>The displacement from 0 – 3 seconds is the sum of the areas under the graph of </a:t>
                </a:r>
                <a:r>
                  <a:rPr lang="en-IE" sz="1200" b="0" i="0" smtClean="0">
                    <a:latin typeface="Cambria Math"/>
                  </a:rPr>
                  <a:t>𝑣(𝑡)</a:t>
                </a:r>
                <a:r>
                  <a:rPr lang="en-IE" sz="1200" dirty="0" smtClean="0"/>
                  <a:t> from 0 to 3 seconds.</a:t>
                </a:r>
                <a:endParaRPr lang="en-IE" sz="1200" dirty="0"/>
              </a:p>
              <a:p>
                <a:endParaRPr lang="en-IE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E77338-5D7E-4CCB-A6E6-59ECBE896B8B}" type="slidenum">
              <a:rPr lang="en-IE" smtClean="0"/>
              <a:pPr>
                <a:defRPr/>
              </a:pPr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364370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E77338-5D7E-4CCB-A6E6-59ECBE896B8B}" type="slidenum">
              <a:rPr lang="en-IE" smtClean="0"/>
              <a:pPr>
                <a:defRPr/>
              </a:pPr>
              <a:t>17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494337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E77338-5D7E-4CCB-A6E6-59ECBE896B8B}" type="slidenum">
              <a:rPr lang="en-IE" smtClean="0"/>
              <a:pPr>
                <a:defRPr/>
              </a:pPr>
              <a:t>19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107039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E77338-5D7E-4CCB-A6E6-59ECBE896B8B}" type="slidenum">
              <a:rPr lang="en-IE" smtClean="0"/>
              <a:pPr>
                <a:defRPr/>
              </a:pPr>
              <a:t>20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107039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E77338-5D7E-4CCB-A6E6-59ECBE896B8B}" type="slidenum">
              <a:rPr lang="en-IE" smtClean="0"/>
              <a:pPr>
                <a:defRPr/>
              </a:pPr>
              <a:t>21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601057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5FB060-8214-410A-9B4A-510D894F5897}" type="slidenum">
              <a:rPr lang="en-IE" smtClean="0"/>
              <a:pPr>
                <a:defRPr/>
              </a:pPr>
              <a:t>23</a:t>
            </a:fld>
            <a:endParaRPr lang="en-I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E77338-5D7E-4CCB-A6E6-59ECBE896B8B}" type="slidenum">
              <a:rPr lang="en-IE" smtClean="0"/>
              <a:pPr>
                <a:defRPr/>
              </a:pPr>
              <a:t>29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107039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A4EFDC-27E4-43DF-894A-CCA023F1DA5A}" type="slidenum">
              <a:rPr lang="en-IE" smtClean="0"/>
              <a:pPr>
                <a:defRPr/>
              </a:pPr>
              <a:t>30</a:t>
            </a:fld>
            <a:endParaRPr lang="en-I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183869-0E17-4EDC-BFE1-956500265BF0}" type="slidenum">
              <a:rPr lang="en-IE" smtClean="0"/>
              <a:pPr>
                <a:defRPr/>
              </a:pPr>
              <a:t>2</a:t>
            </a:fld>
            <a:endParaRPr lang="en-IE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5FB060-8214-410A-9B4A-510D894F5897}" type="slidenum">
              <a:rPr lang="en-IE" smtClean="0"/>
              <a:pPr>
                <a:defRPr/>
              </a:pPr>
              <a:t>32</a:t>
            </a:fld>
            <a:endParaRPr lang="en-I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6F215B-46A0-4010-B171-39C34A6C968D}" type="slidenum">
              <a:rPr lang="en-IE" smtClean="0"/>
              <a:pPr>
                <a:defRPr/>
              </a:pPr>
              <a:t>33</a:t>
            </a:fld>
            <a:endParaRPr lang="en-I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01F572-7C16-461E-998F-B6E12EEA423C}" type="slidenum">
              <a:rPr lang="en-IE" smtClean="0"/>
              <a:pPr>
                <a:defRPr/>
              </a:pPr>
              <a:t>34</a:t>
            </a:fld>
            <a:endParaRPr lang="en-I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C30E34-65B9-40D7-9BAC-93770255B8AF}" type="slidenum">
              <a:rPr lang="en-IE" smtClean="0"/>
              <a:pPr>
                <a:defRPr/>
              </a:pPr>
              <a:t>35</a:t>
            </a:fld>
            <a:endParaRPr lang="en-I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32E215-CB46-4F87-AF17-4AEE027F21D5}" type="slidenum">
              <a:rPr lang="en-IE" smtClean="0"/>
              <a:pPr>
                <a:defRPr/>
              </a:pPr>
              <a:t>36</a:t>
            </a:fld>
            <a:endParaRPr lang="en-I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9F9E5E-9BB1-4D9E-9506-CA6D8863EBDE}" type="slidenum">
              <a:rPr lang="en-IE" smtClean="0"/>
              <a:pPr>
                <a:defRPr/>
              </a:pPr>
              <a:t>37</a:t>
            </a:fld>
            <a:endParaRPr lang="en-I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9F9E5E-9BB1-4D9E-9506-CA6D8863EBDE}" type="slidenum">
              <a:rPr lang="en-IE" smtClean="0"/>
              <a:pPr>
                <a:defRPr/>
              </a:pPr>
              <a:t>38</a:t>
            </a:fld>
            <a:endParaRPr lang="en-I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9F9E5E-9BB1-4D9E-9506-CA6D8863EBDE}" type="slidenum">
              <a:rPr lang="en-IE" smtClean="0"/>
              <a:pPr>
                <a:defRPr/>
              </a:pPr>
              <a:t>39</a:t>
            </a:fld>
            <a:endParaRPr lang="en-I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dirty="0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28A109-394A-47E1-B1AB-4256EA25370B}" type="slidenum">
              <a:rPr lang="en-I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IE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CF487E-EF87-4AAC-8A7C-A5B001BAC002}" type="slidenum">
              <a:rPr lang="en-IE" smtClean="0"/>
              <a:pPr>
                <a:defRPr/>
              </a:pPr>
              <a:t>4</a:t>
            </a:fld>
            <a:endParaRPr lang="en-I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34A4C-E4CD-476F-BE3C-E8CD68E994AC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89421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CF487E-EF87-4AAC-8A7C-A5B001BAC002}" type="slidenum">
              <a:rPr lang="en-IE" smtClean="0"/>
              <a:pPr>
                <a:defRPr/>
              </a:pPr>
              <a:t>6</a:t>
            </a:fld>
            <a:endParaRPr lang="en-I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E77338-5D7E-4CCB-A6E6-59ECBE896B8B}" type="slidenum">
              <a:rPr lang="en-IE" smtClean="0"/>
              <a:pPr>
                <a:defRPr/>
              </a:pPr>
              <a:t>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50314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What information does each function and its graph give us?</a:t>
            </a:r>
          </a:p>
          <a:p>
            <a:r>
              <a:rPr lang="en-IE" dirty="0" smtClean="0"/>
              <a:t>The first one gives us the velocity of an object after any time t. Its initial velocity is 0.</a:t>
            </a:r>
          </a:p>
          <a:p>
            <a:r>
              <a:rPr lang="en-IE" dirty="0" smtClean="0"/>
              <a:t>The second function gives us the displacement of an object after any time t. Its initial value is 0.</a:t>
            </a:r>
          </a:p>
          <a:p>
            <a:r>
              <a:rPr lang="en-IE" dirty="0" smtClean="0"/>
              <a:t>How do we find displacement</a:t>
            </a:r>
            <a:r>
              <a:rPr lang="en-IE" baseline="0" dirty="0" smtClean="0"/>
              <a:t> if we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E77338-5D7E-4CCB-A6E6-59ECBE896B8B}" type="slidenum">
              <a:rPr lang="en-IE" smtClean="0"/>
              <a:pPr>
                <a:defRPr/>
              </a:pPr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10703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E77338-5D7E-4CCB-A6E6-59ECBE896B8B}" type="slidenum">
              <a:rPr lang="en-IE" smtClean="0"/>
              <a:pPr>
                <a:defRPr/>
              </a:pPr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10703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C1B0384-E73E-4E3A-A8B7-CC8318395357}" type="datetime1">
              <a:rPr lang="en-IE"/>
              <a:pPr>
                <a:defRPr/>
              </a:pPr>
              <a:t>21/11/2013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AE493-46F9-4E66-B177-6CB502D17350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57922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BCD692D-773B-408F-B782-4A3CF44AEE65}" type="datetime1">
              <a:rPr lang="en-IE"/>
              <a:pPr>
                <a:defRPr/>
              </a:pPr>
              <a:t>21/11/2013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0D3DA-1538-450E-8801-88F653A578AB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77580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9C5B6D5-B689-4FB3-BD11-AD23EFC48A3A}" type="datetime1">
              <a:rPr lang="en-IE"/>
              <a:pPr>
                <a:defRPr/>
              </a:pPr>
              <a:t>21/11/2013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C19E1-C0B1-40C2-8AD8-04B75AADC19C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14663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 userDrawn="1"/>
        </p:nvSpPr>
        <p:spPr>
          <a:xfrm>
            <a:off x="-26504" y="-33132"/>
            <a:ext cx="9183756" cy="6944140"/>
          </a:xfrm>
          <a:custGeom>
            <a:avLst/>
            <a:gdLst>
              <a:gd name="connsiteX0" fmla="*/ 0 w 9183756"/>
              <a:gd name="connsiteY0" fmla="*/ 0 h 6944140"/>
              <a:gd name="connsiteX1" fmla="*/ 543339 w 9183756"/>
              <a:gd name="connsiteY1" fmla="*/ 0 h 6944140"/>
              <a:gd name="connsiteX2" fmla="*/ 569843 w 9183756"/>
              <a:gd name="connsiteY2" fmla="*/ 6400800 h 6944140"/>
              <a:gd name="connsiteX3" fmla="*/ 9183756 w 9183756"/>
              <a:gd name="connsiteY3" fmla="*/ 6361044 h 6944140"/>
              <a:gd name="connsiteX4" fmla="*/ 9183756 w 9183756"/>
              <a:gd name="connsiteY4" fmla="*/ 6944140 h 6944140"/>
              <a:gd name="connsiteX5" fmla="*/ 13252 w 9183756"/>
              <a:gd name="connsiteY5" fmla="*/ 6917635 h 6944140"/>
              <a:gd name="connsiteX6" fmla="*/ 0 w 9183756"/>
              <a:gd name="connsiteY6" fmla="*/ 0 h 6944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83756" h="6944140">
                <a:moveTo>
                  <a:pt x="0" y="0"/>
                </a:moveTo>
                <a:lnTo>
                  <a:pt x="543339" y="0"/>
                </a:lnTo>
                <a:lnTo>
                  <a:pt x="569843" y="6400800"/>
                </a:lnTo>
                <a:lnTo>
                  <a:pt x="9183756" y="6361044"/>
                </a:lnTo>
                <a:lnTo>
                  <a:pt x="9183756" y="6944140"/>
                </a:lnTo>
                <a:lnTo>
                  <a:pt x="13252" y="6917635"/>
                </a:lnTo>
                <a:cubicBezTo>
                  <a:pt x="8835" y="4616174"/>
                  <a:pt x="4417" y="2314714"/>
                  <a:pt x="0" y="0"/>
                </a:cubicBezTo>
                <a:close/>
              </a:path>
            </a:pathLst>
          </a:custGeom>
          <a:gradFill flip="none" rotWithShape="1">
            <a:gsLst>
              <a:gs pos="19000">
                <a:srgbClr val="FDCC33"/>
              </a:gs>
              <a:gs pos="95000">
                <a:srgbClr val="990033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880" y="274638"/>
            <a:ext cx="8229600" cy="1143000"/>
          </a:xfrm>
          <a:solidFill>
            <a:schemeClr val="tx1">
              <a:lumMod val="75000"/>
              <a:lumOff val="25000"/>
            </a:schemeClr>
          </a:solidFill>
          <a:effectLst>
            <a:softEdge rad="127000"/>
          </a:effectLst>
          <a:scene3d>
            <a:camera prst="obliqueBottomLeft"/>
            <a:lightRig rig="threePt" dir="t"/>
          </a:scene3d>
        </p:spPr>
        <p:txBody>
          <a:bodyPr/>
          <a:lstStyle>
            <a:lvl1pPr>
              <a:defRPr u="sng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0F8FD7A-EF62-4B31-8CA7-A973D243A396}" type="datetime1">
              <a:rPr lang="en-IE"/>
              <a:pPr>
                <a:defRPr/>
              </a:pPr>
              <a:t>21/11/2013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7DBCE-88E3-479E-BE8F-A30AF07B032C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49149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D88B089-1F66-42B3-B0FA-48A6818D2447}" type="datetime1">
              <a:rPr lang="en-IE"/>
              <a:pPr>
                <a:defRPr/>
              </a:pPr>
              <a:t>21/11/2013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AFD6A-8AA8-419B-9AD5-C3151E9ED577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98106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55BC701-614E-4805-9600-301DE9A112F8}" type="datetime1">
              <a:rPr lang="en-IE"/>
              <a:pPr>
                <a:defRPr/>
              </a:pPr>
              <a:t>21/11/2013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D1E93-021D-42A0-9794-C5238E516A75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47401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573CF12-40D5-4CBC-86B0-523B6269EC3E}" type="datetime1">
              <a:rPr lang="en-IE"/>
              <a:pPr>
                <a:defRPr/>
              </a:pPr>
              <a:t>21/11/2013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12FEC-DA40-4383-88BE-F1214578F854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28814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342130A-0EBB-4718-A172-C21F1847E268}" type="datetime1">
              <a:rPr lang="en-IE"/>
              <a:pPr>
                <a:defRPr/>
              </a:pPr>
              <a:t>21/11/2013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345DC-F265-4BC4-90B3-24109E40F863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26787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F9A21CA-EC3E-49A8-A199-282574F877B9}" type="datetime1">
              <a:rPr lang="en-IE"/>
              <a:pPr>
                <a:defRPr/>
              </a:pPr>
              <a:t>21/11/2013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4DA02-170F-488F-9F01-CE493120A008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91153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80629F5-5240-4045-8DCB-8A746B5494DA}" type="datetime1">
              <a:rPr lang="en-IE"/>
              <a:pPr>
                <a:defRPr/>
              </a:pPr>
              <a:t>21/11/2013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B3E6A-593A-4008-A20B-B40AB43F1755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85390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390B46E-661E-40D4-858C-F99FB68813E9}" type="datetime1">
              <a:rPr lang="en-IE"/>
              <a:pPr>
                <a:defRPr/>
              </a:pPr>
              <a:t>21/11/2013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27F39-F918-4DEF-9AA9-3609B8BA4043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22278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78144E-9241-4A8A-B3F9-9A790DEFDADA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8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12" Type="http://schemas.openxmlformats.org/officeDocument/2006/relationships/hyperlink" Target="Geogebra/Nets%20Cube.ggb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26.png"/><Relationship Id="rId9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0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4338" y="9525"/>
            <a:ext cx="8315325" cy="3275013"/>
          </a:xfrm>
          <a:gradFill>
            <a:gsLst>
              <a:gs pos="61000">
                <a:schemeClr val="accent6">
                  <a:lumMod val="60000"/>
                  <a:lumOff val="40000"/>
                </a:schemeClr>
              </a:gs>
              <a:gs pos="83000">
                <a:srgbClr val="990033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sz="7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Bradley Hand ITC" pitchFamily="66" charset="0"/>
              </a:rPr>
              <a:t>Maths Counts </a:t>
            </a:r>
            <a:r>
              <a:rPr lang="en-IE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IE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IE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" pitchFamily="18" charset="0"/>
              </a:rPr>
              <a:t>Insights into Lesson </a:t>
            </a:r>
            <a:r>
              <a:rPr lang="en-IE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" pitchFamily="18" charset="0"/>
              </a:rPr>
              <a:t>Study</a:t>
            </a:r>
            <a:endParaRPr lang="en-IE" sz="5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IE" dirty="0"/>
          </a:p>
        </p:txBody>
      </p:sp>
      <p:pic>
        <p:nvPicPr>
          <p:cNvPr id="1027" name="Picture 1" descr="ProjectMathsLogo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1547127" y="5259790"/>
            <a:ext cx="1223962" cy="900112"/>
          </a:xfrm>
          <a:prstGeom prst="rect">
            <a:avLst/>
          </a:prstGeom>
          <a:noFill/>
          <a:ln>
            <a:noFill/>
          </a:ln>
          <a:scene3d>
            <a:camera prst="perspectiveContrastingRightFacing"/>
            <a:lightRig rig="threePt" dir="t"/>
          </a:scene3d>
          <a:sp3d>
            <a:bevelT/>
          </a:sp3d>
          <a:extLst/>
        </p:spPr>
      </p:pic>
      <p:pic>
        <p:nvPicPr>
          <p:cNvPr id="1028" name="Picture 4" descr="DEC jpe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3347864" y="5268948"/>
            <a:ext cx="1116012" cy="900112"/>
          </a:xfrm>
          <a:prstGeom prst="rect">
            <a:avLst/>
          </a:prstGeom>
          <a:noFill/>
          <a:ln>
            <a:noFill/>
          </a:ln>
          <a:effectLst/>
          <a:scene3d>
            <a:camera prst="perspectiveContrastingRightFacing"/>
            <a:lightRig rig="threePt" dir="t"/>
          </a:scene3d>
          <a:sp3d>
            <a:bevelT/>
          </a:sp3d>
          <a:extLst/>
        </p:spPr>
      </p:pic>
      <p:pic>
        <p:nvPicPr>
          <p:cNvPr id="1029" name="Picture 5" descr="DESlogo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4788024" y="5259790"/>
            <a:ext cx="1295400" cy="900112"/>
          </a:xfrm>
          <a:prstGeom prst="rect">
            <a:avLst/>
          </a:prstGeom>
          <a:noFill/>
          <a:ln>
            <a:noFill/>
          </a:ln>
          <a:effectLst/>
          <a:scene3d>
            <a:camera prst="perspectiveContrastingRightFacing"/>
            <a:lightRig rig="threePt" dir="t"/>
          </a:scene3d>
          <a:sp3d>
            <a:bevelT/>
          </a:sp3d>
          <a:ex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/>
          </a:blip>
          <a:srcRect/>
          <a:stretch>
            <a:fillRect/>
          </a:stretch>
        </p:blipFill>
        <p:spPr bwMode="auto">
          <a:xfrm>
            <a:off x="6516216" y="5229200"/>
            <a:ext cx="1223962" cy="900112"/>
          </a:xfrm>
          <a:prstGeom prst="rect">
            <a:avLst/>
          </a:prstGeom>
          <a:noFill/>
          <a:ln>
            <a:noFill/>
          </a:ln>
          <a:effectLst/>
          <a:scene3d>
            <a:camera prst="perspectiveContrastingRightFacing"/>
            <a:lightRig rig="threePt" dir="t"/>
          </a:scene3d>
          <a:sp3d>
            <a:bevelT/>
          </a:sp3d>
          <a:extLst/>
        </p:spPr>
      </p:pic>
      <p:pic>
        <p:nvPicPr>
          <p:cNvPr id="13320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3211513"/>
            <a:ext cx="38290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8BF21-88BD-4D4A-8097-A01E2A8ED9E6}" type="slidenum">
              <a:rPr lang="en-IE" smtClean="0"/>
              <a:pPr>
                <a:defRPr/>
              </a:pPr>
              <a:t>1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756" y="27856"/>
            <a:ext cx="8229600" cy="1143000"/>
          </a:xfrm>
        </p:spPr>
        <p:txBody>
          <a:bodyPr/>
          <a:lstStyle/>
          <a:p>
            <a:r>
              <a:rPr lang="en-IE" u="none" dirty="0" smtClean="0"/>
              <a:t>Lesson flow</a:t>
            </a:r>
            <a:endParaRPr lang="en-IE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7DBCE-88E3-479E-BE8F-A30AF07B032C}" type="slidenum">
              <a:rPr lang="en-IE" smtClean="0"/>
              <a:pPr>
                <a:defRPr/>
              </a:pPr>
              <a:t>10</a:t>
            </a:fld>
            <a:endParaRPr lang="en-IE"/>
          </a:p>
        </p:txBody>
      </p:sp>
      <p:sp>
        <p:nvSpPr>
          <p:cNvPr id="12" name="TextBox 11"/>
          <p:cNvSpPr txBox="1"/>
          <p:nvPr/>
        </p:nvSpPr>
        <p:spPr>
          <a:xfrm>
            <a:off x="4904880" y="1352261"/>
            <a:ext cx="3836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/>
            <a:r>
              <a:rPr lang="en-IE" sz="1600" dirty="0" smtClean="0"/>
              <a:t>Q. What information can be got from  this graph? </a:t>
            </a:r>
          </a:p>
          <a:p>
            <a:pPr marL="265113" indent="-265113"/>
            <a:r>
              <a:rPr lang="en-IE" sz="1600" dirty="0" smtClean="0"/>
              <a:t>A. The displacement after any time t.</a:t>
            </a:r>
            <a:endParaRPr lang="en-IE" sz="16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3911294" y="2783684"/>
            <a:ext cx="5125202" cy="1846660"/>
            <a:chOff x="3911294" y="2783684"/>
            <a:chExt cx="4859117" cy="1846660"/>
          </a:xfrm>
        </p:grpSpPr>
        <p:grpSp>
          <p:nvGrpSpPr>
            <p:cNvPr id="6" name="Group 5"/>
            <p:cNvGrpSpPr/>
            <p:nvPr/>
          </p:nvGrpSpPr>
          <p:grpSpPr>
            <a:xfrm>
              <a:off x="3911294" y="2783684"/>
              <a:ext cx="1749197" cy="703398"/>
              <a:chOff x="3911294" y="1570835"/>
              <a:chExt cx="1749197" cy="703398"/>
            </a:xfrm>
          </p:grpSpPr>
          <p:sp>
            <p:nvSpPr>
              <p:cNvPr id="7" name="Right Arrow 6"/>
              <p:cNvSpPr/>
              <p:nvPr/>
            </p:nvSpPr>
            <p:spPr>
              <a:xfrm>
                <a:off x="4371847" y="1921847"/>
                <a:ext cx="828092" cy="352386"/>
              </a:xfrm>
              <a:prstGeom prst="rightArrow">
                <a:avLst/>
              </a:prstGeom>
              <a:solidFill>
                <a:srgbClr val="00B0F0"/>
              </a:solidFill>
              <a:ln>
                <a:solidFill>
                  <a:schemeClr val="bg2">
                    <a:lumMod val="75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sz="1400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911294" y="1570835"/>
                <a:ext cx="17491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E" b="1" dirty="0" smtClean="0"/>
                  <a:t>Differentiating</a:t>
                </a:r>
                <a:endParaRPr lang="en-IE" b="1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5386035" y="3153016"/>
                  <a:ext cx="3384376" cy="14773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AutoNum type="alphaUcPeriod" startAt="17"/>
                  </a:pPr>
                  <a:r>
                    <a:rPr lang="en-IE" dirty="0" smtClean="0"/>
                    <a:t>How do I find the </a:t>
                  </a:r>
                  <a:r>
                    <a:rPr lang="en-IE" b="1" dirty="0" smtClean="0"/>
                    <a:t>velocity</a:t>
                  </a:r>
                  <a:r>
                    <a:rPr lang="en-IE" dirty="0"/>
                    <a:t> function </a:t>
                  </a:r>
                  <a14:m>
                    <m:oMath xmlns:m="http://schemas.openxmlformats.org/officeDocument/2006/math">
                      <m:r>
                        <a:rPr lang="en-IE" i="1" dirty="0">
                          <a:latin typeface="Cambria Math"/>
                        </a:rPr>
                        <m:t>𝑣</m:t>
                      </m:r>
                      <m:r>
                        <a:rPr lang="en-IE" i="1" dirty="0">
                          <a:latin typeface="Cambria Math"/>
                        </a:rPr>
                        <m:t>(</m:t>
                      </m:r>
                      <m:r>
                        <a:rPr lang="en-IE" i="1" dirty="0">
                          <a:latin typeface="Cambria Math"/>
                        </a:rPr>
                        <m:t>𝑡</m:t>
                      </m:r>
                    </m:oMath>
                  </a14:m>
                  <a:r>
                    <a:rPr lang="en-IE" dirty="0" smtClean="0"/>
                    <a:t>)? </a:t>
                  </a:r>
                  <a:br>
                    <a:rPr lang="en-IE" dirty="0" smtClean="0"/>
                  </a:br>
                  <a:r>
                    <a:rPr lang="en-IE" sz="1400" dirty="0" smtClean="0"/>
                    <a:t>(rate of change of displacement</a:t>
                  </a:r>
                  <a:r>
                    <a:rPr lang="en-IE" dirty="0" smtClean="0"/>
                    <a:t>) </a:t>
                  </a:r>
                </a:p>
                <a:p>
                  <a:pPr marL="265113" indent="-265113"/>
                  <a:r>
                    <a:rPr lang="en-IE" dirty="0" smtClean="0"/>
                    <a:t>A. Find the derivative of the displacement function.</a:t>
                  </a:r>
                  <a:endParaRPr lang="en-IE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86035" y="3153016"/>
                  <a:ext cx="3384376" cy="147732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538" t="-2058" b="-5350"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12" y="1307736"/>
            <a:ext cx="8418088" cy="471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3911294" y="3104889"/>
            <a:ext cx="1749197" cy="703398"/>
            <a:chOff x="3911294" y="1570835"/>
            <a:chExt cx="1749197" cy="703398"/>
          </a:xfrm>
        </p:grpSpPr>
        <p:sp>
          <p:nvSpPr>
            <p:cNvPr id="25" name="Right Arrow 24"/>
            <p:cNvSpPr/>
            <p:nvPr/>
          </p:nvSpPr>
          <p:spPr>
            <a:xfrm>
              <a:off x="4371847" y="1921847"/>
              <a:ext cx="828092" cy="352386"/>
            </a:xfrm>
            <a:prstGeom prst="rightArrow">
              <a:avLst/>
            </a:prstGeom>
            <a:solidFill>
              <a:srgbClr val="00B0F0"/>
            </a:solidFill>
            <a:ln>
              <a:solidFill>
                <a:schemeClr val="bg2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14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911294" y="1570835"/>
              <a:ext cx="17491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b="1" dirty="0" smtClean="0"/>
                <a:t>Differentiating</a:t>
              </a:r>
              <a:endParaRPr lang="en-IE" b="1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397067" y="1059873"/>
            <a:ext cx="48675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/>
            <a:r>
              <a:rPr lang="en-IE" sz="1600" dirty="0" smtClean="0">
                <a:solidFill>
                  <a:srgbClr val="FF0000"/>
                </a:solidFill>
              </a:rPr>
              <a:t> Q: </a:t>
            </a:r>
            <a:r>
              <a:rPr lang="en-IE" sz="1600" b="1" dirty="0" smtClean="0">
                <a:solidFill>
                  <a:srgbClr val="FF0000"/>
                </a:solidFill>
              </a:rPr>
              <a:t>What information does this graph give us?</a:t>
            </a:r>
            <a:endParaRPr lang="en-IE" sz="16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039575" y="6044969"/>
                <a:ext cx="39520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E" dirty="0" smtClean="0">
                    <a:solidFill>
                      <a:srgbClr val="FF0000"/>
                    </a:solidFill>
                  </a:rPr>
                  <a:t>A: </a:t>
                </a:r>
                <a:r>
                  <a:rPr lang="en-IE" b="1" dirty="0" smtClean="0">
                    <a:solidFill>
                      <a:srgbClr val="FF0000"/>
                    </a:solidFill>
                  </a:rPr>
                  <a:t>The velocity after any time </a:t>
                </a:r>
                <a14:m>
                  <m:oMath xmlns:m="http://schemas.openxmlformats.org/officeDocument/2006/math">
                    <m:r>
                      <a:rPr lang="en-IE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𝒕</m:t>
                    </m:r>
                  </m:oMath>
                </a14:m>
                <a:endParaRPr lang="en-IE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9575" y="6044969"/>
                <a:ext cx="3952025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1389" t="-8333" b="-26667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011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95537" y="0"/>
                <a:ext cx="8771278" cy="1143000"/>
              </a:xfrm>
            </p:spPr>
            <p:txBody>
              <a:bodyPr/>
              <a:lstStyle/>
              <a:p>
                <a:r>
                  <a:rPr lang="en-IE" sz="2800" u="none" dirty="0" smtClean="0"/>
                  <a:t> Suppose we want to find the area between the velocity-time graph </a:t>
                </a:r>
                <a14:m>
                  <m:oMath xmlns:m="http://schemas.openxmlformats.org/officeDocument/2006/math">
                    <m:r>
                      <a:rPr lang="en-IE" sz="2800" i="1" u="none" dirty="0" smtClean="0">
                        <a:latin typeface="Cambria Math"/>
                      </a:rPr>
                      <m:t>𝑣</m:t>
                    </m:r>
                    <m:d>
                      <m:dPr>
                        <m:ctrlPr>
                          <a:rPr lang="en-IE" sz="2800" i="1" u="none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IE" sz="2800" i="1" u="none" dirty="0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IE" sz="2800" i="1" u="none" dirty="0" smtClean="0">
                        <a:latin typeface="Cambria Math"/>
                      </a:rPr>
                      <m:t>=2</m:t>
                    </m:r>
                    <m:r>
                      <a:rPr lang="en-IE" sz="2800" i="1" u="none" dirty="0" smtClean="0">
                        <a:latin typeface="Cambria Math"/>
                      </a:rPr>
                      <m:t>𝑡</m:t>
                    </m:r>
                    <m:r>
                      <a:rPr lang="en-IE" sz="2800" b="0" i="1" u="none" dirty="0" smtClean="0">
                        <a:latin typeface="Cambria Math"/>
                      </a:rPr>
                      <m:t>,</m:t>
                    </m:r>
                    <m:r>
                      <a:rPr lang="en-IE" sz="2800" i="1" u="none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IE" sz="2800" u="none" dirty="0" smtClean="0"/>
                  <a:t>and the </a:t>
                </a:r>
                <a14:m>
                  <m:oMath xmlns:m="http://schemas.openxmlformats.org/officeDocument/2006/math">
                    <m:r>
                      <a:rPr lang="en-IE" sz="2800" i="1" u="none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IE" sz="2800" u="none" dirty="0" smtClean="0"/>
                  <a:t>-axis, over an interval.</a:t>
                </a:r>
                <a:endParaRPr lang="en-IE" sz="2800" u="none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95537" y="0"/>
                <a:ext cx="8771278" cy="11430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7DBCE-88E3-479E-BE8F-A30AF07B032C}" type="slidenum">
              <a:rPr lang="en-IE" smtClean="0"/>
              <a:pPr>
                <a:defRPr/>
              </a:pPr>
              <a:t>11</a:t>
            </a:fld>
            <a:endParaRPr lang="en-IE"/>
          </a:p>
        </p:txBody>
      </p:sp>
      <p:sp>
        <p:nvSpPr>
          <p:cNvPr id="5" name="TextBox 4"/>
          <p:cNvSpPr txBox="1"/>
          <p:nvPr/>
        </p:nvSpPr>
        <p:spPr>
          <a:xfrm>
            <a:off x="6852064" y="3933056"/>
            <a:ext cx="2291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b="1" dirty="0" smtClean="0">
                <a:solidFill>
                  <a:srgbClr val="FF0000"/>
                </a:solidFill>
              </a:rPr>
              <a:t>Use the area of a triangle formula or the trapezoidal rule</a:t>
            </a: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89"/>
          <a:stretch/>
        </p:blipFill>
        <p:spPr bwMode="auto">
          <a:xfrm>
            <a:off x="869225" y="1052736"/>
            <a:ext cx="5950286" cy="432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64"/>
          <a:stretch/>
        </p:blipFill>
        <p:spPr bwMode="auto">
          <a:xfrm>
            <a:off x="869225" y="1052736"/>
            <a:ext cx="5904656" cy="434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42"/>
          <a:stretch/>
        </p:blipFill>
        <p:spPr bwMode="auto">
          <a:xfrm>
            <a:off x="869225" y="1051653"/>
            <a:ext cx="5904655" cy="4341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89"/>
          <a:stretch/>
        </p:blipFill>
        <p:spPr bwMode="auto">
          <a:xfrm>
            <a:off x="889662" y="1052736"/>
            <a:ext cx="5950285" cy="432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69226" y="5393636"/>
            <a:ext cx="823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How do you find the area from 1-2s and 2-3 s?</a:t>
            </a:r>
            <a:endParaRPr lang="en-IE" dirty="0"/>
          </a:p>
        </p:txBody>
      </p:sp>
      <p:sp>
        <p:nvSpPr>
          <p:cNvPr id="9" name="TextBox 8"/>
          <p:cNvSpPr txBox="1"/>
          <p:nvPr/>
        </p:nvSpPr>
        <p:spPr>
          <a:xfrm>
            <a:off x="889662" y="5881344"/>
            <a:ext cx="7879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 smtClean="0">
                <a:solidFill>
                  <a:srgbClr val="FF0000"/>
                </a:solidFill>
              </a:rPr>
              <a:t>Use the area of a trapezium or subtract the area of two triangles.</a:t>
            </a:r>
            <a:endParaRPr lang="en-IE" sz="1600" dirty="0">
              <a:solidFill>
                <a:srgbClr val="FF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969748" y="1268760"/>
            <a:ext cx="2032333" cy="2304256"/>
            <a:chOff x="6969748" y="1268760"/>
            <a:chExt cx="2032333" cy="23042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7071523" y="1628244"/>
                  <a:ext cx="1837793" cy="17543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IE" dirty="0" smtClean="0"/>
                    <a:t>How do you find the area under the graph of </a:t>
                  </a:r>
                  <a14:m>
                    <m:oMath xmlns:m="http://schemas.openxmlformats.org/officeDocument/2006/math">
                      <m:r>
                        <a:rPr lang="en-IE" i="1" dirty="0" smtClean="0">
                          <a:latin typeface="Cambria Math"/>
                        </a:rPr>
                        <m:t>𝑣</m:t>
                      </m:r>
                      <m:r>
                        <a:rPr lang="en-IE" i="1" dirty="0" smtClean="0">
                          <a:latin typeface="Cambria Math"/>
                        </a:rPr>
                        <m:t>(</m:t>
                      </m:r>
                      <m:r>
                        <a:rPr lang="en-IE" i="1" dirty="0" smtClean="0">
                          <a:latin typeface="Cambria Math"/>
                        </a:rPr>
                        <m:t>𝑡</m:t>
                      </m:r>
                      <m:r>
                        <a:rPr lang="en-IE" i="1" dirty="0" smtClean="0">
                          <a:latin typeface="Cambria Math"/>
                        </a:rPr>
                        <m:t>) </m:t>
                      </m:r>
                    </m:oMath>
                  </a14:m>
                  <a:r>
                    <a:rPr lang="en-IE" dirty="0" smtClean="0"/>
                    <a:t>from 0 - 1 s or 0 - 2 s or from 0 - 3 s?</a:t>
                  </a: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71523" y="1628244"/>
                  <a:ext cx="1837793" cy="1754326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2649" t="-1736" r="-5298" b="-4514"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Oval Callout 5"/>
            <p:cNvSpPr/>
            <p:nvPr/>
          </p:nvSpPr>
          <p:spPr>
            <a:xfrm>
              <a:off x="6969748" y="1268760"/>
              <a:ext cx="2032333" cy="2304256"/>
            </a:xfrm>
            <a:prstGeom prst="wedgeEllipseCallout">
              <a:avLst>
                <a:gd name="adj1" fmla="val -57394"/>
                <a:gd name="adj2" fmla="val 4514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</p:spTree>
    <p:extLst>
      <p:ext uri="{BB962C8B-B14F-4D97-AF65-F5344CB8AC3E}">
        <p14:creationId xmlns:p14="http://schemas.microsoft.com/office/powerpoint/2010/main" val="204054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95537" y="0"/>
                <a:ext cx="8771278" cy="1143000"/>
              </a:xfrm>
            </p:spPr>
            <p:txBody>
              <a:bodyPr/>
              <a:lstStyle/>
              <a:p>
                <a:r>
                  <a:rPr lang="en-IE" sz="2800" u="none" dirty="0" smtClean="0"/>
                  <a:t> Suppose we want to find the area between the velocity-time graph </a:t>
                </a:r>
                <a14:m>
                  <m:oMath xmlns:m="http://schemas.openxmlformats.org/officeDocument/2006/math">
                    <m:r>
                      <a:rPr lang="en-IE" sz="2800" i="1" u="none" dirty="0" smtClean="0">
                        <a:latin typeface="Cambria Math"/>
                      </a:rPr>
                      <m:t>𝑣</m:t>
                    </m:r>
                    <m:d>
                      <m:dPr>
                        <m:ctrlPr>
                          <a:rPr lang="en-IE" sz="2800" i="1" u="none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IE" sz="2800" i="1" u="none" dirty="0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IE" sz="2800" i="1" u="none" dirty="0" smtClean="0">
                        <a:latin typeface="Cambria Math"/>
                      </a:rPr>
                      <m:t>=2</m:t>
                    </m:r>
                    <m:r>
                      <a:rPr lang="en-IE" sz="2800" i="1" u="none" dirty="0" smtClean="0">
                        <a:latin typeface="Cambria Math"/>
                      </a:rPr>
                      <m:t>𝑡</m:t>
                    </m:r>
                    <m:r>
                      <a:rPr lang="en-IE" sz="2800" b="0" i="1" u="none" dirty="0" smtClean="0">
                        <a:latin typeface="Cambria Math"/>
                      </a:rPr>
                      <m:t>,</m:t>
                    </m:r>
                    <m:r>
                      <a:rPr lang="en-IE" sz="2800" i="1" u="none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IE" sz="2800" u="none" dirty="0" smtClean="0"/>
                  <a:t>and the x-axis, over an interval.</a:t>
                </a:r>
                <a:endParaRPr lang="en-IE" sz="2800" u="none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95537" y="0"/>
                <a:ext cx="8771278" cy="1143000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7DBCE-88E3-479E-BE8F-A30AF07B032C}" type="slidenum">
              <a:rPr lang="en-IE" smtClean="0"/>
              <a:pPr>
                <a:defRPr/>
              </a:pPr>
              <a:t>12</a:t>
            </a:fld>
            <a:endParaRPr lang="en-IE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89"/>
          <a:stretch/>
        </p:blipFill>
        <p:spPr bwMode="auto">
          <a:xfrm>
            <a:off x="862192" y="1068899"/>
            <a:ext cx="5950285" cy="432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62192" y="5393636"/>
            <a:ext cx="8208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rgbClr val="FF0000"/>
                </a:solidFill>
              </a:rPr>
              <a:t>Split the area into trapezia and </a:t>
            </a:r>
            <a:r>
              <a:rPr lang="en-IE" b="1" dirty="0" smtClean="0">
                <a:solidFill>
                  <a:srgbClr val="FF0000"/>
                </a:solidFill>
              </a:rPr>
              <a:t>use the trapezium rule </a:t>
            </a:r>
            <a:r>
              <a:rPr lang="en-IE" dirty="0" smtClean="0">
                <a:solidFill>
                  <a:srgbClr val="FF0000"/>
                </a:solidFill>
              </a:rPr>
              <a:t>to find the sum of the areas of the trapezia. This  would give an approximate value of the area.</a:t>
            </a:r>
            <a:endParaRPr lang="en-IE" dirty="0">
              <a:solidFill>
                <a:srgbClr val="FF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969748" y="1268760"/>
            <a:ext cx="2032333" cy="2304256"/>
            <a:chOff x="6969748" y="1268760"/>
            <a:chExt cx="2032333" cy="23042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7137783" y="1628244"/>
                  <a:ext cx="1837793" cy="17543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IE" dirty="0" smtClean="0"/>
                    <a:t>How would you  find the area under the graph of </a:t>
                  </a:r>
                  <a14:m>
                    <m:oMath xmlns:m="http://schemas.openxmlformats.org/officeDocument/2006/math">
                      <m:r>
                        <a:rPr lang="en-IE" i="1" dirty="0" smtClean="0">
                          <a:latin typeface="Cambria Math"/>
                        </a:rPr>
                        <m:t>𝑣</m:t>
                      </m:r>
                      <m:r>
                        <a:rPr lang="en-IE" i="1" dirty="0" smtClean="0">
                          <a:latin typeface="Cambria Math"/>
                        </a:rPr>
                        <m:t>(</m:t>
                      </m:r>
                      <m:r>
                        <a:rPr lang="en-IE" i="1" dirty="0" smtClean="0">
                          <a:latin typeface="Cambria Math"/>
                        </a:rPr>
                        <m:t>𝑡</m:t>
                      </m:r>
                      <m:r>
                        <a:rPr lang="en-IE" i="1" dirty="0" smtClean="0">
                          <a:latin typeface="Cambria Math"/>
                        </a:rPr>
                        <m:t>)</m:t>
                      </m:r>
                    </m:oMath>
                  </a14:m>
                  <a:r>
                    <a:rPr lang="en-IE" dirty="0" smtClean="0"/>
                    <a:t> if the graph was a curve?</a:t>
                  </a: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7783" y="1628244"/>
                  <a:ext cx="1837793" cy="175432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2990" t="-1736" r="-4319" b="-4514"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Callout 9"/>
            <p:cNvSpPr/>
            <p:nvPr/>
          </p:nvSpPr>
          <p:spPr>
            <a:xfrm>
              <a:off x="6969748" y="1268760"/>
              <a:ext cx="2032333" cy="2304256"/>
            </a:xfrm>
            <a:prstGeom prst="wedgeEllipseCallout">
              <a:avLst>
                <a:gd name="adj1" fmla="val -57394"/>
                <a:gd name="adj2" fmla="val 4514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</p:spTree>
    <p:extLst>
      <p:ext uri="{BB962C8B-B14F-4D97-AF65-F5344CB8AC3E}">
        <p14:creationId xmlns:p14="http://schemas.microsoft.com/office/powerpoint/2010/main" val="124724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227" y="-17648"/>
            <a:ext cx="8229600" cy="1143000"/>
          </a:xfrm>
        </p:spPr>
        <p:txBody>
          <a:bodyPr/>
          <a:lstStyle/>
          <a:p>
            <a:r>
              <a:rPr lang="en-IE" sz="3200" u="none" dirty="0" smtClean="0"/>
              <a:t>Lesson flow: What pattern do you notice?</a:t>
            </a:r>
            <a:endParaRPr lang="en-IE" sz="320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7DBCE-88E3-479E-BE8F-A30AF07B032C}" type="slidenum">
              <a:rPr lang="en-IE" smtClean="0"/>
              <a:pPr>
                <a:defRPr/>
              </a:pPr>
              <a:t>13</a:t>
            </a:fld>
            <a:endParaRPr lang="en-IE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69" y="890508"/>
            <a:ext cx="8609439" cy="3115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64950" y="4298707"/>
            <a:ext cx="4136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Can you make sense of  this?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562672" y="2816700"/>
            <a:ext cx="0" cy="7920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1000436" y="2825464"/>
            <a:ext cx="57606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77974" y="4005985"/>
            <a:ext cx="8551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The area under the velocity-time graph over an interval of time on the x-axis is the displacement over that interval.</a:t>
            </a:r>
            <a:endParaRPr lang="en-IE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533543" y="4640610"/>
            <a:ext cx="8662815" cy="1724591"/>
            <a:chOff x="556516" y="4182230"/>
            <a:chExt cx="8662815" cy="17245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556516" y="4182230"/>
                  <a:ext cx="8662815" cy="16393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E" b="0" i="1" smtClean="0">
                            <a:latin typeface="Cambria Math"/>
                          </a:rPr>
                          <m:t>𝐴𝑟𝑒𝑎</m:t>
                        </m:r>
                        <m:r>
                          <a:rPr lang="en-IE" b="0" i="1" smtClean="0">
                            <a:latin typeface="Cambria Math"/>
                          </a:rPr>
                          <m:t>=0.5</m:t>
                        </m:r>
                        <m:d>
                          <m:dPr>
                            <m:ctrlPr>
                              <a:rPr lang="en-IE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IE" b="0" i="1" smtClean="0">
                                <a:latin typeface="Cambria Math"/>
                              </a:rPr>
                              <m:t>h𝑒𝑖𝑔h𝑡</m:t>
                            </m:r>
                          </m:e>
                        </m:d>
                        <m:d>
                          <m:dPr>
                            <m:ctrlPr>
                              <a:rPr lang="en-IE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IE" b="0" i="1" smtClean="0">
                                <a:latin typeface="Cambria Math"/>
                              </a:rPr>
                              <m:t>𝑤𝑖𝑑𝑡h</m:t>
                            </m:r>
                          </m:e>
                        </m:d>
                        <m:r>
                          <a:rPr lang="en-IE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IE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IE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IE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IE" b="0" i="1" smtClean="0">
                            <a:latin typeface="Cambria Math"/>
                          </a:rPr>
                          <m:t>𝑣</m:t>
                        </m:r>
                        <m:d>
                          <m:dPr>
                            <m:ctrlPr>
                              <a:rPr lang="en-IE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IE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IE" b="0" i="1" smtClean="0">
                            <a:latin typeface="Cambria Math"/>
                          </a:rPr>
                          <m:t>×∆</m:t>
                        </m:r>
                        <m:r>
                          <a:rPr lang="en-IE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oMath>
                    </m:oMathPara>
                  </a14:m>
                  <a:r>
                    <a:rPr lang="en-IE" b="0" i="1" dirty="0" smtClean="0">
                      <a:latin typeface="Cambria Math"/>
                    </a:rPr>
                    <a:t/>
                  </a:r>
                  <a:br>
                    <a:rPr lang="en-IE" b="0" i="1" dirty="0" smtClean="0">
                      <a:latin typeface="Cambria Math"/>
                    </a:rPr>
                  </a:br>
                  <a:r>
                    <a:rPr lang="en-IE" b="1" i="1" dirty="0" smtClean="0">
                      <a:latin typeface="Cambria Math"/>
                    </a:rPr>
                    <a:t>Area </a:t>
                  </a:r>
                  <a:r>
                    <a:rPr lang="en-IE" i="1" dirty="0" smtClean="0">
                      <a:latin typeface="Cambria Math"/>
                    </a:rPr>
                    <a:t>= </a:t>
                  </a:r>
                  <a:r>
                    <a:rPr lang="en-IE" b="0" i="1" dirty="0" smtClean="0">
                      <a:latin typeface="Cambria Math"/>
                    </a:rPr>
                    <a:t> </a:t>
                  </a:r>
                  <a:r>
                    <a:rPr lang="en-IE" i="1" dirty="0" smtClean="0">
                      <a:latin typeface="Cambria Math"/>
                    </a:rPr>
                    <a:t>average  velocity </a:t>
                  </a:r>
                  <a:r>
                    <a:rPr lang="en-IE" b="0" i="1" dirty="0" smtClean="0">
                      <a:latin typeface="Cambria Math"/>
                    </a:rPr>
                    <a:t>by  change in time= </a:t>
                  </a:r>
                  <a:r>
                    <a:rPr lang="en-IE" b="1" i="1" dirty="0" smtClean="0">
                      <a:latin typeface="Cambria Math"/>
                    </a:rPr>
                    <a:t>change in displacement.</a:t>
                  </a:r>
                  <a14:m>
                    <m:oMath xmlns:m="http://schemas.openxmlformats.org/officeDocument/2006/math">
                      <m:r>
                        <a:rPr lang="en-IE" b="1" i="1" smtClean="0">
                          <a:latin typeface="Cambria Math"/>
                        </a:rPr>
                        <m:t> </m:t>
                      </m:r>
                    </m:oMath>
                  </a14:m>
                  <a:r>
                    <a:rPr lang="en-IE" b="1" i="1" dirty="0" smtClean="0">
                      <a:latin typeface="Cambria Math"/>
                    </a:rPr>
                    <a:t/>
                  </a:r>
                  <a:br>
                    <a:rPr lang="en-IE" b="1" i="1" dirty="0" smtClean="0">
                      <a:latin typeface="Cambria Math"/>
                    </a:rPr>
                  </a:br>
                  <a:endParaRPr lang="en-IE" b="1" i="1" dirty="0" smtClean="0">
                    <a:latin typeface="Cambria Math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E" b="0" i="1" smtClean="0">
                            <a:latin typeface="Cambria Math"/>
                          </a:rPr>
                          <m:t> [ </m:t>
                        </m:r>
                        <m:d>
                          <m:dPr>
                            <m:ctrlPr>
                              <a:rPr lang="en-IE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IE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IE" b="0" i="1" smtClean="0">
                                    <a:latin typeface="Cambria Math"/>
                                  </a:rPr>
                                  <m:t>𝑚</m:t>
                                </m:r>
                              </m:num>
                              <m:den>
                                <m:r>
                                  <a:rPr lang="en-IE" b="0" i="1" smtClean="0">
                                    <a:latin typeface="Cambria Math"/>
                                  </a:rPr>
                                  <m:t>𝑠</m:t>
                                </m:r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en-IE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IE" b="0" i="1" smtClean="0">
                                <a:latin typeface="Cambria Math"/>
                              </a:rPr>
                              <m:t>𝑠</m:t>
                            </m:r>
                          </m:e>
                        </m:d>
                        <m:r>
                          <a:rPr lang="en-IE" b="0" i="1" smtClean="0">
                            <a:latin typeface="Cambria Math"/>
                          </a:rPr>
                          <m:t>=</m:t>
                        </m:r>
                        <m:r>
                          <a:rPr lang="en-IE" b="0" i="1" smtClean="0">
                            <a:latin typeface="Cambria Math"/>
                          </a:rPr>
                          <m:t>𝑚𝑒𝑡𝑟𝑒𝑠</m:t>
                        </m:r>
                        <m:r>
                          <a:rPr lang="en-IE" b="0" i="1" smtClean="0">
                            <a:latin typeface="Cambria Math"/>
                          </a:rPr>
                          <m:t> </m:t>
                        </m:r>
                        <m:d>
                          <m:dPr>
                            <m:ctrlPr>
                              <a:rPr lang="en-IE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IE" b="0" i="1" smtClean="0">
                                <a:latin typeface="Cambria Math"/>
                              </a:rPr>
                              <m:t>𝑚𝑒𝑎𝑠𝑢𝑟𝑒</m:t>
                            </m:r>
                            <m:r>
                              <a:rPr lang="en-IE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IE" b="0" i="1" smtClean="0">
                                <a:latin typeface="Cambria Math"/>
                              </a:rPr>
                              <m:t>𝑜𝑓</m:t>
                            </m:r>
                            <m:r>
                              <a:rPr lang="en-IE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IE" b="0" i="1" smtClean="0">
                                <a:latin typeface="Cambria Math"/>
                              </a:rPr>
                              <m:t>𝑑𝑖𝑠𝑡𝑎𝑛𝑐𝑒</m:t>
                            </m:r>
                          </m:e>
                        </m:d>
                        <m:r>
                          <a:rPr lang="en-IE" b="0" i="1" smtClean="0">
                            <a:latin typeface="Cambria Math"/>
                          </a:rPr>
                          <m:t>]</m:t>
                        </m:r>
                      </m:oMath>
                    </m:oMathPara>
                  </a14:m>
                  <a:endParaRPr lang="en-IE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516" y="4182230"/>
                  <a:ext cx="8662815" cy="163936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ounded Rectangle 6"/>
            <p:cNvSpPr/>
            <p:nvPr/>
          </p:nvSpPr>
          <p:spPr>
            <a:xfrm>
              <a:off x="675785" y="4267461"/>
              <a:ext cx="8401561" cy="16393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sp>
        <p:nvSpPr>
          <p:cNvPr id="3" name="Rectangle 2"/>
          <p:cNvSpPr/>
          <p:nvPr/>
        </p:nvSpPr>
        <p:spPr>
          <a:xfrm>
            <a:off x="2123728" y="1628799"/>
            <a:ext cx="184688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IE" b="1" dirty="0"/>
              <a:t>Function for evaluating area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940152" y="3212744"/>
            <a:ext cx="72008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IE" b="1" dirty="0" smtClean="0"/>
              <a:t>AREA</a:t>
            </a:r>
            <a:endParaRPr lang="en-IE" b="1" dirty="0"/>
          </a:p>
        </p:txBody>
      </p:sp>
    </p:spTree>
    <p:extLst>
      <p:ext uri="{BB962C8B-B14F-4D97-AF65-F5344CB8AC3E}">
        <p14:creationId xmlns:p14="http://schemas.microsoft.com/office/powerpoint/2010/main" val="245819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143000"/>
          </a:xfrm>
        </p:spPr>
        <p:txBody>
          <a:bodyPr/>
          <a:lstStyle/>
          <a:p>
            <a:r>
              <a:rPr lang="en-IE" u="none" dirty="0" smtClean="0"/>
              <a:t>Lesson flow: What is integration?</a:t>
            </a:r>
            <a:endParaRPr lang="en-IE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7DBCE-88E3-479E-BE8F-A30AF07B032C}" type="slidenum">
              <a:rPr lang="en-IE" smtClean="0"/>
              <a:pPr>
                <a:defRPr/>
              </a:pPr>
              <a:t>14</a:t>
            </a:fld>
            <a:endParaRPr lang="en-IE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84" y="1067194"/>
            <a:ext cx="6783619" cy="245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55576" y="3501008"/>
                <a:ext cx="8525304" cy="2878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E" sz="2000" dirty="0" smtClean="0"/>
                  <a:t>The process of finding area between the graph of a function and the </a:t>
                </a:r>
                <a14:m>
                  <m:oMath xmlns:m="http://schemas.openxmlformats.org/officeDocument/2006/math">
                    <m:r>
                      <a:rPr lang="en-IE" sz="2000" i="1" dirty="0" smtClean="0">
                        <a:latin typeface="Cambria Math"/>
                      </a:rPr>
                      <m:t>𝑥</m:t>
                    </m:r>
                    <m:r>
                      <a:rPr lang="en-IE" sz="20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IE" sz="2000" dirty="0" smtClean="0"/>
                  <a:t/>
                </a:r>
                <a:br>
                  <a:rPr lang="en-IE" sz="2000" dirty="0" smtClean="0"/>
                </a:br>
                <a:r>
                  <a:rPr lang="en-IE" sz="2000" dirty="0" smtClean="0"/>
                  <a:t>(or </a:t>
                </a:r>
                <a14:m>
                  <m:oMath xmlns:m="http://schemas.openxmlformats.org/officeDocument/2006/math">
                    <m:r>
                      <a:rPr lang="en-IE" sz="2000" i="1" dirty="0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IE" sz="2000" dirty="0" smtClean="0"/>
                  <a:t>) – axis is </a:t>
                </a:r>
                <a:r>
                  <a:rPr lang="en-IE" sz="2000" dirty="0"/>
                  <a:t>called </a:t>
                </a:r>
                <a:r>
                  <a:rPr lang="en-IE" sz="2000" dirty="0">
                    <a:solidFill>
                      <a:srgbClr val="FF0000"/>
                    </a:solidFill>
                  </a:rPr>
                  <a:t>Integration </a:t>
                </a:r>
                <a:r>
                  <a:rPr lang="en-IE" sz="2000" dirty="0" smtClean="0">
                    <a:solidFill>
                      <a:srgbClr val="FF0000"/>
                    </a:solidFill>
                  </a:rPr>
                  <a:t>. </a:t>
                </a:r>
              </a:p>
              <a:p>
                <a:endParaRPr lang="en-IE" sz="1400" dirty="0" smtClean="0"/>
              </a:p>
              <a:p>
                <a:r>
                  <a:rPr lang="en-IE" sz="2000" dirty="0" smtClean="0"/>
                  <a:t>The </a:t>
                </a:r>
                <a:r>
                  <a:rPr lang="en-IE" sz="2000" b="1" dirty="0" smtClean="0"/>
                  <a:t>limiting value of the sum of  the area of </a:t>
                </a:r>
                <a:r>
                  <a:rPr lang="en-IE" sz="2000" b="1" u="sng" dirty="0" smtClean="0"/>
                  <a:t>rectangles</a:t>
                </a:r>
                <a:r>
                  <a:rPr lang="en-IE" sz="2000" b="1" dirty="0" smtClean="0"/>
                  <a:t>  </a:t>
                </a:r>
                <a:r>
                  <a:rPr lang="en-IE" sz="2000" dirty="0" smtClean="0"/>
                  <a:t>(simpler than trapezia), as the width of each rectangle becomes infinitely small</a:t>
                </a:r>
                <a:r>
                  <a:rPr lang="en-IE" sz="2000" dirty="0"/>
                  <a:t>, </a:t>
                </a:r>
                <a:r>
                  <a:rPr lang="en-IE" sz="2000" dirty="0" smtClean="0"/>
                  <a:t>i.e. as </a:t>
                </a:r>
                <a:r>
                  <a:rPr lang="en-IE" sz="2000" dirty="0"/>
                  <a:t>(in this case) </a:t>
                </a:r>
                <a14:m>
                  <m:oMath xmlns:m="http://schemas.openxmlformats.org/officeDocument/2006/math">
                    <m:r>
                      <a:rPr lang="en-IE" sz="2000" b="1" i="1" u="sng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IE" sz="2000" b="1" i="1" u="sng" smtClean="0">
                        <a:latin typeface="Cambria Math"/>
                        <a:ea typeface="Cambria Math"/>
                      </a:rPr>
                      <m:t>𝒕</m:t>
                    </m:r>
                    <m:r>
                      <a:rPr lang="en-IE" sz="2000" b="1" u="sng">
                        <a:latin typeface="Cambria Math"/>
                      </a:rPr>
                      <m:t>→</m:t>
                    </m:r>
                  </m:oMath>
                </a14:m>
                <a:r>
                  <a:rPr lang="en-IE" sz="2000" b="1" u="sng" dirty="0" smtClean="0"/>
                  <a:t> 0</a:t>
                </a:r>
                <a:r>
                  <a:rPr lang="en-IE" sz="2000" dirty="0" smtClean="0"/>
                  <a:t>, is the area under the curve over an interval [</a:t>
                </a:r>
                <a:r>
                  <a:rPr lang="en-IE" sz="2000" dirty="0" err="1" smtClean="0"/>
                  <a:t>ab</a:t>
                </a:r>
                <a:r>
                  <a:rPr lang="en-IE" sz="2000" dirty="0" smtClean="0"/>
                  <a:t>] </a:t>
                </a:r>
                <a:br>
                  <a:rPr lang="en-IE" sz="2000" dirty="0" smtClean="0"/>
                </a:br>
                <a:endParaRPr lang="en-IE" sz="2000" dirty="0" smtClean="0"/>
              </a:p>
              <a:p>
                <a:r>
                  <a:rPr lang="en-IE" sz="1400" dirty="0" smtClean="0"/>
                  <a:t>This is written as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IE" sz="24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E" sz="2400" b="0" i="1" smtClean="0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IE" sz="2400" b="0" i="1" smtClean="0">
                            <a:latin typeface="Cambria Math"/>
                          </a:rPr>
                          <m:t>𝑏</m:t>
                        </m:r>
                      </m:sup>
                      <m:e>
                        <m:r>
                          <a:rPr lang="en-IE" sz="2400" b="0" i="1" smtClean="0">
                            <a:latin typeface="Cambria Math"/>
                          </a:rPr>
                          <m:t>𝑣</m:t>
                        </m:r>
                        <m:d>
                          <m:dPr>
                            <m:ctrlPr>
                              <a:rPr lang="en-IE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IE" sz="2400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IE" sz="2400" b="0" i="1" smtClean="0">
                            <a:latin typeface="Cambria Math"/>
                          </a:rPr>
                          <m:t>𝑑𝑡</m:t>
                        </m:r>
                      </m:e>
                    </m:nary>
                  </m:oMath>
                </a14:m>
                <a:r>
                  <a:rPr lang="en-IE" sz="2400" dirty="0" smtClean="0"/>
                  <a:t> </a:t>
                </a:r>
                <a:r>
                  <a:rPr lang="en-IE" sz="1600" dirty="0" smtClean="0"/>
                  <a:t>and is known as the </a:t>
                </a:r>
                <a:r>
                  <a:rPr lang="en-IE" sz="1600" b="1" dirty="0" smtClean="0"/>
                  <a:t>definite integral</a:t>
                </a:r>
                <a:endParaRPr lang="en-IE" sz="2400" b="1" dirty="0" smtClean="0"/>
              </a:p>
              <a:p>
                <a:endParaRPr lang="en-IE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501008"/>
                <a:ext cx="8525304" cy="2878801"/>
              </a:xfrm>
              <a:prstGeom prst="rect">
                <a:avLst/>
              </a:prstGeom>
              <a:blipFill rotWithShape="1">
                <a:blip r:embed="rId4"/>
                <a:stretch>
                  <a:fillRect l="-787" t="-846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612487" y="1654659"/>
                <a:ext cx="1531513" cy="147732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IE" dirty="0" smtClean="0"/>
                  <a:t>Using area under a </a:t>
                </a:r>
                <a14:m>
                  <m:oMath xmlns:m="http://schemas.openxmlformats.org/officeDocument/2006/math">
                    <m:r>
                      <a:rPr lang="en-IE" i="1" dirty="0" smtClean="0">
                        <a:latin typeface="Cambria Math"/>
                      </a:rPr>
                      <m:t>𝑣</m:t>
                    </m:r>
                    <m:r>
                      <a:rPr lang="en-IE" i="1" dirty="0" smtClean="0">
                        <a:latin typeface="Cambria Math"/>
                      </a:rPr>
                      <m:t>(</m:t>
                    </m:r>
                    <m:r>
                      <a:rPr lang="en-IE" i="1" dirty="0" smtClean="0">
                        <a:latin typeface="Cambria Math"/>
                      </a:rPr>
                      <m:t>𝑡</m:t>
                    </m:r>
                    <m:r>
                      <a:rPr lang="en-IE" i="1" dirty="0" smtClean="0">
                        <a:latin typeface="Cambria Math"/>
                      </a:rPr>
                      <m:t>) </m:t>
                    </m:r>
                  </m:oMath>
                </a14:m>
                <a:r>
                  <a:rPr lang="en-IE" dirty="0" smtClean="0"/>
                  <a:t>graph to find displacement</a:t>
                </a:r>
                <a:endParaRPr lang="en-IE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2487" y="1654659"/>
                <a:ext cx="1531513" cy="1477328"/>
              </a:xfrm>
              <a:prstGeom prst="rect">
                <a:avLst/>
              </a:prstGeom>
              <a:blipFill rotWithShape="1">
                <a:blip r:embed="rId5"/>
                <a:stretch>
                  <a:fillRect l="-2745" t="-1215" b="-4453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430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1143000"/>
          </a:xfrm>
        </p:spPr>
        <p:txBody>
          <a:bodyPr/>
          <a:lstStyle/>
          <a:p>
            <a:pPr algn="l"/>
            <a:r>
              <a:rPr lang="en-IE" sz="3200" u="none" dirty="0" smtClean="0"/>
              <a:t>Lesson flow: </a:t>
            </a:r>
            <a:r>
              <a:rPr lang="en-IE" sz="2800" u="none" dirty="0" smtClean="0"/>
              <a:t>Recovering the rate of change function</a:t>
            </a:r>
            <a:endParaRPr lang="en-IE" sz="2800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340768"/>
            <a:ext cx="8229600" cy="4896544"/>
          </a:xfrm>
        </p:spPr>
        <p:txBody>
          <a:bodyPr/>
          <a:lstStyle/>
          <a:p>
            <a:r>
              <a:rPr lang="en-IE" sz="2400" dirty="0" smtClean="0"/>
              <a:t>How would we </a:t>
            </a:r>
            <a:r>
              <a:rPr lang="en-IE" sz="2400" b="1" dirty="0" smtClean="0"/>
              <a:t>recover the displacement function </a:t>
            </a:r>
            <a:r>
              <a:rPr lang="en-IE" sz="2400" dirty="0" smtClean="0"/>
              <a:t>if we only knew the velocity time function?</a:t>
            </a:r>
          </a:p>
          <a:p>
            <a:pPr lvl="1"/>
            <a:r>
              <a:rPr lang="en-IE" sz="2000" dirty="0" smtClean="0">
                <a:solidFill>
                  <a:srgbClr val="0070C0"/>
                </a:solidFill>
              </a:rPr>
              <a:t>Not sure</a:t>
            </a:r>
          </a:p>
          <a:p>
            <a:pPr lvl="1"/>
            <a:endParaRPr lang="en-IE" sz="2000" dirty="0" smtClean="0">
              <a:solidFill>
                <a:srgbClr val="0070C0"/>
              </a:solidFill>
            </a:endParaRPr>
          </a:p>
          <a:p>
            <a:r>
              <a:rPr lang="en-IE" sz="2400" dirty="0" smtClean="0"/>
              <a:t>How </a:t>
            </a:r>
            <a:r>
              <a:rPr lang="en-IE" sz="2400" b="1" dirty="0" smtClean="0"/>
              <a:t>do you get velocity at an instant from displacement</a:t>
            </a:r>
            <a:r>
              <a:rPr lang="en-IE" sz="2400" dirty="0" smtClean="0"/>
              <a:t>?</a:t>
            </a:r>
          </a:p>
          <a:p>
            <a:pPr lvl="1"/>
            <a:r>
              <a:rPr lang="en-IE" sz="2000" dirty="0" smtClean="0">
                <a:solidFill>
                  <a:srgbClr val="0070C0"/>
                </a:solidFill>
              </a:rPr>
              <a:t>We get the derivative of the displacement function.</a:t>
            </a:r>
          </a:p>
          <a:p>
            <a:pPr lvl="1"/>
            <a:endParaRPr lang="en-IE" sz="2000" dirty="0" smtClean="0">
              <a:solidFill>
                <a:srgbClr val="0070C0"/>
              </a:solidFill>
            </a:endParaRPr>
          </a:p>
          <a:p>
            <a:r>
              <a:rPr lang="en-IE" sz="2400" dirty="0" smtClean="0"/>
              <a:t>Can we </a:t>
            </a:r>
            <a:r>
              <a:rPr lang="en-IE" sz="2400" b="1" dirty="0" smtClean="0"/>
              <a:t>recover the displacement function </a:t>
            </a:r>
            <a:r>
              <a:rPr lang="en-IE" sz="2400" dirty="0" smtClean="0"/>
              <a:t>from the velocity function?</a:t>
            </a:r>
          </a:p>
          <a:p>
            <a:pPr lvl="1"/>
            <a:r>
              <a:rPr lang="en-IE" sz="2000" dirty="0">
                <a:solidFill>
                  <a:srgbClr val="0070C0"/>
                </a:solidFill>
              </a:rPr>
              <a:t>Reverse the differentiation process</a:t>
            </a:r>
          </a:p>
          <a:p>
            <a:endParaRPr lang="en-IE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7DBCE-88E3-479E-BE8F-A30AF07B032C}" type="slidenum">
              <a:rPr lang="en-IE" smtClean="0"/>
              <a:pPr>
                <a:defRPr/>
              </a:pPr>
              <a:t>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8307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200" u="none" dirty="0" smtClean="0"/>
              <a:t>Lesson </a:t>
            </a:r>
            <a:r>
              <a:rPr lang="en-IE" sz="3200" u="none" dirty="0"/>
              <a:t>flow: Reverse the differentiation process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4DA02-170F-488F-9F01-CE493120A008}" type="slidenum">
              <a:rPr lang="en-IE" smtClean="0"/>
              <a:pPr>
                <a:defRPr/>
              </a:pPr>
              <a:t>16</a:t>
            </a:fld>
            <a:endParaRPr lang="en-IE"/>
          </a:p>
        </p:txBody>
      </p:sp>
      <p:sp>
        <p:nvSpPr>
          <p:cNvPr id="6" name="TextBox 5"/>
          <p:cNvSpPr txBox="1"/>
          <p:nvPr/>
        </p:nvSpPr>
        <p:spPr>
          <a:xfrm>
            <a:off x="3221341" y="1412775"/>
            <a:ext cx="2170586" cy="707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IE" sz="4000" b="1" kern="12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Function </a:t>
            </a:r>
            <a:endParaRPr lang="en-IE" sz="4000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76539" y="4123725"/>
            <a:ext cx="2829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IE" sz="40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Derivative</a:t>
            </a:r>
            <a:endParaRPr lang="en-IE" sz="4000" b="1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2081" y="2716018"/>
            <a:ext cx="2784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IE" sz="2800" b="1" kern="120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Differentiate</a:t>
            </a:r>
            <a:endParaRPr lang="en-IE" sz="28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4300634" y="2216845"/>
            <a:ext cx="581236" cy="17089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pSp>
        <p:nvGrpSpPr>
          <p:cNvPr id="16" name="Group 15"/>
          <p:cNvGrpSpPr/>
          <p:nvPr/>
        </p:nvGrpSpPr>
        <p:grpSpPr>
          <a:xfrm>
            <a:off x="1185436" y="2196391"/>
            <a:ext cx="7560840" cy="3278450"/>
            <a:chOff x="1185436" y="2196391"/>
            <a:chExt cx="7560840" cy="3278450"/>
          </a:xfrm>
        </p:grpSpPr>
        <p:sp>
          <p:nvSpPr>
            <p:cNvPr id="13" name="TextBox 12"/>
            <p:cNvSpPr txBox="1"/>
            <p:nvPr/>
          </p:nvSpPr>
          <p:spPr>
            <a:xfrm>
              <a:off x="1185436" y="5013176"/>
              <a:ext cx="75608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2400" b="1" dirty="0" smtClean="0"/>
                <a:t>What could we call the reverse process?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339752" y="2196391"/>
              <a:ext cx="1966882" cy="1708974"/>
              <a:chOff x="2339752" y="2196391"/>
              <a:chExt cx="1966882" cy="1708974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2339752" y="2783136"/>
                <a:ext cx="89757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IE" sz="2200" b="1" kern="1200" dirty="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</a:rPr>
                  <a:t>     </a:t>
                </a:r>
                <a:r>
                  <a:rPr lang="en-IE" sz="3200" b="1" kern="1200" dirty="0">
                    <a:solidFill>
                      <a:srgbClr val="FF0000"/>
                    </a:solidFill>
                    <a:effectLst/>
                    <a:latin typeface="Times New Roman"/>
                    <a:ea typeface="Times New Roman"/>
                  </a:rPr>
                  <a:t>?</a:t>
                </a:r>
                <a:endParaRPr lang="en-IE" sz="32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4" name="Down Arrow 13"/>
              <p:cNvSpPr/>
              <p:nvPr/>
            </p:nvSpPr>
            <p:spPr>
              <a:xfrm flipV="1">
                <a:off x="3725398" y="2196391"/>
                <a:ext cx="581236" cy="1708974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1085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4DA02-170F-488F-9F01-CE493120A008}" type="slidenum">
              <a:rPr lang="en-IE" smtClean="0"/>
              <a:pPr>
                <a:defRPr/>
              </a:pPr>
              <a:t>17</a:t>
            </a:fld>
            <a:endParaRPr lang="en-I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39952" y="2204864"/>
            <a:ext cx="25202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smtClean="0">
                <a:solidFill>
                  <a:schemeClr val="bg1"/>
                </a:solidFill>
              </a:rPr>
              <a:t>What is the opposite to  “social “behaviour?</a:t>
            </a:r>
            <a:endParaRPr lang="en-IE" sz="28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5218" y="5445224"/>
            <a:ext cx="26185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dirty="0" smtClean="0">
                <a:solidFill>
                  <a:schemeClr val="bg1"/>
                </a:solidFill>
              </a:rPr>
              <a:t>Anti-social behaviour</a:t>
            </a:r>
            <a:endParaRPr lang="en-IE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59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200" u="none" dirty="0" smtClean="0"/>
              <a:t>Lesson </a:t>
            </a:r>
            <a:r>
              <a:rPr lang="en-IE" sz="3200" u="none" dirty="0"/>
              <a:t>flow: Reverse the differentiation process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4DA02-170F-488F-9F01-CE493120A008}" type="slidenum">
              <a:rPr lang="en-IE" smtClean="0"/>
              <a:pPr>
                <a:defRPr/>
              </a:pPr>
              <a:t>18</a:t>
            </a:fld>
            <a:endParaRPr lang="en-IE"/>
          </a:p>
        </p:txBody>
      </p:sp>
      <p:sp>
        <p:nvSpPr>
          <p:cNvPr id="6" name="TextBox 5"/>
          <p:cNvSpPr txBox="1"/>
          <p:nvPr/>
        </p:nvSpPr>
        <p:spPr>
          <a:xfrm>
            <a:off x="3221341" y="1412775"/>
            <a:ext cx="2170586" cy="707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IE" sz="4000" b="1" kern="120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Function </a:t>
            </a:r>
            <a:endParaRPr lang="en-IE" sz="4000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76539" y="4123725"/>
            <a:ext cx="2829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IE" sz="40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Derivative</a:t>
            </a:r>
            <a:endParaRPr lang="en-IE" sz="4000" b="1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2081" y="2716018"/>
            <a:ext cx="2784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IE" sz="2800" b="1" kern="120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Differentiate</a:t>
            </a:r>
            <a:endParaRPr lang="en-IE" sz="28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4300634" y="2216845"/>
            <a:ext cx="581236" cy="17089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pSp>
        <p:nvGrpSpPr>
          <p:cNvPr id="15" name="Group 14"/>
          <p:cNvGrpSpPr/>
          <p:nvPr/>
        </p:nvGrpSpPr>
        <p:grpSpPr>
          <a:xfrm>
            <a:off x="971601" y="2196391"/>
            <a:ext cx="3335033" cy="1708974"/>
            <a:chOff x="971601" y="2196391"/>
            <a:chExt cx="3335033" cy="1708974"/>
          </a:xfrm>
        </p:grpSpPr>
        <p:sp>
          <p:nvSpPr>
            <p:cNvPr id="9" name="TextBox 8"/>
            <p:cNvSpPr txBox="1"/>
            <p:nvPr/>
          </p:nvSpPr>
          <p:spPr>
            <a:xfrm>
              <a:off x="971601" y="2532723"/>
              <a:ext cx="275379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IE" sz="2200" b="1" kern="1200" dirty="0">
                  <a:solidFill>
                    <a:srgbClr val="FF0000"/>
                  </a:solidFill>
                  <a:effectLst/>
                  <a:latin typeface="Times New Roman"/>
                  <a:ea typeface="Times New Roman"/>
                </a:rPr>
                <a:t>     </a:t>
              </a:r>
              <a:r>
                <a:rPr lang="en-IE" sz="3200" b="1" dirty="0" smtClean="0">
                  <a:solidFill>
                    <a:srgbClr val="FF0000"/>
                  </a:solidFill>
                  <a:latin typeface="Times New Roman"/>
                  <a:ea typeface="Times New Roman"/>
                </a:rPr>
                <a:t>Anti-differentiate</a:t>
              </a:r>
              <a:endParaRPr lang="en-IE" sz="3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4" name="Down Arrow 13"/>
            <p:cNvSpPr/>
            <p:nvPr/>
          </p:nvSpPr>
          <p:spPr>
            <a:xfrm flipV="1">
              <a:off x="3725398" y="2196391"/>
              <a:ext cx="581236" cy="170897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</p:spTree>
    <p:extLst>
      <p:ext uri="{BB962C8B-B14F-4D97-AF65-F5344CB8AC3E}">
        <p14:creationId xmlns:p14="http://schemas.microsoft.com/office/powerpoint/2010/main" val="112430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756" y="27856"/>
            <a:ext cx="8229600" cy="1143000"/>
          </a:xfrm>
        </p:spPr>
        <p:txBody>
          <a:bodyPr/>
          <a:lstStyle/>
          <a:p>
            <a:r>
              <a:rPr lang="en-IE" u="none" dirty="0" smtClean="0"/>
              <a:t>Lesson flow</a:t>
            </a:r>
            <a:endParaRPr lang="en-IE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7DBCE-88E3-479E-BE8F-A30AF07B032C}" type="slidenum">
              <a:rPr lang="en-IE" smtClean="0"/>
              <a:pPr>
                <a:defRPr/>
              </a:pPr>
              <a:t>19</a:t>
            </a:fld>
            <a:endParaRPr lang="en-IE"/>
          </a:p>
        </p:txBody>
      </p:sp>
      <p:grpSp>
        <p:nvGrpSpPr>
          <p:cNvPr id="6" name="Group 5"/>
          <p:cNvGrpSpPr/>
          <p:nvPr/>
        </p:nvGrpSpPr>
        <p:grpSpPr>
          <a:xfrm>
            <a:off x="3911294" y="2783684"/>
            <a:ext cx="1844983" cy="703398"/>
            <a:chOff x="3911294" y="1570835"/>
            <a:chExt cx="1749197" cy="703398"/>
          </a:xfrm>
        </p:grpSpPr>
        <p:sp>
          <p:nvSpPr>
            <p:cNvPr id="7" name="Right Arrow 6"/>
            <p:cNvSpPr/>
            <p:nvPr/>
          </p:nvSpPr>
          <p:spPr>
            <a:xfrm>
              <a:off x="4371847" y="1921847"/>
              <a:ext cx="828092" cy="352386"/>
            </a:xfrm>
            <a:prstGeom prst="rightArrow">
              <a:avLst/>
            </a:prstGeom>
            <a:solidFill>
              <a:srgbClr val="00B0F0"/>
            </a:solidFill>
            <a:ln>
              <a:solidFill>
                <a:schemeClr val="bg2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1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11294" y="1570835"/>
              <a:ext cx="17491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b="1" dirty="0" smtClean="0"/>
                <a:t>Differentiating</a:t>
              </a:r>
              <a:endParaRPr lang="en-IE" b="1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73512" y="1307736"/>
            <a:ext cx="7971850" cy="4743537"/>
            <a:chOff x="573512" y="1307736"/>
            <a:chExt cx="7971850" cy="4743537"/>
          </a:xfrm>
        </p:grpSpPr>
        <p:pic>
          <p:nvPicPr>
            <p:cNvPr id="20" name="Picture 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889"/>
            <a:stretch/>
          </p:blipFill>
          <p:spPr bwMode="auto">
            <a:xfrm>
              <a:off x="4504802" y="1307737"/>
              <a:ext cx="4040560" cy="47435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357"/>
            <a:stretch/>
          </p:blipFill>
          <p:spPr bwMode="auto">
            <a:xfrm>
              <a:off x="573512" y="1307736"/>
              <a:ext cx="3926480" cy="4717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" name="Group 23"/>
            <p:cNvGrpSpPr/>
            <p:nvPr/>
          </p:nvGrpSpPr>
          <p:grpSpPr>
            <a:xfrm>
              <a:off x="3911294" y="1408435"/>
              <a:ext cx="1749197" cy="703398"/>
              <a:chOff x="3911294" y="1570835"/>
              <a:chExt cx="1749197" cy="703398"/>
            </a:xfrm>
          </p:grpSpPr>
          <p:sp>
            <p:nvSpPr>
              <p:cNvPr id="25" name="Right Arrow 24"/>
              <p:cNvSpPr/>
              <p:nvPr/>
            </p:nvSpPr>
            <p:spPr>
              <a:xfrm>
                <a:off x="4371847" y="1921847"/>
                <a:ext cx="828092" cy="352386"/>
              </a:xfrm>
              <a:prstGeom prst="rightArrow">
                <a:avLst/>
              </a:prstGeom>
              <a:solidFill>
                <a:srgbClr val="00B0F0"/>
              </a:solidFill>
              <a:ln>
                <a:solidFill>
                  <a:schemeClr val="bg2">
                    <a:lumMod val="75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sz="1400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911294" y="1570835"/>
                <a:ext cx="17491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E" b="1" dirty="0" smtClean="0"/>
                  <a:t>Differentiating</a:t>
                </a:r>
                <a:endParaRPr lang="en-IE" b="1" dirty="0"/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3784976" y="2968350"/>
            <a:ext cx="2048373" cy="2198458"/>
            <a:chOff x="3707904" y="2748418"/>
            <a:chExt cx="2048373" cy="2198458"/>
          </a:xfrm>
        </p:grpSpPr>
        <p:sp>
          <p:nvSpPr>
            <p:cNvPr id="27" name="Right Arrow 26"/>
            <p:cNvSpPr/>
            <p:nvPr/>
          </p:nvSpPr>
          <p:spPr>
            <a:xfrm flipH="1">
              <a:off x="4371846" y="4594490"/>
              <a:ext cx="828092" cy="35238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bg2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1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707904" y="2748418"/>
              <a:ext cx="2048373" cy="1754326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IE" b="1" u="sng" dirty="0" smtClean="0"/>
                <a:t>Anti-differentiating</a:t>
              </a:r>
            </a:p>
            <a:p>
              <a:r>
                <a:rPr lang="en-IE" dirty="0" smtClean="0"/>
                <a:t>-enables us to find area under a curve over an interval</a:t>
              </a:r>
              <a:endParaRPr lang="en-IE" dirty="0"/>
            </a:p>
          </p:txBody>
        </p:sp>
      </p:grpSp>
      <p:cxnSp>
        <p:nvCxnSpPr>
          <p:cNvPr id="5" name="Straight Arrow Connector 4"/>
          <p:cNvCxnSpPr/>
          <p:nvPr/>
        </p:nvCxnSpPr>
        <p:spPr>
          <a:xfrm flipV="1">
            <a:off x="3419872" y="1352261"/>
            <a:ext cx="0" cy="40929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051720" y="1352261"/>
            <a:ext cx="136815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55576" y="6051273"/>
            <a:ext cx="7789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The antiderivative gives us an area function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5249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83635" y="332656"/>
            <a:ext cx="8229600" cy="1143000"/>
          </a:xfrm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sz="3200" u="none" dirty="0" smtClean="0"/>
              <a:t>       St Columba’s Comprehensive, Glenties</a:t>
            </a:r>
            <a:endParaRPr lang="en-IE" sz="3200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258888" indent="0" eaLnBrk="1" fontAlgn="auto" hangingPunct="1">
              <a:spcAft>
                <a:spcPts val="0"/>
              </a:spcAft>
              <a:buNone/>
              <a:defRPr/>
            </a:pPr>
            <a:r>
              <a:rPr lang="en-IE" b="1" dirty="0" smtClean="0"/>
              <a:t>Team:</a:t>
            </a:r>
            <a:r>
              <a:rPr lang="en-IE" dirty="0" smtClean="0"/>
              <a:t>  Kathleen Molloy &amp; Breege Melley</a:t>
            </a:r>
          </a:p>
          <a:p>
            <a:pPr marL="1258888" indent="0" eaLnBrk="1" fontAlgn="auto" hangingPunct="1">
              <a:spcAft>
                <a:spcPts val="0"/>
              </a:spcAft>
              <a:buNone/>
              <a:defRPr/>
            </a:pPr>
            <a:endParaRPr lang="en-IE" dirty="0" smtClean="0"/>
          </a:p>
          <a:p>
            <a:pPr marL="1258888" indent="0" eaLnBrk="1" fontAlgn="auto" hangingPunct="1">
              <a:spcAft>
                <a:spcPts val="0"/>
              </a:spcAft>
              <a:buNone/>
              <a:defRPr/>
            </a:pPr>
            <a:endParaRPr lang="en-IE" b="1" dirty="0" smtClean="0"/>
          </a:p>
          <a:p>
            <a:pPr marL="1258888" indent="0" eaLnBrk="1" fontAlgn="auto" hangingPunct="1">
              <a:spcAft>
                <a:spcPts val="0"/>
              </a:spcAft>
              <a:buNone/>
              <a:defRPr/>
            </a:pPr>
            <a:r>
              <a:rPr lang="en-IE" b="1" dirty="0" smtClean="0"/>
              <a:t>Topic</a:t>
            </a:r>
            <a:r>
              <a:rPr lang="en-IE" b="1" dirty="0"/>
              <a:t>:</a:t>
            </a:r>
            <a:r>
              <a:rPr lang="en-IE" dirty="0"/>
              <a:t>  Introducing Integration </a:t>
            </a:r>
            <a:endParaRPr lang="en-IE" dirty="0" smtClean="0"/>
          </a:p>
          <a:p>
            <a:pPr marL="1258888" indent="0" eaLnBrk="1" fontAlgn="auto" hangingPunct="1">
              <a:spcAft>
                <a:spcPts val="0"/>
              </a:spcAft>
              <a:buNone/>
              <a:defRPr/>
            </a:pPr>
            <a:endParaRPr lang="en-IE" b="1" dirty="0"/>
          </a:p>
          <a:p>
            <a:pPr marL="1258888" indent="0" eaLnBrk="1" fontAlgn="auto" hangingPunct="1">
              <a:spcAft>
                <a:spcPts val="0"/>
              </a:spcAft>
              <a:buNone/>
              <a:defRPr/>
            </a:pPr>
            <a:endParaRPr lang="en-IE" b="1" dirty="0" smtClean="0"/>
          </a:p>
          <a:p>
            <a:pPr marL="1258888" indent="0" eaLnBrk="1" fontAlgn="auto" hangingPunct="1">
              <a:spcAft>
                <a:spcPts val="0"/>
              </a:spcAft>
              <a:buNone/>
              <a:defRPr/>
            </a:pPr>
            <a:r>
              <a:rPr lang="en-IE" b="1" dirty="0" smtClean="0"/>
              <a:t>Class:</a:t>
            </a:r>
            <a:r>
              <a:rPr lang="en-IE" dirty="0" smtClean="0"/>
              <a:t>  Sixth year Higher Level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IE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I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C1159C-7C80-4703-B1BC-9371318591D3}" type="slidenum">
              <a:rPr lang="en-IE" smtClean="0"/>
              <a:pPr>
                <a:defRPr/>
              </a:pPr>
              <a:t>2</a:t>
            </a:fld>
            <a:endParaRPr lang="en-I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43"/>
          <a:stretch/>
        </p:blipFill>
        <p:spPr bwMode="auto">
          <a:xfrm>
            <a:off x="892088" y="234532"/>
            <a:ext cx="96673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30"/>
          <a:stretch/>
        </p:blipFill>
        <p:spPr bwMode="auto">
          <a:xfrm>
            <a:off x="696415" y="1107687"/>
            <a:ext cx="4332785" cy="471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7DBCE-88E3-479E-BE8F-A30AF07B032C}" type="slidenum">
              <a:rPr lang="en-IE" smtClean="0"/>
              <a:pPr>
                <a:defRPr/>
              </a:pPr>
              <a:t>20</a:t>
            </a:fld>
            <a:endParaRPr lang="en-I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 idx="4294967295"/>
              </p:nvPr>
            </p:nvSpPr>
            <p:spPr>
              <a:xfrm>
                <a:off x="914400" y="0"/>
                <a:ext cx="8229600" cy="1143000"/>
              </a:xfrm>
            </p:spPr>
            <p:txBody>
              <a:bodyPr>
                <a:normAutofit/>
              </a:bodyPr>
              <a:lstStyle/>
              <a:p>
                <a:r>
                  <a:rPr lang="en-IE" sz="3200" u="none" dirty="0" smtClean="0"/>
                  <a:t>Lesson flow: What is </a:t>
                </a:r>
                <a:r>
                  <a:rPr lang="en-IE" sz="3200" b="1" u="none" dirty="0" smtClean="0"/>
                  <a:t>an </a:t>
                </a:r>
                <a:r>
                  <a:rPr lang="en-IE" sz="3200" u="none" dirty="0" smtClean="0"/>
                  <a:t>anti-derivative of </a:t>
                </a:r>
                <a14:m>
                  <m:oMath xmlns:m="http://schemas.openxmlformats.org/officeDocument/2006/math">
                    <m:r>
                      <a:rPr lang="en-IE" sz="3200" i="1" dirty="0" smtClean="0">
                        <a:latin typeface="Cambria Math"/>
                      </a:rPr>
                      <m:t>𝑣</m:t>
                    </m:r>
                    <m:r>
                      <a:rPr lang="en-IE" sz="3200" i="1" dirty="0" smtClean="0">
                        <a:latin typeface="Cambria Math"/>
                      </a:rPr>
                      <m:t>(</m:t>
                    </m:r>
                    <m:r>
                      <a:rPr lang="en-IE" sz="3200" i="1" dirty="0" smtClean="0">
                        <a:latin typeface="Cambria Math"/>
                      </a:rPr>
                      <m:t>𝑡</m:t>
                    </m:r>
                    <m:r>
                      <a:rPr lang="en-IE" sz="3200" i="1" dirty="0" smtClean="0">
                        <a:latin typeface="Cambria Math"/>
                      </a:rPr>
                      <m:t>) =2</m:t>
                    </m:r>
                    <m:r>
                      <a:rPr lang="en-IE" sz="3200" i="1" dirty="0" smtClean="0">
                        <a:latin typeface="Cambria Math"/>
                      </a:rPr>
                      <m:t>𝑡</m:t>
                    </m:r>
                    <m:r>
                      <a:rPr lang="en-IE" sz="3200" i="1" dirty="0" smtClean="0">
                        <a:latin typeface="Cambria Math"/>
                      </a:rPr>
                      <m:t>?</m:t>
                    </m:r>
                  </m:oMath>
                </a14:m>
                <a:endParaRPr lang="en-IE" sz="3200" u="none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36780" y="0"/>
                <a:ext cx="8229600" cy="1143000"/>
              </a:xfr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904880" y="1352261"/>
            <a:ext cx="3836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/>
            <a:r>
              <a:rPr lang="en-IE" sz="1600" dirty="0" smtClean="0"/>
              <a:t>Q. What information can be got from  this graph? </a:t>
            </a:r>
          </a:p>
          <a:p>
            <a:pPr marL="265113" indent="-265113"/>
            <a:r>
              <a:rPr lang="en-IE" sz="1600" dirty="0" smtClean="0"/>
              <a:t>A. The displacement after any time t.</a:t>
            </a:r>
            <a:endParaRPr lang="en-IE" sz="16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30"/>
          <a:stretch/>
        </p:blipFill>
        <p:spPr bwMode="auto">
          <a:xfrm>
            <a:off x="5002696" y="1108956"/>
            <a:ext cx="3962400" cy="471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ight Arrow 26"/>
          <p:cNvSpPr/>
          <p:nvPr/>
        </p:nvSpPr>
        <p:spPr>
          <a:xfrm flipH="1">
            <a:off x="4371846" y="3642834"/>
            <a:ext cx="828092" cy="352386"/>
          </a:xfrm>
          <a:prstGeom prst="rightArrow">
            <a:avLst/>
          </a:prstGeom>
          <a:solidFill>
            <a:srgbClr val="FF0000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635897" y="2684890"/>
                <a:ext cx="2024594" cy="92333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IE" b="1" u="sng" dirty="0" smtClean="0"/>
                  <a:t>An</a:t>
                </a:r>
                <a:r>
                  <a:rPr lang="en-IE" dirty="0" smtClean="0"/>
                  <a:t> antiderivative of </a:t>
                </a:r>
                <a14:m>
                  <m:oMath xmlns:m="http://schemas.openxmlformats.org/officeDocument/2006/math">
                    <m:r>
                      <a:rPr lang="en-IE" i="1" dirty="0" smtClean="0">
                        <a:latin typeface="Cambria Math"/>
                      </a:rPr>
                      <m:t>𝑣</m:t>
                    </m:r>
                    <m:r>
                      <a:rPr lang="en-IE" i="1" dirty="0" smtClean="0">
                        <a:latin typeface="Cambria Math"/>
                      </a:rPr>
                      <m:t>(</m:t>
                    </m:r>
                    <m:r>
                      <a:rPr lang="en-IE" i="1" dirty="0" smtClean="0">
                        <a:latin typeface="Cambria Math"/>
                      </a:rPr>
                      <m:t>𝑡</m:t>
                    </m:r>
                    <m:r>
                      <a:rPr lang="en-IE" i="1" dirty="0" smtClean="0">
                        <a:latin typeface="Cambria Math"/>
                      </a:rPr>
                      <m:t>) = 2</m:t>
                    </m:r>
                    <m:r>
                      <a:rPr lang="en-IE" i="1" dirty="0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IE" dirty="0" smtClean="0"/>
                  <a:t> is </a:t>
                </a:r>
                <a14:m>
                  <m:oMath xmlns:m="http://schemas.openxmlformats.org/officeDocument/2006/math">
                    <m:r>
                      <a:rPr lang="en-IE" i="1" dirty="0" smtClean="0">
                        <a:latin typeface="Cambria Math"/>
                      </a:rPr>
                      <m:t>𝑠</m:t>
                    </m:r>
                    <m:d>
                      <m:dPr>
                        <m:ctrlPr>
                          <a:rPr lang="en-IE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IE" i="1" dirty="0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IE" b="0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IE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IE" b="0" i="1" dirty="0" smtClean="0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IE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IE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7" y="2684890"/>
                <a:ext cx="2024594" cy="923330"/>
              </a:xfrm>
              <a:prstGeom prst="rect">
                <a:avLst/>
              </a:prstGeom>
              <a:blipFill rotWithShape="1">
                <a:blip r:embed="rId5"/>
                <a:stretch>
                  <a:fillRect l="-2402" t="-3289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94184" y="5818479"/>
                <a:ext cx="8295185" cy="1206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E" b="1" dirty="0" smtClean="0"/>
                  <a:t>Q: How do we know that </a:t>
                </a:r>
                <a14:m>
                  <m:oMath xmlns:m="http://schemas.openxmlformats.org/officeDocument/2006/math">
                    <m:r>
                      <a:rPr lang="en-IE" b="1" i="1" dirty="0" smtClean="0">
                        <a:latin typeface="Cambria Math"/>
                      </a:rPr>
                      <m:t>𝒔</m:t>
                    </m:r>
                    <m:r>
                      <a:rPr lang="en-IE" b="1" i="1" dirty="0" smtClean="0">
                        <a:latin typeface="Cambria Math"/>
                      </a:rPr>
                      <m:t>(</m:t>
                    </m:r>
                    <m:r>
                      <a:rPr lang="en-IE" b="1" i="1" dirty="0" smtClean="0">
                        <a:latin typeface="Cambria Math"/>
                      </a:rPr>
                      <m:t>𝒕</m:t>
                    </m:r>
                    <m:r>
                      <a:rPr lang="en-IE" b="1" i="1" dirty="0" smtClean="0">
                        <a:latin typeface="Cambria Math"/>
                      </a:rPr>
                      <m:t>) = </m:t>
                    </m:r>
                    <m:sSup>
                      <m:sSupPr>
                        <m:ctrlPr>
                          <a:rPr lang="en-IE" b="1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IE" b="1" i="1" dirty="0" smtClean="0">
                            <a:latin typeface="Cambria Math"/>
                          </a:rPr>
                          <m:t>𝒕</m:t>
                        </m:r>
                      </m:e>
                      <m:sup>
                        <m:r>
                          <a:rPr lang="en-IE" b="1" i="1" dirty="0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IE" b="1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IE" b="1" dirty="0" smtClean="0"/>
                  <a:t>is an antiderivative of </a:t>
                </a:r>
                <a14:m>
                  <m:oMath xmlns:m="http://schemas.openxmlformats.org/officeDocument/2006/math">
                    <m:r>
                      <a:rPr lang="en-IE" b="1" i="1" dirty="0" smtClean="0">
                        <a:latin typeface="Cambria Math"/>
                      </a:rPr>
                      <m:t>𝒗</m:t>
                    </m:r>
                    <m:r>
                      <a:rPr lang="en-IE" b="1" i="1" dirty="0" smtClean="0">
                        <a:latin typeface="Cambria Math"/>
                      </a:rPr>
                      <m:t>(</m:t>
                    </m:r>
                    <m:r>
                      <a:rPr lang="en-IE" b="1" i="1" dirty="0" smtClean="0">
                        <a:latin typeface="Cambria Math"/>
                      </a:rPr>
                      <m:t>𝒕</m:t>
                    </m:r>
                    <m:r>
                      <a:rPr lang="en-IE" b="1" i="1" dirty="0" smtClean="0">
                        <a:latin typeface="Cambria Math"/>
                      </a:rPr>
                      <m:t>) = </m:t>
                    </m:r>
                    <m:r>
                      <a:rPr lang="en-IE" b="1" i="1" dirty="0" smtClean="0">
                        <a:latin typeface="Cambria Math"/>
                      </a:rPr>
                      <m:t>𝟐</m:t>
                    </m:r>
                    <m:r>
                      <a:rPr lang="en-IE" b="1" i="1" dirty="0" smtClean="0">
                        <a:latin typeface="Cambria Math"/>
                      </a:rPr>
                      <m:t>𝒕</m:t>
                    </m:r>
                  </m:oMath>
                </a14:m>
                <a:r>
                  <a:rPr lang="en-IE" b="1" dirty="0" smtClean="0"/>
                  <a:t>?</a:t>
                </a:r>
                <a:br>
                  <a:rPr lang="en-IE" b="1" dirty="0" smtClean="0"/>
                </a:br>
                <a:endParaRPr lang="en-IE" b="1" dirty="0" smtClean="0"/>
              </a:p>
              <a:p>
                <a:r>
                  <a:rPr lang="en-IE" dirty="0" smtClean="0"/>
                  <a:t>A: If we differentiate </a:t>
                </a:r>
                <a14:m>
                  <m:oMath xmlns:m="http://schemas.openxmlformats.org/officeDocument/2006/math">
                    <m:r>
                      <a:rPr lang="en-IE" i="1" dirty="0">
                        <a:latin typeface="Cambria Math"/>
                      </a:rPr>
                      <m:t>𝑠</m:t>
                    </m:r>
                    <m:r>
                      <a:rPr lang="en-IE" i="1" dirty="0">
                        <a:latin typeface="Cambria Math"/>
                      </a:rPr>
                      <m:t>(</m:t>
                    </m:r>
                    <m:r>
                      <a:rPr lang="en-IE" i="1" dirty="0">
                        <a:latin typeface="Cambria Math"/>
                      </a:rPr>
                      <m:t>𝑡</m:t>
                    </m:r>
                    <m:r>
                      <a:rPr lang="en-IE" i="1" dirty="0">
                        <a:latin typeface="Cambria Math"/>
                      </a:rPr>
                      <m:t>) = </m:t>
                    </m:r>
                    <m:sSup>
                      <m:sSupPr>
                        <m:ctrlPr>
                          <a:rPr lang="en-IE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IE" b="0" i="1" dirty="0" smtClean="0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IE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IE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IE" dirty="0" smtClean="0"/>
                  <a:t> we get the function </a:t>
                </a:r>
                <a14:m>
                  <m:oMath xmlns:m="http://schemas.openxmlformats.org/officeDocument/2006/math">
                    <m:r>
                      <a:rPr lang="en-IE" i="1" dirty="0">
                        <a:latin typeface="Cambria Math"/>
                      </a:rPr>
                      <m:t>𝑣</m:t>
                    </m:r>
                    <m:d>
                      <m:dPr>
                        <m:ctrlPr>
                          <a:rPr lang="en-IE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IE" i="1" dirty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IE" i="1" dirty="0">
                        <a:latin typeface="Cambria Math"/>
                      </a:rPr>
                      <m:t>= 2</m:t>
                    </m:r>
                    <m:r>
                      <a:rPr lang="en-IE" i="1" dirty="0">
                        <a:latin typeface="Cambria Math"/>
                      </a:rPr>
                      <m:t>𝑡</m:t>
                    </m:r>
                    <m:r>
                      <a:rPr lang="en-IE" b="0" i="0" dirty="0" smtClean="0">
                        <a:latin typeface="Cambria Math"/>
                      </a:rPr>
                      <m:t>.</m:t>
                    </m:r>
                  </m:oMath>
                </a14:m>
                <a:endParaRPr lang="en-IE" dirty="0" smtClean="0"/>
              </a:p>
              <a:p>
                <a:endParaRPr lang="en-IE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184" y="5818479"/>
                <a:ext cx="8295185" cy="1206549"/>
              </a:xfrm>
              <a:prstGeom prst="rect">
                <a:avLst/>
              </a:prstGeom>
              <a:blipFill rotWithShape="1">
                <a:blip r:embed="rId6"/>
                <a:stretch>
                  <a:fillRect l="-661" t="-1515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595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/>
              <p:cNvSpPr>
                <a:spLocks noGrp="1"/>
              </p:cNvSpPr>
              <p:nvPr>
                <p:ph type="title"/>
              </p:nvPr>
            </p:nvSpPr>
            <p:spPr>
              <a:xfrm>
                <a:off x="611560" y="0"/>
                <a:ext cx="8229600" cy="1143000"/>
              </a:xfrm>
            </p:spPr>
            <p:txBody>
              <a:bodyPr/>
              <a:lstStyle/>
              <a:p>
                <a:r>
                  <a:rPr lang="en-IE" sz="2400" dirty="0" smtClean="0"/>
                  <a:t>Lesson flow: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E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IE" sz="2400" b="0" i="1" smtClean="0">
                            <a:latin typeface="Cambria Math"/>
                          </a:rPr>
                          <m:t>𝑠</m:t>
                        </m:r>
                        <m:d>
                          <m:dPr>
                            <m:ctrlPr>
                              <a:rPr lang="en-IE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IE" sz="2400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IE" sz="2400" b="0" i="1" smtClean="0">
                            <a:latin typeface="Cambria Math"/>
                          </a:rPr>
                          <m:t>=</m:t>
                        </m:r>
                        <m:r>
                          <a:rPr lang="en-IE" sz="2400" b="0" i="1" smtClean="0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IE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E" sz="2400" dirty="0" smtClean="0"/>
                  <a:t> the only antiderivative of </a:t>
                </a:r>
                <a14:m>
                  <m:oMath xmlns:m="http://schemas.openxmlformats.org/officeDocument/2006/math">
                    <m:r>
                      <a:rPr lang="en-IE" sz="2400" i="1" dirty="0" smtClean="0">
                        <a:latin typeface="Cambria Math"/>
                      </a:rPr>
                      <m:t>𝑣</m:t>
                    </m:r>
                    <m:r>
                      <a:rPr lang="en-IE" sz="2400" i="1" dirty="0" smtClean="0">
                        <a:latin typeface="Cambria Math"/>
                      </a:rPr>
                      <m:t>(</m:t>
                    </m:r>
                    <m:r>
                      <a:rPr lang="en-IE" sz="2400" i="1" dirty="0" smtClean="0">
                        <a:latin typeface="Cambria Math"/>
                      </a:rPr>
                      <m:t>𝑡</m:t>
                    </m:r>
                    <m:r>
                      <a:rPr lang="en-IE" sz="2400" i="1" dirty="0" smtClean="0">
                        <a:latin typeface="Cambria Math"/>
                      </a:rPr>
                      <m:t>) =2</m:t>
                    </m:r>
                    <m:r>
                      <a:rPr lang="en-IE" sz="2400" i="1" dirty="0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IE" sz="2400" dirty="0" smtClean="0"/>
                  <a:t>?</a:t>
                </a:r>
                <a:endParaRPr lang="en-IE" sz="2400" dirty="0"/>
              </a:p>
            </p:txBody>
          </p:sp>
        </mc:Choice>
        <mc:Fallback xmlns="">
          <p:sp>
            <p:nvSpPr>
              <p:cNvPr id="4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11560" y="0"/>
                <a:ext cx="8229600" cy="1143000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4DA02-170F-488F-9F01-CE493120A008}" type="slidenum">
              <a:rPr lang="en-IE" smtClean="0"/>
              <a:pPr>
                <a:defRPr/>
              </a:pPr>
              <a:t>21</a:t>
            </a:fld>
            <a:endParaRPr lang="en-I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7537" y="5167488"/>
                <a:ext cx="76767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E" dirty="0" smtClean="0"/>
                  <a:t>     What is </a:t>
                </a:r>
                <a:r>
                  <a:rPr lang="en-IE" b="1" dirty="0" smtClean="0"/>
                  <a:t>the antiderivative </a:t>
                </a:r>
                <a:r>
                  <a:rPr lang="en-IE" dirty="0" smtClean="0"/>
                  <a:t>of </a:t>
                </a:r>
                <a14:m>
                  <m:oMath xmlns:m="http://schemas.openxmlformats.org/officeDocument/2006/math">
                    <m:r>
                      <a:rPr lang="en-IE" i="1" dirty="0" smtClean="0">
                        <a:latin typeface="Cambria Math"/>
                      </a:rPr>
                      <m:t>𝑣</m:t>
                    </m:r>
                    <m:r>
                      <a:rPr lang="en-IE" i="1" dirty="0" smtClean="0">
                        <a:latin typeface="Cambria Math"/>
                      </a:rPr>
                      <m:t>(</m:t>
                    </m:r>
                    <m:r>
                      <a:rPr lang="en-IE" i="1" dirty="0" smtClean="0">
                        <a:latin typeface="Cambria Math"/>
                      </a:rPr>
                      <m:t>𝑡</m:t>
                    </m:r>
                    <m:r>
                      <a:rPr lang="en-IE" i="1" dirty="0" smtClean="0">
                        <a:latin typeface="Cambria Math"/>
                      </a:rPr>
                      <m:t>) =2</m:t>
                    </m:r>
                    <m:r>
                      <a:rPr lang="en-IE" i="1" dirty="0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IE" dirty="0" smtClean="0"/>
                  <a:t>?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537" y="5167488"/>
                <a:ext cx="7676728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396" y="1061410"/>
            <a:ext cx="7208290" cy="416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372" y="1048816"/>
            <a:ext cx="7186193" cy="4160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895" y="1035564"/>
            <a:ext cx="7160776" cy="416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899" y="1042393"/>
            <a:ext cx="7170953" cy="417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1520" y="2338018"/>
            <a:ext cx="1656184" cy="175432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chemeClr val="bg1"/>
                </a:solidFill>
              </a:rPr>
              <a:t>The starting value is varying but the rate of change is the same.</a:t>
            </a:r>
            <a:endParaRPr lang="en-IE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7537" y="5622552"/>
                <a:ext cx="504056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E" b="1" dirty="0" smtClean="0"/>
                  <a:t>      Describe </a:t>
                </a:r>
                <a:r>
                  <a:rPr lang="en-IE" b="1" dirty="0"/>
                  <a:t>the antiderivative </a:t>
                </a:r>
                <a:r>
                  <a:rPr lang="en-IE" dirty="0"/>
                  <a:t>of </a:t>
                </a:r>
                <a14:m>
                  <m:oMath xmlns:m="http://schemas.openxmlformats.org/officeDocument/2006/math">
                    <m:r>
                      <a:rPr lang="en-IE" i="1" dirty="0">
                        <a:latin typeface="Cambria Math"/>
                      </a:rPr>
                      <m:t>𝑣</m:t>
                    </m:r>
                    <m:d>
                      <m:dPr>
                        <m:ctrlPr>
                          <a:rPr lang="en-IE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IE" i="1" dirty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IE" i="1" dirty="0">
                        <a:latin typeface="Cambria Math"/>
                      </a:rPr>
                      <m:t>=2</m:t>
                    </m:r>
                    <m:r>
                      <a:rPr lang="en-IE" i="1" dirty="0">
                        <a:latin typeface="Cambria Math"/>
                      </a:rPr>
                      <m:t>𝑡</m:t>
                    </m:r>
                    <m:r>
                      <a:rPr lang="en-IE" i="1" dirty="0">
                        <a:latin typeface="Cambria Math"/>
                      </a:rPr>
                      <m:t>.</m:t>
                    </m:r>
                  </m:oMath>
                </a14:m>
                <a:endParaRPr lang="en-IE" dirty="0"/>
              </a:p>
              <a:p>
                <a:endParaRPr lang="en-IE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537" y="5622552"/>
                <a:ext cx="5040561" cy="646331"/>
              </a:xfrm>
              <a:prstGeom prst="rect">
                <a:avLst/>
              </a:prstGeom>
              <a:blipFill rotWithShape="1">
                <a:blip r:embed="rId9"/>
                <a:stretch>
                  <a:fillRect t="-4717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436096" y="5202917"/>
                <a:ext cx="2276128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E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𝒔</m:t>
                      </m:r>
                      <m:d>
                        <m:dPr>
                          <m:ctrlPr>
                            <a:rPr lang="en-IE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E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𝒕</m:t>
                          </m:r>
                        </m:e>
                      </m:d>
                      <m:r>
                        <a:rPr lang="en-IE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IE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IE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𝒕</m:t>
                          </m:r>
                        </m:e>
                        <m:sup>
                          <m:r>
                            <a:rPr lang="en-IE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IE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IE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𝑪</m:t>
                      </m:r>
                      <m:r>
                        <a:rPr lang="en-IE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en-IE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𝑪</m:t>
                      </m:r>
                      <m:r>
                        <a:rPr lang="en-IE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IE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𝑹</m:t>
                      </m:r>
                    </m:oMath>
                  </m:oMathPara>
                </a14:m>
                <a:endParaRPr lang="en-IE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5202917"/>
                <a:ext cx="2276128" cy="37555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43154" y="5640015"/>
                <a:ext cx="8532441" cy="689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E" b="1" dirty="0" smtClean="0">
                    <a:solidFill>
                      <a:srgbClr val="FF0000"/>
                    </a:solidFill>
                  </a:rPr>
                  <a:t>                                                                     An infinite set of functions all of which have the same derivative, a.k.a. </a:t>
                </a:r>
                <a:r>
                  <a:rPr lang="en-IE" b="1" u="sng" dirty="0" smtClean="0">
                    <a:solidFill>
                      <a:srgbClr val="FF0000"/>
                    </a:solidFill>
                  </a:rPr>
                  <a:t>the indefinite integral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IE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IE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IE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IE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en-IE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𝒅𝒙</m:t>
                        </m:r>
                      </m:e>
                    </m:nary>
                  </m:oMath>
                </a14:m>
                <a:endParaRPr lang="en-IE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154" y="5640015"/>
                <a:ext cx="8532441" cy="689163"/>
              </a:xfrm>
              <a:prstGeom prst="rect">
                <a:avLst/>
              </a:prstGeom>
              <a:blipFill rotWithShape="1">
                <a:blip r:embed="rId11"/>
                <a:stretch>
                  <a:fillRect l="-643" t="-39823" b="-115044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2" descr="http://baldwin121.com/wp-content/uploads/2012/07/geogebra.png">
            <a:hlinkClick r:id="rId12" action="ppaction://hlinkfile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9341"/>
            <a:ext cx="636451" cy="51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57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5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9026" y="0"/>
            <a:ext cx="8229600" cy="1143000"/>
          </a:xfrm>
        </p:spPr>
        <p:txBody>
          <a:bodyPr/>
          <a:lstStyle/>
          <a:p>
            <a:r>
              <a:rPr lang="en-IE" sz="3200" dirty="0" smtClean="0"/>
              <a:t>Anti-differentiate and check your answer</a:t>
            </a:r>
            <a:endParaRPr lang="en-IE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4DA02-170F-488F-9F01-CE493120A008}" type="slidenum">
              <a:rPr lang="en-IE" smtClean="0"/>
              <a:pPr>
                <a:defRPr/>
              </a:pPr>
              <a:t>22</a:t>
            </a:fld>
            <a:endParaRPr lang="en-IE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97386840"/>
                  </p:ext>
                </p:extLst>
              </p:nvPr>
            </p:nvGraphicFramePr>
            <p:xfrm>
              <a:off x="827584" y="1837292"/>
              <a:ext cx="7704856" cy="393344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232248"/>
                    <a:gridCol w="3312368"/>
                    <a:gridCol w="216024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IE" b="1" dirty="0" smtClean="0">
                              <a:solidFill>
                                <a:srgbClr val="FF0000"/>
                              </a:solidFill>
                            </a:rPr>
                            <a:t>Function </a:t>
                          </a:r>
                          <a14:m>
                            <m:oMath xmlns:m="http://schemas.openxmlformats.org/officeDocument/2006/math">
                              <m:r>
                                <a:rPr lang="en-IE" b="1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𝒇</m:t>
                              </m:r>
                              <m:r>
                                <a:rPr lang="en-IE" b="1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IE" b="1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IE" b="1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endParaRPr lang="en-IE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E" b="1" dirty="0" smtClean="0">
                              <a:solidFill>
                                <a:srgbClr val="FF0000"/>
                              </a:solidFill>
                            </a:rPr>
                            <a:t>Antiderivative </a:t>
                          </a:r>
                          <a14:m>
                            <m:oMath xmlns:m="http://schemas.openxmlformats.org/officeDocument/2006/math">
                              <m:r>
                                <a:rPr lang="en-IE" b="1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𝑭</m:t>
                              </m:r>
                              <m:r>
                                <a:rPr lang="en-IE" b="1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IE" b="1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IE" b="1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endParaRPr lang="en-IE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r>
                            <a:rPr lang="en-IE" b="1" dirty="0" smtClean="0">
                              <a:solidFill>
                                <a:srgbClr val="FF0000"/>
                              </a:solidFill>
                            </a:rPr>
                            <a:t>Check:  </a:t>
                          </a:r>
                          <a:br>
                            <a:rPr lang="en-IE" b="1" dirty="0" smtClean="0">
                              <a:solidFill>
                                <a:srgbClr val="FF0000"/>
                              </a:solidFill>
                            </a:rPr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IE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E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𝒅</m:t>
                                    </m:r>
                                  </m:num>
                                  <m:den>
                                    <m:r>
                                      <a:rPr lang="en-IE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𝒅𝒙</m:t>
                                    </m:r>
                                  </m:den>
                                </m:f>
                                <m:r>
                                  <a:rPr lang="en-IE" b="1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IE" b="1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𝑭</m:t>
                                </m:r>
                                <m:r>
                                  <a:rPr lang="en-IE" b="1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IE" b="1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IE" b="1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))=</m:t>
                                </m:r>
                                <m:r>
                                  <a:rPr lang="en-IE" b="1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𝒇</m:t>
                                </m:r>
                                <m:r>
                                  <a:rPr lang="en-IE" b="1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IE" b="1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IE" b="1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E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b="0" i="1" smtClean="0">
                                    <a:latin typeface="Cambria Math"/>
                                  </a:rPr>
                                  <m:t>𝑓</m:t>
                                </m:r>
                                <m:r>
                                  <a:rPr lang="en-IE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IE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IE" b="0" i="1" smtClean="0">
                                    <a:latin typeface="Cambria Math"/>
                                  </a:rPr>
                                  <m:t>)=6</m:t>
                                </m:r>
                                <m:r>
                                  <a:rPr lang="en-IE" b="0" i="1" smtClean="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I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I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I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IE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IE" b="0" i="1" smtClean="0">
                                    <a:latin typeface="Cambria Math"/>
                                  </a:rPr>
                                  <m:t>=3</m:t>
                                </m:r>
                                <m:sSup>
                                  <m:sSupPr>
                                    <m:ctrlPr>
                                      <a:rPr lang="en-IE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IE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I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I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IE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IE" b="0" i="1" smtClean="0">
                                    <a:latin typeface="Cambria Math"/>
                                  </a:rPr>
                                  <m:t>=7</m:t>
                                </m:r>
                                <m:sSup>
                                  <m:sSupPr>
                                    <m:ctrlPr>
                                      <a:rPr lang="en-IE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IE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I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I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IE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IE" b="0" i="1" smtClean="0">
                                    <a:latin typeface="Cambria Math"/>
                                  </a:rPr>
                                  <m:t>=6</m:t>
                                </m:r>
                              </m:oMath>
                            </m:oMathPara>
                          </a14:m>
                          <a:endParaRPr lang="en-I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I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I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2400" b="1" i="1" dirty="0" smtClean="0">
                                    <a:latin typeface="Cambria Math"/>
                                  </a:rPr>
                                  <m:t>𝒇</m:t>
                                </m:r>
                                <m:r>
                                  <a:rPr lang="en-IE" sz="2400" b="1" i="1" dirty="0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IE" sz="2400" b="1" i="1" dirty="0" smtClean="0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IE" sz="2400" b="1" i="1" dirty="0" smtClean="0">
                                    <a:latin typeface="Cambria Math"/>
                                  </a:rPr>
                                  <m:t>) =</m:t>
                                </m:r>
                                <m:sSup>
                                  <m:sSupPr>
                                    <m:ctrlPr>
                                      <a:rPr lang="en-IE" sz="2400" b="1" i="1" dirty="0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2400" b="1" i="1" dirty="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IE" sz="2400" b="1" i="1" dirty="0" smtClean="0">
                                        <a:latin typeface="Cambria Math"/>
                                      </a:rPr>
                                      <m:t>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24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2400" b="1" i="1" smtClean="0">
                                    <a:latin typeface="Cambria Math"/>
                                  </a:rPr>
                                  <m:t>𝑭</m:t>
                                </m:r>
                                <m:d>
                                  <m:dPr>
                                    <m:ctrlPr>
                                      <a:rPr lang="en-IE" sz="2400" b="1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2400" b="1" i="1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2400" b="1" i="1" smtClean="0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IE" sz="2400" b="1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E" sz="24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IE" sz="2400" b="1" i="1" smtClean="0">
                                        <a:latin typeface="Cambria Math"/>
                                      </a:rPr>
                                      <m:t>𝒏</m:t>
                                    </m:r>
                                    <m:r>
                                      <a:rPr lang="en-IE" sz="2400" b="1" i="1" smtClean="0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IE" sz="24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en-IE" sz="2400" b="1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2400" b="1" i="1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IE" sz="2400" b="1" i="1" smtClean="0">
                                        <a:latin typeface="Cambria Math"/>
                                      </a:rPr>
                                      <m:t>𝒏</m:t>
                                    </m:r>
                                    <m:r>
                                      <a:rPr lang="en-IE" sz="2400" b="1" i="1" smtClean="0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IE" sz="24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p>
                                </m:sSup>
                                <m:r>
                                  <a:rPr lang="en-IE" sz="2400" b="1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IE" sz="2400" b="1" i="1" smtClean="0">
                                    <a:latin typeface="Cambria Math"/>
                                  </a:rPr>
                                  <m:t>𝑪</m:t>
                                </m:r>
                              </m:oMath>
                            </m:oMathPara>
                          </a14:m>
                          <a:endParaRPr lang="en-IE" sz="24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IE" sz="2400" b="1" i="1" dirty="0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IE" sz="2400" b="1" i="1" dirty="0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IE" sz="2400" b="1" i="1" dirty="0" smtClean="0">
                                        <a:latin typeface="Cambria Math"/>
                                      </a:rPr>
                                      <m:t>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IE" sz="24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2400" b="1" i="1" smtClean="0">
                                    <a:latin typeface="Cambria Math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IE" sz="2400" b="1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IE" sz="2400" b="1" i="1" smtClean="0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IE" sz="2400" b="1" i="1" smtClean="0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IE" sz="2400" b="1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IE" sz="24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IE" sz="2400" b="1" i="1" smtClean="0">
                                        <a:latin typeface="Cambria Math"/>
                                      </a:rPr>
                                      <m:t>𝒙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E" sz="24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IE" sz="24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IE" sz="24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97386840"/>
                  </p:ext>
                </p:extLst>
              </p:nvPr>
            </p:nvGraphicFramePr>
            <p:xfrm>
              <a:off x="827584" y="1837292"/>
              <a:ext cx="7704856" cy="393344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232248"/>
                    <a:gridCol w="3312368"/>
                    <a:gridCol w="2160240"/>
                  </a:tblGrid>
                  <a:tr h="8867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73" t="-3425" r="-245355" b="-3424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67463" t="-3425" r="-65074" b="-3424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57345" t="-3425" b="-342466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73" t="-247541" r="-245355" b="-7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I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73" t="-353333" r="-245355" b="-63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I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73" t="-445902" r="-245355" b="-5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I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73" t="-545902" r="-245355" b="-4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I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8473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73" t="-305426" r="-245355" b="-99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67463" t="-305426" r="-65074" b="-99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57345" t="-305426" b="-99225"/>
                          </a:stretch>
                        </a:blipFill>
                      </a:tcPr>
                    </a:tc>
                  </a:tr>
                  <a:tr h="77857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73" t="-408594" r="-2453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IE" sz="24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IE" sz="24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3568" y="1161617"/>
                <a:ext cx="84604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E" b="1" dirty="0" smtClean="0"/>
                  <a:t>Displacement is a “named” antiderivative i.e. the antiderivative of velocity.</a:t>
                </a:r>
              </a:p>
              <a:p>
                <a:r>
                  <a:rPr lang="en-IE" b="1" dirty="0" smtClean="0"/>
                  <a:t>In the case of a function </a:t>
                </a:r>
                <a14:m>
                  <m:oMath xmlns:m="http://schemas.openxmlformats.org/officeDocument/2006/math">
                    <m:r>
                      <a:rPr lang="en-IE" b="1" i="1" dirty="0" smtClean="0">
                        <a:latin typeface="Cambria Math"/>
                      </a:rPr>
                      <m:t>𝒇</m:t>
                    </m:r>
                    <m:r>
                      <a:rPr lang="en-IE" b="1" i="1" dirty="0" smtClean="0">
                        <a:latin typeface="Cambria Math"/>
                      </a:rPr>
                      <m:t>(</m:t>
                    </m:r>
                    <m:r>
                      <a:rPr lang="en-IE" b="1" i="1" dirty="0" smtClean="0">
                        <a:latin typeface="Cambria Math"/>
                      </a:rPr>
                      <m:t>𝒙</m:t>
                    </m:r>
                    <m:r>
                      <a:rPr lang="en-IE" b="1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IE" b="1" dirty="0" smtClean="0"/>
                  <a:t> the antiderivative is usually denoted by </a:t>
                </a:r>
                <a14:m>
                  <m:oMath xmlns:m="http://schemas.openxmlformats.org/officeDocument/2006/math">
                    <m:r>
                      <a:rPr lang="en-IE" b="1" i="1" dirty="0" smtClean="0">
                        <a:latin typeface="Cambria Math"/>
                      </a:rPr>
                      <m:t>𝑭</m:t>
                    </m:r>
                    <m:r>
                      <a:rPr lang="en-IE" b="1" i="1" dirty="0" smtClean="0">
                        <a:latin typeface="Cambria Math"/>
                      </a:rPr>
                      <m:t>(</m:t>
                    </m:r>
                    <m:r>
                      <a:rPr lang="en-IE" b="1" i="1" dirty="0" smtClean="0">
                        <a:latin typeface="Cambria Math"/>
                      </a:rPr>
                      <m:t>𝒙</m:t>
                    </m:r>
                    <m:r>
                      <a:rPr lang="en-IE" b="1" i="1" dirty="0" smtClean="0">
                        <a:latin typeface="Cambria Math"/>
                      </a:rPr>
                      <m:t>).</m:t>
                    </m:r>
                  </m:oMath>
                </a14:m>
                <a:endParaRPr lang="en-IE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161617"/>
                <a:ext cx="8460432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576" t="-4717" b="-14151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707904" y="234888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rgbClr val="FF0000"/>
                </a:solidFill>
              </a:rPr>
              <a:t>Oral work</a:t>
            </a: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59832" y="5805263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/>
              <a:t>Tables and </a:t>
            </a:r>
            <a:r>
              <a:rPr lang="en-IE" b="1" dirty="0" smtClean="0"/>
              <a:t>Formulae </a:t>
            </a:r>
            <a:r>
              <a:rPr lang="en-IE" b="1" dirty="0"/>
              <a:t>booklet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0388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944000"/>
          </a:xfrm>
          <a:ln>
            <a:miter lim="800000"/>
            <a:headEnd/>
            <a:tailEnd/>
          </a:ln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/>
            </a:r>
            <a:br>
              <a:rPr lang="en-IE" b="1" u="none" dirty="0" smtClean="0"/>
            </a:br>
            <a:r>
              <a:rPr lang="en-IE" b="1" u="none" dirty="0" smtClean="0"/>
              <a:t>Student Learning  </a:t>
            </a:r>
            <a:br>
              <a:rPr lang="en-IE" b="1" u="none" dirty="0" smtClean="0"/>
            </a:br>
            <a:endParaRPr lang="en-IE" sz="5400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4786312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IE" b="1" dirty="0" smtClean="0"/>
              <a:t>Data Collected from the Lesson:</a:t>
            </a:r>
          </a:p>
          <a:p>
            <a:pPr marL="914400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IE" dirty="0" smtClean="0"/>
              <a:t>Academic e.g. samples of students’ work</a:t>
            </a:r>
            <a:br>
              <a:rPr lang="en-IE" dirty="0" smtClean="0"/>
            </a:br>
            <a:endParaRPr lang="en-IE" dirty="0" smtClean="0"/>
          </a:p>
          <a:p>
            <a:pPr marL="914400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IE" dirty="0" smtClean="0"/>
              <a:t>Motivation</a:t>
            </a:r>
            <a:br>
              <a:rPr lang="en-IE" dirty="0" smtClean="0"/>
            </a:br>
            <a:endParaRPr lang="en-IE" dirty="0" smtClean="0"/>
          </a:p>
          <a:p>
            <a:pPr marL="914400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IE" dirty="0" smtClean="0"/>
              <a:t>Social Behaviour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B45F22-5B31-4218-983B-B5BC86660AFB}" type="slidenum">
              <a:rPr lang="en-IE" smtClean="0"/>
              <a:pPr>
                <a:defRPr/>
              </a:pPr>
              <a:t>23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3110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143000"/>
          </a:xfrm>
        </p:spPr>
        <p:txBody>
          <a:bodyPr/>
          <a:lstStyle/>
          <a:p>
            <a:r>
              <a:rPr lang="en-IE" u="none" dirty="0" smtClean="0"/>
              <a:t>Worksheet</a:t>
            </a:r>
            <a:endParaRPr lang="en-IE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7DBCE-88E3-479E-BE8F-A30AF07B032C}" type="slidenum">
              <a:rPr lang="en-IE" smtClean="0"/>
              <a:pPr>
                <a:defRPr/>
              </a:pPr>
              <a:t>24</a:t>
            </a:fld>
            <a:endParaRPr lang="en-IE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99CC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73696"/>
            <a:ext cx="7456174" cy="52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648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099" y="-243408"/>
            <a:ext cx="8229600" cy="1143000"/>
          </a:xfrm>
        </p:spPr>
        <p:txBody>
          <a:bodyPr/>
          <a:lstStyle/>
          <a:p>
            <a:r>
              <a:rPr lang="en-IE" dirty="0" smtClean="0"/>
              <a:t>Student work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7DBCE-88E3-479E-BE8F-A30AF07B032C}" type="slidenum">
              <a:rPr lang="en-IE" smtClean="0"/>
              <a:pPr>
                <a:defRPr/>
              </a:pPr>
              <a:t>25</a:t>
            </a:fld>
            <a:endParaRPr lang="en-IE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00100" y="657225"/>
            <a:ext cx="754380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68144" y="4562818"/>
            <a:ext cx="3177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rgbClr val="FF0000"/>
                </a:solidFill>
              </a:rPr>
              <a:t>Correct units: </a:t>
            </a:r>
            <a:br>
              <a:rPr lang="en-IE" b="1" dirty="0" smtClean="0">
                <a:solidFill>
                  <a:srgbClr val="FF0000"/>
                </a:solidFill>
              </a:rPr>
            </a:br>
            <a:r>
              <a:rPr lang="en-IE" b="1" dirty="0" smtClean="0">
                <a:solidFill>
                  <a:srgbClr val="FF0000"/>
                </a:solidFill>
              </a:rPr>
              <a:t>area interpreted in context</a:t>
            </a:r>
            <a:endParaRPr lang="en-IE" b="1" dirty="0">
              <a:solidFill>
                <a:srgbClr val="FF0000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1556792"/>
            <a:ext cx="2045027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32569"/>
            <a:ext cx="2664296" cy="731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5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384"/>
          <a:stretch/>
        </p:blipFill>
        <p:spPr bwMode="auto">
          <a:xfrm>
            <a:off x="3536174" y="2669276"/>
            <a:ext cx="5607826" cy="1886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513388" y="2836403"/>
            <a:ext cx="2477284" cy="1661541"/>
            <a:chOff x="3513388" y="2836403"/>
            <a:chExt cx="2477284" cy="1661541"/>
          </a:xfrm>
        </p:grpSpPr>
        <p:sp>
          <p:nvSpPr>
            <p:cNvPr id="6" name="Oval 5"/>
            <p:cNvSpPr/>
            <p:nvPr/>
          </p:nvSpPr>
          <p:spPr>
            <a:xfrm>
              <a:off x="3513388" y="3554850"/>
              <a:ext cx="1872208" cy="9430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3" name="Oval 12"/>
            <p:cNvSpPr/>
            <p:nvPr/>
          </p:nvSpPr>
          <p:spPr>
            <a:xfrm>
              <a:off x="4932039" y="2836403"/>
              <a:ext cx="1058633" cy="62897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</p:spTree>
    <p:extLst>
      <p:ext uri="{BB962C8B-B14F-4D97-AF65-F5344CB8AC3E}">
        <p14:creationId xmlns:p14="http://schemas.microsoft.com/office/powerpoint/2010/main" val="363796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7DBCE-88E3-479E-BE8F-A30AF07B032C}" type="slidenum">
              <a:rPr lang="en-IE" smtClean="0"/>
              <a:pPr>
                <a:defRPr/>
              </a:pPr>
              <a:t>26</a:t>
            </a:fld>
            <a:endParaRPr lang="en-I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00" y="75792"/>
            <a:ext cx="9035440" cy="6149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323528" y="980728"/>
            <a:ext cx="3096344" cy="6889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Oval 6"/>
          <p:cNvSpPr/>
          <p:nvPr/>
        </p:nvSpPr>
        <p:spPr>
          <a:xfrm>
            <a:off x="3419872" y="980728"/>
            <a:ext cx="1368152" cy="6889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pSp>
        <p:nvGrpSpPr>
          <p:cNvPr id="27" name="Group 26"/>
          <p:cNvGrpSpPr/>
          <p:nvPr/>
        </p:nvGrpSpPr>
        <p:grpSpPr>
          <a:xfrm>
            <a:off x="2123728" y="1046485"/>
            <a:ext cx="7104275" cy="3934090"/>
            <a:chOff x="2123728" y="1069463"/>
            <a:chExt cx="7104275" cy="3934090"/>
          </a:xfrm>
        </p:grpSpPr>
        <p:sp>
          <p:nvSpPr>
            <p:cNvPr id="8" name="Oval 7"/>
            <p:cNvSpPr/>
            <p:nvPr/>
          </p:nvSpPr>
          <p:spPr>
            <a:xfrm>
              <a:off x="6795073" y="2717710"/>
              <a:ext cx="2160240" cy="6889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/>
                <a:t>CV</a:t>
              </a:r>
              <a:endParaRPr lang="en-IE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4427984" y="2642513"/>
              <a:ext cx="2160240" cy="6889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2123728" y="2885214"/>
              <a:ext cx="2304256" cy="211833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7854484" y="1069463"/>
              <a:ext cx="13735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b="1" dirty="0" smtClean="0">
                  <a:solidFill>
                    <a:srgbClr val="FF0000"/>
                  </a:solidFill>
                </a:rPr>
                <a:t>2 methods of finding area under v(t) curve</a:t>
              </a:r>
              <a:endParaRPr lang="en-IE" b="1" dirty="0">
                <a:solidFill>
                  <a:srgbClr val="FF0000"/>
                </a:solidFill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>
              <a:off x="5660924" y="1914086"/>
              <a:ext cx="2193560" cy="72842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2" idx="2"/>
            </p:cNvCxnSpPr>
            <p:nvPr/>
          </p:nvCxnSpPr>
          <p:spPr>
            <a:xfrm flipH="1">
              <a:off x="7644207" y="2269792"/>
              <a:ext cx="897037" cy="32603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4057159" y="2699273"/>
            <a:ext cx="4911608" cy="1634651"/>
            <a:chOff x="4057159" y="2699273"/>
            <a:chExt cx="4911608" cy="1634651"/>
          </a:xfrm>
        </p:grpSpPr>
        <p:sp>
          <p:nvSpPr>
            <p:cNvPr id="10" name="Oval 9"/>
            <p:cNvSpPr/>
            <p:nvPr/>
          </p:nvSpPr>
          <p:spPr>
            <a:xfrm>
              <a:off x="4057159" y="3645024"/>
              <a:ext cx="2247495" cy="6889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6367921" y="3460358"/>
                  <a:ext cx="260084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IE" b="1" dirty="0" smtClean="0">
                      <a:solidFill>
                        <a:srgbClr val="0070C0"/>
                      </a:solidFill>
                    </a:rPr>
                    <a:t>Area under </a:t>
                  </a:r>
                  <a14:m>
                    <m:oMath xmlns:m="http://schemas.openxmlformats.org/officeDocument/2006/math">
                      <m:r>
                        <a:rPr lang="en-IE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𝒗</m:t>
                      </m:r>
                      <m:r>
                        <a:rPr lang="en-IE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(</m:t>
                      </m:r>
                      <m:r>
                        <a:rPr lang="en-IE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𝒕</m:t>
                      </m:r>
                      <m:r>
                        <a:rPr lang="en-IE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)</m:t>
                      </m:r>
                    </m:oMath>
                  </a14:m>
                  <a:r>
                    <a:rPr lang="en-IE" b="1" dirty="0" smtClean="0">
                      <a:solidFill>
                        <a:srgbClr val="0070C0"/>
                      </a:solidFill>
                    </a:rPr>
                    <a:t> graph = displacement</a:t>
                  </a:r>
                  <a:endParaRPr lang="en-IE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67921" y="3460358"/>
                  <a:ext cx="2600846" cy="64633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113" t="-4717" r="-3286" b="-14151"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Oval 32"/>
            <p:cNvSpPr/>
            <p:nvPr/>
          </p:nvSpPr>
          <p:spPr>
            <a:xfrm>
              <a:off x="6852183" y="2699273"/>
              <a:ext cx="2103129" cy="6889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srgbClr val="0070C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79214" y="2002760"/>
            <a:ext cx="8745504" cy="3911099"/>
            <a:chOff x="279214" y="2002760"/>
            <a:chExt cx="8745504" cy="3911099"/>
          </a:xfrm>
        </p:grpSpPr>
        <p:grpSp>
          <p:nvGrpSpPr>
            <p:cNvPr id="16" name="Group 15"/>
            <p:cNvGrpSpPr/>
            <p:nvPr/>
          </p:nvGrpSpPr>
          <p:grpSpPr>
            <a:xfrm>
              <a:off x="279214" y="2002760"/>
              <a:ext cx="8745504" cy="3700303"/>
              <a:chOff x="279214" y="2002760"/>
              <a:chExt cx="8745504" cy="3700303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279214" y="2002760"/>
                <a:ext cx="8745504" cy="3700303"/>
                <a:chOff x="361831" y="1808129"/>
                <a:chExt cx="8745504" cy="3700303"/>
              </a:xfrm>
            </p:grpSpPr>
            <p:pic>
              <p:nvPicPr>
                <p:cNvPr id="2051" name="Picture 3"/>
                <p:cNvPicPr>
                  <a:picLocks noChangeAspect="1" noChangeArrowheads="1"/>
                </p:cNvPicPr>
                <p:nvPr/>
              </p:nvPicPr>
              <p:blipFill>
                <a:blip r:embed="rId4">
                  <a:duotone>
                    <a:prstClr val="black"/>
                    <a:schemeClr val="accent6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27986" y="4266957"/>
                  <a:ext cx="5979349" cy="12414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52" name="Picture 4"/>
                <p:cNvPicPr>
                  <a:picLocks noChangeAspect="1" noChangeArrowheads="1"/>
                </p:cNvPicPr>
                <p:nvPr/>
              </p:nvPicPr>
              <p:blipFill>
                <a:blip r:embed="rId5">
                  <a:duotone>
                    <a:prstClr val="black"/>
                    <a:schemeClr val="accent6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1831" y="1808129"/>
                  <a:ext cx="2803714" cy="23576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cxnSp>
            <p:nvCxnSpPr>
              <p:cNvPr id="5" name="Straight Arrow Connector 4"/>
              <p:cNvCxnSpPr/>
              <p:nvPr/>
            </p:nvCxnSpPr>
            <p:spPr>
              <a:xfrm flipH="1" flipV="1">
                <a:off x="2804018" y="3383632"/>
                <a:ext cx="3784206" cy="1568034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Oval 14"/>
            <p:cNvSpPr/>
            <p:nvPr/>
          </p:nvSpPr>
          <p:spPr>
            <a:xfrm>
              <a:off x="6852183" y="4333924"/>
              <a:ext cx="2172535" cy="1579935"/>
            </a:xfrm>
            <a:prstGeom prst="ellipse">
              <a:avLst/>
            </a:prstGeom>
            <a:noFill/>
            <a:ln w="476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730" y="4274583"/>
            <a:ext cx="532899" cy="1698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838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7DBCE-88E3-479E-BE8F-A30AF07B032C}" type="slidenum">
              <a:rPr lang="en-IE" smtClean="0"/>
              <a:pPr>
                <a:defRPr/>
              </a:pPr>
              <a:t>27</a:t>
            </a:fld>
            <a:endParaRPr lang="en-I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528638"/>
            <a:ext cx="8248650" cy="580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80928"/>
            <a:ext cx="7688264" cy="284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151342" y="4149697"/>
            <a:ext cx="3992658" cy="2125125"/>
            <a:chOff x="5151342" y="4149697"/>
            <a:chExt cx="3992658" cy="2125125"/>
          </a:xfrm>
        </p:grpSpPr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1342" y="4149697"/>
              <a:ext cx="3992658" cy="212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5364088" y="4202030"/>
              <a:ext cx="36724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b="1" dirty="0" smtClean="0"/>
                <a:t>Arrived at by seeing a pattern:</a:t>
              </a:r>
              <a:endParaRPr lang="en-IE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32056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7DBCE-88E3-479E-BE8F-A30AF07B032C}" type="slidenum">
              <a:rPr lang="en-IE" smtClean="0"/>
              <a:pPr>
                <a:defRPr/>
              </a:pPr>
              <a:t>28</a:t>
            </a:fld>
            <a:endParaRPr lang="en-IE"/>
          </a:p>
        </p:txBody>
      </p:sp>
      <p:pic>
        <p:nvPicPr>
          <p:cNvPr id="12290" name="Picture 2" descr="C:\Users\Sheelagh\Pictures\ControlCenter3\Scan\CCF16102013_00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723"/>
            <a:ext cx="9323512" cy="653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-16799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>
                <a:solidFill>
                  <a:srgbClr val="0070C0"/>
                </a:solidFill>
              </a:rPr>
              <a:t>S</a:t>
            </a:r>
            <a:r>
              <a:rPr lang="en-IE" sz="2800" dirty="0" smtClean="0">
                <a:solidFill>
                  <a:srgbClr val="0070C0"/>
                </a:solidFill>
              </a:rPr>
              <a:t>tudent worksheet (</a:t>
            </a:r>
            <a:r>
              <a:rPr lang="en-IE" dirty="0" smtClean="0">
                <a:solidFill>
                  <a:srgbClr val="0070C0"/>
                </a:solidFill>
              </a:rPr>
              <a:t>and board</a:t>
            </a:r>
            <a:r>
              <a:rPr lang="en-IE" sz="2800" dirty="0" smtClean="0">
                <a:solidFill>
                  <a:srgbClr val="0070C0"/>
                </a:solidFill>
              </a:rPr>
              <a:t>) at the end of the class</a:t>
            </a:r>
            <a:endParaRPr lang="en-IE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81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E" sz="3200" u="none" dirty="0" smtClean="0"/>
              <a:t>Real life………………..</a:t>
            </a:r>
            <a:endParaRPr lang="en-IE" sz="320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7DBCE-88E3-479E-BE8F-A30AF07B032C}" type="slidenum">
              <a:rPr lang="en-IE" smtClean="0"/>
              <a:pPr>
                <a:defRPr/>
              </a:pPr>
              <a:t>29</a:t>
            </a:fld>
            <a:endParaRPr lang="en-IE"/>
          </a:p>
        </p:txBody>
      </p:sp>
      <p:sp>
        <p:nvSpPr>
          <p:cNvPr id="9" name="TextBox 8"/>
          <p:cNvSpPr txBox="1"/>
          <p:nvPr/>
        </p:nvSpPr>
        <p:spPr>
          <a:xfrm>
            <a:off x="467544" y="4802296"/>
            <a:ext cx="8676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IE" b="1" dirty="0"/>
              <a:t>S</a:t>
            </a:r>
            <a:r>
              <a:rPr lang="en-IE" b="1" dirty="0" smtClean="0"/>
              <a:t>peedometers </a:t>
            </a:r>
            <a:r>
              <a:rPr lang="en-IE" b="1" dirty="0"/>
              <a:t>tell us our </a:t>
            </a:r>
            <a:r>
              <a:rPr lang="en-IE" b="1" dirty="0" smtClean="0"/>
              <a:t>speed (rate of change of distance) </a:t>
            </a:r>
            <a:r>
              <a:rPr lang="en-IE" b="1" dirty="0"/>
              <a:t>at every </a:t>
            </a:r>
            <a:r>
              <a:rPr lang="en-IE" b="1" dirty="0" smtClean="0"/>
              <a:t>instant.</a:t>
            </a:r>
          </a:p>
          <a:p>
            <a:pPr marL="0" lvl="1"/>
            <a:r>
              <a:rPr lang="en-IE" b="1" dirty="0" smtClean="0"/>
              <a:t> </a:t>
            </a:r>
            <a:br>
              <a:rPr lang="en-IE" b="1" dirty="0" smtClean="0"/>
            </a:br>
            <a:r>
              <a:rPr lang="en-IE" b="1" dirty="0"/>
              <a:t>W</a:t>
            </a:r>
            <a:r>
              <a:rPr lang="en-IE" b="1" dirty="0" smtClean="0"/>
              <a:t>e are also interested </a:t>
            </a:r>
            <a:r>
              <a:rPr lang="en-IE" b="1" dirty="0"/>
              <a:t>in how far we have </a:t>
            </a:r>
            <a:r>
              <a:rPr lang="en-IE" b="1" dirty="0" smtClean="0"/>
              <a:t>travelled (total change in distance).</a:t>
            </a:r>
            <a:endParaRPr lang="en-IE" b="1" dirty="0"/>
          </a:p>
          <a:p>
            <a:endParaRPr lang="en-IE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412776"/>
            <a:ext cx="3024336" cy="2931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867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Insights into Lesson Study</a:t>
            </a:r>
            <a:endParaRPr lang="en-IE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800" b="1" dirty="0" smtClean="0"/>
              <a:t>Introduction:</a:t>
            </a:r>
            <a:r>
              <a:rPr lang="en-IE" sz="2800" dirty="0" smtClean="0"/>
              <a:t> Focus of Lesson</a:t>
            </a:r>
            <a:br>
              <a:rPr lang="en-IE" sz="2800" dirty="0" smtClean="0"/>
            </a:br>
            <a:endParaRPr lang="en-IE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800" b="1" dirty="0" smtClean="0"/>
              <a:t>Student Learning : </a:t>
            </a:r>
            <a:r>
              <a:rPr lang="en-IE" sz="2800" dirty="0" smtClean="0"/>
              <a:t>What we learned about students’ understanding based on data collected</a:t>
            </a:r>
            <a:br>
              <a:rPr lang="en-IE" sz="2800" dirty="0" smtClean="0"/>
            </a:br>
            <a:endParaRPr lang="en-IE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800" b="1" dirty="0" smtClean="0"/>
              <a:t>Teaching Strategies: </a:t>
            </a:r>
            <a:r>
              <a:rPr lang="en-IE" sz="2800" dirty="0" smtClean="0"/>
              <a:t>What we noticed about our own teaching</a:t>
            </a:r>
            <a:br>
              <a:rPr lang="en-IE" sz="2800" dirty="0" smtClean="0"/>
            </a:br>
            <a:endParaRPr lang="en-IE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800" b="1" dirty="0" smtClean="0"/>
              <a:t>Strengths &amp; Weaknesses of adopting the Lesson Study process</a:t>
            </a:r>
          </a:p>
          <a:p>
            <a:pPr marL="571500" indent="-571500" eaLnBrk="1" fontAlgn="auto" hangingPunct="1">
              <a:spcAft>
                <a:spcPts val="0"/>
              </a:spcAft>
              <a:buFont typeface="+mj-lt"/>
              <a:buAutoNum type="romanUcPeriod"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488D1F-1DDB-4D1D-A834-76D2CCF8B41A}" type="slidenum">
              <a:rPr lang="en-IE" smtClean="0"/>
              <a:pPr>
                <a:defRPr/>
              </a:pPr>
              <a:t>3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/>
              <a:t>Common </a:t>
            </a:r>
            <a:r>
              <a:rPr lang="en-IE" b="1" u="none" dirty="0" smtClean="0"/>
              <a:t>Misconceptions</a:t>
            </a:r>
            <a:endParaRPr lang="en-IE" b="1" u="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1484784"/>
                <a:ext cx="8229600" cy="4896544"/>
              </a:xfrm>
            </p:spPr>
            <p:txBody>
              <a:bodyPr rtlCol="0">
                <a:normAutofit lnSpcReduction="10000"/>
              </a:bodyPr>
              <a:lstStyle/>
              <a:p>
                <a:pPr eaLnBrk="1" fontAlgn="auto" hangingPunct="1">
                  <a:spcAft>
                    <a:spcPts val="0"/>
                  </a:spcAft>
                  <a:buFont typeface="Arial" pitchFamily="34" charset="0"/>
                  <a:buChar char="•"/>
                  <a:defRPr/>
                </a:pPr>
                <a:r>
                  <a:rPr lang="en-IE" sz="2400" dirty="0" smtClean="0"/>
                  <a:t>Sometimes students </a:t>
                </a:r>
                <a:r>
                  <a:rPr lang="en-IE" sz="2400" b="1" u="sng" dirty="0" smtClean="0"/>
                  <a:t>forgot to include the constant </a:t>
                </a:r>
                <a:r>
                  <a:rPr lang="en-IE" sz="2400" dirty="0" smtClean="0"/>
                  <a:t>when writing the  antiderivative of a function</a:t>
                </a:r>
              </a:p>
              <a:p>
                <a:pPr marL="357188" indent="-357188" eaLnBrk="1" fontAlgn="auto" hangingPunct="1">
                  <a:spcAft>
                    <a:spcPts val="0"/>
                  </a:spcAft>
                  <a:buNone/>
                  <a:defRPr/>
                </a:pPr>
                <a:r>
                  <a:rPr lang="en-IE" sz="2400" dirty="0" smtClean="0"/>
                  <a:t>      </a:t>
                </a:r>
                <a:endParaRPr lang="en-IE" sz="2100" dirty="0" smtClean="0"/>
              </a:p>
              <a:p>
                <a:pPr eaLnBrk="1" fontAlgn="auto" hangingPunct="1">
                  <a:spcAft>
                    <a:spcPts val="0"/>
                  </a:spcAft>
                  <a:buFont typeface="Arial" pitchFamily="34" charset="0"/>
                  <a:buChar char="•"/>
                  <a:defRPr/>
                </a:pPr>
                <a:r>
                  <a:rPr lang="en-IE" sz="2400" dirty="0" smtClean="0"/>
                  <a:t>Some </a:t>
                </a:r>
                <a:r>
                  <a:rPr lang="en-IE" sz="2400" dirty="0"/>
                  <a:t>students, when asked to find </a:t>
                </a:r>
                <a:r>
                  <a:rPr lang="en-IE" sz="2400" b="1" dirty="0"/>
                  <a:t>the antiderivative of the function </a:t>
                </a:r>
                <a14:m>
                  <m:oMath xmlns:m="http://schemas.openxmlformats.org/officeDocument/2006/math">
                    <m:r>
                      <a:rPr lang="en-IE" sz="2400" b="1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IE" sz="2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IE" sz="2400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IE" sz="2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IE" sz="2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IE" sz="2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IE" sz="2400" b="1" i="1">
                            <a:latin typeface="Cambria Math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IE" sz="2400" b="1" dirty="0"/>
                  <a:t>,</a:t>
                </a:r>
                <a:r>
                  <a:rPr lang="en-IE" sz="2400" dirty="0"/>
                  <a:t> rewrote </a:t>
                </a:r>
                <a:r>
                  <a:rPr lang="en-IE" sz="2400" dirty="0" smtClean="0"/>
                  <a:t>it as </a:t>
                </a:r>
                <a14:m>
                  <m:oMath xmlns:m="http://schemas.openxmlformats.org/officeDocument/2006/math">
                    <m:r>
                      <a:rPr lang="en-IE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IE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IE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IE" sz="2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IE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IE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IE" sz="2400" i="1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IE" sz="2400" dirty="0"/>
                  <a:t> and </a:t>
                </a:r>
                <a:r>
                  <a:rPr lang="en-IE" sz="2400" dirty="0" smtClean="0"/>
                  <a:t>tried  to apply </a:t>
                </a:r>
                <a:r>
                  <a:rPr lang="en-IE" sz="2400" dirty="0"/>
                  <a:t>the power </a:t>
                </a:r>
                <a:r>
                  <a:rPr lang="en-IE" sz="2400" dirty="0" smtClean="0"/>
                  <a:t>rule! </a:t>
                </a:r>
                <a:br>
                  <a:rPr lang="en-IE" sz="2400" dirty="0" smtClean="0"/>
                </a:br>
                <a:r>
                  <a:rPr lang="en-IE" sz="2400" dirty="0" smtClean="0"/>
                  <a:t/>
                </a:r>
                <a:br>
                  <a:rPr lang="en-IE" sz="2400" dirty="0" smtClean="0"/>
                </a:br>
                <a:endParaRPr lang="en-IE" sz="2400" dirty="0" smtClean="0"/>
              </a:p>
              <a:p>
                <a:pPr eaLnBrk="1" fontAlgn="auto" hangingPunct="1">
                  <a:spcAft>
                    <a:spcPts val="0"/>
                  </a:spcAft>
                  <a:buFont typeface="Arial" pitchFamily="34" charset="0"/>
                  <a:buChar char="•"/>
                  <a:defRPr/>
                </a:pPr>
                <a:r>
                  <a:rPr lang="en-IE" sz="2400" dirty="0" smtClean="0"/>
                  <a:t>Since area was used to calculate displacement, some students gave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E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IE" sz="2400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IE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IE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IE" sz="2400" dirty="0" smtClean="0"/>
                  <a:t>as the unit for displacement instead of metres. </a:t>
                </a:r>
                <a:br>
                  <a:rPr lang="en-IE" sz="2400" dirty="0" smtClean="0"/>
                </a:br>
                <a14:m>
                  <m:oMath xmlns:m="http://schemas.openxmlformats.org/officeDocument/2006/math">
                    <m:r>
                      <a:rPr lang="en-IE" sz="2400" i="1">
                        <a:latin typeface="Cambria Math"/>
                      </a:rPr>
                      <m:t>[</m:t>
                    </m:r>
                    <m:r>
                      <a:rPr lang="en-IE" sz="2400" b="0" i="1" smtClean="0">
                        <a:latin typeface="Cambria Math"/>
                      </a:rPr>
                      <m:t>𝐴𝑟𝑒𝑎</m:t>
                    </m:r>
                    <m:r>
                      <a:rPr lang="en-IE" sz="2400" b="0" i="1" smtClean="0">
                        <a:latin typeface="Cambria Math"/>
                      </a:rPr>
                      <m:t>=</m:t>
                    </m:r>
                    <m:r>
                      <a:rPr lang="en-IE" sz="2400" b="0" i="1" smtClean="0">
                        <a:latin typeface="Cambria Math"/>
                      </a:rPr>
                      <m:t>h𝑒𝑖𝑔h𝑡</m:t>
                    </m:r>
                    <m:r>
                      <a:rPr lang="en-IE" sz="2400" b="0" i="1" smtClean="0">
                        <a:latin typeface="Cambria Math"/>
                      </a:rPr>
                      <m:t> ×</m:t>
                    </m:r>
                    <m:r>
                      <a:rPr lang="en-IE" sz="2400" b="0" i="1" smtClean="0">
                        <a:latin typeface="Cambria Math"/>
                        <a:ea typeface="Cambria Math"/>
                      </a:rPr>
                      <m:t>𝑤𝑖𝑑𝑡h</m:t>
                    </m:r>
                    <m:r>
                      <a:rPr lang="en-IE" sz="2400" b="0" i="1" smtClean="0">
                        <a:latin typeface="Cambria Math"/>
                        <a:ea typeface="Cambria Math"/>
                      </a:rPr>
                      <m:t>= </m:t>
                    </m:r>
                    <m:d>
                      <m:dPr>
                        <m:ctrlPr>
                          <a:rPr lang="en-IE" sz="24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E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IE" sz="2400" i="1">
                                <a:latin typeface="Cambria Math"/>
                              </a:rPr>
                              <m:t>𝑚</m:t>
                            </m:r>
                          </m:num>
                          <m:den>
                            <m:r>
                              <a:rPr lang="en-IE" sz="2400" i="1">
                                <a:latin typeface="Cambria Math"/>
                              </a:rPr>
                              <m:t>𝑠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en-IE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IE" sz="2400" i="1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IE" sz="2400" i="1">
                        <a:latin typeface="Cambria Math"/>
                      </a:rPr>
                      <m:t>=</m:t>
                    </m:r>
                    <m:r>
                      <a:rPr lang="en-IE" sz="2400" i="1">
                        <a:latin typeface="Cambria Math"/>
                      </a:rPr>
                      <m:t>𝑚𝑒𝑡𝑟𝑒𝑠</m:t>
                    </m:r>
                    <m:r>
                      <a:rPr lang="en-IE" sz="2400" i="1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IE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IE" sz="2400" i="1">
                            <a:latin typeface="Cambria Math"/>
                          </a:rPr>
                          <m:t>𝑚𝑒𝑎𝑠𝑢𝑟𝑒</m:t>
                        </m:r>
                        <m:r>
                          <a:rPr lang="en-IE" sz="2400" i="1">
                            <a:latin typeface="Cambria Math"/>
                          </a:rPr>
                          <m:t> </m:t>
                        </m:r>
                        <m:r>
                          <a:rPr lang="en-IE" sz="2400" i="1">
                            <a:latin typeface="Cambria Math"/>
                          </a:rPr>
                          <m:t>𝑜𝑓</m:t>
                        </m:r>
                        <m:r>
                          <a:rPr lang="en-IE" sz="2400" i="1">
                            <a:latin typeface="Cambria Math"/>
                          </a:rPr>
                          <m:t> </m:t>
                        </m:r>
                        <m:r>
                          <a:rPr lang="en-IE" sz="2400" i="1">
                            <a:latin typeface="Cambria Math"/>
                          </a:rPr>
                          <m:t>𝑑𝑖𝑠𝑝𝑙𝑎𝑐𝑒𝑚𝑒𝑛𝑡</m:t>
                        </m:r>
                      </m:e>
                    </m:d>
                    <m:r>
                      <a:rPr lang="en-IE" sz="2400" i="1">
                        <a:latin typeface="Cambria Math"/>
                      </a:rPr>
                      <m:t>]</m:t>
                    </m:r>
                  </m:oMath>
                </a14:m>
                <a:endParaRPr lang="en-IE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1484784"/>
                <a:ext cx="8229600" cy="4896544"/>
              </a:xfrm>
              <a:blipFill rotWithShape="1">
                <a:blip r:embed="rId3"/>
                <a:stretch>
                  <a:fillRect l="-1037" t="-1743" r="-1259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DBA26A-A1FA-4E26-979B-FA8DB0CB722D}" type="slidenum">
              <a:rPr lang="en-IE" smtClean="0"/>
              <a:pPr>
                <a:defRPr/>
              </a:pPr>
              <a:t>30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8622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7DBCE-88E3-479E-BE8F-A30AF07B032C}" type="slidenum">
              <a:rPr lang="en-IE" smtClean="0"/>
              <a:pPr>
                <a:defRPr/>
              </a:pPr>
              <a:t>31</a:t>
            </a:fld>
            <a:endParaRPr lang="en-IE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495300"/>
            <a:ext cx="808672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83568" y="1268760"/>
            <a:ext cx="3168352" cy="3698701"/>
            <a:chOff x="683568" y="1268760"/>
            <a:chExt cx="3168352" cy="3698701"/>
          </a:xfrm>
        </p:grpSpPr>
        <p:grpSp>
          <p:nvGrpSpPr>
            <p:cNvPr id="6" name="Group 5"/>
            <p:cNvGrpSpPr/>
            <p:nvPr/>
          </p:nvGrpSpPr>
          <p:grpSpPr>
            <a:xfrm>
              <a:off x="683568" y="2276872"/>
              <a:ext cx="1859613" cy="2690589"/>
              <a:chOff x="683568" y="2276872"/>
              <a:chExt cx="1859613" cy="2690589"/>
            </a:xfrm>
          </p:grpSpPr>
          <p:pic>
            <p:nvPicPr>
              <p:cNvPr id="7171" name="Picture 3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3568" y="2276872"/>
                <a:ext cx="1422158" cy="5760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72" name="Picture 4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3568" y="4293096"/>
                <a:ext cx="1859613" cy="674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7174" name="Picture 6"/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04" y="1268760"/>
              <a:ext cx="1944216" cy="567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3575519" y="2564904"/>
            <a:ext cx="4869020" cy="3874929"/>
            <a:chOff x="3575519" y="2564904"/>
            <a:chExt cx="4869020" cy="3874929"/>
          </a:xfrm>
        </p:grpSpPr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6"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5519" y="2564904"/>
              <a:ext cx="4869020" cy="3874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Oval 12"/>
            <p:cNvSpPr/>
            <p:nvPr/>
          </p:nvSpPr>
          <p:spPr>
            <a:xfrm>
              <a:off x="6372200" y="3873937"/>
              <a:ext cx="360040" cy="44106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948264" y="3873937"/>
              <a:ext cx="12961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dirty="0" smtClean="0"/>
                <a:t>Units missing </a:t>
              </a:r>
              <a:endParaRPr lang="en-IE" dirty="0"/>
            </a:p>
          </p:txBody>
        </p:sp>
      </p:grpSp>
    </p:spTree>
    <p:extLst>
      <p:ext uri="{BB962C8B-B14F-4D97-AF65-F5344CB8AC3E}">
        <p14:creationId xmlns:p14="http://schemas.microsoft.com/office/powerpoint/2010/main" val="161751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512168"/>
          </a:xfrm>
          <a:ln>
            <a:miter lim="800000"/>
            <a:headEnd/>
            <a:tailEnd/>
          </a:ln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/>
            </a:r>
            <a:br>
              <a:rPr lang="en-IE" b="1" u="none" dirty="0" smtClean="0"/>
            </a:br>
            <a:r>
              <a:rPr lang="en-IE" b="1" u="none" dirty="0" smtClean="0"/>
              <a:t>Student Learning  </a:t>
            </a:r>
            <a:br>
              <a:rPr lang="en-IE" b="1" u="none" dirty="0" smtClean="0"/>
            </a:br>
            <a:endParaRPr lang="en-IE" sz="5400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424877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IE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B45F22-5B31-4218-983B-B5BC86660AFB}" type="slidenum">
              <a:rPr lang="en-IE" smtClean="0"/>
              <a:pPr>
                <a:defRPr/>
              </a:pPr>
              <a:t>32</a:t>
            </a:fld>
            <a:endParaRPr lang="en-IE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68557"/>
            <a:ext cx="7997700" cy="4369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1043608" y="3397188"/>
            <a:ext cx="944963" cy="5448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TextBox 6"/>
          <p:cNvSpPr txBox="1"/>
          <p:nvPr/>
        </p:nvSpPr>
        <p:spPr>
          <a:xfrm>
            <a:off x="611560" y="5838250"/>
            <a:ext cx="799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Issue with units</a:t>
            </a:r>
            <a:endParaRPr lang="en-IE" dirty="0"/>
          </a:p>
        </p:txBody>
      </p:sp>
      <p:sp>
        <p:nvSpPr>
          <p:cNvPr id="13" name="Oval 12"/>
          <p:cNvSpPr/>
          <p:nvPr/>
        </p:nvSpPr>
        <p:spPr>
          <a:xfrm>
            <a:off x="5940152" y="3933056"/>
            <a:ext cx="3041511" cy="19214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Oval 13"/>
          <p:cNvSpPr/>
          <p:nvPr/>
        </p:nvSpPr>
        <p:spPr>
          <a:xfrm>
            <a:off x="4427984" y="3549588"/>
            <a:ext cx="1080120" cy="5448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Oval 14"/>
          <p:cNvSpPr/>
          <p:nvPr/>
        </p:nvSpPr>
        <p:spPr>
          <a:xfrm>
            <a:off x="1962812" y="1916832"/>
            <a:ext cx="2033124" cy="5448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pSp>
        <p:nvGrpSpPr>
          <p:cNvPr id="8" name="Group 7"/>
          <p:cNvGrpSpPr/>
          <p:nvPr/>
        </p:nvGrpSpPr>
        <p:grpSpPr>
          <a:xfrm>
            <a:off x="2249742" y="1956139"/>
            <a:ext cx="5436604" cy="3624403"/>
            <a:chOff x="2249742" y="1956139"/>
            <a:chExt cx="5436604" cy="3624403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9742" y="1956139"/>
              <a:ext cx="5436604" cy="3624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Oval 9"/>
            <p:cNvSpPr/>
            <p:nvPr/>
          </p:nvSpPr>
          <p:spPr>
            <a:xfrm>
              <a:off x="3707904" y="3653403"/>
              <a:ext cx="360040" cy="44106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7" name="Oval 16"/>
            <p:cNvSpPr/>
            <p:nvPr/>
          </p:nvSpPr>
          <p:spPr>
            <a:xfrm flipV="1">
              <a:off x="6948264" y="4713998"/>
              <a:ext cx="360040" cy="35953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</p:spTree>
    <p:extLst>
      <p:ext uri="{BB962C8B-B14F-4D97-AF65-F5344CB8AC3E}">
        <p14:creationId xmlns:p14="http://schemas.microsoft.com/office/powerpoint/2010/main" val="369771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800"/>
            <a:ext cx="8229600" cy="1548000"/>
          </a:xfrm>
          <a:ln>
            <a:miter lim="800000"/>
            <a:headEnd/>
            <a:tailEnd/>
          </a:ln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 Recommendations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92075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IE" sz="2800" b="1" dirty="0" smtClean="0"/>
              <a:t>The adjustments you have made or would make in the future:</a:t>
            </a:r>
          </a:p>
          <a:p>
            <a:pPr marL="92075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IE" dirty="0" smtClean="0"/>
          </a:p>
          <a:p>
            <a:pPr marL="549275" indent="-457200" eaLnBrk="1" fontAlgn="auto" hangingPunct="1">
              <a:spcAft>
                <a:spcPts val="0"/>
              </a:spcAft>
              <a:defRPr/>
            </a:pPr>
            <a:r>
              <a:rPr lang="en-IE" sz="2800" b="1" dirty="0" smtClean="0"/>
              <a:t>Students using GeoGebra </a:t>
            </a:r>
            <a:r>
              <a:rPr lang="en-IE" sz="2800" dirty="0" smtClean="0"/>
              <a:t>to show that the antiderivative of a function is a set of functions.</a:t>
            </a:r>
          </a:p>
          <a:p>
            <a:pPr marL="92075" indent="0" eaLnBrk="1" fontAlgn="auto" hangingPunct="1">
              <a:spcAft>
                <a:spcPts val="0"/>
              </a:spcAft>
              <a:buNone/>
              <a:defRPr/>
            </a:pPr>
            <a:r>
              <a:rPr lang="en-IE" sz="2000" dirty="0" smtClean="0"/>
              <a:t>         (GeoGebra file will be available on the website)</a:t>
            </a:r>
          </a:p>
          <a:p>
            <a:pPr marL="92075" indent="0" eaLnBrk="1" fontAlgn="auto" hangingPunct="1">
              <a:spcAft>
                <a:spcPts val="0"/>
              </a:spcAft>
              <a:buNone/>
              <a:defRPr/>
            </a:pPr>
            <a:endParaRPr lang="en-IE" dirty="0" smtClean="0"/>
          </a:p>
          <a:p>
            <a:pPr marL="549275" indent="-457200" eaLnBrk="1" fontAlgn="auto" hangingPunct="1">
              <a:spcAft>
                <a:spcPts val="0"/>
              </a:spcAft>
              <a:defRPr/>
            </a:pPr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5C8632-FC67-439E-AC35-243E60CFD9CB}" type="slidenum">
              <a:rPr lang="en-IE" smtClean="0"/>
              <a:pPr>
                <a:defRPr/>
              </a:pPr>
              <a:t>33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/>
              <a:t>Teaching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676456" cy="4968552"/>
          </a:xfrm>
        </p:spPr>
        <p:txBody>
          <a:bodyPr rtlCol="0">
            <a:normAutofit fontScale="70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IE" b="1" dirty="0" smtClean="0"/>
              <a:t>How did I engage and sustain students’ interest and attention during the lesson?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IE" dirty="0" smtClean="0"/>
              <a:t>The lesson followed a </a:t>
            </a:r>
            <a:r>
              <a:rPr lang="en-IE" b="1" dirty="0" smtClean="0"/>
              <a:t>“question and answer”</a:t>
            </a:r>
            <a:r>
              <a:rPr lang="en-IE" dirty="0" smtClean="0"/>
              <a:t> format after the initial introduction</a:t>
            </a:r>
            <a:br>
              <a:rPr lang="en-IE" dirty="0" smtClean="0"/>
            </a:br>
            <a:endParaRPr lang="en-IE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IE" dirty="0" smtClean="0"/>
              <a:t>Students had activities to do on a regular basis: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IE" dirty="0" smtClean="0"/>
              <a:t>Drawing graphs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IE" dirty="0"/>
              <a:t>Finding area under </a:t>
            </a:r>
            <a:r>
              <a:rPr lang="en-IE" dirty="0" smtClean="0"/>
              <a:t>graphs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IE" dirty="0" smtClean="0"/>
              <a:t>Pattern recognition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IE" dirty="0" smtClean="0"/>
              <a:t>Making conclusions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IE" dirty="0" smtClean="0"/>
              <a:t>Learning new skills and generalising those skills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IE" dirty="0" smtClean="0"/>
              <a:t>The teaching strategies </a:t>
            </a:r>
            <a:r>
              <a:rPr lang="en-IE" b="1" dirty="0" smtClean="0"/>
              <a:t>improved students’ confidence in their ability </a:t>
            </a:r>
            <a:r>
              <a:rPr lang="en-IE" dirty="0" smtClean="0"/>
              <a:t>to construct new knowledge and this sustained their interest</a:t>
            </a:r>
            <a:br>
              <a:rPr lang="en-IE" dirty="0" smtClean="0"/>
            </a:br>
            <a:endParaRPr lang="en-IE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IE" dirty="0" smtClean="0"/>
              <a:t>The </a:t>
            </a:r>
            <a:r>
              <a:rPr lang="en-IE" b="1" dirty="0" smtClean="0"/>
              <a:t>full sequence of the lesson being left on the board</a:t>
            </a:r>
            <a:r>
              <a:rPr lang="en-IE" dirty="0" smtClean="0"/>
              <a:t> at the end of the lesson helped students see the big picture</a:t>
            </a:r>
            <a:endParaRPr lang="en-IE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IE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IE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IE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IE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IE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IE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IE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IE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IE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CE6A9-949E-4E22-A0F6-BEB90F2CFE77}" type="slidenum">
              <a:rPr lang="en-IE" smtClean="0"/>
              <a:pPr>
                <a:defRPr/>
              </a:pPr>
              <a:t>34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Teaching Strategies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72816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dirty="0"/>
              <a:t>Was it difficult to facilitate and sustain communication and collaboration during the lesson</a:t>
            </a:r>
            <a:r>
              <a:rPr lang="en-IE" b="1" dirty="0" smtClean="0"/>
              <a:t>?</a:t>
            </a:r>
            <a:br>
              <a:rPr lang="en-IE" b="1" dirty="0" smtClean="0"/>
            </a:br>
            <a:r>
              <a:rPr lang="en-IE" b="1" dirty="0" smtClean="0"/>
              <a:t/>
            </a:r>
            <a:br>
              <a:rPr lang="en-IE" b="1" dirty="0" smtClean="0"/>
            </a:b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83866-A281-42A2-8531-F89C71C67037}" type="slidenum">
              <a:rPr lang="en-IE" smtClean="0"/>
              <a:pPr>
                <a:defRPr/>
              </a:pPr>
              <a:t>35</a:t>
            </a:fld>
            <a:endParaRPr lang="en-IE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62743" y="2996952"/>
            <a:ext cx="8229600" cy="197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IE" b="1" dirty="0" smtClean="0"/>
              <a:t/>
            </a:r>
            <a:br>
              <a:rPr lang="en-IE" b="1" dirty="0" smtClean="0"/>
            </a:br>
            <a:r>
              <a:rPr lang="en-IE" dirty="0" smtClean="0"/>
              <a:t>No – students at this level were very motivated to learn and comfortable with asking questions and discussing with their fellow students.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/>
              <a:t>Teaching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IE" b="1" dirty="0"/>
              <a:t>How did I put closure to the lesson</a:t>
            </a:r>
            <a:r>
              <a:rPr lang="en-IE" b="1" dirty="0" smtClean="0"/>
              <a:t>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800" dirty="0" smtClean="0"/>
              <a:t>I referred to the board work which summarised the lesson.</a:t>
            </a:r>
            <a:br>
              <a:rPr lang="en-IE" sz="2800" dirty="0" smtClean="0"/>
            </a:br>
            <a:endParaRPr lang="en-IE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800" u="sng" dirty="0" smtClean="0"/>
              <a:t>For homework</a:t>
            </a:r>
            <a:r>
              <a:rPr lang="en-IE" sz="2800" dirty="0" smtClean="0"/>
              <a:t>: Practice of the skill of finding the antiderivative (indefinite integral) from the textbook and </a:t>
            </a:r>
            <a:r>
              <a:rPr lang="en-IE" sz="2800" b="1" dirty="0" smtClean="0"/>
              <a:t>verifying  answers</a:t>
            </a:r>
            <a:r>
              <a:rPr lang="en-IE" sz="2800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I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137E78-7D03-4F29-A8B9-799A6B4A6866}" type="slidenum">
              <a:rPr lang="en-IE" smtClean="0"/>
              <a:pPr>
                <a:defRPr/>
              </a:pPr>
              <a:t>36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92"/>
            <a:ext cx="8229600" cy="1548000"/>
          </a:xfrm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u="none" dirty="0" smtClean="0"/>
              <a:t>Reflections on Lesson Study Process</a:t>
            </a:r>
            <a:endParaRPr lang="en-IE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4896543"/>
          </a:xfrm>
        </p:spPr>
        <p:txBody>
          <a:bodyPr rtlCol="0">
            <a:normAutofit fontScale="325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IE" sz="6200" b="1" dirty="0" smtClean="0"/>
              <a:t>Strengths &amp; Weaknesses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IE" sz="5500" b="1" dirty="0" smtClean="0"/>
              <a:t>As a mathematics team how has Lesson Study impacted on the way we work with other colleagues?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IE" sz="55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IE" sz="5500" dirty="0" smtClean="0"/>
              <a:t>We are </a:t>
            </a:r>
            <a:r>
              <a:rPr lang="en-IE" sz="5500" b="1" dirty="0" smtClean="0"/>
              <a:t>planning with common student misconceptions </a:t>
            </a:r>
            <a:r>
              <a:rPr lang="en-IE" sz="5500" dirty="0" smtClean="0"/>
              <a:t>in mind.</a:t>
            </a:r>
            <a:br>
              <a:rPr lang="en-IE" sz="5500" dirty="0" smtClean="0"/>
            </a:br>
            <a:endParaRPr lang="en-IE" sz="55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IE" sz="5500" dirty="0" smtClean="0"/>
              <a:t>We </a:t>
            </a:r>
            <a:r>
              <a:rPr lang="en-IE" sz="5500" dirty="0"/>
              <a:t>are focussing more on “</a:t>
            </a:r>
            <a:r>
              <a:rPr lang="en-IE" sz="5500" b="1" dirty="0"/>
              <a:t>how to</a:t>
            </a:r>
            <a:r>
              <a:rPr lang="en-IE" sz="5500" dirty="0"/>
              <a:t>” teach a topic and not just “what to teach</a:t>
            </a:r>
            <a:r>
              <a:rPr lang="en-IE" sz="5500" dirty="0" smtClean="0"/>
              <a:t>”</a:t>
            </a:r>
            <a:r>
              <a:rPr lang="en-IE" sz="5500" dirty="0"/>
              <a:t/>
            </a:r>
            <a:br>
              <a:rPr lang="en-IE" sz="5500" dirty="0"/>
            </a:br>
            <a:endParaRPr lang="en-IE" sz="55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IE" sz="5500" dirty="0" smtClean="0"/>
              <a:t>We are planning with a view to achieving </a:t>
            </a:r>
            <a:r>
              <a:rPr lang="en-IE" sz="5500" b="1" dirty="0" smtClean="0"/>
              <a:t> the objectives of the syllabus </a:t>
            </a:r>
            <a:r>
              <a:rPr lang="en-IE" sz="5500" dirty="0" smtClean="0"/>
              <a:t>in tandem: </a:t>
            </a:r>
            <a:endParaRPr lang="en-IE" sz="5500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IE" sz="5500" dirty="0" smtClean="0"/>
              <a:t>carry out procedures with understanding, </a:t>
            </a:r>
            <a:endParaRPr lang="en-IE" sz="5500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IE" sz="5500" dirty="0" smtClean="0"/>
              <a:t>problem solve, </a:t>
            </a:r>
            <a:endParaRPr lang="en-IE" sz="5500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IE" sz="5500" dirty="0" smtClean="0"/>
              <a:t>explain and justify reasoning,  </a:t>
            </a:r>
            <a:endParaRPr lang="en-IE" sz="5500" dirty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IE" sz="5500" dirty="0" smtClean="0"/>
              <a:t>feel confident in being able to do maths and seeing its relevance</a:t>
            </a:r>
            <a:br>
              <a:rPr lang="en-IE" sz="5500" dirty="0" smtClean="0"/>
            </a:br>
            <a:endParaRPr lang="en-IE" sz="55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IE" sz="5500" dirty="0" smtClean="0"/>
              <a:t>We are very aware of </a:t>
            </a:r>
            <a:r>
              <a:rPr lang="en-IE" sz="5500" b="1" dirty="0" smtClean="0"/>
              <a:t>making connections  </a:t>
            </a:r>
            <a:r>
              <a:rPr lang="en-IE" sz="5500" dirty="0" smtClean="0"/>
              <a:t>to prior and future knowledge, across and within strands, to the real world and if possible to other curricular areas.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B32376-9FEA-4566-9820-B791352A5F6C}" type="slidenum">
              <a:rPr lang="en-IE" smtClean="0"/>
              <a:pPr>
                <a:defRPr/>
              </a:pPr>
              <a:t>37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9261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92"/>
            <a:ext cx="8229600" cy="1548000"/>
          </a:xfrm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u="none" dirty="0" smtClean="0"/>
              <a:t>Reflections on Lesson Study Process</a:t>
            </a:r>
            <a:endParaRPr lang="en-IE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IE" sz="2800" b="1" dirty="0" smtClean="0"/>
              <a:t>Strengths &amp; Weaknesses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IE" sz="2400" b="1" dirty="0" smtClean="0"/>
              <a:t>Personally, how has Lesson Study supported my growth as a teacher?</a:t>
            </a:r>
            <a:br>
              <a:rPr lang="en-IE" sz="2400" b="1" dirty="0" smtClean="0"/>
            </a:br>
            <a:endParaRPr lang="en-IE" sz="24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2400" dirty="0" smtClean="0"/>
              <a:t>I have seen the benefits of </a:t>
            </a:r>
            <a:r>
              <a:rPr lang="en-IE" sz="2400" b="1" dirty="0" smtClean="0"/>
              <a:t>planning questions </a:t>
            </a:r>
            <a:r>
              <a:rPr lang="en-IE" sz="2400" dirty="0" smtClean="0"/>
              <a:t>as well as worksheets for the introduction of a concept.</a:t>
            </a:r>
            <a:br>
              <a:rPr lang="en-IE" sz="2400" dirty="0" smtClean="0"/>
            </a:br>
            <a:endParaRPr lang="en-IE" sz="24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2400" dirty="0" smtClean="0"/>
              <a:t>I have benefited from increased collaboration with colleagues and from having another teacher observe the learning in my classroom.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B32376-9FEA-4566-9820-B791352A5F6C}" type="slidenum">
              <a:rPr lang="en-IE" smtClean="0"/>
              <a:pPr>
                <a:defRPr/>
              </a:pPr>
              <a:t>38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6959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92"/>
            <a:ext cx="8229600" cy="1548000"/>
          </a:xfrm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u="none" dirty="0" smtClean="0"/>
              <a:t>Reflections on Lesson Study Process</a:t>
            </a:r>
            <a:endParaRPr lang="en-IE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IE" sz="2800" b="1" dirty="0" smtClean="0"/>
              <a:t>Strengths &amp; Weaknesses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IE" sz="2400" b="1" dirty="0" smtClean="0"/>
              <a:t>Recommendations </a:t>
            </a:r>
            <a:r>
              <a:rPr lang="en-IE" sz="2400" b="1" dirty="0"/>
              <a:t>as to how Lesson Study could be integrated into a school </a:t>
            </a:r>
            <a:r>
              <a:rPr lang="en-IE" sz="2400" b="1" dirty="0" smtClean="0"/>
              <a:t>context.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IE" sz="2400" dirty="0" smtClean="0"/>
              <a:t>Time  to be allocated for planning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IE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IE" sz="2400" dirty="0" smtClean="0"/>
              <a:t>Time to be allocated for an observer to observe a class and for reflection after the class</a:t>
            </a:r>
            <a:endParaRPr lang="en-IE" sz="24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IE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B32376-9FEA-4566-9820-B791352A5F6C}" type="slidenum">
              <a:rPr lang="en-IE" smtClean="0"/>
              <a:pPr>
                <a:defRPr/>
              </a:pPr>
              <a:t>39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9399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Introduction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496944" cy="5256584"/>
          </a:xfrm>
        </p:spPr>
        <p:txBody>
          <a:bodyPr rtlCol="0">
            <a:normAutofit fontScale="6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IE" sz="4000" b="1" dirty="0"/>
              <a:t>Why did we choose to focus on this mathematical area? </a:t>
            </a:r>
            <a:endParaRPr lang="en-IE" sz="40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sz="2800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3400" dirty="0"/>
              <a:t>W</a:t>
            </a:r>
            <a:r>
              <a:rPr lang="en-IE" sz="3400" dirty="0" smtClean="0"/>
              <a:t>e wanted to </a:t>
            </a:r>
            <a:r>
              <a:rPr lang="en-IE" sz="3400" b="1" dirty="0" smtClean="0"/>
              <a:t>rethink how we taught integration </a:t>
            </a:r>
            <a:r>
              <a:rPr lang="en-IE" sz="3400" dirty="0" smtClean="0"/>
              <a:t>with an emphasis on </a:t>
            </a:r>
            <a:r>
              <a:rPr lang="en-IE" sz="3400" b="1" dirty="0" smtClean="0"/>
              <a:t>conceptual understanding of integration </a:t>
            </a:r>
            <a:r>
              <a:rPr lang="en-IE" sz="3400" dirty="0" smtClean="0">
                <a:solidFill>
                  <a:schemeClr val="tx1"/>
                </a:solidFill>
              </a:rPr>
              <a:t>as a process </a:t>
            </a:r>
            <a:r>
              <a:rPr lang="en-IE" sz="3800" i="1" u="sng" dirty="0" smtClean="0">
                <a:solidFill>
                  <a:schemeClr val="tx1"/>
                </a:solidFill>
              </a:rPr>
              <a:t>of finding the total (accumulated) change given the rate of change</a:t>
            </a:r>
            <a:r>
              <a:rPr lang="en-IE" sz="3800" i="1" u="sng" dirty="0" smtClean="0"/>
              <a:t/>
            </a:r>
            <a:br>
              <a:rPr lang="en-IE" sz="3800" i="1" u="sng" dirty="0" smtClean="0"/>
            </a:br>
            <a:endParaRPr lang="en-IE" sz="3800" i="1" u="sng" dirty="0" smtClean="0"/>
          </a:p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endParaRPr lang="en-IE" sz="3400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3400" dirty="0">
                <a:solidFill>
                  <a:schemeClr val="tx1"/>
                </a:solidFill>
              </a:rPr>
              <a:t>We wanted students to understand integration as </a:t>
            </a:r>
            <a:r>
              <a:rPr lang="en-IE" sz="3400" dirty="0" smtClean="0">
                <a:solidFill>
                  <a:schemeClr val="tx1"/>
                </a:solidFill>
              </a:rPr>
              <a:t>this </a:t>
            </a:r>
            <a:r>
              <a:rPr lang="en-IE" sz="3400" dirty="0">
                <a:solidFill>
                  <a:schemeClr val="tx1"/>
                </a:solidFill>
              </a:rPr>
              <a:t>“</a:t>
            </a:r>
            <a:r>
              <a:rPr lang="en-IE" sz="3400" b="1" dirty="0">
                <a:solidFill>
                  <a:schemeClr val="tx1"/>
                </a:solidFill>
              </a:rPr>
              <a:t>summing</a:t>
            </a:r>
            <a:r>
              <a:rPr lang="en-IE" sz="3400" dirty="0">
                <a:solidFill>
                  <a:schemeClr val="tx1"/>
                </a:solidFill>
              </a:rPr>
              <a:t>” </a:t>
            </a:r>
            <a:r>
              <a:rPr lang="en-IE" sz="3400" dirty="0" smtClean="0">
                <a:solidFill>
                  <a:schemeClr val="tx1"/>
                </a:solidFill>
              </a:rPr>
              <a:t>process, achieved using </a:t>
            </a:r>
            <a:r>
              <a:rPr lang="en-IE" sz="3400" b="1" dirty="0" smtClean="0">
                <a:solidFill>
                  <a:schemeClr val="tx1"/>
                </a:solidFill>
              </a:rPr>
              <a:t>area</a:t>
            </a:r>
            <a:r>
              <a:rPr lang="en-IE" sz="3400" dirty="0" smtClean="0">
                <a:solidFill>
                  <a:schemeClr val="tx1"/>
                </a:solidFill>
              </a:rPr>
              <a:t> and not jus</a:t>
            </a:r>
            <a:r>
              <a:rPr lang="en-IE" sz="3400" i="1" dirty="0" smtClean="0">
                <a:solidFill>
                  <a:schemeClr val="tx1"/>
                </a:solidFill>
              </a:rPr>
              <a:t>t</a:t>
            </a:r>
            <a:r>
              <a:rPr lang="en-IE" sz="3400" dirty="0" smtClean="0">
                <a:solidFill>
                  <a:schemeClr val="tx1"/>
                </a:solidFill>
              </a:rPr>
              <a:t> as a set of procedures. </a:t>
            </a:r>
          </a:p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endParaRPr lang="en-IE" sz="3400" dirty="0" smtClean="0">
              <a:solidFill>
                <a:srgbClr val="FF0000"/>
              </a:solidFill>
            </a:endParaRPr>
          </a:p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endParaRPr lang="en-IE" sz="3400" dirty="0" smtClean="0">
              <a:solidFill>
                <a:srgbClr val="FF0000"/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3400" dirty="0" smtClean="0">
                <a:solidFill>
                  <a:schemeClr val="tx1"/>
                </a:solidFill>
              </a:rPr>
              <a:t>We wanted students  from </a:t>
            </a:r>
            <a:r>
              <a:rPr lang="en-IE" sz="3400" dirty="0">
                <a:solidFill>
                  <a:schemeClr val="tx1"/>
                </a:solidFill>
              </a:rPr>
              <a:t>the </a:t>
            </a:r>
            <a:r>
              <a:rPr lang="en-IE" sz="3400" dirty="0" smtClean="0">
                <a:solidFill>
                  <a:schemeClr val="tx1"/>
                </a:solidFill>
              </a:rPr>
              <a:t>beginning of the topic to see  the use of integration  </a:t>
            </a:r>
            <a:r>
              <a:rPr lang="en-IE" sz="3400" dirty="0">
                <a:solidFill>
                  <a:schemeClr val="tx1"/>
                </a:solidFill>
              </a:rPr>
              <a:t>in context</a:t>
            </a:r>
            <a:r>
              <a:rPr lang="en-IE" sz="3400" dirty="0" smtClean="0">
                <a:solidFill>
                  <a:schemeClr val="tx1"/>
                </a:solidFill>
              </a:rPr>
              <a:t>. </a:t>
            </a:r>
            <a:br>
              <a:rPr lang="en-IE" sz="3400" dirty="0" smtClean="0">
                <a:solidFill>
                  <a:schemeClr val="tx1"/>
                </a:solidFill>
              </a:rPr>
            </a:br>
            <a:endParaRPr lang="en-IE" sz="3400" dirty="0" smtClean="0">
              <a:solidFill>
                <a:schemeClr val="tx1"/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sz="3400" dirty="0">
              <a:solidFill>
                <a:schemeClr val="tx1"/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3400" dirty="0" smtClean="0">
                <a:solidFill>
                  <a:schemeClr val="tx1"/>
                </a:solidFill>
              </a:rPr>
              <a:t>We chose finding displacement from velocity as the initial context</a:t>
            </a:r>
            <a:r>
              <a:rPr lang="en-IE" sz="3400" dirty="0" smtClean="0">
                <a:solidFill>
                  <a:srgbClr val="FF0000"/>
                </a:solidFill>
              </a:rPr>
              <a:t>.</a:t>
            </a:r>
            <a:endParaRPr lang="en-IE" sz="3400" dirty="0">
              <a:solidFill>
                <a:srgbClr val="FF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IE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8BAFCC-65C4-4A74-B3D2-06A429979A84}" type="slidenum">
              <a:rPr lang="en-IE" smtClean="0"/>
              <a:pPr>
                <a:defRPr/>
              </a:pPr>
              <a:t>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7899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14" y="78096"/>
            <a:ext cx="8021942" cy="67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20072" y="3933056"/>
            <a:ext cx="3384376" cy="2808312"/>
          </a:xfrm>
          <a:prstGeom prst="rect">
            <a:avLst/>
          </a:prstGeom>
          <a:solidFill>
            <a:srgbClr val="FFFF00">
              <a:alpha val="16078"/>
            </a:srgb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7613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1"/>
          <a:stretch/>
        </p:blipFill>
        <p:spPr bwMode="auto">
          <a:xfrm>
            <a:off x="1475657" y="858677"/>
            <a:ext cx="6317216" cy="5450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9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IE" sz="2800" b="1" dirty="0"/>
              <a:t>T</a:t>
            </a:r>
            <a:r>
              <a:rPr lang="en-IE" sz="2800" b="1" dirty="0" smtClean="0"/>
              <a:t>opic investigated: </a:t>
            </a:r>
            <a:r>
              <a:rPr lang="en-IE" sz="2800" dirty="0" smtClean="0"/>
              <a:t>Introducing integration</a:t>
            </a:r>
            <a:br>
              <a:rPr lang="en-IE" sz="2800" dirty="0" smtClean="0"/>
            </a:br>
            <a:endParaRPr lang="en-IE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800" b="1" dirty="0" smtClean="0"/>
              <a:t>How we planned the lesson</a:t>
            </a:r>
            <a:r>
              <a:rPr lang="en-IE" sz="1400" b="1" dirty="0" smtClean="0"/>
              <a:t/>
            </a:r>
            <a:br>
              <a:rPr lang="en-IE" sz="1400" b="1" dirty="0" smtClean="0"/>
            </a:br>
            <a:endParaRPr lang="en-IE" sz="2800" dirty="0" smtClean="0"/>
          </a:p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r>
              <a:rPr lang="en-IE" sz="2400" b="1" dirty="0" smtClean="0"/>
              <a:t>Resources used :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/>
              <a:t>Prior </a:t>
            </a:r>
            <a:r>
              <a:rPr lang="en-IE" dirty="0" smtClean="0"/>
              <a:t>knowledge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Questioning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/>
              <a:t>Multi-representations: Story, table, graph, </a:t>
            </a:r>
            <a:r>
              <a:rPr lang="en-IE" dirty="0" smtClean="0"/>
              <a:t>formula</a:t>
            </a:r>
            <a:endParaRPr lang="en-IE" dirty="0"/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400" dirty="0" smtClean="0"/>
              <a:t>Board work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Worksheet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/>
              <a:t>Formulae and Tables </a:t>
            </a:r>
            <a:r>
              <a:rPr lang="en-IE" dirty="0" smtClean="0"/>
              <a:t>booklet and </a:t>
            </a:r>
            <a:endParaRPr lang="en-IE" sz="2400" dirty="0" smtClean="0"/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400" dirty="0" smtClean="0"/>
              <a:t>GeoGebra</a:t>
            </a:r>
            <a:endParaRPr lang="en-IE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IE" sz="2800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IE" sz="28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IE" sz="28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IE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8BAFCC-65C4-4A74-B3D2-06A429979A84}" type="slidenum">
              <a:rPr lang="en-IE" smtClean="0"/>
              <a:pPr>
                <a:defRPr/>
              </a:pPr>
              <a:t>6</a:t>
            </a:fld>
            <a:endParaRPr lang="en-IE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u="none" dirty="0" smtClean="0"/>
              <a:t>Introduction</a:t>
            </a:r>
            <a:endParaRPr lang="en-IE" u="non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u="none" dirty="0"/>
              <a:t>Introduction</a:t>
            </a:r>
            <a:endParaRPr lang="en-I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568952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IE" b="1" dirty="0" smtClean="0"/>
                  <a:t>Prior knowledge:</a:t>
                </a:r>
              </a:p>
              <a:p>
                <a:r>
                  <a:rPr lang="en-IE" sz="2800" dirty="0" smtClean="0"/>
                  <a:t>Speed </a:t>
                </a:r>
                <a:r>
                  <a:rPr lang="en-IE" sz="28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E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IE" sz="2800" b="0" i="1" smtClean="0">
                            <a:latin typeface="Cambria Math"/>
                          </a:rPr>
                          <m:t>(</m:t>
                        </m:r>
                        <m:r>
                          <a:rPr lang="en-IE" sz="2800" b="0" i="1" smtClean="0">
                            <a:latin typeface="Cambria Math"/>
                          </a:rPr>
                          <m:t>𝑐h𝑎𝑛𝑔𝑒</m:t>
                        </m:r>
                        <m:r>
                          <a:rPr lang="en-IE" sz="2800" b="0" i="1" smtClean="0">
                            <a:latin typeface="Cambria Math"/>
                          </a:rPr>
                          <m:t> </m:t>
                        </m:r>
                        <m:r>
                          <a:rPr lang="en-IE" sz="2800" b="0" i="1" smtClean="0">
                            <a:latin typeface="Cambria Math"/>
                          </a:rPr>
                          <m:t>𝑖𝑛</m:t>
                        </m:r>
                        <m:r>
                          <a:rPr lang="en-IE" sz="2800" b="0" i="1" smtClean="0">
                            <a:latin typeface="Cambria Math"/>
                          </a:rPr>
                          <m:t>) </m:t>
                        </m:r>
                        <m:r>
                          <a:rPr lang="en-IE" sz="2800" i="1">
                            <a:latin typeface="Cambria Math"/>
                          </a:rPr>
                          <m:t>𝑑𝑖𝑠𝑡𝑎𝑛𝑐𝑒</m:t>
                        </m:r>
                      </m:num>
                      <m:den>
                        <m:r>
                          <a:rPr lang="en-IE" sz="2800" b="0" i="1" smtClean="0">
                            <a:latin typeface="Cambria Math"/>
                          </a:rPr>
                          <m:t>(</m:t>
                        </m:r>
                        <m:r>
                          <a:rPr lang="en-IE" sz="2800" b="0" i="1" smtClean="0">
                            <a:latin typeface="Cambria Math"/>
                          </a:rPr>
                          <m:t>𝑐h𝑎𝑛𝑔𝑒</m:t>
                        </m:r>
                        <m:r>
                          <a:rPr lang="en-IE" sz="2800" b="0" i="1" smtClean="0">
                            <a:latin typeface="Cambria Math"/>
                          </a:rPr>
                          <m:t> </m:t>
                        </m:r>
                        <m:r>
                          <a:rPr lang="en-IE" sz="2800" b="0" i="1" smtClean="0">
                            <a:latin typeface="Cambria Math"/>
                          </a:rPr>
                          <m:t>𝑖𝑛</m:t>
                        </m:r>
                        <m:r>
                          <a:rPr lang="en-IE" sz="2800" b="0" i="1" smtClean="0">
                            <a:latin typeface="Cambria Math"/>
                          </a:rPr>
                          <m:t>) </m:t>
                        </m:r>
                        <m:r>
                          <a:rPr lang="en-IE" sz="2800" b="0" i="1" smtClean="0">
                            <a:latin typeface="Cambria Math"/>
                          </a:rPr>
                          <m:t>𝑡𝑖𝑚𝑒</m:t>
                        </m:r>
                      </m:den>
                    </m:f>
                  </m:oMath>
                </a14:m>
                <a:r>
                  <a:rPr lang="en-IE" sz="2800" dirty="0" smtClean="0"/>
                  <a:t> , displacement, velocity</a:t>
                </a:r>
              </a:p>
              <a:p>
                <a:r>
                  <a:rPr lang="en-IE" sz="2800" dirty="0" smtClean="0"/>
                  <a:t>Algebra </a:t>
                </a:r>
                <a:r>
                  <a:rPr lang="en-IE" sz="2800" dirty="0"/>
                  <a:t>and </a:t>
                </a:r>
                <a:r>
                  <a:rPr lang="en-IE" sz="2800" dirty="0" smtClean="0"/>
                  <a:t>Geometry</a:t>
                </a:r>
              </a:p>
              <a:p>
                <a:r>
                  <a:rPr lang="en-IE" sz="2800" dirty="0" smtClean="0"/>
                  <a:t>Indices</a:t>
                </a:r>
              </a:p>
              <a:p>
                <a:r>
                  <a:rPr lang="en-IE" sz="2800" dirty="0" smtClean="0"/>
                  <a:t>Functions and function notation</a:t>
                </a:r>
              </a:p>
              <a:p>
                <a:r>
                  <a:rPr lang="en-IE" sz="2800" dirty="0" smtClean="0"/>
                  <a:t>Vertical shifting of functions from Junior Certificate</a:t>
                </a:r>
              </a:p>
              <a:p>
                <a:r>
                  <a:rPr lang="en-IE" sz="2800" dirty="0"/>
                  <a:t>Trapezoidal rule for estimating </a:t>
                </a:r>
                <a:r>
                  <a:rPr lang="en-IE" sz="2800" dirty="0" smtClean="0"/>
                  <a:t>area</a:t>
                </a:r>
              </a:p>
              <a:p>
                <a:r>
                  <a:rPr lang="en-IE" sz="2800" dirty="0"/>
                  <a:t>Differential calculus </a:t>
                </a:r>
                <a:endParaRPr lang="en-IE" sz="2800" dirty="0" smtClean="0"/>
              </a:p>
              <a:p>
                <a:endParaRPr lang="en-IE" dirty="0" smtClean="0"/>
              </a:p>
              <a:p>
                <a:pPr marL="0" indent="0">
                  <a:buNone/>
                </a:pPr>
                <a:endParaRPr lang="en-IE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568952" cy="4525963"/>
              </a:xfrm>
              <a:blipFill rotWithShape="1">
                <a:blip r:embed="rId3"/>
                <a:stretch>
                  <a:fillRect l="-1851" t="-1752" b="-2561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7DBCE-88E3-479E-BE8F-A30AF07B032C}" type="slidenum">
              <a:rPr lang="en-IE" smtClean="0"/>
              <a:pPr>
                <a:defRPr/>
              </a:pPr>
              <a:t>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8796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Introduction</a:t>
            </a:r>
            <a:endParaRPr lang="en-I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19512" y="1268760"/>
                <a:ext cx="8524487" cy="511256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IE" b="1" dirty="0" smtClean="0"/>
                  <a:t>Learning outcomes:</a:t>
                </a:r>
              </a:p>
              <a:p>
                <a:pPr marL="342900" lvl="1" indent="-342900">
                  <a:buFont typeface="Arial" charset="0"/>
                  <a:buChar char="•"/>
                </a:pPr>
                <a:r>
                  <a:rPr lang="en-IE" sz="2000" dirty="0"/>
                  <a:t>How to find the </a:t>
                </a:r>
                <a:r>
                  <a:rPr lang="en-IE" sz="2000" b="1" dirty="0"/>
                  <a:t>antiderivative of polynomial functions </a:t>
                </a:r>
                <a:r>
                  <a:rPr lang="en-IE" sz="2000" dirty="0"/>
                  <a:t>using the reverse process to differentiation.</a:t>
                </a:r>
                <a:r>
                  <a:rPr lang="en-IE" sz="2000" b="1" dirty="0"/>
                  <a:t> </a:t>
                </a:r>
                <a:br>
                  <a:rPr lang="en-IE" sz="2000" b="1" dirty="0"/>
                </a:br>
                <a:r>
                  <a:rPr lang="en-IE" sz="2000" b="1" dirty="0"/>
                  <a:t>i.e. The antiderivative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E" sz="20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IE" sz="20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IE" sz="2000" b="1" i="1">
                            <a:latin typeface="Cambria Math"/>
                          </a:rPr>
                          <m:t>𝒏</m:t>
                        </m:r>
                      </m:sup>
                    </m:sSup>
                    <m:r>
                      <a:rPr lang="en-IE" sz="20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IE" sz="20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IE" sz="20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IE" sz="2000" b="1" i="1">
                            <a:latin typeface="Cambria Math"/>
                          </a:rPr>
                          <m:t>𝒙</m:t>
                        </m:r>
                        <m:r>
                          <a:rPr lang="en-IE" sz="2000" b="1" i="1">
                            <a:latin typeface="Cambria Math"/>
                          </a:rPr>
                          <m:t>+</m:t>
                        </m:r>
                        <m:r>
                          <a:rPr lang="en-IE" sz="2000" b="1" i="1">
                            <a:latin typeface="Cambria Math"/>
                          </a:rPr>
                          <m:t>𝟏</m:t>
                        </m:r>
                      </m:den>
                    </m:f>
                    <m:sSup>
                      <m:sSupPr>
                        <m:ctrlPr>
                          <a:rPr lang="en-IE" sz="20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IE" sz="20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IE" sz="2000" b="1" i="1">
                            <a:latin typeface="Cambria Math"/>
                          </a:rPr>
                          <m:t>𝒏</m:t>
                        </m:r>
                        <m:r>
                          <a:rPr lang="en-IE" sz="2000" b="1" i="1">
                            <a:latin typeface="Cambria Math"/>
                          </a:rPr>
                          <m:t>+</m:t>
                        </m:r>
                        <m:r>
                          <a:rPr lang="en-IE" sz="2000" b="1" i="1"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en-IE" sz="2000" b="1">
                        <a:latin typeface="Cambria Math"/>
                      </a:rPr>
                      <m:t>+</m:t>
                    </m:r>
                    <m:r>
                      <a:rPr lang="en-IE" sz="2000" b="1">
                        <a:latin typeface="Cambria Math"/>
                      </a:rPr>
                      <m:t>𝐂</m:t>
                    </m:r>
                  </m:oMath>
                </a14:m>
                <a:endParaRPr lang="en-IE" sz="2000" dirty="0" smtClean="0"/>
              </a:p>
              <a:p>
                <a:pPr marL="342900" lvl="1" indent="-342900">
                  <a:buFont typeface="Arial" charset="0"/>
                  <a:buChar char="•"/>
                </a:pPr>
                <a:endParaRPr lang="en-IE" sz="2000" dirty="0"/>
              </a:p>
              <a:p>
                <a:pPr marL="342900" lvl="1" indent="-342900">
                  <a:buFont typeface="Arial" charset="0"/>
                  <a:buChar char="•"/>
                </a:pPr>
                <a:r>
                  <a:rPr lang="en-IE" sz="2000" b="1" dirty="0" smtClean="0"/>
                  <a:t>Displacement </a:t>
                </a:r>
                <a14:m>
                  <m:oMath xmlns:m="http://schemas.openxmlformats.org/officeDocument/2006/math">
                    <m:r>
                      <a:rPr lang="en-IE" sz="2000" b="1" i="1" dirty="0" smtClean="0">
                        <a:latin typeface="Cambria Math"/>
                      </a:rPr>
                      <m:t>𝒔</m:t>
                    </m:r>
                    <m:r>
                      <a:rPr lang="en-IE" sz="2000" b="1" i="1" dirty="0" smtClean="0">
                        <a:latin typeface="Cambria Math"/>
                      </a:rPr>
                      <m:t>(</m:t>
                    </m:r>
                    <m:r>
                      <a:rPr lang="en-IE" sz="2000" b="1" i="1" dirty="0" smtClean="0">
                        <a:latin typeface="Cambria Math"/>
                      </a:rPr>
                      <m:t>𝒕</m:t>
                    </m:r>
                    <m:r>
                      <a:rPr lang="en-IE" sz="2000" b="1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IE" sz="2000" dirty="0" smtClean="0"/>
                  <a:t>  </a:t>
                </a:r>
                <a:r>
                  <a:rPr lang="en-IE" sz="2000" dirty="0"/>
                  <a:t>= anti-derivative of velocity</a:t>
                </a:r>
                <a:br>
                  <a:rPr lang="en-IE" sz="2000" dirty="0"/>
                </a:br>
                <a:r>
                  <a:rPr lang="en-IE" sz="2000" b="1" dirty="0" smtClean="0"/>
                  <a:t>Displacement </a:t>
                </a:r>
                <a14:m>
                  <m:oMath xmlns:m="http://schemas.openxmlformats.org/officeDocument/2006/math">
                    <m:r>
                      <a:rPr lang="en-IE" sz="2000" b="1" i="1" dirty="0" smtClean="0">
                        <a:latin typeface="Cambria Math"/>
                      </a:rPr>
                      <m:t>𝒔</m:t>
                    </m:r>
                    <m:r>
                      <a:rPr lang="en-IE" sz="2000" b="1" i="1" dirty="0" smtClean="0">
                        <a:latin typeface="Cambria Math"/>
                      </a:rPr>
                      <m:t>(</m:t>
                    </m:r>
                    <m:r>
                      <a:rPr lang="en-IE" sz="2000" b="1" i="1" dirty="0" smtClean="0">
                        <a:latin typeface="Cambria Math"/>
                      </a:rPr>
                      <m:t>𝒕</m:t>
                    </m:r>
                    <m:r>
                      <a:rPr lang="en-IE" sz="2000" b="1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IE" sz="2000" dirty="0" smtClean="0"/>
                  <a:t>  </a:t>
                </a:r>
                <a:r>
                  <a:rPr lang="en-IE" sz="2000" dirty="0"/>
                  <a:t>= area under the graph of a velocity-time </a:t>
                </a:r>
                <a:r>
                  <a:rPr lang="en-IE" sz="2000" dirty="0" smtClean="0"/>
                  <a:t>function</a:t>
                </a:r>
              </a:p>
              <a:p>
                <a:pPr marL="357188" lvl="1" indent="-92075">
                  <a:buNone/>
                </a:pPr>
                <a:r>
                  <a:rPr lang="en-IE" sz="2000" dirty="0" smtClean="0"/>
                  <a:t> </a:t>
                </a:r>
                <a:r>
                  <a:rPr lang="en-IE" sz="2000" dirty="0"/>
                  <a:t>Hence </a:t>
                </a:r>
                <a:r>
                  <a:rPr lang="en-IE" sz="2000" b="1" dirty="0"/>
                  <a:t>anti-derivative</a:t>
                </a:r>
                <a:r>
                  <a:rPr lang="en-IE" sz="2000" dirty="0"/>
                  <a:t> of velocity </a:t>
                </a:r>
                <a:r>
                  <a:rPr lang="en-IE" sz="2000" b="1" dirty="0"/>
                  <a:t>can be used to find area</a:t>
                </a:r>
                <a:r>
                  <a:rPr lang="en-IE" sz="2000" dirty="0"/>
                  <a:t> under a </a:t>
                </a:r>
                <a:r>
                  <a:rPr lang="en-IE" sz="2000" dirty="0" smtClean="0"/>
                  <a:t>velocity-time </a:t>
                </a:r>
                <a:r>
                  <a:rPr lang="en-IE" sz="2000" dirty="0"/>
                  <a:t>graph and hence to find displacement</a:t>
                </a:r>
              </a:p>
              <a:p>
                <a:pPr marL="0" lvl="1" indent="0">
                  <a:buNone/>
                </a:pPr>
                <a:endParaRPr lang="en-IE" sz="2000" dirty="0" smtClean="0"/>
              </a:p>
              <a:p>
                <a:pPr marL="342900" lvl="1" indent="-342900">
                  <a:buFont typeface="Arial" charset="0"/>
                  <a:buChar char="•"/>
                </a:pPr>
                <a:r>
                  <a:rPr lang="en-IE" sz="2000" dirty="0"/>
                  <a:t>That the process of finding area under a curve over an interval is known as </a:t>
                </a:r>
                <a:r>
                  <a:rPr lang="en-IE" sz="2000" b="1" dirty="0"/>
                  <a:t>integration </a:t>
                </a:r>
                <a:br>
                  <a:rPr lang="en-IE" sz="2000" b="1" dirty="0"/>
                </a:br>
                <a:endParaRPr lang="en-IE" sz="2000" dirty="0" smtClean="0"/>
              </a:p>
              <a:p>
                <a:pPr marL="0" lvl="1" indent="0">
                  <a:buNone/>
                </a:pPr>
                <a:endParaRPr lang="en-IE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9512" y="1268760"/>
                <a:ext cx="8524487" cy="5112568"/>
              </a:xfrm>
              <a:blipFill rotWithShape="1">
                <a:blip r:embed="rId2"/>
                <a:stretch>
                  <a:fillRect l="-1860" t="-1549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7DBCE-88E3-479E-BE8F-A30AF07B032C}" type="slidenum">
              <a:rPr lang="en-IE" smtClean="0"/>
              <a:pPr>
                <a:defRPr/>
              </a:pPr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4886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47"/>
          <a:stretch/>
        </p:blipFill>
        <p:spPr bwMode="auto">
          <a:xfrm>
            <a:off x="573512" y="1320988"/>
            <a:ext cx="4331368" cy="471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870" y="0"/>
            <a:ext cx="8229600" cy="1143000"/>
          </a:xfrm>
        </p:spPr>
        <p:txBody>
          <a:bodyPr/>
          <a:lstStyle/>
          <a:p>
            <a:r>
              <a:rPr lang="en-IE" u="none" dirty="0" smtClean="0"/>
              <a:t>Lesson flow</a:t>
            </a:r>
            <a:endParaRPr lang="en-IE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7DBCE-88E3-479E-BE8F-A30AF07B032C}" type="slidenum">
              <a:rPr lang="en-IE" smtClean="0"/>
              <a:pPr>
                <a:defRPr/>
              </a:pPr>
              <a:t>9</a:t>
            </a:fld>
            <a:endParaRPr lang="en-IE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449328" y="1352261"/>
            <a:ext cx="0" cy="410771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051720" y="1352261"/>
            <a:ext cx="142808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5226430" y="2089715"/>
            <a:ext cx="3836557" cy="1200329"/>
            <a:chOff x="4888397" y="2140209"/>
            <a:chExt cx="3836557" cy="1200329"/>
          </a:xfrm>
        </p:grpSpPr>
        <p:sp>
          <p:nvSpPr>
            <p:cNvPr id="9" name="Rounded Rectangle 8"/>
            <p:cNvSpPr/>
            <p:nvPr/>
          </p:nvSpPr>
          <p:spPr>
            <a:xfrm>
              <a:off x="4888397" y="2140209"/>
              <a:ext cx="3836557" cy="90794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dirty="0" smtClean="0"/>
                <a:t>CV</a:t>
              </a:r>
              <a:endParaRPr lang="en-IE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4904880" y="2140209"/>
                  <a:ext cx="3569704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IE" dirty="0"/>
                    <a:t>Q: What is the displacement after 3 seconds?</a:t>
                  </a:r>
                </a:p>
                <a:p>
                  <a:r>
                    <a:rPr lang="en-IE" dirty="0"/>
                    <a:t>A:  </a:t>
                  </a:r>
                  <a14:m>
                    <m:oMath xmlns:m="http://schemas.openxmlformats.org/officeDocument/2006/math">
                      <m:r>
                        <a:rPr lang="en-IE" i="1" dirty="0">
                          <a:latin typeface="Cambria Math"/>
                        </a:rPr>
                        <m:t>𝑠</m:t>
                      </m:r>
                      <m:r>
                        <a:rPr lang="en-IE" i="1" dirty="0">
                          <a:latin typeface="Cambria Math"/>
                        </a:rPr>
                        <m:t>(3) = </m:t>
                      </m:r>
                      <m:sSup>
                        <m:sSupPr>
                          <m:ctrlPr>
                            <a:rPr lang="en-IE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IE" i="1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IE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IE" dirty="0"/>
                    <a:t>= 9 metres</a:t>
                  </a:r>
                </a:p>
                <a:p>
                  <a:endParaRPr lang="en-IE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4880" y="2140209"/>
                  <a:ext cx="3569704" cy="1200329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1365" t="-2538" r="-512"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/>
          <p:cNvGrpSpPr/>
          <p:nvPr/>
        </p:nvGrpSpPr>
        <p:grpSpPr>
          <a:xfrm>
            <a:off x="5188276" y="1097620"/>
            <a:ext cx="3874711" cy="1077218"/>
            <a:chOff x="4871913" y="1062991"/>
            <a:chExt cx="3874711" cy="1077218"/>
          </a:xfrm>
        </p:grpSpPr>
        <p:sp>
          <p:nvSpPr>
            <p:cNvPr id="12" name="TextBox 11"/>
            <p:cNvSpPr txBox="1"/>
            <p:nvPr/>
          </p:nvSpPr>
          <p:spPr>
            <a:xfrm>
              <a:off x="4871913" y="1062991"/>
              <a:ext cx="383655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65113" indent="-265113"/>
              <a:r>
                <a:rPr lang="en-IE" sz="1600" dirty="0" smtClean="0"/>
                <a:t>Q. What information can be got from  this graph? </a:t>
              </a:r>
            </a:p>
            <a:p>
              <a:pPr marL="342900" indent="-342900">
                <a:buAutoNum type="alphaUcPeriod"/>
              </a:pPr>
              <a:r>
                <a:rPr lang="en-IE" sz="1600" dirty="0" smtClean="0"/>
                <a:t>The </a:t>
              </a:r>
              <a:r>
                <a:rPr lang="en-IE" sz="1600" dirty="0" smtClean="0">
                  <a:solidFill>
                    <a:srgbClr val="FF0000"/>
                  </a:solidFill>
                </a:rPr>
                <a:t>displacement</a:t>
              </a:r>
              <a:r>
                <a:rPr lang="en-IE" sz="1600" dirty="0" smtClean="0"/>
                <a:t> after any time t.</a:t>
              </a:r>
            </a:p>
            <a:p>
              <a:endParaRPr lang="en-IE" sz="1600" dirty="0" smtClean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4910067" y="1062991"/>
              <a:ext cx="3836557" cy="90794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184076" y="5130079"/>
            <a:ext cx="3837720" cy="1107233"/>
            <a:chOff x="5141280" y="5907214"/>
            <a:chExt cx="3837720" cy="1107233"/>
          </a:xfrm>
        </p:grpSpPr>
        <p:sp>
          <p:nvSpPr>
            <p:cNvPr id="23" name="Rounded Rectangle 22"/>
            <p:cNvSpPr/>
            <p:nvPr/>
          </p:nvSpPr>
          <p:spPr>
            <a:xfrm>
              <a:off x="5141280" y="5907214"/>
              <a:ext cx="3836557" cy="1107233"/>
            </a:xfrm>
            <a:prstGeom prst="roundRect">
              <a:avLst/>
            </a:prstGeom>
            <a:solidFill>
              <a:srgbClr val="00B0F0">
                <a:alpha val="3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5206473" y="6038020"/>
                  <a:ext cx="3772527" cy="9233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IE" dirty="0" smtClean="0">
                      <a:solidFill>
                        <a:schemeClr val="tx1"/>
                      </a:solidFill>
                    </a:rPr>
                    <a:t>Draw up a </a:t>
                  </a:r>
                  <a:r>
                    <a:rPr lang="en-IE" b="1" dirty="0" smtClean="0">
                      <a:solidFill>
                        <a:schemeClr val="tx1"/>
                      </a:solidFill>
                    </a:rPr>
                    <a:t>table of values for </a:t>
                  </a:r>
                  <a14:m>
                    <m:oMath xmlns:m="http://schemas.openxmlformats.org/officeDocument/2006/math">
                      <m:r>
                        <a:rPr lang="en-IE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𝒗</m:t>
                      </m:r>
                      <m:r>
                        <a:rPr lang="en-IE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IE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𝒕</m:t>
                      </m:r>
                    </m:oMath>
                  </a14:m>
                  <a:r>
                    <a:rPr lang="en-IE" b="1" dirty="0" smtClean="0">
                      <a:solidFill>
                        <a:schemeClr val="tx1"/>
                      </a:solidFill>
                    </a:rPr>
                    <a:t>)</a:t>
                  </a:r>
                  <a:r>
                    <a:rPr lang="en-IE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en-IE" dirty="0">
                      <a:solidFill>
                        <a:schemeClr val="tx1"/>
                      </a:solidFill>
                    </a:rPr>
                    <a:t>for </a:t>
                  </a:r>
                  <a14:m>
                    <m:oMath xmlns:m="http://schemas.openxmlformats.org/officeDocument/2006/math">
                      <m:r>
                        <a:rPr lang="en-IE" i="1">
                          <a:solidFill>
                            <a:schemeClr val="tx1"/>
                          </a:solidFill>
                          <a:latin typeface="Cambria Math"/>
                        </a:rPr>
                        <m:t>0</m:t>
                      </m:r>
                      <m:r>
                        <a:rPr lang="en-IE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IE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IE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≤3, </m:t>
                      </m:r>
                      <m:r>
                        <a:rPr lang="en-IE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IE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IE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𝑍</m:t>
                      </m:r>
                      <m:r>
                        <a:rPr lang="en-IE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</m:oMath>
                  </a14:m>
                  <a:r>
                    <a:rPr lang="en-IE" dirty="0" smtClean="0">
                      <a:solidFill>
                        <a:schemeClr val="tx1"/>
                      </a:solidFill>
                    </a:rPr>
                    <a:t> and plot a graph.</a:t>
                  </a:r>
                  <a:endParaRPr lang="en-IE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6473" y="6038020"/>
                  <a:ext cx="3772527" cy="92333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1292" t="-3311" b="-9934"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5184802" y="3220530"/>
            <a:ext cx="3878184" cy="923330"/>
            <a:chOff x="5184802" y="3220530"/>
            <a:chExt cx="3878184" cy="9233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5184802" y="3220530"/>
                  <a:ext cx="3569704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AutoNum type="alphaUcPeriod" startAt="17"/>
                  </a:pPr>
                  <a:r>
                    <a:rPr lang="en-IE" dirty="0" smtClean="0"/>
                    <a:t>How do I find the </a:t>
                  </a:r>
                  <a:r>
                    <a:rPr lang="en-IE" b="1" dirty="0" smtClean="0"/>
                    <a:t>velocity</a:t>
                  </a:r>
                  <a:r>
                    <a:rPr lang="en-IE" dirty="0"/>
                    <a:t> function </a:t>
                  </a:r>
                  <a14:m>
                    <m:oMath xmlns:m="http://schemas.openxmlformats.org/officeDocument/2006/math">
                      <m:r>
                        <a:rPr lang="en-IE" i="1" dirty="0">
                          <a:latin typeface="Cambria Math"/>
                        </a:rPr>
                        <m:t>𝑣</m:t>
                      </m:r>
                      <m:r>
                        <a:rPr lang="en-IE" i="1" dirty="0">
                          <a:latin typeface="Cambria Math"/>
                        </a:rPr>
                        <m:t>(</m:t>
                      </m:r>
                      <m:r>
                        <a:rPr lang="en-IE" i="1" dirty="0">
                          <a:latin typeface="Cambria Math"/>
                        </a:rPr>
                        <m:t>𝑡</m:t>
                      </m:r>
                    </m:oMath>
                  </a14:m>
                  <a:r>
                    <a:rPr lang="en-IE" dirty="0" smtClean="0"/>
                    <a:t>)? </a:t>
                  </a:r>
                  <a:br>
                    <a:rPr lang="en-IE" dirty="0" smtClean="0"/>
                  </a:br>
                  <a:r>
                    <a:rPr lang="en-IE" sz="1400" dirty="0" smtClean="0"/>
                    <a:t>(rate of change of displacement</a:t>
                  </a:r>
                  <a:r>
                    <a:rPr lang="en-IE" dirty="0" smtClean="0"/>
                    <a:t>) </a:t>
                  </a: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4802" y="3220530"/>
                  <a:ext cx="3569704" cy="92333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538" t="-3289" b="-9211"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ounded Rectangle 12"/>
            <p:cNvSpPr/>
            <p:nvPr/>
          </p:nvSpPr>
          <p:spPr>
            <a:xfrm>
              <a:off x="5226429" y="3220530"/>
              <a:ext cx="3836557" cy="92333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311365" y="4655811"/>
            <a:ext cx="3903323" cy="373429"/>
            <a:chOff x="4311365" y="4655811"/>
            <a:chExt cx="3903323" cy="3734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5643726" y="4659908"/>
                  <a:ext cx="257096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E" b="1" i="1" smtClean="0">
                            <a:latin typeface="Cambria Math"/>
                          </a:rPr>
                          <m:t>𝒗</m:t>
                        </m:r>
                        <m:d>
                          <m:dPr>
                            <m:ctrlPr>
                              <a:rPr lang="en-IE" b="1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IE" b="1" i="1" smtClean="0">
                                <a:latin typeface="Cambria Math"/>
                              </a:rPr>
                              <m:t>𝒕</m:t>
                            </m:r>
                          </m:e>
                        </m:d>
                        <m:r>
                          <a:rPr lang="en-IE" b="1" i="1" smtClean="0">
                            <a:latin typeface="Cambria Math"/>
                          </a:rPr>
                          <m:t>=</m:t>
                        </m:r>
                        <m:r>
                          <a:rPr lang="en-IE" b="1" i="1" smtClean="0">
                            <a:latin typeface="Cambria Math"/>
                          </a:rPr>
                          <m:t>𝟐</m:t>
                        </m:r>
                        <m:r>
                          <a:rPr lang="en-IE" b="1" i="1" smtClean="0">
                            <a:latin typeface="Cambria Math"/>
                          </a:rPr>
                          <m:t>𝒕</m:t>
                        </m:r>
                      </m:oMath>
                    </m:oMathPara>
                  </a14:m>
                  <a:endParaRPr lang="en-IE" b="1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43726" y="4659908"/>
                  <a:ext cx="2570962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ight Arrow 6"/>
            <p:cNvSpPr/>
            <p:nvPr/>
          </p:nvSpPr>
          <p:spPr>
            <a:xfrm>
              <a:off x="4311365" y="4655811"/>
              <a:ext cx="873437" cy="352386"/>
            </a:xfrm>
            <a:prstGeom prst="rightArrow">
              <a:avLst/>
            </a:prstGeom>
            <a:solidFill>
              <a:srgbClr val="00B0F0"/>
            </a:solidFill>
            <a:ln>
              <a:solidFill>
                <a:schemeClr val="bg2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sz="14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225267" y="4248944"/>
            <a:ext cx="3795366" cy="770565"/>
            <a:chOff x="5225267" y="4248944"/>
            <a:chExt cx="3795366" cy="7705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5246091" y="4280259"/>
                  <a:ext cx="2814360" cy="3755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IE" dirty="0" smtClean="0"/>
                    <a:t>A:</a:t>
                  </a:r>
                  <a:r>
                    <a:rPr lang="en-IE" b="1" dirty="0" smtClean="0"/>
                    <a:t> Differentiate </a:t>
                  </a:r>
                  <a14:m>
                    <m:oMath xmlns:m="http://schemas.openxmlformats.org/officeDocument/2006/math">
                      <m:r>
                        <a:rPr lang="en-IE" b="1" i="1" smtClean="0">
                          <a:latin typeface="Cambria Math"/>
                        </a:rPr>
                        <m:t>𝒔</m:t>
                      </m:r>
                      <m:d>
                        <m:dPr>
                          <m:ctrlPr>
                            <a:rPr lang="en-IE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E" b="1" i="1" smtClean="0">
                              <a:latin typeface="Cambria Math"/>
                            </a:rPr>
                            <m:t>𝒕</m:t>
                          </m:r>
                        </m:e>
                      </m:d>
                      <m:r>
                        <a:rPr lang="en-IE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IE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IE" b="1" i="1" smtClean="0">
                              <a:latin typeface="Cambria Math"/>
                            </a:rPr>
                            <m:t>𝒕</m:t>
                          </m:r>
                        </m:e>
                        <m:sup>
                          <m:r>
                            <a:rPr lang="en-IE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a14:m>
                  <a:endParaRPr lang="en-IE" b="1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6091" y="4280259"/>
                  <a:ext cx="2814360" cy="37555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1952" t="-4839" b="-25806"/>
                  </a:stretch>
                </a:blipFill>
              </p:spPr>
              <p:txBody>
                <a:bodyPr/>
                <a:lstStyle/>
                <a:p>
                  <a:r>
                    <a:rPr lang="en-I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Rounded Rectangle 18"/>
            <p:cNvSpPr/>
            <p:nvPr/>
          </p:nvSpPr>
          <p:spPr>
            <a:xfrm>
              <a:off x="5225267" y="4248944"/>
              <a:ext cx="3795366" cy="77056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</p:spTree>
    <p:extLst>
      <p:ext uri="{BB962C8B-B14F-4D97-AF65-F5344CB8AC3E}">
        <p14:creationId xmlns:p14="http://schemas.microsoft.com/office/powerpoint/2010/main" val="16744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11854</TotalTime>
  <Words>1497</Words>
  <Application>Microsoft Office PowerPoint</Application>
  <PresentationFormat>On-screen Show (4:3)</PresentationFormat>
  <Paragraphs>302</Paragraphs>
  <Slides>39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Maths Counts  Insights into Lesson Study</vt:lpstr>
      <vt:lpstr>       St Columba’s Comprehensive, Glenties</vt:lpstr>
      <vt:lpstr>Insights into Lesson Study</vt:lpstr>
      <vt:lpstr>Introduction</vt:lpstr>
      <vt:lpstr>PowerPoint Presentation</vt:lpstr>
      <vt:lpstr>Introduction</vt:lpstr>
      <vt:lpstr>Introduction</vt:lpstr>
      <vt:lpstr>Introduction</vt:lpstr>
      <vt:lpstr>Lesson flow</vt:lpstr>
      <vt:lpstr>Lesson flow</vt:lpstr>
      <vt:lpstr> Suppose we want to find the area between the velocity-time graph v(t)=2t, and the x-axis, over an interval.</vt:lpstr>
      <vt:lpstr> Suppose we want to find the area between the velocity-time graph v(t)=2t, and the x-axis, over an interval.</vt:lpstr>
      <vt:lpstr>Lesson flow: What pattern do you notice?</vt:lpstr>
      <vt:lpstr>Lesson flow: What is integration?</vt:lpstr>
      <vt:lpstr>Lesson flow: Recovering the rate of change function</vt:lpstr>
      <vt:lpstr>Lesson flow: Reverse the differentiation process  </vt:lpstr>
      <vt:lpstr>PowerPoint Presentation</vt:lpstr>
      <vt:lpstr>Lesson flow: Reverse the differentiation process  </vt:lpstr>
      <vt:lpstr>Lesson flow</vt:lpstr>
      <vt:lpstr>Lesson flow: What is an anti-derivative of v(t) =2t?</vt:lpstr>
      <vt:lpstr>Lesson flow: Is 〖s(t)=t〗^2 the only antiderivative of v(t) =2t?</vt:lpstr>
      <vt:lpstr>Anti-differentiate and check your answer</vt:lpstr>
      <vt:lpstr> Student Learning   </vt:lpstr>
      <vt:lpstr>Worksheet</vt:lpstr>
      <vt:lpstr>Student work</vt:lpstr>
      <vt:lpstr>PowerPoint Presentation</vt:lpstr>
      <vt:lpstr>PowerPoint Presentation</vt:lpstr>
      <vt:lpstr>PowerPoint Presentation</vt:lpstr>
      <vt:lpstr>Real life………………..</vt:lpstr>
      <vt:lpstr>Common Misconceptions</vt:lpstr>
      <vt:lpstr>PowerPoint Presentation</vt:lpstr>
      <vt:lpstr> Student Learning   </vt:lpstr>
      <vt:lpstr> Recommendations</vt:lpstr>
      <vt:lpstr>Teaching Strategies</vt:lpstr>
      <vt:lpstr>Teaching Strategies</vt:lpstr>
      <vt:lpstr>Teaching Strategies</vt:lpstr>
      <vt:lpstr>Reflections on Lesson Study Process</vt:lpstr>
      <vt:lpstr>Reflections on Lesson Study Process</vt:lpstr>
      <vt:lpstr>Reflections on Lesson Study Process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</dc:creator>
  <cp:lastModifiedBy>Anne</cp:lastModifiedBy>
  <cp:revision>454</cp:revision>
  <cp:lastPrinted>2013-10-24T09:46:23Z</cp:lastPrinted>
  <dcterms:created xsi:type="dcterms:W3CDTF">2013-08-28T18:56:52Z</dcterms:created>
  <dcterms:modified xsi:type="dcterms:W3CDTF">2013-11-21T09:55:32Z</dcterms:modified>
</cp:coreProperties>
</file>