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58" r:id="rId5"/>
    <p:sldId id="299" r:id="rId6"/>
    <p:sldId id="304" r:id="rId7"/>
    <p:sldId id="305" r:id="rId8"/>
    <p:sldId id="300" r:id="rId9"/>
    <p:sldId id="273" r:id="rId10"/>
    <p:sldId id="261" r:id="rId11"/>
    <p:sldId id="307" r:id="rId12"/>
    <p:sldId id="303" r:id="rId13"/>
    <p:sldId id="313" r:id="rId14"/>
    <p:sldId id="308" r:id="rId15"/>
    <p:sldId id="309" r:id="rId16"/>
    <p:sldId id="310" r:id="rId17"/>
    <p:sldId id="320" r:id="rId18"/>
    <p:sldId id="276" r:id="rId19"/>
    <p:sldId id="312" r:id="rId20"/>
    <p:sldId id="314" r:id="rId21"/>
    <p:sldId id="315" r:id="rId22"/>
    <p:sldId id="296" r:id="rId23"/>
    <p:sldId id="275" r:id="rId24"/>
    <p:sldId id="297" r:id="rId25"/>
    <p:sldId id="298" r:id="rId26"/>
    <p:sldId id="301" r:id="rId27"/>
    <p:sldId id="293" r:id="rId28"/>
    <p:sldId id="263" r:id="rId29"/>
    <p:sldId id="265" r:id="rId30"/>
    <p:sldId id="267" r:id="rId31"/>
    <p:sldId id="279" r:id="rId32"/>
    <p:sldId id="268" r:id="rId33"/>
    <p:sldId id="280" r:id="rId34"/>
    <p:sldId id="281" r:id="rId35"/>
    <p:sldId id="260" r:id="rId36"/>
    <p:sldId id="270" r:id="rId37"/>
    <p:sldId id="318" r:id="rId38"/>
    <p:sldId id="319" r:id="rId39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33"/>
    <a:srgbClr val="9900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3" autoAdjust="0"/>
    <p:restoredTop sz="80347" autoAdjust="0"/>
  </p:normalViewPr>
  <p:slideViewPr>
    <p:cSldViewPr>
      <p:cViewPr>
        <p:scale>
          <a:sx n="47" d="100"/>
          <a:sy n="47" d="100"/>
        </p:scale>
        <p:origin x="-121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D%20Maths%20Competency%20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Data!$A$1</c:f>
              <c:strCache>
                <c:ptCount val="1"/>
                <c:pt idx="0">
                  <c:v>Maths Competency Test Spreadsheet</c:v>
                </c:pt>
              </c:strCache>
            </c:strRef>
          </c:tx>
          <c:invertIfNegative val="0"/>
          <c:cat>
            <c:strRef>
              <c:f>Data!$B$4:$W$4</c:f>
              <c:strCache>
                <c:ptCount val="22"/>
                <c:pt idx="0">
                  <c:v> Computation</c:v>
                </c:pt>
                <c:pt idx="1">
                  <c:v>Computation Language</c:v>
                </c:pt>
                <c:pt idx="2">
                  <c:v>Order of Operations</c:v>
                </c:pt>
                <c:pt idx="3">
                  <c:v>Decimals</c:v>
                </c:pt>
                <c:pt idx="4">
                  <c:v>Language</c:v>
                </c:pt>
                <c:pt idx="5">
                  <c:v>Integers</c:v>
                </c:pt>
                <c:pt idx="6">
                  <c:v>Fractions</c:v>
                </c:pt>
                <c:pt idx="7">
                  <c:v>Percentage</c:v>
                </c:pt>
                <c:pt idx="8">
                  <c:v>Pattern/ Sequence</c:v>
                </c:pt>
                <c:pt idx="9">
                  <c:v>Language/ Explain</c:v>
                </c:pt>
                <c:pt idx="10">
                  <c:v>Fractions</c:v>
                </c:pt>
                <c:pt idx="11">
                  <c:v>Language</c:v>
                </c:pt>
                <c:pt idx="12">
                  <c:v>Problem</c:v>
                </c:pt>
                <c:pt idx="13">
                  <c:v>Graph/ Interpret</c:v>
                </c:pt>
                <c:pt idx="14">
                  <c:v>Compute/ Problem</c:v>
                </c:pt>
                <c:pt idx="15">
                  <c:v>VAT/ Percentage</c:v>
                </c:pt>
                <c:pt idx="16">
                  <c:v>Data Table/ Interpret</c:v>
                </c:pt>
                <c:pt idx="17">
                  <c:v>Probability</c:v>
                </c:pt>
                <c:pt idx="18">
                  <c:v>Measure/ Units/ Lang/ Length</c:v>
                </c:pt>
                <c:pt idx="19">
                  <c:v>Applied Measure</c:v>
                </c:pt>
                <c:pt idx="20">
                  <c:v>Units of Measure/ L/Area</c:v>
                </c:pt>
                <c:pt idx="21">
                  <c:v>Geometry/ Angles</c:v>
                </c:pt>
              </c:strCache>
            </c:strRef>
          </c:cat>
          <c:val>
            <c:numRef>
              <c:f>Data!$B$37:$W$37</c:f>
              <c:numCache>
                <c:formatCode>0%</c:formatCode>
                <c:ptCount val="22"/>
                <c:pt idx="0">
                  <c:v>0.96666666666666667</c:v>
                </c:pt>
                <c:pt idx="1">
                  <c:v>0.84166666666666667</c:v>
                </c:pt>
                <c:pt idx="2">
                  <c:v>0.92222222222222228</c:v>
                </c:pt>
                <c:pt idx="3">
                  <c:v>0.88888888888888895</c:v>
                </c:pt>
                <c:pt idx="4">
                  <c:v>0.93333333333333335</c:v>
                </c:pt>
                <c:pt idx="5">
                  <c:v>0.70000000000000029</c:v>
                </c:pt>
                <c:pt idx="6">
                  <c:v>0.56000000000000005</c:v>
                </c:pt>
                <c:pt idx="7">
                  <c:v>0.70000000000000029</c:v>
                </c:pt>
                <c:pt idx="8">
                  <c:v>0.6166666666666667</c:v>
                </c:pt>
                <c:pt idx="9">
                  <c:v>0.56666666666666654</c:v>
                </c:pt>
                <c:pt idx="10">
                  <c:v>0.47777777777777797</c:v>
                </c:pt>
                <c:pt idx="11">
                  <c:v>0.53333333333333333</c:v>
                </c:pt>
                <c:pt idx="12">
                  <c:v>0.13333333333333341</c:v>
                </c:pt>
                <c:pt idx="13">
                  <c:v>0.85555555555555562</c:v>
                </c:pt>
                <c:pt idx="14">
                  <c:v>0.60000000000000031</c:v>
                </c:pt>
                <c:pt idx="15">
                  <c:v>0.43333333333333335</c:v>
                </c:pt>
                <c:pt idx="16">
                  <c:v>0.67777777777777815</c:v>
                </c:pt>
                <c:pt idx="17">
                  <c:v>0.16666666666666669</c:v>
                </c:pt>
                <c:pt idx="18">
                  <c:v>0.98</c:v>
                </c:pt>
                <c:pt idx="19">
                  <c:v>0.38333333333333336</c:v>
                </c:pt>
                <c:pt idx="20">
                  <c:v>0.58333333333333348</c:v>
                </c:pt>
                <c:pt idx="21">
                  <c:v>0.6166666666666667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479424"/>
        <c:axId val="63910976"/>
      </c:barChart>
      <c:catAx>
        <c:axId val="6147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63910976"/>
        <c:crosses val="autoZero"/>
        <c:auto val="1"/>
        <c:lblAlgn val="ctr"/>
        <c:lblOffset val="100"/>
        <c:noMultiLvlLbl val="0"/>
      </c:catAx>
      <c:valAx>
        <c:axId val="639109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147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 smtClean="0"/>
            </a:lvl1pPr>
          </a:lstStyle>
          <a:p>
            <a:pPr>
              <a:defRPr/>
            </a:pPr>
            <a:fld id="{95CCCD2F-BB68-448F-AB81-8AE28E5B93EA}" type="datetimeFigureOut">
              <a:rPr lang="en-GB"/>
              <a:pPr>
                <a:defRPr/>
              </a:pPr>
              <a:t>21/11/2013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D840200-71C7-4F2E-93FD-06DAD1265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8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3D1619-F1CE-41FD-9451-464F072F3884}" type="datetimeFigureOut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E15BDBC-FAFC-4442-A0A6-549BF7946B2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63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A58BF-DDDE-4BB2-8436-21023441862F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527129-66A2-4209-9F9C-5B4AE8D1BFBD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FA173-A3C9-44EC-9F42-9BAF5F947981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19072-6864-410F-9CBD-6D14261B357E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C2FA65-0426-473E-9D1A-E15255161494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06444-A077-4AB7-976A-EDCE7413EBAE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A0005-8ADA-4500-A886-AEFE38D70044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C83AE-1398-4612-9665-17FF715721F1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D22F1-903D-45E0-8200-158A66ABA14A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9FAEB-6871-49DE-A709-BED7CD0691FD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48D66-B01A-4D06-9C9E-A81FA7764DD5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A3639-E1F5-4349-A60E-06F3691B9A91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ACAB8D-E7E8-4560-86B4-A51F739266E4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85055-680E-453D-96D0-0B8B5EE4E3C4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46AA9D-F56E-49AC-BB0A-D010ABF9D5D4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1D65C-428D-4905-9371-5E695CB91D9D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9148B-70B2-411A-AEA3-75C4FFB91F43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B6D6E-31BE-4325-9F82-0D31D1199264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017E3-60DC-44A7-9891-9E00981D6AC0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FB9B6-7737-4D92-B032-B10EB29FFDB3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B22B7-2C29-4FF5-AF80-B51710EB249E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B64361-A37A-4467-90ED-1660EE4897C7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D8745-7927-4196-9F34-4A5BA9CA130F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8822D-5026-4DE5-9E6A-F0E76512362C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908AE-3227-45E5-AF03-1276B0EC3070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84021-4652-4E0D-8FE0-9C3FB435946C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54433-18BC-4047-A0A0-28D2871AB3CB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DB0DDB-09ED-4861-A629-38B49A9EC343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8A2599-ADF4-41A9-BEF5-7A8D20BD07C3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C0986-C80D-402B-A004-0732A175336B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0538ED-C9C4-4DBF-A342-AF15FB909C7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AA6D-AAC9-48AB-8BC2-F8C2316EC06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951A5-1B46-49AA-8370-2E13E7A2582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7BD6-69E4-46FB-80CE-CB260FB88F8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8E0D0C-5D90-4F9A-8F80-A894A27B3CA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BFFC-05B7-4817-BB98-49F519A4CEB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6E4927-4759-4DBE-966D-CA7E7EF39C41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85C2-F2BB-4DB1-A416-14F4CDC1F9E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3BC315-1716-42CE-96A5-E43F677F04F1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669B-93B9-4A53-947B-B6B8214C68A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C6763F-21D5-41F7-B25C-C98D305186A6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C326-C35A-48EE-86B7-2E349DA0BC8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C148F4-3E5D-4CD1-B22E-A8B834F19FCF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0D32-577B-4B9E-AD45-00F2A175531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B53C99-9447-4FF2-98CF-A82845A35F2E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C3EE-8EC5-41D3-9E32-89C3F3DCA0E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F15A82-ADF9-4398-850B-853B1DB168CD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D700-3EF3-493C-B5BC-0BC7C65ACE2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C8F5EE-1A31-49EE-BE0B-5D41E5A198E2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9716-16D6-466D-93B8-60B1143424F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674FD5-5130-472B-A112-DA4847BFB3E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46BA-E239-4B99-A44D-A9B733F3F5C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9040CB-16D8-4D91-BE3D-E8B11FF7E55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lluminations.nctm.org/Default.aspx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F14DB-7A82-4428-9121-F3E3368AE90B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  <p:transition spd="slow" advTm="52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052736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3128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Data Collected from the Lesson:</a:t>
            </a: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Academic e.g. samples of students’ 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704A-9C03-490B-BDFA-0C6C55E9D1C8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  <p:transition spd="slow" advTm="1718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92088"/>
          </a:xfrm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Resources </a:t>
            </a:r>
            <a:endParaRPr lang="en-GB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Variable Machine</a:t>
            </a:r>
          </a:p>
          <a:p>
            <a:r>
              <a:rPr lang="en-GB" smtClean="0">
                <a:solidFill>
                  <a:srgbClr val="404040"/>
                </a:solidFill>
              </a:rPr>
              <a:t>Overhead Projector</a:t>
            </a:r>
          </a:p>
          <a:p>
            <a:r>
              <a:rPr lang="en-GB" smtClean="0">
                <a:solidFill>
                  <a:srgbClr val="404040"/>
                </a:solidFill>
              </a:rPr>
              <a:t>‘</a:t>
            </a:r>
            <a:r>
              <a:rPr lang="en-GB" i="1" smtClean="0">
                <a:solidFill>
                  <a:srgbClr val="404040"/>
                </a:solidFill>
              </a:rPr>
              <a:t>Cracking the Code</a:t>
            </a:r>
            <a:r>
              <a:rPr lang="en-GB" smtClean="0">
                <a:solidFill>
                  <a:srgbClr val="404040"/>
                </a:solidFill>
              </a:rPr>
              <a:t>’ student hand-out </a:t>
            </a:r>
          </a:p>
          <a:p>
            <a:r>
              <a:rPr lang="en-GB" smtClean="0">
                <a:solidFill>
                  <a:srgbClr val="404040"/>
                </a:solidFill>
              </a:rPr>
              <a:t>Whiteboard</a:t>
            </a:r>
          </a:p>
          <a:p>
            <a:r>
              <a:rPr lang="en-GB" smtClean="0">
                <a:solidFill>
                  <a:srgbClr val="404040"/>
                </a:solidFill>
              </a:rPr>
              <a:t>Word Bank</a:t>
            </a:r>
          </a:p>
          <a:p>
            <a:r>
              <a:rPr lang="en-GB" smtClean="0">
                <a:solidFill>
                  <a:srgbClr val="404040"/>
                </a:solidFill>
              </a:rPr>
              <a:t>Student copies </a:t>
            </a:r>
          </a:p>
          <a:p>
            <a:r>
              <a:rPr lang="en-GB" smtClean="0">
                <a:solidFill>
                  <a:srgbClr val="404040"/>
                </a:solidFill>
              </a:rPr>
              <a:t>Teaching  &amp; Learning Plans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D5641-B2CF-4B3E-9FEB-C5F15481D22B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4482"/>
            <a:ext cx="8229600" cy="994122"/>
          </a:xfrm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The Variable Machine </a:t>
            </a: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C8377-92D2-474B-9A27-A5B3E2A2CC7E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  <p:pic>
        <p:nvPicPr>
          <p:cNvPr id="36867" name="Picture 8"/>
          <p:cNvPicPr>
            <a:picLocks noChangeAspect="1"/>
          </p:cNvPicPr>
          <p:nvPr/>
        </p:nvPicPr>
        <p:blipFill>
          <a:blip r:embed="rId3"/>
          <a:srcRect t="16016" b="30391"/>
          <a:stretch>
            <a:fillRect/>
          </a:stretch>
        </p:blipFill>
        <p:spPr bwMode="auto">
          <a:xfrm>
            <a:off x="1446213" y="3429000"/>
            <a:ext cx="622776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213" y="1651000"/>
            <a:ext cx="25209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4427538" y="2722563"/>
            <a:ext cx="434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hlinkClick r:id="rId5"/>
              </a:rPr>
              <a:t>http://illuminations.nctm.org/Default.aspx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46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Student Hand-out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2C71B-D3E7-4BD6-A119-E1D21F9F4882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  <p:pic>
        <p:nvPicPr>
          <p:cNvPr id="38915" name="Content Placeholder 4" descr="Crack the code questions - Microsoft Word"/>
          <p:cNvPicPr>
            <a:picLocks noGrp="1" noChangeAspect="1"/>
          </p:cNvPicPr>
          <p:nvPr>
            <p:ph idx="1"/>
          </p:nvPr>
        </p:nvPicPr>
        <p:blipFill>
          <a:blip r:embed="rId3"/>
          <a:srcRect l="8089" t="14655" r="52094" b="5550"/>
          <a:stretch>
            <a:fillRect/>
          </a:stretch>
        </p:blipFill>
        <p:spPr>
          <a:xfrm>
            <a:off x="1116013" y="1125538"/>
            <a:ext cx="7272337" cy="523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94122"/>
          </a:xfrm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Student Learning</a:t>
            </a:r>
            <a:endParaRPr lang="en-GB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Lesson Opening (prior learning)</a:t>
            </a:r>
          </a:p>
          <a:p>
            <a:r>
              <a:rPr lang="en-GB" smtClean="0">
                <a:solidFill>
                  <a:srgbClr val="404040"/>
                </a:solidFill>
              </a:rPr>
              <a:t>Word Bank </a:t>
            </a:r>
          </a:p>
          <a:p>
            <a:r>
              <a:rPr lang="en-GB" smtClean="0">
                <a:solidFill>
                  <a:srgbClr val="404040"/>
                </a:solidFill>
              </a:rPr>
              <a:t>The Variable Machine! </a:t>
            </a:r>
          </a:p>
          <a:p>
            <a:r>
              <a:rPr lang="en-GB" smtClean="0">
                <a:solidFill>
                  <a:srgbClr val="404040"/>
                </a:solidFill>
              </a:rPr>
              <a:t>Student Activity hand-out </a:t>
            </a:r>
          </a:p>
          <a:p>
            <a:r>
              <a:rPr lang="en-GB" smtClean="0">
                <a:solidFill>
                  <a:srgbClr val="404040"/>
                </a:solidFill>
              </a:rPr>
              <a:t>Pair Work for Q.3 onwards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B17CC-58A2-4C07-8F0C-C60B04D72CFD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Testing for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600200"/>
            <a:ext cx="778668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/>
              <a:t>Questioning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What is a variable?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How did you use your variable machine to determine the value of your first name?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Is it possible to change the values of each of the letters in a variable machine, or are they  always the same value?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F967A-8274-4F13-9A86-6569264C0132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Student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Extension Learning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The value of the letter can vary!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48DDC-3E06-4718-B4DB-F69B27B608B1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  <p:pic>
        <p:nvPicPr>
          <p:cNvPr id="45060" name="Picture 4"/>
          <p:cNvPicPr>
            <a:picLocks noChangeAspect="1"/>
          </p:cNvPicPr>
          <p:nvPr/>
        </p:nvPicPr>
        <p:blipFill>
          <a:blip r:embed="rId3"/>
          <a:srcRect t="14223" r="3111" b="32149"/>
          <a:stretch>
            <a:fillRect/>
          </a:stretch>
        </p:blipFill>
        <p:spPr bwMode="auto">
          <a:xfrm>
            <a:off x="1042988" y="2492375"/>
            <a:ext cx="72009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213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General Misconceptions</a:t>
            </a: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0256F-5FF9-4B83-89DE-3ACE6ECA6F60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  <p:pic>
        <p:nvPicPr>
          <p:cNvPr id="47107" name="Picture 2" descr="https://encrypted-tbn3.gstatic.com/images?q=tbn:ANd9GcTH12JKLSSWfJzFQoRVddRYIF3BGy-taXJOZZxsfnErwfo3n8p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6265863" cy="4244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50" y="1341438"/>
            <a:ext cx="7494588" cy="398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High levels of enthusiasm for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-  Variable machine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IE" dirty="0" smtClean="0"/>
              <a:t>Deriving values for their name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IE" dirty="0"/>
              <a:t>Straight to work, excitement in the room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Lower levels of enthusiasm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- Q4 &amp; 5 as they found this more difficult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IE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8500" y="116632"/>
            <a:ext cx="8229600" cy="850106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Motivation</a:t>
            </a:r>
            <a:endParaRPr lang="en-IE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A0FCE-A6F9-405D-847D-F2B8CEEBC4C8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Social Behaviour</a:t>
            </a:r>
            <a:endParaRPr lang="en-GB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Student pair work</a:t>
            </a:r>
          </a:p>
          <a:p>
            <a:pPr>
              <a:defRPr/>
            </a:pPr>
            <a:r>
              <a:rPr lang="en-GB" dirty="0" smtClean="0"/>
              <a:t>Students enjoyed interaction</a:t>
            </a:r>
            <a:endParaRPr lang="en-GB" dirty="0"/>
          </a:p>
          <a:p>
            <a:pPr>
              <a:defRPr/>
            </a:pPr>
            <a:r>
              <a:rPr lang="en-GB" dirty="0" smtClean="0"/>
              <a:t>They engaged with other pairs trying to find words with a value of 25 and 100.</a:t>
            </a:r>
          </a:p>
          <a:p>
            <a:pPr>
              <a:defRPr/>
            </a:pPr>
            <a:r>
              <a:rPr lang="en-GB" dirty="0" smtClean="0"/>
              <a:t>Higher than usual noise levels</a:t>
            </a:r>
          </a:p>
          <a:p>
            <a:pPr>
              <a:defRPr/>
            </a:pPr>
            <a:r>
              <a:rPr lang="en-GB" dirty="0" smtClean="0"/>
              <a:t>Some students seemed to lose interest if they couldn’t crack the code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8434C-35D6-4D25-8E37-6E99CAA66D62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2708275"/>
            <a:ext cx="7454900" cy="28813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3500" dirty="0" smtClean="0"/>
              <a:t>Teacher: 	Olivia Kelly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3500" dirty="0" smtClean="0"/>
              <a:t>		SHS Maths department </a:t>
            </a:r>
            <a:endParaRPr lang="en-IE" sz="35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3500" dirty="0" smtClean="0"/>
              <a:t>Class</a:t>
            </a:r>
            <a:r>
              <a:rPr lang="en-IE" sz="3500" dirty="0"/>
              <a:t>: </a:t>
            </a:r>
            <a:r>
              <a:rPr lang="en-IE" sz="3500" dirty="0" smtClean="0"/>
              <a:t>	First </a:t>
            </a:r>
            <a:r>
              <a:rPr lang="en-IE" sz="3500" dirty="0"/>
              <a:t>year </a:t>
            </a:r>
            <a:r>
              <a:rPr lang="en-IE" sz="3500" dirty="0" smtClean="0"/>
              <a:t>Maths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3500" dirty="0" smtClean="0"/>
              <a:t>Ability:	Mixed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3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56D3-4235-4A41-A5B1-B9EC0BF3CBAD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68313"/>
            <a:ext cx="7962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19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Topic development</a:t>
            </a:r>
            <a:endParaRPr lang="en-GB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smtClean="0">
                <a:solidFill>
                  <a:srgbClr val="404040"/>
                </a:solidFill>
              </a:rPr>
              <a:t>After the initial introduction of a variable in Algebra, we continued the topic using a patterns-based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24114-EB73-4F4F-85BA-72CAA8D274FA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Continued Learning Outcomes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IE" sz="2800" smtClean="0">
                <a:solidFill>
                  <a:srgbClr val="404040"/>
                </a:solidFill>
              </a:rPr>
              <a:t>TOPIC LEARNING OUTCOMES…</a:t>
            </a:r>
          </a:p>
          <a:p>
            <a:pPr marL="0" indent="0"/>
            <a:r>
              <a:rPr lang="en-IE" sz="2800" smtClean="0">
                <a:solidFill>
                  <a:srgbClr val="404040"/>
                </a:solidFill>
              </a:rPr>
              <a:t>use tables to explore and represent a repeating pattern </a:t>
            </a:r>
          </a:p>
          <a:p>
            <a:pPr marL="0" indent="0"/>
            <a:r>
              <a:rPr lang="en-IE" sz="2800" smtClean="0">
                <a:solidFill>
                  <a:srgbClr val="404040"/>
                </a:solidFill>
              </a:rPr>
              <a:t>generalise and explain patterns and relationships in words and numbers</a:t>
            </a:r>
          </a:p>
          <a:p>
            <a:pPr marL="0" indent="0"/>
            <a:r>
              <a:rPr lang="en-IE" sz="2800" smtClean="0">
                <a:solidFill>
                  <a:srgbClr val="404040"/>
                </a:solidFill>
              </a:rPr>
              <a:t>write an arithmetic expressions for particular terms in a sequence</a:t>
            </a:r>
          </a:p>
          <a:p>
            <a:pPr marL="0" indent="0"/>
            <a:r>
              <a:rPr lang="en-IE" sz="2800" smtClean="0">
                <a:solidFill>
                  <a:srgbClr val="404040"/>
                </a:solidFill>
              </a:rPr>
              <a:t>find the underlying formula written in words from which the data is derived (linear relations)</a:t>
            </a:r>
          </a:p>
          <a:p>
            <a:pPr marL="0" indent="0"/>
            <a:endParaRPr lang="en-GB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DAF04-F57B-4C39-A06E-884D1F8EB9D2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7" y="0"/>
            <a:ext cx="8229600" cy="11430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/>
              <a:t>Resources used: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268C8-6732-49EB-9758-A9F20262E4B1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305050"/>
            <a:ext cx="31686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539750" y="1341438"/>
            <a:ext cx="8604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 b="1"/>
              <a:t>Resources used</a:t>
            </a:r>
            <a:r>
              <a:rPr lang="en-IE" sz="2800"/>
              <a:t>: </a:t>
            </a:r>
          </a:p>
          <a:p>
            <a:r>
              <a:rPr lang="en-IE" sz="2800"/>
              <a:t>Use of Teaching &amp;Learning Plan &amp; Student  Activities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535238"/>
            <a:ext cx="232251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544888"/>
            <a:ext cx="1866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7150" y="3289300"/>
            <a:ext cx="2286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91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229600" cy="98072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</a:t>
            </a:r>
            <a:r>
              <a:rPr lang="en-IE" b="1" u="none" dirty="0"/>
              <a:t>U</a:t>
            </a:r>
            <a:r>
              <a:rPr lang="en-IE" b="1" u="none" dirty="0" smtClean="0"/>
              <a:t>nderstanding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836613"/>
            <a:ext cx="7246937" cy="5762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Examples of student work.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27B17-915D-40BC-AF5D-2763ED64D2EB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3"/>
          <a:srcRect l="2171" t="14308" r="5490" b="7497"/>
          <a:stretch>
            <a:fillRect/>
          </a:stretch>
        </p:blipFill>
        <p:spPr bwMode="auto">
          <a:xfrm>
            <a:off x="971550" y="1412875"/>
            <a:ext cx="7488238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715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5FBED-AFB0-4DFD-960D-F8C240C3969A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4766"/>
            <a:ext cx="8229600" cy="954360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/>
            </a:r>
            <a:br>
              <a:rPr lang="en-IE" u="none" dirty="0" smtClean="0"/>
            </a:br>
            <a:r>
              <a:rPr lang="en-IE" u="none" dirty="0" smtClean="0"/>
              <a:t>Resources </a:t>
            </a:r>
            <a:r>
              <a:rPr lang="en-IE" u="none" dirty="0"/>
              <a:t>used: 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328738"/>
            <a:ext cx="3162300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057275"/>
            <a:ext cx="2919413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9613" y="1149350"/>
            <a:ext cx="3122612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809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2474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</a:t>
            </a:r>
            <a:r>
              <a:rPr lang="en-IE" b="1" u="none" dirty="0"/>
              <a:t>U</a:t>
            </a:r>
            <a:r>
              <a:rPr lang="en-IE" b="1" u="none" dirty="0" smtClean="0"/>
              <a:t>nderstanding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52513"/>
            <a:ext cx="8229600" cy="6048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Examples of student work.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B0DBF-5F7A-48ED-A461-5424FAB83E11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  <p:pic>
        <p:nvPicPr>
          <p:cNvPr id="59396" name="Picture 5"/>
          <p:cNvPicPr>
            <a:picLocks noChangeAspect="1"/>
          </p:cNvPicPr>
          <p:nvPr/>
        </p:nvPicPr>
        <p:blipFill>
          <a:blip r:embed="rId3"/>
          <a:srcRect t="5930" b="16147"/>
          <a:stretch>
            <a:fillRect/>
          </a:stretch>
        </p:blipFill>
        <p:spPr bwMode="auto">
          <a:xfrm>
            <a:off x="1042988" y="1700213"/>
            <a:ext cx="77136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172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952939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Common Misconceptions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8DB6-E1B5-439F-8AE6-DA85DBD0D3A4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08050"/>
            <a:ext cx="7475537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159250"/>
            <a:ext cx="752157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85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0"/>
            <a:ext cx="8229600" cy="994122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General Misconceptions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18918-4C9C-4B9B-A7B9-19BCD4385272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27585" y="980728"/>
          <a:ext cx="7613154" cy="5160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3874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Recommendations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The adjustments you have made or would make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F6AC4-6FC0-4830-92E2-612FD0FE06BA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</p:cSld>
  <p:clrMapOvr>
    <a:masterClrMapping/>
  </p:clrMapOvr>
  <p:transition spd="slow" advTm="3414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Students enjoyed active learning where they engaged in the topic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03537-2B95-47E8-AC1B-FE2B4A73791C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</p:cSld>
  <p:clrMapOvr>
    <a:masterClrMapping/>
  </p:clrMapOvr>
  <p:transition spd="slow" advTm="177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Introduction</a:t>
            </a:r>
            <a:r>
              <a:rPr lang="en-IE" sz="2800" dirty="0" smtClean="0"/>
              <a:t>: 	Focus of Lesson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Student Learning </a:t>
            </a:r>
            <a:r>
              <a:rPr lang="en-IE" sz="2800" dirty="0" smtClean="0"/>
              <a:t>:   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Teaching Strategies</a:t>
            </a:r>
            <a:r>
              <a:rPr lang="en-IE" sz="2800" dirty="0" smtClean="0"/>
              <a:t>:  What we noticed about our own teaching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39B5-EA3A-430F-8346-61B83E6BC38A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  <p:transition spd="slow" advTm="3847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IE" b="1" smtClean="0">
                <a:solidFill>
                  <a:srgbClr val="404040"/>
                </a:solidFill>
              </a:rPr>
              <a:t>     What did I notice about my own teaching?</a:t>
            </a:r>
            <a:endParaRPr lang="en-IE" smtClean="0">
              <a:solidFill>
                <a:srgbClr val="404040"/>
              </a:solidFill>
            </a:endParaRPr>
          </a:p>
          <a:p>
            <a:pPr marL="0" indent="0" eaLnBrk="1" hangingPunct="1">
              <a:buFont typeface="Calibri" pitchFamily="34" charset="0"/>
              <a:buAutoNum type="arabicPeriod"/>
            </a:pPr>
            <a:r>
              <a:rPr lang="en-IE" smtClean="0">
                <a:solidFill>
                  <a:srgbClr val="404040"/>
                </a:solidFill>
              </a:rPr>
              <a:t>Considerably more preparation time required than usual</a:t>
            </a:r>
          </a:p>
          <a:p>
            <a:pPr marL="0" indent="0" eaLnBrk="1" hangingPunct="1">
              <a:buFont typeface="Calibri" pitchFamily="34" charset="0"/>
              <a:buAutoNum type="arabicPeriod"/>
            </a:pPr>
            <a:r>
              <a:rPr lang="en-IE" smtClean="0">
                <a:solidFill>
                  <a:srgbClr val="404040"/>
                </a:solidFill>
              </a:rPr>
              <a:t>I felt my role changed in the classroom</a:t>
            </a:r>
          </a:p>
          <a:p>
            <a:pPr marL="0" indent="0" eaLnBrk="1" hangingPunct="1">
              <a:buFont typeface="Calibri" pitchFamily="34" charset="0"/>
              <a:buAutoNum type="arabicPeriod"/>
            </a:pPr>
            <a:r>
              <a:rPr lang="en-IE" smtClean="0">
                <a:solidFill>
                  <a:srgbClr val="404040"/>
                </a:solidFill>
              </a:rPr>
              <a:t>It was difficult to work out different ideas presented by students, so we began the following class with a recap, and used their combined answers. All students took this down</a:t>
            </a:r>
          </a:p>
          <a:p>
            <a:pPr marL="0" indent="0" eaLnBrk="1" hangingPunct="1">
              <a:buFont typeface="Calibri" pitchFamily="34" charset="0"/>
              <a:buAutoNum type="arabicPeriod"/>
            </a:pPr>
            <a:endParaRPr lang="en-IE" smtClean="0">
              <a:solidFill>
                <a:srgbClr val="404040"/>
              </a:solidFill>
            </a:endParaRPr>
          </a:p>
          <a:p>
            <a:pPr marL="0" indent="0" eaLnBrk="1" hangingPunct="1"/>
            <a:endParaRPr lang="en-IE" smtClean="0">
              <a:solidFill>
                <a:srgbClr val="404040"/>
              </a:solidFill>
            </a:endParaRPr>
          </a:p>
          <a:p>
            <a:pPr marL="0" indent="0" eaLnBrk="1" hangingPunct="1"/>
            <a:endParaRPr lang="en-IE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21D37-1DA7-4D4B-A647-FB22E5979B80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  <p:transition spd="slow" advTm="3688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4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/>
              <a:t>Was it difficult to ask questions to provoke students’ deep thinking</a:t>
            </a:r>
            <a:r>
              <a:rPr lang="en-IE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Yes, as they were all working at different paces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 was nervous that they might ask something I wasn’t fully prepared for, and steer away from the direction I intended</a:t>
            </a: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F311E-4FB8-4D61-B8E1-BBB859E87CF3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  <p:transition spd="slow" advTm="3713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How did I engage and sustain students’ interest and attention during the lesson?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26CAA-4A01-4A83-89A1-3BB8B0C64049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  <p:pic>
        <p:nvPicPr>
          <p:cNvPr id="7270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349500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78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789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assess what students knew and understood during the </a:t>
            </a:r>
            <a:r>
              <a:rPr lang="en-IE" dirty="0" smtClean="0"/>
              <a:t>lesson?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Directed Questioning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Observation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All students got involved individual work and pair work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B2EA1-AEF9-488E-AA9D-2ABBAD441201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  <p:transition spd="slow" advTm="288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/>
              <a:t>How did I put closure to the lesson</a:t>
            </a:r>
            <a:r>
              <a:rPr lang="en-IE" b="1" dirty="0" smtClean="0"/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I asked  students to answer three questions for homework based on the lesson, intended to  recap and reinforce student understanding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D6F62-9F47-43E6-81DD-5FAA2165865F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  <p:transition spd="slow" advTm="3758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18" y="14401"/>
            <a:ext cx="8229600" cy="1122919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IE" smtClean="0">
                <a:solidFill>
                  <a:srgbClr val="404040"/>
                </a:solidFill>
              </a:rPr>
              <a:t>Student Learning : </a:t>
            </a:r>
          </a:p>
          <a:p>
            <a:pPr marL="0" indent="0" eaLnBrk="1" hangingPunct="1"/>
            <a:r>
              <a:rPr lang="en-IE" smtClean="0">
                <a:solidFill>
                  <a:srgbClr val="404040"/>
                </a:solidFill>
              </a:rPr>
              <a:t>Students were engaged and active throughout topic series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IE" smtClean="0">
                <a:solidFill>
                  <a:srgbClr val="404040"/>
                </a:solidFill>
              </a:rPr>
              <a:t>Teaching Strategies:</a:t>
            </a:r>
          </a:p>
          <a:p>
            <a:pPr marL="0" indent="0" eaLnBrk="1" hangingPunct="1"/>
            <a:r>
              <a:rPr lang="en-IE" smtClean="0">
                <a:solidFill>
                  <a:srgbClr val="404040"/>
                </a:solidFill>
              </a:rPr>
              <a:t>Other than the preparation, most of the work in class was from the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54DF3-75F9-49A8-9481-B71814CE4682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</p:cSld>
  <p:clrMapOvr>
    <a:masterClrMapping/>
  </p:clrMapOvr>
  <p:transition spd="slow" advTm="459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686800" cy="111595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29600" cy="45259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dirty="0" smtClean="0"/>
              <a:t>As a mathematics team how has Lesson Study impacted on the way we work with other colleagues?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We work closely as a pilot school, but have collaborated a lot during this task.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FFECC-FB3F-4059-B44E-749920AB89C5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</p:cSld>
  <p:clrMapOvr>
    <a:masterClrMapping/>
  </p:clrMapOvr>
  <p:transition spd="slow" advTm="6251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/>
              <a:t>Strengths &amp; </a:t>
            </a:r>
            <a:r>
              <a:rPr lang="en-IE" b="1" dirty="0" smtClean="0"/>
              <a:t>Weaknesses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Personally</a:t>
            </a:r>
            <a:r>
              <a:rPr lang="en-IE" dirty="0"/>
              <a:t>, how has Lesson Study supported my growth as a teacher</a:t>
            </a:r>
            <a:r>
              <a:rPr lang="en-IE" dirty="0" smtClean="0"/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More confident to try new approaches to my teaching</a:t>
            </a:r>
            <a:endParaRPr lang="en-IE" dirty="0"/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26A17-1C0B-447C-A33C-7ACBBF51D64A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Questions</a:t>
            </a:r>
            <a:endParaRPr lang="en-GB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A85D3-4698-4A94-AEB1-946B15AFFA7F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Topic investigated</a:t>
            </a:r>
            <a:r>
              <a:rPr lang="en-IE" u="none" dirty="0" smtClean="0"/>
              <a:t>: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36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5400" dirty="0" smtClean="0"/>
              <a:t>Introducing a variable in Algebra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572000"/>
            <a:ext cx="12811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612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703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dirty="0" smtClean="0"/>
              <a:t>Why this topic?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346E-02EE-421C-B47B-8AA2E6132729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900113" y="1844675"/>
            <a:ext cx="6097587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3200" dirty="0"/>
              <a:t>Traditionally, 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3200" dirty="0"/>
              <a:t>we begin algebra with: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3200" dirty="0"/>
              <a:t>- evaluating expressions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IE" sz="3200" dirty="0"/>
              <a:t>adding &amp; subtracting terms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IE" sz="3200" dirty="0"/>
              <a:t>multiplying terms. </a:t>
            </a:r>
          </a:p>
          <a:p>
            <a:pPr fontAlgn="auto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23556" name="AutoShape 6" descr="data:image/jpeg;base64,/9j/4AAQSkZJRgABAQAAAQABAAD/2wCEAAkGBxQTEhUTExQVFBMVGRkbGRgXGCAgIBwgHx8eHBoeHBwgHyogICAlHhwgITEhJyorLi4uHB80ODMsNygtLisBCgoKBQUFDgUFDisZExkrKysrKysrKysrKysrKysrKysrKysrKysrKysrKysrKysrKysrKysrKysrKysrKysrK//AABEIAOEA4QMBIgACEQEDEQH/xAAbAAACAgMBAAAAAAAAAAAAAAAABgQFAgMHAf/EAEgQAAIBAwMDAgQEAwIKBwkAAAECAwAEEQUSIQYTMSJBFDJRYQcjcYFCUpFioRUXJDNUgpTR0vAWQ1VykpOxNFNjZaKjssHU/8QAFAEBAAAAAAAAAAAAAAAAAAAAAP/EABQRAQAAAAAAAAAAAAAAAAAAAAD/2gAMAwEAAhEDEQA/AO3ySBQWYgKASSfAA8k0r9FySXLTag5YR3GFt4znCwITscj2aQkuftsHtS1+H2r6jLdTWmox5DRPK/dC/KzduNFRTtVCA+Q2Sf05PTIyMYGAB7f8+1BnRXmaSdN/ENJdSewMLIVJRSWBZmALE7VyFjCr8xbOSBjOcA70Ul9e9R3EBjS1EhZgS22zkn98LhlZVB4OQcnkHj3n9K3101kZpg0s53lI2iEDccKhUuwGSM7ifDDigY5XCgsfABJwCfH2HJqs6e6ghvFd4d+I3MbB0ZCGABIwwB9xSNZ9aNqCxWDloLi6E5eW2bAhjRn2EMwOS6oBxg4fdxkUym1fTLHbbIbvt84kkSIKmMsQVQIAMZwFyck/Wgaag6prFvbLuuJooVPgyOFz+mTz+1Ln4X3N49or3cYUSfmo/dLs4lZpOV2+gKGAAyeP0qH1Dpi34ml0/wCHW7jk7L3M8ZbZ2x6hCxBCkFsbgMZ3e/NA56bqMVxGssEiyxtnDocg4ODz9iMVUXXUMhnlgtrY3BgCd1u4qKrONwQEg7mC4Y48bl+tIOj9Xy2lpp5jhhjtD30ZUYu8rx93mNuAQ7quDyWaX6DJs4tdl0po4riNCskc9zcyhsvJMdpYRqMcB3WJd3JCjwFyQbrfVL0soaxCqSAW+IQ4HucbecfSr6lpOs4Vs7e7mV4xcIrKiI0jepdwHoXPj3IArXqvUkkki2tkuZ3RXkkkUhLZHGVMi8EyH+GLg8ZOB5Bm7q7tuRuxnbnnHjOPpn3rOkHoLR0S8vbsO8uWW3EsjFmkMfMzk+AO4dgVQFHa4FPpYUHtFKPVPV7Wl1bwmJRBJvaSd5AAqopaQqgyx2jHJxyygZJ43ab1kk9hJfIjxxgyKm9GYnadisUjBbBbyByMGgaKK5n051TqN1cxxkosZOWYWFwqlRyR3JHAUkDAJ9yP0pl6t6sFjPaLKFFvO0iySEnKELuTCgHO48f0oNXVXXcNlKICpkmZVKqGVRudtkSFm8biGJP8IQk+RlrFLdvpdvdTR6kYH7qRMkayxhWxuyGww3BuDtJIwGPAyaVrXqTUbnU8JZOkVooSWJrlVAeXDB2K5V9sY4QZwW8gmg6dXm4ZxkZ84pTuNemu2aOwKpCpZZb18FVI+YQKeJGHu59C4/i8VXfhloyh7nUN0knxLBIXlcs7RJwHJOMdxgX2gABQmAKB+pU6zuHmeLToWKvc5aZ1PMdup/MOfYufy1/7xPtVH+KOr6hbyRS2u5rSNWknCBVPo5AeRiTtbgYUA4Dcknh20Ulo45ZVQXDxR90quOcbtozk7QWOAScZP1oLBRgYr2kj8QOm7i9eMQ9jtqpBMs1wvJP8kLKrDGOSc1O/D7pc2EDoywh3kLN2TKQeABkyu7buD4wPHHuQaaKWPhtU/wBJtP8AZH//AKaKCjutNu3tL66EcyXl4UEcUTKJI41wkSlicAjLSNgjBJGeKsukWvhLPHdxNtVl7b7lKBQi7VU/O7ZLbnIGSPbwGw3CbxHuXuFSwXIztBAJx5xkgZ+9baCi6s1U2drJcbA4jKZG7HDOqsxOOMAk588VT6LBHc6hJdQhDDAhiWRMYeVyGmYMPm2qsabvruHtThc26SIySKrowIZWAIIPkEHgj7UWlskSLHGixoowqoAAB9ABwKDztH/k1jJbkgj68cH7Y4qRRQJi/hjYBIECOqwmQkByO73AA4mPlwdq8ZHygeMgt8sKspRlVkYFSpAIIIwQR4II4xWyig8VQBgDAHgCk5Pw+jy6NdXTWryPIbXeqxkuxZlYqocplj6d365pyooKq56btZHt3aFc2mewBkLHkAcICF4CjGQcY4xWrUumIJ7hbmVd8iRmNQzHaAc5O3xu5Iz96uqKCj6b6bisozHCGOcZaRyzNtAVQSfZVAAHAH9asEsgu7aApc7mI8luBuPHJwAMn2AFTKKCo6e0RbW3jt0JKxg+pjlmJJLMTj5iSST9zVgYj9v61vooKDUOlIJ7mK5mBdohhEJ9AwdwYrjk5+pxwDjIFa+kujLfTwe00rk5AMshbYpbdsQcBVzycDJPJJpjooCk/qDoKO4mS5Eji4WeGXuOSxVI/wDqohkBFPnjySSc8U4Vre4UMqFgHfO1SeTjzge+MjP60Gyop0+PbIoRVE2TJtGNxICksRgk4AGfOAKlUUFNrWhCe1a1DGGNlCflYBCcbkXjADKNvjjNT7e1CKqqAFUBQPoAMAf0FSqxdsAnBOB4FBzPs31wGsLmCcxpO0ktw2NssKSGWNIsHlnO1ceFUH9BcdHNeST3QnDQxpKWWJvWT3UVwO9kjCZxtUYB43EednTXXJu76Wz+H7RhQs5aZCynIXaUXIzzzhjjGD5FOVBo7R+39apOtIrr4KU2ZPxClHUKcFgrKzIM/wAygjH++mKigR/8YMn/AGVqf/kr/wAdFPFFAj6DdxxNJqOoSR20t2dsSTsEMcKZ7ceGPzHJkYfVgPar6x6ssplleK5ikWBS8hVs7VGTk/bg1h1R04bwIPiJYFTORGIzuzj3dGII+31pP690M2OjXojnuJ94jB7rKSq71Vtu1VAypOaBl6O1+a4ga7uRHbwTOPhkbhu2eELsTgs55AHtjzmqvqfWZ31GG0tnuogjIZnWDdGwJB27jG2fTwW3Iq5JyxG0efiPpDTw2RtbYXDpNEU9WERBh9x9sHYq5xnaWA884fhxb30E13BcxySBriSRrqRsB8pGEESckg4Y+wUADk8AG/X9YS0geeQEhcAKuNzFiFVVyQMliB596sFOaUes+hYb+a3ldEJjkUyli3qiUOdiqPTy5XJ44zz7VY6namz0+ZLCEK0UUhhjQZ9XJ4HucnOPc0Cl1b1jqEDqiLZwSSttggdjLNJ6tqs20rHEhGSSWOPHJpwv+poIY5i8sbS20YeWNGBYEj0gDOQWPAB+o+tJeoJ/hO2S0SzklmaJUkvbyDt9vj1OuQGeTPIVOMnk4zUnT+h3XU2btoliiW5BBG6eSPcwLAc/5x+4zNyWRPIzQWmidMxyJm9ZpL1x3ZlE8g2b+QgRXAVFHoHHO0mrfTelbaCQSxLIrgEczSsOfOVZyp/cVzLrLpe9ebVGtIGiidYyXViZLjGXdU53YLOc8+I1QDnA6B8HeXccb96XTgN35KiKR2XPoLsysFbaM7RnGeSaC91TUoreNpZnEca+SfqfAAHJJPAUZJPiqPpXqmS8uLmM2zwRwdrBkPrYupf1IPkO3adpJI3DODwB9KYSS393mZ4RI1vCgLLEqg4KL/FM4GS2OM7V4GTn0TaNBZ9249E07PcT7uNrP6iDk8BE2pz4Ce1BnqusSx6jZWyBTFOlw0mQdw7YQqQc4Ay2KYCaTemJ/i7uTUj6YNnw9pu43ru3SSgH2dgAvvtTPvU38S75odLvJFJDdplBHkbsJkfpuoMeleonvJpnHbW18W4z+ZKFYrJNjPERbCrxz544zQ9NaHeyajPcXUn+TwXEpjUiQb2KgI6gkKFSMhBwwzvPk7qq+pbSeO80/sK9pbKUsBNHtMkiyoGBRSpAjTZ855ySQOK6TdaLFLbfCyhpYtqqd7sWbbggs+dxOQCTnmg80jWo7hpxHn8iVoiTjDMoUsV55ALbc/UGqbrLraOySTtxtczRJveNCAI19mlc8ID7Dlm9gfIq+n+gPgrVVtxDHfSArLcqCdiuxZ+2G+baMIuceAT4IO3UNASN7Owhib4dpDcXUrZO7tYde65+Z3l2E59lPtQWOo69cRy6ZH20VrtmEyHJK4iLsFPHykeSPasumrZ5ppNQnVkZwY7eN+DFCDnJB+V5SA7A8gBF/hNQdGu1vr741SPhLZXgt2PAlkcjvOv1UBRGp9zvxThcxFkZQzIWUgOuMqSMZG4EZHnkEfagpE6309pFjW8t3dyFUJIGyScADBPJNedWa/JAYYLZBLeXLERq2dqqPnlkwQdiA+AckkAVE0XocW8yzfGXchXJKM0YRv1VYwfv5qqi1Bhe6vdJEbia1jhhhiX5iuwysB5PqdvYZ9Hgmgnp1y3xUEDWVxGlw7JHJIUUsVBJbtbt4TAzk44I/SrvqnSPjLWW3WUxF9oLAbsYYNtZcjKkDBXIyCfrST0bJcSzCeWxunuJ8rNc3G2AQR8nZbxbmfaPbwWJyx+izY2t7bbJI7e7jsxqTSNEgdppvIUsCd2wCNQd5wzSEngCg6SLKOw3Xt1NJcTkJFvKqMB3ULHFGgAALkfUn3PFNVI3UnRY1CS0mlWSP1K1xEZ3wqhGIRQjbd3cK5ZceCQfq4abYJBEkMQIjQYUFix/dmJJ/c0Gy5uEjUtIyoo8sxAA/c8VtpJ/F3Qzdae4SBp51K9tVJ4LModgM4JCZwSDjJ+9Umhw6nbai8ktu9wbyOM4V8Q2+HOYy549EZHgEuc48k0HSvi1/tf+Fv8AdRW+igKiXPZmDQP25AwIaNsHI98r9Krep47aYw2txKyGZiUjSRkMuxSzKSvOwDk8gZx9hXN9A0o2WrW8lzZQwJLuhtfhWVlRmBLGUkCR2K8BjwATx9A7IqgAADAHgCvax3j6ivFlB96DOisFkBr0SD60GVFANFAUUVredQyoWAZslVJ5OMZwPfGRn9RQbK1XNusiMjqro4KsrDIIPBBB4INbaxdwKBS6v6UkuprRoXigW3EnrwTIuV2oIhjauMk5PghDg4qX0noksdilreiGXChSo3OGGBkuz/MWbLfKAMgc4yWLePqK8aUD3oM8UVgZBXpcfWgyrGSMMCrAFSCCD4IPkGgOPqKyoEzr7QrmW2jisViRYGikjUYDbo3XYsecJGAuTuO7xgLTXp9mIoxGrOwGfVI7OxJOSSzEnyfHgeBgcVIooNN7cduN32u+xS21BlmwM4Ue5PgCkrp/XpDqLQmwjgecGSdhMryKEULG0wRSq7uAq7yfJ+tXvW+pS29o8sOdytGCwQvsQuokfYOTtQk/tSvp9lBd6hDeWEDwojM890VeIT7lI7aowBkyxDMxAA28Ek0HRqKw7gzjP/P/ACa93j6igyorASjxmgSCgzorHuD6ivQaD2iiig5N1TrbzXMF1b2mqwzwq6ZOn9xWV8ZGCwwePmBo0nXWWXvzadrF1cAELJLbBQgPtGgbav3Pk+9OXR+uyvaQyX5ihmmdljB/L7gye3hGOdzAZ2+cYqj1rWIHlnuLu6lt7G3YwRCOaSMyyjmZsREO+0gRgcj0uaC90fqCSdwpsb2AH+OVIwo/X8wt/d71U6nqk8WoXhjLypBYxkRKMjuvJIU9OR7Dk5HHvwKy1nTLOCOV+9fyyQhCYYr24eTLnEY2CQkbjwCfufarborR5IkknuABdXbiSUZzsAULHFu/iCIAMnOSWOeaBE6f67vZLeJ7kRQPdXIWJpEZQIVUSzSDdwU2FVTzk55NMXR/WKXTGR5123Uzx20SjOwRqW/MYD0yOvr2k8ekDnIq56/6a+Ps2twI95aMq0g+UB13lTgkMY9wBH19vNLf4h9ITywolokaQWzRSRW8I2NJIX2yEuCuxVjZiNpySSSeBQdFiIxwQRz4/vrOoumadFbxLDBGsUSfKqjAHuf3J5J9zUqgweUAgEgFuACfPGePrwM1R6VaPJdz3UqlQmYLdWHhAQZHx/8AEccfVY0PvSh1zoqy3tnfwXON0iQYTnIV2acq+7CbYo5AdoBOCCeTXRrW6SaNXjYMjqrKynyrDKkfqDmgorTr3TpZkt4rqOSWQ4VUDNk+fmAK+31rLq3VJYjBBbbTdXT7Y9wyqKozLKwyMqq449yyj3rzR+joreQSie8ldc/565kcHIxyudp8+4qHfyN/hlQoBcafKYd2du8ypuBI8eE/ag0W/VNwL2K2ntUhSVZnBM4d0jjHEkqqNqqxwB6vJ9yDW7rV7qS3tzp7qxlljw4LY2MCVfcgPoB2sfYgY98Go6fsdVjDym0tu/Llp3mn3vMQCFRNqhIox4AycL7Ekmpv4Y6DLbd9bgys8DmGI7mEXaIWQdqM8Yydu47j6cZ9qC2g1KK2ktrFny7Rt6i4OO2EB3Fm3FmL8eScGp2vTTxx5t4RPIWC7TII1UEHc7McnAx7AnJHHk1WSdB2jXxvGhhOUI2GJTmQvvMpJ8twADj3bnmtf4h2d3MkMNvCJrd2b4lBN2mZcelN+CQhPz7fUQMeCaCX0VrL3tv33RY/zJEGxtyPsbbvRsDKkg4NTR1BD8X8JuHcEYfO4Y5YqF853cE4+1HTUVwsW25S3jIOI47fdtRAAFUlsZP6AAcCqzTeg7SG7kuhBDlu321ES/lsu4s6n+Zi2cjHyigudb1CGGIma4S2DekSMyLgn+XflSfsQf0qhTQJJUEq6vdtGw3B0NvtI85BWHGMe9Vv4gatbNKICbdJolzJczqpFskn8gb5pnA9Kj6ZPHBrrXU+6E0q2Cizmt4BA/q7jQsXE0j5C7dyRuo4+ZlP8QFBjAk0iLJFca7JG4DI6i2AZTyrANg4I5GQDzVtpvTcs65OpanE3kxyPCHAyVBIVCMEqcc+xrzT+qpX1K5sIAs8a9so6sqLAgUJMM4zIyuMgAHlipK440dD6Vc6cEja3muZbjYZZQYlWJQSoUktvYqMuQMgl2I5Y0F3F0hIvnUb5uc8yJ/T5PFWdoY4WS3a4LzPllWVlMhA84AAyo/T681q6g1GYMlvaqGuJBkuw9EKeDI/1OeFT+Ig+ApIX+ldCiGpXE6kyNboIXmfl5Zn2ySs7f2EESqowq7mAAoJ2va69tdhG2m3FnNO3ncGidec88EPjgef6VRdM/iSbqKJzAsZkuJI8GQYSONDLK54zlE2+QMlhjAq96Vl+Lup9QAxDsFvbEj50Vi0sg/su+APqIwfetfX/RqXVmsMMSq8RQRbTs2IxVJQuCBgxbhtPB4oJ/SmtG6iV32RvJukjiDDf2d22N2GfJGCfpkDgirDVtS+GQMYp5snGIIy5/cDwKQ+o+lJIp7RbSFrezidYG+GZhK6Tkd1iwyVRSqksfV8xyvmnbXnnigAtewu3AZ7l22RooOWOOWIwPJH1JoKv/pyP+z9T/2U/wDFRSf/AIwX/wC2NO/2Wb/jooLXq3pu+kWzcCK5vUuMmfYESFMMVwC2dqvtb3LbcfQVY9WdHu+nw2VmsJKNGpab+QMHkJIGSXZRuHG7Jp3ooOddJ9I3tnf3DiSOSG4MLSTyEmRyqnuKqDAUtIxOckKuAAfbotFFAUV4TWEMyuMqwYfVTkf3UGyiiigTtP6GMckjC6k2bpWt0CKOx3m3TbTg7mOWUMR6Qxx5NW/SGgLY2qQKEyo9TKuNx8At7khQFyfoKk6nrcEFu1zJIOynll9WTnaAMZyS3pwPeq3QuuLK7l7EEpMu0tsaN0OB5I3qM0DHXmPf3r2igKKKKAoorWs6lioZSw8qCMj9R5oNlFFLWoa3Mmow2qhOzKoJcKxZGAkbY38P5iodp4x2387lwFrcaJbPKJ3t4XmAwJGjUsB9mIz71kmkQi4a6EY+IaMRl+c7ASwUewGTk484GfAqdRQVsOhQJMkyRqjxxvGu3gBXYOw2jjlhnP6/WrKiigKi2OnxwhxEgTuO0j4/idjlmJ9yf/QAeBUqtbzqCFLKGbwCRk/oPegzAxwK9orxmA88UHtI/XGi31zcRhEt5rJVBMM0jopkDZDSBVPcUADCeM5yOBTwDRQI/wDgzV//AJR/5E3/AB0U8UUBWE0qqpZiFUckk4A/UmoNlr1tKcRTxOd7JhXBO5BlwB5JAOTiqHqyP4q5tbJuIMtcTj2ZIivbQ/ZpGDEfSM0DfRXMurr2fUIG7LyQWjSxwxFOHuWaRUZ84ysCjcQBy+0ngDmy1Pq+ZdThto7W7aNVl34RAJPVGiyKS2diZbJ45YcUDP1PbW8lrMt2cW23MvqK+lTuOSpBxxyB5HHvS9+GWnLFHLII1thdv3orYcGOMKqKSufmYAM30LAVv6zvmkjktTp9zdRSKAzRvGoOeRtJcNkHHOPP1pZ6aWW1lMsei3bTOoVp5rpHcrwcZdsAeOBj2oOomVdwXI3EEgZ5wMAnHnAyOfuK5t0frt5dia0t5kVLcER3kwLySqXPZcRnAZdispkJO44I96YLwb9XsyBgraXLOPoC8KqD++f6Gr6PSIVmE6oFkEXaBHA2btwXaOOD444yfrQcwsrG5h0r/KruKMrcqbcTwlEWSO5ZgJWU5McjLnJAwCOaaOmOqJZbw2lzHamdYTJ3bWXeoG5VKsCNyE5BAyc4puvbOOZGjlRZI2GGVgCCPuDVGul2ml288tvDBBhdzFjsDEfKHfDEDJx4OM+KBjrB5VBAJALHCgnycE4H1OAT+xpH6G62lvppVPwhjjTP5Lys2ScD1NGqFfPg58VD6hvXNzeXYwxsIxBarxj4iZVLPj6/mRp+m760HRI5VbO0hsEg4OcEcEH7g+1Z0j26PbRxaXZH84JunuWG4RBiS8jZ+aWRiSqnjnJ9IwaBNZmstI/LW7nluWmaOfAfYHl2wtIzEeplZSMA5PtQdXrm3TuiWy6m09qiw29p3I5JixJuJ5SN6FmJLCP/APNsDxTQ/UMot0lFjdM7HBi/LDr55bLgYOPYnyMgVz6HS9swmGiXsm2UyIkt0uyNidxKR7tnLHPOeaDr80gUEswUfUnAHsPP3pFvlu0vIrc3t4FnJVZRDabchGkxgxmQgKpy2MAkD3rLrud7nRrgTW7QySBEWJ2VjuMiCPlCR8xBq3u9Dne9W5S5VEVEQqYQzhQ251Ry21RJhdx2E+kYIwMBE64mijsGWaQzMjIm55O2O43CmcxbAEG4Oy4AIAwCSAbvpiRDawhJHlVEVBJIrKz7BsLkMAfUVzn3zkZqn6Uizfaq45Rp4V/1lgj3f3sP6VVdE6LqCalfXF257MhKxKJCy43b0ADDO1Q5UeADvGMYoH5pVBCkgM2cAnk484Hvis6Ql1GMXd5qU5JjtD8JbooJJbCmXYv8UjyMIxj+TH1qNb/FtqMVxctJvjtp5zZwkFYlO1IY/I7krfmZc8ErhcBckOjVzfrjQbe4vo4oowb2UxSzXBYn4eGEggrk4RnK7QAOcuT4zU3pbq64me8ZrO7KCRjErLGpUIkamLlxhy+5uTjzzVB1Fam6naaTR79i6qsiC5WNJAudu8I/OMn3+tB1iOQMAykMp5BByD+hpH/EueDFuZfhpI0eTclyWEW7ZxudEcLIAfSrDnc2OauOkr+RoxG9i9lHGqqil0YYHAUBTkYA+n99RujIwJdRbHokvHK/crHGrf8A1A0Fn0eymygKQfDIUyIefRkk4GQDg5yMgHB8DxVqsqklQQWXGRnkZ8ZHtmjuj/kVz6w14R3E0u+FWuruTPdLcW1qhjkdduQBmNmBYhfX9eKDolFQv8Lwf+9T+tFAo6P+G9lBei7tnZXiZgYwVKgNGECYxlcfNn5jnk1Zalory3/qTdayWbwyNnBB3g7eDn1KTz9jzVfafh+yXK3IucMsu4qkW0Mm9pDvwxLylnI7hONpYBRnNPNBTX+h75LUq4SK2ZmMYX5vQUQD2AXdnx7Cpg0xBL3sfmFO2W99u4tge3zE1NooKzXkItpis3YYRuRMQCEOCd5Hggef2pY/DLVpryOaW5ZluFZI3i2lAmEBDBTzmTcWJ44IGOMl0u7VJUaORQ6OCrKeQQfII+lZxwqpYhQCxyxAxk4ABP1OAB+gFAu9LafN3ri8uV7csxEcceQe3DGW7YJHGWLM5x/MB7Uy0UUBXjKDweRXtFBraIYwMD9qQNQ0G6Md8FiDF7+CeIbh61Bty588ABCOfoa6HRQU93oY7NykBEctx3CZCM+txtDH3OBgAZ4AAramiR9iOBxuSLtYHgZiKlDx9GUHHjirOig0mD7/AErnukazO+rvZTTkwxvNJCypt7pCrmBm8EQ7yTjOSBkjGD0io1vYRJjZGikFyCAMgu26Qg/2m5P1oKLV9MmuLyBCuLODEzsSMySgntIBnICEdwk+SEH1q41OSSKGV4YzNKFJSPIG5v4Rk8AZ9/pU6igpukdIa2tlSVg87lpJnHhpJCWfHA4BO0fZRVzRRQKXSmgspmNzEAY766mgOQQVkOVkwPDYdlGeRz9atrDRyl3dXLSb++IURcfIkatxn3y7u37ireighWemRxKyxqFDO8h+7uSzE/qTSL19rdxbXkMST7be4REm2x5a2zIEEwb237tg3eCuQDjFdHqM+nxFmcxoWcIGJAOQhLJnP8rEkfQmgh653Y7d2tozNOABGhYAEk4BYn2Gdx5yQD71505o3w1tHCW3uAS74+Z2JaRv9ZyTVtRQRrmJtjGPHc2tt3eN2OM++M+aUrToNWghEz4mWyltnZQDlpgO4+48nDbsAj+I07Unx9HyNbTW0lzIgaQtG0LEbFIBCBT8qo5YKAfAXP0oFz/Ehbf6Ze/+Nf8Ahryundj+039a9oNteZr2kDRLHbqks62MsR3SRBkRVDKzB3nmlZgZNzKNqru2j7khQf6KTdX/ABEt4NQj0/ZJJK5UMUwQu4ZUYBJz4yDjA58Vfa7r0NqF7hLSOSI4kG6SQjkhEHJx7nwPcigtKKX9B6shns4ruQrbJLv2iZ1HCsVBySByADx9RVppuqwXALW80UyqcExOrgHzglScGglk17SP+JOmLOYI2tXmDbg0yRh3jUYJSLPCSSEAdw4CgHnOKcbKUtGrMjRsQCUYgsv2JUkZ/Qmg31HtL2OXf23V+25R9pB2svzKceCM8isNWv1t4JZ3+SJHdv0UEn/0rnnSuqG1isrfvQLcTCS8ve6G3CNwZXPHCtyB6iOFoOnUtdcay9skG2QRLLKI2fYXYelmGxMHcfSeMEnAAGTkTU6qsy4jFzDvMXexvH+bIDBifAG0hufbnxVP11rvZt4rq2t/jJF3yQup/LQdtt8juDt27CQBn1ZwKCfb6xJb6cbq9wHjR3YY2kgE9sFckByu0EA4DEgUsWmkqY7d9R1C6gvLwkiJLp4l3N6hGiA4G0Mqfc49yK23eonURp0L7VjeGO+u/wCUIAGjQk/wtLzyc4jNLnUGsWN3q/ed5biKySAxC1Qyqz7mdvUgIHITnIztx9aBwuejrdGRH1DUFaUlUVr5wWIGSFGeTgZra3QkSes32oqF9RJvHwAOSTnjH60rjW98lxrrxPLDbSLbwRtlTFHkLcTbSCd+WIxgEBSDwKdJup7S4t7wxSrNHBE/dZQSmCjEgPjaxwOQCcZGaC/s50kjR43EiMoKuDkMCOCCPOfrW6lb8OYuxpFpvO0LArktxgEb+fpgGkb/ABqXEkyQxTaWGd1Uf+1PnJwACIgM/eg7C2cHHn2zSR0LrtzdyBzIJYNkncIj2orh9sYif+MFQzEHJUFATk07nxXN+metGje4he0NpZWdossSvnu9tcqu8EkgsBwp9XHvmgm9QX/xWoCz+Ie3toAvdeOUxtJPL/mYQw5+UF8A85H0qwPQcf8Apmpf7bL/AL6TtGgCT2humCFEm1S8ZuAHl9ECnPjYpYAf2PvTh071ajQGW6ubZSyvOgXK4t92yNmD4bOeM4GSQBmg8/6BR/6bqX+2yf76wm6GiVSzX2oqqgkk3sgAA5JJz4Aph0/XLefZ2p43MidxFDDcU8btvzYzxnHmlL8XNfhjspLXvos85jj7YOX2O6hzsGWIKbh459qDPTelLWeITw6jqEkTAkOt9Jjjg854wQc/TFbbLoy3mRZItQ1CSNuVZL6Qg+3BBwaUVuYJILfRLEXMS3Erd2SWJoyYhulm2ZAHPCYx4OMc03aD1nax5s5FFrNBP8NHbrl2ZeO0yqo3bSpB3YwOcmgxXou3MjRDUNQ7qqGZBfPuAOQCRnODg8032Fr2o1j3O+0Y3SNuY/dm9zSjYQhuoLmRf+qsoUfH8zuzDP32qKdqAooooFT8ToLuTT5orJC80g2nawUhPL4yRnIG3A59VH4fyTLbQ27200McEKIJJyoZ2UAHEas2F48k/QYPmmpmxWAl+tBU6joEJdrpLaGS8VT22ccbvKnODtOcZcDdgfYCl7WdGktbOeVN91qVyBEZguSO4QvoHPbiTcWCjjjJJPNPHdFYrMKBU1roKOeO2iEnbitowir2IZDgADIaWNipwBnHnAq10HRPgbd44y07ZZwGEaEnHC+hFUePJHv5xVusv180CUfeg5l+G0WoWzzpcWk7zXNz3JZHdBEi8AlW3FnbHgBRn0jgDNdRrFHB8VlQLvXmkzXdr8NFjbLLEsxLYIi3AybT9SBjH0JrRqPRcctzcXG4I09obXCoBtDZ3OT/ABHG0DI4C4q56gsmmtpYkIDupVSxICk+Gyvqyp9QwQcgcjzS5P07ez2Ihe9niufzA0i9vDnf6H9KbkXChgqFSN2CSRmgppvwWsmiiQvLujRwzgjMjNjDtxn0kDC5xwAc85teqNJlttCktIA9xIlusI2J6mBwjEIM/wAJJxyf1qV1loF5cC3+Gue2YMu2SymRwF7eSnGDhg2QRhzgHjDU74/WgUOjumibSQ30Sd67Cd2IfKkaKEii8+FUZP8Aad6w/Di3jEmpPEixp8Y0SqigKFijjQbQOMZ3fvmnISiqbp7RksxMI2dxPPJMd5HpMhGVXgekH/1NApdP9GSzWjWt2ZIYVurlmjU4+IVmzGSwOQmSTt/iwK0wdN3zWlppEqhYAubq4Q4BjWQ7IU8HeyhdxxwPrk56UZvpXpmFBkiAAADAAwAPYURxhRgAAfYYrwSCs6ArkF0vxuo3FuMsLm6RJR7C3slXePsHuGKff1V1+qHpzpG2spJ5YVYy3Ds7u7ZPLFto+igk8eT7k0FQvScs/wDhU3GxWvSI4jjuBYkTbE208BtxLkfzc1ruvwxtZJreSRnZLa2S3WLjadm7a7fUjdnHjIB+xm6Tot2k90GnaOCXc0HaKsIizktxIhLMwCvzlVLuoGACfbfp66jsbq3F20s0rTGOWQkbA59IygBGBk5UDBY7QABQV3R/4XwadcpcQyyMRE0bh8HcSwIbPG3AG3AHsPvnzq/SLf8Awhp22JBPPd913A9bdiFyMt5wPTx4q/6Rspra2WCeTvNGzhZMkll3FkzuJIIU7cZPC+az1XQ457q0umZ1e0MpQL4buKFYNxn2Hj/90FX1Fp1w2qWE0SZiWO6SSTg9ssg2NgnnLAD+tVFv0pPp1zJe24e8L2zCUO35k0+8FWGRhVwcEA4CjwSK6CJxmvRL/SgoOiNEkt4nkuWD3ly5lnZfAYjCov8AZRQFH70x1r7orJWzQZUUUUHjLmsDF96X+vtYe2tSIWC3E7rDCT4DucbznjCLlznj081A/CfVGm05XlnNwySTK0jHkhXO3PJx6cHyeCKBv7Q+9edn70ndGdR5ghkuHkZ9RuJ2gUgnamWKLx8qhFB5/m/XDtQa+1+tRtSuoYI2lmkWOJfmZyABngZJ+p4++fvWrqXUhbWlxOf+qid/1IUkD9zxSpo2q2sFkli0yTXdvamV0PrKsi7mLHBCkMeATmgWNDvzIJkie6Fxq9x/njC6RxxZckxSEbWcW6nBHvt/lJpqTqa2k065iVWjNtbTpJENx7XbDR7DIAF3HblRncRzUnT+nzJa6V25Aq26KWIJyVa2eIlCP4suCD+p9sHRJ0UkAKJKItP7ouJojnxGiAJuOfSzp3HY8nGPcmgaOnoHjtbdJCTIkMSuT5LBQGJ/erClKx/EnTZpkgiuDJI7BVCxSEZJwPVswB9ycCseubgGfT4GcRqZzPIxYKAlupf1EnwXKD96C/1/V47SB7iTO1AOFGSxJCqqgeSzEAfrSL+EaztJfSXCSJI7wtIJD6u40fcf087VAdAoznaFBAINNUcttqccckUpkhhnDHaCFd4+QDkcqGKvkcEqKtLPTI45ZpVB3zsrSEk8lUWNcDwPSooN4i+9e9kfek/qfUIxqdoJJRFFawzXMpZsD1YhiBJ/WQ498VLvPxE02KKOZ7lVSYFo/Q+WAYqSFC7sZBHj2oGRYfvXpiH3qB09r8F7EZrdmeMMVyUZOQATgOASORyOP6GrFXByAQSPOD4/WgxEQ81srXDOr5KMrYJB2kHBHkHHuPpWN5dJEjSSMqRoCWZjgAD3JoN1FJ3VvVKNp8slhcRvMwiWMowYgyyCNDjnHOfI9j9KYNN1mGaSWGKQSPBtEmBwC2cDdjaW4OQDx74oLGgilPUtVYamE3stva2kk84Hhi7bYwQPJVY3YCmLSr9LiGOePOyVVddwwcEZGR7UG4xUCL71srn3X9zdy39lZ2TsjL/lExVsegSJH6uRlMM+V5zxxxQPhh+9e9r9aTL7XXk1RYhMILSzKCU5x3p5gRFDn3AB3EfUjI8EXnW0zpp948bmN0t5mVl8gqhIwfY8efagt+0PvWSJiqnRtTxYQ3Ny4X/J45JXPAHoDOT/AH1W6T+Imn3M628E5kkY4AWKTHjPzFNo4H1oGqiiig5rPoUWr6pcNcB5LSxCQom8hGm+eU4B9gVU/XjzxUXR3ks+mtjRtDcP3okRhht80zrHwefDA8+w+ldTCgeB5rVdWiSACRFcBlYBgDhlOVIz7g8g0HNNQ0+9t7i4W3eUwWmmbLZUQ4EmNoA8iR/y92cZG4DHHNJqOo9Rxl51QnuWyvsEYYQYcgKq87ptoDNkH5zx6RjtlFAm/iZZy3GjXCRhzK0cbbVX1HDIzjb55APH7c1S/hn05Es73MFvJBai3W3QTLtedi2+WV1PPnCjPtnHGBXTKKDxVAGBwB4Fab6AvG6K7RsykB1xlSRjIyCMj7it9FAoaL0MYJ0ne/v53TPoeUdtsgj1IF5858+QKW/xT01G1CymuILi5tkjlHahjLBpAQURseA3Hng7fpmup0UCJ+HjyW4j08xKrRxNPPtPphaaRmihUDOSAWzzj0j6091RdJ6c8azSzDE9zM8jjOcLnZCuR/LEqD9c1e0HHfxA0kHV2lltJ7zdaottGqExmXcy4kbwAud5z43E/TLSnQUjW9rC1/dQrBBHGyQMqhmUepgSpPnjnPAFPNFBWaHpPwtuIVlmm27sPO+9zkk8tgcDOBx4rlGlJqVvYXIitHtpFjlkuZ5DukuJmDAdoA8Bc79449OAPOe1UUHCtNtryBFl0qCWKGe5tkjjkD4YJC6STSAHKxs7A5OM9sH7Vl1L17PcWS2d1aSQtNDIskk0TgyzIv5aQIo8mXtnJwBlhjjNdzrwqD7eKDkN30LaS3Om2726x3DwtNd9piuQijIIU4yZ3+Yc4XGeBTz0XJEDcW9rbpDa20giRl/6xwPzuMc7ThdxJJIb6Va6pBtWS4ihWS6WF1TgBm/iWPcfALAceKw6X0n4W1hgzuZF9bfzOfVI3+s5J/eg5rqiXF1b39zaO6vd3scCtGCxaCLEPpYH0Lu3uW+mf5sjZ1Tca20t4toJFgt5YmjwvqlyIh20P8g9Ts3OfH1p003X7eOW4tEhKG1y7rChddrgOGwgzvcs3oALZVj4IJwg62jayubztSILZ5EKSDYWKkBfmxtDbl+YDaSQfFBH6Dv9Rliu/jkVLhJnWMFNseNildrDlk3E+rk/c+yxpPSMl3qN4NQupZnhit1JhJhX8zfJsAT5lXjGeTnJro/Turrd20Vyisqyrna3kexBx9CCKpuk4nF7qbPG6hp4trMOHUQoBtPvjHP6/rQc+t9PL6Zc2VtDJNNNfXIDFj+V2WBV5JOSGCogA8sTj61M+NabTIYluZri91kqp7hGI1HE5SMYVI0UN45JOefA6jpekQ2/d7KBO9I0r8n1O2Nzc/XA48Vqten7aOf4hIVWXtiIEDAVAS21V8KMkk4AzQbb/Ty9u0EcjwZUKrx43KBjxkEeBjx/TzVF090V8NMJ2vr64cAgrLKDGc+5QKOR7c010UBRRRQFRLvUo45IYnbDzsyxjBOSql2/QBVPJ+1QtH6ntLoL2J0kLp3AgOH2525KHDAbuORS51Fqvb1DvMpcWlt6EBwXlupAkaj7kR4+26ge6KS7T8QFItle3lW4nkaN4lw3a2P23Zm4yu7GPcg/amm4v0jRpJWVEUEszEAADySTwKCJ/wBIoPjfgdx+I7XdxjjbnHn6++PpUnT9WimeZIm3NA/bkwDgNgNtz4JAIzjx4rk8HU0MV3faitvdXDkusc6RkwoixxD1McYJZOfOB+9Xmg6yulCO0uRxJbrMHUFpJrhnPxC4HzNl0wAOADzgcA9rq0RuTa7/AM9YxKUwfkLFc58eRj9x9anUoWqCTXHlAP5VgiN+ssrOAfocR+PvS51r1zNFeSW1vdxIY9uUWzllkUkAnJ+Q+c8fX60HT55Qis7HCqCSfoByTWrTr1J4o5ozmOVFdCRjKsAynB5HBpa63kk/wU0RYNNcLFb7tu3c0xWJjszkfMW2548VCtuvoYpJYmhaK0gilMU+QRJ8OVjlVV8jDEKv839KB6qu6g1uGzga4uGKxqVBIBJyxAAAHJ5NYdMa0Ly2juBHJEJN3okGGG1ivI++3P6GqjrA9y50+2/mnM7D7QIWH/3GjoLXROo7e64hYtmKOXlSPRIWCHkeTsPH6fWrauZ2+q/5RO0cwiuL69EcRChyYbUKsnB4UZWQZ9t/15DSvW9iSALiMZjWXLZUBGICkk8AncMKeefFBN6h6igslia4YqJpViXAz6mzjP0AxyakT6tEk8dsW/OlV2VQCfSmNxJAwo5AGcZPiubdaa3aXV/bKFlvUtUkkeO1UyESb4im7bxgbCD9M4/irbp+uMskurvHtSW5W2fvDDQW6AqT59J+I5Yc8Y/YOiapq8Vv2u823vSrDHwTl2ztXgcZweTxUHRerbW6nmt4JC8sBIkGxgBhtpwSAD6hjil/qfUkvY9PMIYq+oQFC6lcrEWdmUHnBVDg+4NWHT/5mqahN/DELe3U/dVaV/75QP2oGyivGOBk8AUnJ1wr2Mt0dtoMO1uZvV3EULiXtJ69uWGVHI4+tA0Jp0Ql7yoBJhlLDjIYhmzjgnKjk8/1NbJLVGUoyKUYklSoIJJ3EkeDk8/rXL+muvZm79xPcd+CGEvsis3jDEsqoEkc8ksQAvvn7GmTXOt2gt4yLbuX0gBNmJV3RjY0jF29gFQ4OOTgAfQG23t0jG1FCrlmwowMsSzH9SxJP3JrbVHo3VNvckCNxuIHoJAbmOOXgZ5AWRckcZpb1frC/S9nitrOO5ggSNmAkxIdxGSvs3G9do915PgEHax1GOYyCNtxhcxvwRhwAxHI5wGHIyPbyDUqua/h7qF5KQ6w9m1kmnuJZJMFpRIzmJY19lA2Zc8HAxkeeiiX7cUG2oek6nHcxCaFt0bFgDgjO1ih8+2VPPv5qF1Vq/w9nczgcxxSMv8A3gvpH7tgUr9N6rHavFaG5CxWcFvBKnb4a4mYBTvGTkbWyPA3Ek8HAdBopZ/xg6Z/p1v/AOMUUEDo/wDDeDTpzNDJI26Ixur4O4l94bIAwQPTgcYAqNq3TM0kd9LLOlqxuUmilPrVI4EQIzAkAeGYg8Z55q46NsbyJrn4t96ySmSL17tgYsCgzyAAFYDwN+B4NXuo2STxSQyDMcqMjD6hhg/3Gg51qHS1sk2kiNmllaXd3ixO9FElzI5AO31SMDn23DHtTtaS219CSF7sDHw6na4DZDAN8yFhkN4OKpulejpoH3XV0brtRGC3yu0pGTltxz6nICru+iferfpjpmGxj2RGRzhVLytuYqgxGmeAFUHAUAAZPuSSChbWLzaDddlWMkxvHRRyT+dIUCgefSAAP0qdf9LS/EQagpZpkdS8ZPyQ9lg0UajgsX5z7k/QUzdL6N8HbR2/cMuzf6iME7mZsY+27H7Va0Cz0Lp0yxy3N0uy5u37rpnPbXAWKPP9lAM/ctTNRRQUPUOmyzXFjtAMEMzSy5POVjYRYHv62z+wpRsOiLWNL1Lq6N0kSyZizs7Ebv8AEsGKnO5iAxY+wHtXTKSOoOhZJ7mWSK6aG3uwi3kO3PcCYHobPoLINhI9ueaD38PpY7PTdOgbdvnTcqhST68yuTj5UXfyx4GRnzWGvSXCaxC8drLNGbUxpIo9CSPJli7ewCov9avNb6VgupInkMgESsnbRtqOjFSUkA+ZcovpyAcYORxV6BQJuhdHssdg0zbZbaOUyKADulmHrO8fRmc4HBJz7VUt+D9r2EiEsodEcdzA5diCHZR524wFzjH35rpFFAl9M6XFDqVxFEqokFraoFVQvLvMzEge5wDVKvRc1zZTxSl42jlvzDGTtWR3djBKx87Rk4Hg7s+3LxYaL27u5uu4T8QsK7McL2wwzn3zu/u9/a2oOfZukma7nt5ZVsIUjiiiXLzSuEE8qD3UD0j6jd+lQ9EtpZVtYJEeJ7q6nvrhHyGWNJN0SMPbLGEY+ike1dNqImnoJ3n5LuiR8ngKpZhge2S5z9cL9KCTIgIIPgjBpZ6R6HgsGLrJNO+0Ro0z7jHGPEcfACrnnjzTRRQVvUWjJeW8lvIWVZAPUhwykEMrKfqGANJ2o/heGEPZu5o5FM3fmcB5ZhMqrJlz8rbUCg44z4z56HRQc9uvwwHeeeG7kgkZ1wUUZSIR9vtrk8E5zv8APjjjNatH6IurSzuwskct3JAYYtgKKAC5DEseZGaRnJPGcV0eigh2GnrFFHEvAjRUH6KMCpPaH/JrOigX+r9LlniiiiClTcQGbccflI4d8ff0gYqs1v8AD6K6FyskjBbmaGVgqgYWNQNn+sdxLect9uWDqW3lktpEgOJiB223FQrbgVYkeQp9RX+IAj3qohsb6X4GU3DRhSrXETIATlH3qSpwfUwULjjAbJI5CR/0E07/AEK3/wDLFFMVFAUUUUBRRRQFFFFAUUUUBRRRQFFFFA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3557" name="Picture 7" descr="C:\Users\All in One\AppData\Local\Microsoft\Windows\Temporary Internet Files\Content.IE5\WW2O2MMO\MC90005449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133600"/>
            <a:ext cx="2114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80728"/>
          </a:xfrm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Why this topic?</a:t>
            </a: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A20BE-BC2D-4F9C-B0E1-909596FDE393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  <p:pic>
        <p:nvPicPr>
          <p:cNvPr id="25603" name="Picture 2" descr="http://4.bp.blogspot.com/-xPtTggeBg3c/T_bfFj0zxLI/AAAAAAAACYg/6S0DxvgbEaM/s1600/foundations+crumb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65225"/>
            <a:ext cx="496887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2124075" y="4997450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Foundation of learning</a:t>
            </a:r>
          </a:p>
          <a:p>
            <a:r>
              <a:rPr lang="en-GB" sz="2400"/>
              <a:t>We noticed cracks in senior cycle</a:t>
            </a:r>
          </a:p>
          <a:p>
            <a:r>
              <a:rPr lang="en-GB" sz="2400"/>
              <a:t>Traditional approach is not working</a:t>
            </a:r>
          </a:p>
          <a:p>
            <a:endParaRPr lang="en-I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u="none" dirty="0" smtClean="0"/>
              <a:t>How we planned the lesson</a:t>
            </a:r>
            <a:endParaRPr lang="en-GB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smtClean="0">
              <a:solidFill>
                <a:srgbClr val="404040"/>
              </a:solidFill>
            </a:endParaRPr>
          </a:p>
          <a:p>
            <a:pPr marL="0" indent="0"/>
            <a:r>
              <a:rPr lang="en-GB" smtClean="0">
                <a:solidFill>
                  <a:srgbClr val="404040"/>
                </a:solidFill>
              </a:rPr>
              <a:t>Discussed ideas</a:t>
            </a:r>
          </a:p>
          <a:p>
            <a:pPr marL="0" indent="0"/>
            <a:r>
              <a:rPr lang="en-GB" smtClean="0">
                <a:solidFill>
                  <a:srgbClr val="404040"/>
                </a:solidFill>
              </a:rPr>
              <a:t>Decided to incorporate use of Teaching &amp;Learning Plans available</a:t>
            </a:r>
          </a:p>
          <a:p>
            <a:pPr marL="0" indent="0"/>
            <a:r>
              <a:rPr lang="en-GB" smtClean="0">
                <a:solidFill>
                  <a:srgbClr val="404040"/>
                </a:solidFill>
              </a:rPr>
              <a:t>Researched other resources and ideas online</a:t>
            </a:r>
          </a:p>
          <a:p>
            <a:pPr marL="0" indent="0"/>
            <a:r>
              <a:rPr lang="en-GB" smtClean="0">
                <a:solidFill>
                  <a:srgbClr val="404040"/>
                </a:solidFill>
              </a:rPr>
              <a:t>Syllabus</a:t>
            </a:r>
          </a:p>
          <a:p>
            <a:pPr marL="0" indent="0"/>
            <a:endParaRPr lang="en-GB" smtClean="0">
              <a:solidFill>
                <a:srgbClr val="404040"/>
              </a:solidFill>
            </a:endParaRPr>
          </a:p>
          <a:p>
            <a:pPr marL="0" indent="0">
              <a:buFont typeface="Arial" charset="0"/>
              <a:buNone/>
            </a:pPr>
            <a:endParaRPr lang="en-GB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63D32-BE14-47DC-A012-4151846737F4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  <p:pic>
        <p:nvPicPr>
          <p:cNvPr id="27652" name="Picture 3" descr="C:\Users\All in One\AppData\Local\Microsoft\Windows\Temporary Internet Files\Content.IE5\WW2O2MMO\MC90039174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652963"/>
            <a:ext cx="13001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"/>
            <a:ext cx="8229600" cy="922114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/>
              <a:t>Enduring Understanding: </a:t>
            </a:r>
            <a:endParaRPr lang="en-IE" u="non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2988" y="1125538"/>
            <a:ext cx="7632700" cy="4391025"/>
          </a:xfrm>
        </p:spPr>
        <p:txBody>
          <a:bodyPr/>
          <a:lstStyle/>
          <a:p>
            <a:r>
              <a:rPr lang="en-GB" smtClean="0">
                <a:solidFill>
                  <a:srgbClr val="404040"/>
                </a:solidFill>
              </a:rPr>
              <a:t>Syllabus</a:t>
            </a:r>
          </a:p>
          <a:p>
            <a:pPr>
              <a:buFont typeface="Arial" charset="0"/>
              <a:buNone/>
            </a:pPr>
            <a:r>
              <a:rPr lang="en-GB" sz="2800" i="1" smtClean="0">
                <a:solidFill>
                  <a:schemeClr val="tx1"/>
                </a:solidFill>
              </a:rPr>
              <a:t>	“</a:t>
            </a:r>
            <a:r>
              <a:rPr lang="en-GB" i="1" smtClean="0">
                <a:solidFill>
                  <a:schemeClr val="tx1"/>
                </a:solidFill>
              </a:rPr>
              <a:t>The relationships-based approach to learning algebra should culminate in students having a deep understanding of algebra which allows easy movement between story, table, graph and equation.” </a:t>
            </a:r>
            <a:endParaRPr lang="en-GB" i="1" smtClean="0">
              <a:solidFill>
                <a:srgbClr val="404040"/>
              </a:solidFill>
            </a:endParaRPr>
          </a:p>
          <a:p>
            <a:endParaRPr lang="en-GB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44D12-2509-44F1-B71D-C620E9121AD9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880931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Learning Outcomes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96975"/>
            <a:ext cx="8229600" cy="4797425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IE" dirty="0" smtClean="0"/>
              <a:t>By the end of the first lesson students should be able to:</a:t>
            </a:r>
          </a:p>
          <a:p>
            <a:pPr>
              <a:defRPr/>
            </a:pPr>
            <a:r>
              <a:rPr lang="en-GB" dirty="0" smtClean="0"/>
              <a:t>Explore </a:t>
            </a:r>
            <a:r>
              <a:rPr lang="en-GB" dirty="0"/>
              <a:t>the idea of variable as a symbol that can stand for any member of a set of numbers</a:t>
            </a:r>
          </a:p>
          <a:p>
            <a:pPr>
              <a:defRPr/>
            </a:pPr>
            <a:r>
              <a:rPr lang="en-GB" dirty="0"/>
              <a:t>Substitute numbers for variables (letters) to discover unknown </a:t>
            </a:r>
            <a:r>
              <a:rPr lang="en-GB" dirty="0" smtClean="0"/>
              <a:t>values</a:t>
            </a: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1C35C-875D-478E-9D93-43DA4CDA3881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  <p:transition spd="slow" advTm="3775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834</Words>
  <Application>Microsoft Office PowerPoint</Application>
  <PresentationFormat>On-screen Show (4:3)</PresentationFormat>
  <Paragraphs>221</Paragraphs>
  <Slides>38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Maths Counts  Insights into Lesson Study</vt:lpstr>
      <vt:lpstr>PowerPoint Presentation</vt:lpstr>
      <vt:lpstr>Insights into Lesson Study</vt:lpstr>
      <vt:lpstr>Topic investigated: </vt:lpstr>
      <vt:lpstr>Why this topic?</vt:lpstr>
      <vt:lpstr>Why this topic?</vt:lpstr>
      <vt:lpstr>How we planned the lesson</vt:lpstr>
      <vt:lpstr>Enduring Understanding: </vt:lpstr>
      <vt:lpstr>Learning Outcomes</vt:lpstr>
      <vt:lpstr> Student Learning   </vt:lpstr>
      <vt:lpstr>Resources </vt:lpstr>
      <vt:lpstr>The Variable Machine </vt:lpstr>
      <vt:lpstr>Student Hand-out </vt:lpstr>
      <vt:lpstr>Student Learning</vt:lpstr>
      <vt:lpstr>Testing for Understanding</vt:lpstr>
      <vt:lpstr>Student learning</vt:lpstr>
      <vt:lpstr>General Misconceptions</vt:lpstr>
      <vt:lpstr>Motivation</vt:lpstr>
      <vt:lpstr>Social Behaviour</vt:lpstr>
      <vt:lpstr>Topic development</vt:lpstr>
      <vt:lpstr>Continued Learning Outcomes </vt:lpstr>
      <vt:lpstr>Resources used: </vt:lpstr>
      <vt:lpstr>Student Understanding</vt:lpstr>
      <vt:lpstr> Resources used:  </vt:lpstr>
      <vt:lpstr>Student Understanding</vt:lpstr>
      <vt:lpstr>Common Misconceptions</vt:lpstr>
      <vt:lpstr>General Misconceptions</vt:lpstr>
      <vt:lpstr>Addressing Misconceptions </vt:lpstr>
      <vt:lpstr>Summary</vt:lpstr>
      <vt:lpstr> Teaching Strategies </vt:lpstr>
      <vt:lpstr>Teaching Strategies</vt:lpstr>
      <vt:lpstr>Teaching Strategies</vt:lpstr>
      <vt:lpstr>Teaching Strategies</vt:lpstr>
      <vt:lpstr>Teaching Strategies</vt:lpstr>
      <vt:lpstr>Reflections on the Lesson</vt:lpstr>
      <vt:lpstr>Reflections on Lesson Study Process</vt:lpstr>
      <vt:lpstr>Reflections on Lesson Study Process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98</cp:revision>
  <cp:lastPrinted>2013-10-21T20:01:13Z</cp:lastPrinted>
  <dcterms:created xsi:type="dcterms:W3CDTF">2013-08-28T18:56:52Z</dcterms:created>
  <dcterms:modified xsi:type="dcterms:W3CDTF">2013-11-21T09:32:53Z</dcterms:modified>
</cp:coreProperties>
</file>