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4"/>
  </p:sldMasterIdLst>
  <p:notesMasterIdLst>
    <p:notesMasterId r:id="rId42"/>
  </p:notesMasterIdLst>
  <p:sldIdLst>
    <p:sldId id="256" r:id="rId5"/>
    <p:sldId id="257" r:id="rId6"/>
    <p:sldId id="259" r:id="rId7"/>
    <p:sldId id="258" r:id="rId8"/>
    <p:sldId id="273" r:id="rId9"/>
    <p:sldId id="293" r:id="rId10"/>
    <p:sldId id="274" r:id="rId11"/>
    <p:sldId id="260" r:id="rId12"/>
    <p:sldId id="261" r:id="rId13"/>
    <p:sldId id="275" r:id="rId14"/>
    <p:sldId id="276" r:id="rId15"/>
    <p:sldId id="262" r:id="rId16"/>
    <p:sldId id="277" r:id="rId17"/>
    <p:sldId id="283" r:id="rId18"/>
    <p:sldId id="284" r:id="rId19"/>
    <p:sldId id="285" r:id="rId20"/>
    <p:sldId id="291" r:id="rId21"/>
    <p:sldId id="292" r:id="rId22"/>
    <p:sldId id="263" r:id="rId23"/>
    <p:sldId id="265" r:id="rId24"/>
    <p:sldId id="266" r:id="rId25"/>
    <p:sldId id="267" r:id="rId26"/>
    <p:sldId id="286" r:id="rId27"/>
    <p:sldId id="278" r:id="rId28"/>
    <p:sldId id="279" r:id="rId29"/>
    <p:sldId id="268" r:id="rId30"/>
    <p:sldId id="297" r:id="rId31"/>
    <p:sldId id="298" r:id="rId32"/>
    <p:sldId id="301" r:id="rId33"/>
    <p:sldId id="300" r:id="rId34"/>
    <p:sldId id="280" r:id="rId35"/>
    <p:sldId id="296" r:id="rId36"/>
    <p:sldId id="295" r:id="rId37"/>
    <p:sldId id="294" r:id="rId38"/>
    <p:sldId id="270" r:id="rId39"/>
    <p:sldId id="288" r:id="rId40"/>
    <p:sldId id="287" r:id="rId4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eamus_knox" initials="s" lastIdx="1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FDCC33"/>
    <a:srgbClr val="DADA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3" autoAdjust="0"/>
    <p:restoredTop sz="86146" autoAdjust="0"/>
  </p:normalViewPr>
  <p:slideViewPr>
    <p:cSldViewPr>
      <p:cViewPr>
        <p:scale>
          <a:sx n="44" d="100"/>
          <a:sy n="44" d="100"/>
        </p:scale>
        <p:origin x="-2124" y="-5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246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274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commentAuthors" Target="comment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30DFA15-75A5-4A24-B246-A24A446C42D3}" type="datetimeFigureOut">
              <a:rPr lang="en-IE"/>
              <a:pPr>
                <a:defRPr/>
              </a:pPr>
              <a:t>21/11/2013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DE77338-5D7E-4CCB-A6E6-59ECBE896B8B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880668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EB9632-44CD-43D6-87A5-2879CD401AD8}" type="slidenum">
              <a:rPr lang="en-IE" smtClean="0"/>
              <a:pPr>
                <a:defRPr/>
              </a:pPr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24130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BF4AE6-149E-4C94-A1A0-C93B10CAD9C5}" type="slidenum">
              <a:rPr lang="en-IE" smtClean="0"/>
              <a:pPr>
                <a:defRPr/>
              </a:pPr>
              <a:t>10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878729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3304F0-3971-4BE7-9EDA-6BE95CBC0374}" type="slidenum">
              <a:rPr lang="en-IE" smtClean="0"/>
              <a:pPr>
                <a:defRPr/>
              </a:pPr>
              <a:t>11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66365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A4EFDC-27E4-43DF-894A-CCA023F1DA5A}" type="slidenum">
              <a:rPr lang="en-IE" smtClean="0"/>
              <a:pPr>
                <a:defRPr/>
              </a:pPr>
              <a:t>12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435126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F19995-AD86-4E92-B943-5B9E9DE966BF}" type="slidenum">
              <a:rPr lang="en-IE" smtClean="0"/>
              <a:pPr>
                <a:defRPr/>
              </a:pPr>
              <a:t>13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938453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E4BDB8-19F2-4855-9038-0FCCB9032E33}" type="slidenum">
              <a:rPr lang="en-IE" smtClean="0"/>
              <a:pPr>
                <a:defRPr/>
              </a:pPr>
              <a:t>14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571820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593072-8D22-4C27-8CD9-6B0F10BA302F}" type="slidenum">
              <a:rPr lang="en-IE" smtClean="0"/>
              <a:pPr>
                <a:defRPr/>
              </a:pPr>
              <a:t>15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949831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851F1D-B351-46A3-BE15-08144E08A4E7}" type="slidenum">
              <a:rPr lang="en-IE" smtClean="0"/>
              <a:pPr>
                <a:defRPr/>
              </a:pPr>
              <a:t>16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435532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851F1D-B351-46A3-BE15-08144E08A4E7}" type="slidenum">
              <a:rPr lang="en-IE" smtClean="0"/>
              <a:pPr>
                <a:defRPr/>
              </a:pPr>
              <a:t>17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250867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851F1D-B351-46A3-BE15-08144E08A4E7}" type="slidenum">
              <a:rPr lang="en-IE" smtClean="0"/>
              <a:pPr>
                <a:defRPr/>
              </a:pPr>
              <a:t>18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00700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6F215B-46A0-4010-B171-39C34A6C968D}" type="slidenum">
              <a:rPr lang="en-IE" smtClean="0"/>
              <a:pPr>
                <a:defRPr/>
              </a:pPr>
              <a:t>19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6500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183869-0E17-4EDC-BFE1-956500265BF0}" type="slidenum">
              <a:rPr lang="en-IE" smtClean="0"/>
              <a:pPr>
                <a:defRPr/>
              </a:pPr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306522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CDB61D-393E-4982-867E-3FCC6AFFFEBF}" type="slidenum">
              <a:rPr lang="en-IE" smtClean="0"/>
              <a:pPr>
                <a:defRPr/>
              </a:pPr>
              <a:t>20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37616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9414C2-D633-480A-9E73-A41502BF11AD}" type="slidenum">
              <a:rPr lang="en-IE" smtClean="0"/>
              <a:pPr>
                <a:defRPr/>
              </a:pPr>
              <a:t>21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122126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BB3DCA-7783-4C27-87AC-13FCDF46DD00}" type="slidenum">
              <a:rPr lang="en-IE" smtClean="0"/>
              <a:pPr>
                <a:defRPr/>
              </a:pPr>
              <a:t>22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986124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BB3DCA-7783-4C27-87AC-13FCDF46DD00}" type="slidenum">
              <a:rPr lang="en-IE" smtClean="0"/>
              <a:pPr>
                <a:defRPr/>
              </a:pPr>
              <a:t>23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471425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C30E34-65B9-40D7-9BAC-93770255B8AF}" type="slidenum">
              <a:rPr lang="en-IE" smtClean="0"/>
              <a:pPr>
                <a:defRPr/>
              </a:pPr>
              <a:t>24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786662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3D6B7F-DDC9-4808-9776-55D91DB5CBA6}" type="slidenum">
              <a:rPr lang="en-IE" smtClean="0"/>
              <a:pPr>
                <a:defRPr/>
              </a:pPr>
              <a:t>25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339507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01F572-7C16-461E-998F-B6E12EEA423C}" type="slidenum">
              <a:rPr lang="en-IE" smtClean="0"/>
              <a:pPr>
                <a:defRPr/>
              </a:pPr>
              <a:t>26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628485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01F572-7C16-461E-998F-B6E12EEA423C}" type="slidenum">
              <a:rPr lang="en-IE" smtClean="0"/>
              <a:pPr>
                <a:defRPr/>
              </a:pPr>
              <a:t>27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968256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01F572-7C16-461E-998F-B6E12EEA423C}" type="slidenum">
              <a:rPr lang="en-IE" smtClean="0"/>
              <a:pPr>
                <a:defRPr/>
              </a:pPr>
              <a:t>28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897254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01F572-7C16-461E-998F-B6E12EEA423C}" type="slidenum">
              <a:rPr lang="en-IE" smtClean="0"/>
              <a:pPr>
                <a:defRPr/>
              </a:pPr>
              <a:t>29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99309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dirty="0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28A109-394A-47E1-B1AB-4256EA25370B}" type="slidenum">
              <a:rPr lang="en-I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IE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11660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01F572-7C16-461E-998F-B6E12EEA423C}" type="slidenum">
              <a:rPr lang="en-IE" smtClean="0"/>
              <a:pPr>
                <a:defRPr/>
              </a:pPr>
              <a:t>30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639024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40CED1-9FBD-482E-9C44-D3410B8CA6E9}" type="slidenum">
              <a:rPr lang="en-IE" smtClean="0"/>
              <a:pPr>
                <a:defRPr/>
              </a:pPr>
              <a:t>31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7711344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32E215-CB46-4F87-AF17-4AEE027F21D5}" type="slidenum">
              <a:rPr lang="en-IE" smtClean="0"/>
              <a:pPr>
                <a:defRPr/>
              </a:pPr>
              <a:t>32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6266298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32E215-CB46-4F87-AF17-4AEE027F21D5}" type="slidenum">
              <a:rPr lang="en-IE" smtClean="0"/>
              <a:pPr>
                <a:defRPr/>
              </a:pPr>
              <a:t>33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9605032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32E215-CB46-4F87-AF17-4AEE027F21D5}" type="slidenum">
              <a:rPr lang="en-IE" smtClean="0"/>
              <a:pPr>
                <a:defRPr/>
              </a:pPr>
              <a:t>34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3980951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9F9E5E-9BB1-4D9E-9506-CA6D8863EBDE}" type="slidenum">
              <a:rPr lang="en-IE" smtClean="0"/>
              <a:pPr>
                <a:defRPr/>
              </a:pPr>
              <a:t>35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7862388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9F9E5E-9BB1-4D9E-9506-CA6D8863EBDE}" type="slidenum">
              <a:rPr lang="en-IE" smtClean="0"/>
              <a:pPr>
                <a:defRPr/>
              </a:pPr>
              <a:t>36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2878447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9F9E5E-9BB1-4D9E-9506-CA6D8863EBDE}" type="slidenum">
              <a:rPr lang="en-IE" smtClean="0"/>
              <a:pPr>
                <a:defRPr/>
              </a:pPr>
              <a:t>37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79871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CF487E-EF87-4AAC-8A7C-A5B001BAC002}" type="slidenum">
              <a:rPr lang="en-IE" smtClean="0"/>
              <a:pPr>
                <a:defRPr/>
              </a:pPr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29008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BCDA7C-2A9F-4DB5-BCF0-8BA88D1951E8}" type="slidenum">
              <a:rPr lang="en-IE" smtClean="0"/>
              <a:pPr>
                <a:defRPr/>
              </a:pPr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946499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BCDA7C-2A9F-4DB5-BCF0-8BA88D1951E8}" type="slidenum">
              <a:rPr lang="en-IE" smtClean="0"/>
              <a:pPr>
                <a:defRPr/>
              </a:pPr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90342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8DF4F1-4FCB-437B-8877-3B5A771DE2F6}" type="slidenum">
              <a:rPr lang="en-IE" smtClean="0"/>
              <a:pPr>
                <a:defRPr/>
              </a:pPr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312409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dirty="0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D56A09-3AA3-43DF-A52D-ED69FE673131}" type="slidenum">
              <a:rPr lang="en-I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IE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2134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65FB060-8214-410A-9B4A-510D894F5897}" type="slidenum">
              <a:rPr lang="en-IE" smtClean="0"/>
              <a:pPr>
                <a:defRPr/>
              </a:pPr>
              <a:t>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82831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C1B0384-E73E-4E3A-A8B7-CC8318395357}" type="datetime1">
              <a:rPr lang="en-IE"/>
              <a:pPr>
                <a:defRPr/>
              </a:pPr>
              <a:t>21/11/2013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AE493-46F9-4E66-B177-6CB502D17350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57922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BCD692D-773B-408F-B782-4A3CF44AEE65}" type="datetime1">
              <a:rPr lang="en-IE"/>
              <a:pPr>
                <a:defRPr/>
              </a:pPr>
              <a:t>21/11/2013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0D3DA-1538-450E-8801-88F653A578AB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77580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9C5B6D5-B689-4FB3-BD11-AD23EFC48A3A}" type="datetime1">
              <a:rPr lang="en-IE"/>
              <a:pPr>
                <a:defRPr/>
              </a:pPr>
              <a:t>21/11/2013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C19E1-C0B1-40C2-8AD8-04B75AADC19C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14663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/>
          <p:nvPr userDrawn="1"/>
        </p:nvSpPr>
        <p:spPr>
          <a:xfrm>
            <a:off x="-26504" y="-33132"/>
            <a:ext cx="9183756" cy="6944140"/>
          </a:xfrm>
          <a:custGeom>
            <a:avLst/>
            <a:gdLst>
              <a:gd name="connsiteX0" fmla="*/ 0 w 9183756"/>
              <a:gd name="connsiteY0" fmla="*/ 0 h 6944140"/>
              <a:gd name="connsiteX1" fmla="*/ 543339 w 9183756"/>
              <a:gd name="connsiteY1" fmla="*/ 0 h 6944140"/>
              <a:gd name="connsiteX2" fmla="*/ 569843 w 9183756"/>
              <a:gd name="connsiteY2" fmla="*/ 6400800 h 6944140"/>
              <a:gd name="connsiteX3" fmla="*/ 9183756 w 9183756"/>
              <a:gd name="connsiteY3" fmla="*/ 6361044 h 6944140"/>
              <a:gd name="connsiteX4" fmla="*/ 9183756 w 9183756"/>
              <a:gd name="connsiteY4" fmla="*/ 6944140 h 6944140"/>
              <a:gd name="connsiteX5" fmla="*/ 13252 w 9183756"/>
              <a:gd name="connsiteY5" fmla="*/ 6917635 h 6944140"/>
              <a:gd name="connsiteX6" fmla="*/ 0 w 9183756"/>
              <a:gd name="connsiteY6" fmla="*/ 0 h 6944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83756" h="6944140">
                <a:moveTo>
                  <a:pt x="0" y="0"/>
                </a:moveTo>
                <a:lnTo>
                  <a:pt x="543339" y="0"/>
                </a:lnTo>
                <a:lnTo>
                  <a:pt x="569843" y="6400800"/>
                </a:lnTo>
                <a:lnTo>
                  <a:pt x="9183756" y="6361044"/>
                </a:lnTo>
                <a:lnTo>
                  <a:pt x="9183756" y="6944140"/>
                </a:lnTo>
                <a:lnTo>
                  <a:pt x="13252" y="6917635"/>
                </a:lnTo>
                <a:cubicBezTo>
                  <a:pt x="8835" y="4616174"/>
                  <a:pt x="4417" y="2314714"/>
                  <a:pt x="0" y="0"/>
                </a:cubicBezTo>
                <a:close/>
              </a:path>
            </a:pathLst>
          </a:custGeom>
          <a:gradFill flip="none" rotWithShape="1">
            <a:gsLst>
              <a:gs pos="19000">
                <a:srgbClr val="FDCC33"/>
              </a:gs>
              <a:gs pos="95000">
                <a:srgbClr val="990033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880" y="274638"/>
            <a:ext cx="8229600" cy="1143000"/>
          </a:xfrm>
          <a:solidFill>
            <a:schemeClr val="tx1">
              <a:lumMod val="75000"/>
              <a:lumOff val="25000"/>
            </a:schemeClr>
          </a:solidFill>
          <a:effectLst>
            <a:softEdge rad="127000"/>
          </a:effectLst>
          <a:scene3d>
            <a:camera prst="obliqueBottomLeft"/>
            <a:lightRig rig="threePt" dir="t"/>
          </a:scene3d>
        </p:spPr>
        <p:txBody>
          <a:bodyPr/>
          <a:lstStyle>
            <a:lvl1pPr>
              <a:defRPr u="sng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0F8FD7A-EF62-4B31-8CA7-A973D243A396}" type="datetime1">
              <a:rPr lang="en-IE"/>
              <a:pPr>
                <a:defRPr/>
              </a:pPr>
              <a:t>21/11/2013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7DBCE-88E3-479E-BE8F-A30AF07B032C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49149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D88B089-1F66-42B3-B0FA-48A6818D2447}" type="datetime1">
              <a:rPr lang="en-IE"/>
              <a:pPr>
                <a:defRPr/>
              </a:pPr>
              <a:t>21/11/2013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AFD6A-8AA8-419B-9AD5-C3151E9ED577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98106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55BC701-614E-4805-9600-301DE9A112F8}" type="datetime1">
              <a:rPr lang="en-IE"/>
              <a:pPr>
                <a:defRPr/>
              </a:pPr>
              <a:t>21/11/2013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D1E93-021D-42A0-9794-C5238E516A75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47401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573CF12-40D5-4CBC-86B0-523B6269EC3E}" type="datetime1">
              <a:rPr lang="en-IE"/>
              <a:pPr>
                <a:defRPr/>
              </a:pPr>
              <a:t>21/11/2013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12FEC-DA40-4383-88BE-F1214578F854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28814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342130A-0EBB-4718-A172-C21F1847E268}" type="datetime1">
              <a:rPr lang="en-IE"/>
              <a:pPr>
                <a:defRPr/>
              </a:pPr>
              <a:t>21/11/2013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345DC-F265-4BC4-90B3-24109E40F863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26787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F9A21CA-EC3E-49A8-A199-282574F877B9}" type="datetime1">
              <a:rPr lang="en-IE"/>
              <a:pPr>
                <a:defRPr/>
              </a:pPr>
              <a:t>21/11/2013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4DA02-170F-488F-9F01-CE493120A008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91153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80629F5-5240-4045-8DCB-8A746B5494DA}" type="datetime1">
              <a:rPr lang="en-IE"/>
              <a:pPr>
                <a:defRPr/>
              </a:pPr>
              <a:t>21/11/2013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B3E6A-593A-4008-A20B-B40AB43F1755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85390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390B46E-661E-40D4-858C-F99FB68813E9}" type="datetime1">
              <a:rPr lang="en-IE"/>
              <a:pPr>
                <a:defRPr/>
              </a:pPr>
              <a:t>21/11/2013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27F39-F918-4DEF-9AA9-3609B8BA4043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22278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IE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678144E-9241-4A8A-B3F9-9A790DEFDADA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4338" y="9525"/>
            <a:ext cx="8315325" cy="3275013"/>
          </a:xfrm>
          <a:gradFill>
            <a:gsLst>
              <a:gs pos="61000">
                <a:schemeClr val="accent6">
                  <a:lumMod val="60000"/>
                  <a:lumOff val="40000"/>
                </a:schemeClr>
              </a:gs>
              <a:gs pos="83000">
                <a:srgbClr val="990033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sz="72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Bradley Hand ITC" pitchFamily="66" charset="0"/>
              </a:rPr>
              <a:t>Maths Counts </a:t>
            </a:r>
            <a:r>
              <a:rPr lang="en-IE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IE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IE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" pitchFamily="18" charset="0"/>
              </a:rPr>
              <a:t>Insights into Lesson </a:t>
            </a:r>
            <a:r>
              <a:rPr lang="en-IE" sz="5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" pitchFamily="18" charset="0"/>
              </a:rPr>
              <a:t>Study</a:t>
            </a:r>
            <a:endParaRPr lang="en-IE" sz="5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IE" dirty="0"/>
          </a:p>
        </p:txBody>
      </p:sp>
      <p:pic>
        <p:nvPicPr>
          <p:cNvPr id="1027" name="Picture 1" descr="ProjectMathsLogo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1547127" y="5259790"/>
            <a:ext cx="1223962" cy="900112"/>
          </a:xfrm>
          <a:prstGeom prst="rect">
            <a:avLst/>
          </a:prstGeom>
          <a:noFill/>
          <a:ln>
            <a:noFill/>
          </a:ln>
          <a:scene3d>
            <a:camera prst="perspectiveContrastingRightFacing"/>
            <a:lightRig rig="threePt" dir="t"/>
          </a:scene3d>
          <a:sp3d>
            <a:bevelT/>
          </a:sp3d>
          <a:extLst/>
        </p:spPr>
      </p:pic>
      <p:pic>
        <p:nvPicPr>
          <p:cNvPr id="1028" name="Picture 4" descr="DEC jpe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3347864" y="5268948"/>
            <a:ext cx="1116012" cy="900112"/>
          </a:xfrm>
          <a:prstGeom prst="rect">
            <a:avLst/>
          </a:prstGeom>
          <a:noFill/>
          <a:ln>
            <a:noFill/>
          </a:ln>
          <a:effectLst/>
          <a:scene3d>
            <a:camera prst="perspectiveContrastingRightFacing"/>
            <a:lightRig rig="threePt" dir="t"/>
          </a:scene3d>
          <a:sp3d>
            <a:bevelT/>
          </a:sp3d>
          <a:extLst/>
        </p:spPr>
      </p:pic>
      <p:pic>
        <p:nvPicPr>
          <p:cNvPr id="1029" name="Picture 5" descr="DESlogo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4788024" y="5259790"/>
            <a:ext cx="1295400" cy="900112"/>
          </a:xfrm>
          <a:prstGeom prst="rect">
            <a:avLst/>
          </a:prstGeom>
          <a:noFill/>
          <a:ln>
            <a:noFill/>
          </a:ln>
          <a:effectLst/>
          <a:scene3d>
            <a:camera prst="perspectiveContrastingRightFacing"/>
            <a:lightRig rig="threePt" dir="t"/>
          </a:scene3d>
          <a:sp3d>
            <a:bevelT/>
          </a:sp3d>
          <a:ex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/>
          </a:blip>
          <a:srcRect/>
          <a:stretch>
            <a:fillRect/>
          </a:stretch>
        </p:blipFill>
        <p:spPr bwMode="auto">
          <a:xfrm>
            <a:off x="6516216" y="5229200"/>
            <a:ext cx="1223962" cy="900112"/>
          </a:xfrm>
          <a:prstGeom prst="rect">
            <a:avLst/>
          </a:prstGeom>
          <a:noFill/>
          <a:ln>
            <a:noFill/>
          </a:ln>
          <a:effectLst/>
          <a:scene3d>
            <a:camera prst="perspectiveContrastingRightFacing"/>
            <a:lightRig rig="threePt" dir="t"/>
          </a:scene3d>
          <a:sp3d>
            <a:bevelT/>
          </a:sp3d>
          <a:extLst/>
        </p:spPr>
      </p:pic>
      <p:pic>
        <p:nvPicPr>
          <p:cNvPr id="13320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75" y="3211513"/>
            <a:ext cx="382905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8BF21-88BD-4D4A-8097-A01E2A8ED9E6}" type="slidenum">
              <a:rPr lang="en-IE" smtClean="0"/>
              <a:pPr>
                <a:defRPr/>
              </a:pPr>
              <a:t>1</a:t>
            </a:fld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872" y="44624"/>
            <a:ext cx="8229600" cy="1325389"/>
          </a:xfrm>
          <a:ln>
            <a:miter lim="800000"/>
            <a:headEnd/>
            <a:tailEnd/>
          </a:ln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>Student </a:t>
            </a:r>
            <a:r>
              <a:rPr lang="en-IE" b="1" u="none" dirty="0"/>
              <a:t>U</a:t>
            </a:r>
            <a:r>
              <a:rPr lang="en-IE" b="1" u="none" dirty="0" smtClean="0"/>
              <a:t>nderstanding</a:t>
            </a:r>
            <a:endParaRPr lang="en-IE" b="1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556792"/>
            <a:ext cx="8229600" cy="4525963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b="1" dirty="0" smtClean="0">
                <a:solidFill>
                  <a:srgbClr val="990033"/>
                </a:solidFill>
              </a:rPr>
              <a:t>What we learned about the way different students understand the content of this topic?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IE" dirty="0" smtClean="0"/>
              <a:t>We discovered students learned most effectively when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IE" dirty="0"/>
              <a:t>c</a:t>
            </a:r>
            <a:r>
              <a:rPr lang="en-IE" dirty="0" smtClean="0"/>
              <a:t>ontent was introduced slowly - </a:t>
            </a:r>
            <a:r>
              <a:rPr lang="en-IE" b="1" dirty="0" smtClean="0">
                <a:solidFill>
                  <a:srgbClr val="990033"/>
                </a:solidFill>
              </a:rPr>
              <a:t>“one step at a time”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IE" dirty="0" smtClean="0"/>
              <a:t>they were able to </a:t>
            </a:r>
            <a:r>
              <a:rPr lang="en-IE" b="1" dirty="0" smtClean="0">
                <a:solidFill>
                  <a:srgbClr val="990033"/>
                </a:solidFill>
              </a:rPr>
              <a:t>visualise the problem </a:t>
            </a:r>
            <a:r>
              <a:rPr lang="en-IE" dirty="0" smtClean="0"/>
              <a:t>(e.g. drawing graphs &amp; tables)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IE" dirty="0" smtClean="0"/>
              <a:t>they were able to discuss the problem/story in class and relate it to </a:t>
            </a:r>
            <a:r>
              <a:rPr lang="en-IE" b="1" dirty="0" smtClean="0">
                <a:solidFill>
                  <a:srgbClr val="990033"/>
                </a:solidFill>
              </a:rPr>
              <a:t>real life </a:t>
            </a:r>
            <a:r>
              <a:rPr lang="en-IE" dirty="0" smtClean="0"/>
              <a:t>experience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0ED80F-5EA3-4726-912C-0ACEDC5170BD}" type="slidenum">
              <a:rPr lang="en-IE" smtClean="0"/>
              <a:pPr>
                <a:defRPr/>
              </a:pPr>
              <a:t>10</a:t>
            </a:fld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490490"/>
            <a:ext cx="8579296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What effective </a:t>
            </a:r>
            <a:r>
              <a:rPr lang="en-IE" dirty="0"/>
              <a:t>understanding of this </a:t>
            </a:r>
            <a:r>
              <a:rPr lang="en-IE" dirty="0" smtClean="0"/>
              <a:t>topic looks like: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b="1" dirty="0" smtClean="0">
                <a:solidFill>
                  <a:srgbClr val="990033"/>
                </a:solidFill>
              </a:rPr>
              <a:t>So, what did the students do that showed “me” as a teacher that they understood the topic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sz="2000" dirty="0" smtClean="0"/>
              <a:t>Asked lots of questions to try and make sense of the problem in </a:t>
            </a:r>
            <a:br>
              <a:rPr lang="en-IE" sz="2000" dirty="0" smtClean="0"/>
            </a:br>
            <a:r>
              <a:rPr lang="en-IE" sz="2000" dirty="0" smtClean="0"/>
              <a:t>their own mind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sz="2000" dirty="0" smtClean="0"/>
              <a:t>Were able to graphically represent the problem, i.e. move from </a:t>
            </a:r>
            <a:br>
              <a:rPr lang="en-IE" sz="2000" dirty="0" smtClean="0"/>
            </a:br>
            <a:r>
              <a:rPr lang="en-IE" sz="2000" dirty="0" smtClean="0"/>
              <a:t>words/text to images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sz="2000" dirty="0" smtClean="0"/>
              <a:t>Were able to </a:t>
            </a:r>
            <a:r>
              <a:rPr lang="en-IE" sz="2000" b="1" dirty="0" smtClean="0">
                <a:solidFill>
                  <a:srgbClr val="990033"/>
                </a:solidFill>
              </a:rPr>
              <a:t>explain</a:t>
            </a:r>
            <a:r>
              <a:rPr lang="en-IE" sz="2000" dirty="0" smtClean="0"/>
              <a:t> the problem in their </a:t>
            </a:r>
            <a:r>
              <a:rPr lang="en-IE" sz="2000" b="1" dirty="0" smtClean="0">
                <a:solidFill>
                  <a:srgbClr val="990033"/>
                </a:solidFill>
              </a:rPr>
              <a:t>own words</a:t>
            </a:r>
            <a:r>
              <a:rPr lang="en-IE" sz="2000" dirty="0" smtClean="0"/>
              <a:t>, and thus created </a:t>
            </a:r>
            <a:br>
              <a:rPr lang="en-IE" sz="2000" dirty="0" smtClean="0"/>
            </a:br>
            <a:r>
              <a:rPr lang="en-IE" sz="2000" dirty="0" smtClean="0"/>
              <a:t>a word representation (equation) without even realising that they had done this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62880" y="44624"/>
            <a:ext cx="8229600" cy="122413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effectLst>
            <a:softEdge rad="127000"/>
          </a:effectLst>
          <a:scene3d>
            <a:camera prst="obliqueBottomLeft"/>
            <a:lightRig rig="threePt" dir="t"/>
          </a:scene3d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u="sng" kern="1200">
                <a:solidFill>
                  <a:schemeClr val="bg1">
                    <a:lumMod val="8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IE" b="1" u="none" dirty="0" smtClean="0"/>
              <a:t>Effective Student Understanding</a:t>
            </a:r>
            <a:endParaRPr lang="en-IE" b="1" u="none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D81743-0CDA-48CD-B13A-552296DFE382}" type="slidenum">
              <a:rPr lang="en-IE" smtClean="0"/>
              <a:pPr>
                <a:defRPr/>
              </a:pPr>
              <a:t>11</a:t>
            </a:fld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880" y="116632"/>
            <a:ext cx="8229600" cy="1143000"/>
          </a:xfrm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>Student Learning</a:t>
            </a:r>
            <a:endParaRPr lang="en-IE" b="1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880" y="1600200"/>
            <a:ext cx="8229600" cy="4525963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b="1" dirty="0" smtClean="0">
                <a:solidFill>
                  <a:srgbClr val="990033"/>
                </a:solidFill>
              </a:rPr>
              <a:t>Misconceptions/ Knowledge Gap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Students struggled with the concept of “Day 0” and “Day 1” when creating a table/ pattern.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Students had studied the Cartesian plane in first year, and we assumed that they knew how to graph lines in the positive quadrant in the plane – however, we were mistaken, and had to recap on basic graphing skills and concepts (scales, distance, </a:t>
            </a:r>
            <a:r>
              <a:rPr lang="en-IE" dirty="0" err="1" smtClean="0"/>
              <a:t>etc</a:t>
            </a:r>
            <a:r>
              <a:rPr lang="en-IE" dirty="0" smtClean="0"/>
              <a:t>).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Slope (as a rate of change) had to be discussed.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DBA26A-A1FA-4E26-979B-FA8DB0CB722D}" type="slidenum">
              <a:rPr lang="en-IE" smtClean="0"/>
              <a:pPr>
                <a:defRPr/>
              </a:pPr>
              <a:t>12</a:t>
            </a:fld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>Common Misconceptions</a:t>
            </a:r>
            <a:endParaRPr lang="en-IE" b="1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191B51-29E1-4FFF-A38D-44A831953471}" type="slidenum">
              <a:rPr lang="en-IE" smtClean="0"/>
              <a:pPr>
                <a:defRPr/>
              </a:pPr>
              <a:t>13</a:t>
            </a:fld>
            <a:endParaRPr lang="en-IE"/>
          </a:p>
        </p:txBody>
      </p:sp>
      <p:sp>
        <p:nvSpPr>
          <p:cNvPr id="5" name="TextBox 4"/>
          <p:cNvSpPr txBox="1"/>
          <p:nvPr/>
        </p:nvSpPr>
        <p:spPr>
          <a:xfrm>
            <a:off x="6314628" y="4231087"/>
            <a:ext cx="1656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 dirty="0" smtClean="0">
                <a:latin typeface="+mj-lt"/>
              </a:rPr>
              <a:t>Incorrect scaling of the y-axis</a:t>
            </a:r>
            <a:endParaRPr lang="en-IE" sz="2400" b="1" dirty="0">
              <a:latin typeface="+mj-lt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96" y="1629196"/>
            <a:ext cx="5109467" cy="439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1619672" y="3645024"/>
            <a:ext cx="1008112" cy="2372456"/>
          </a:xfrm>
          <a:prstGeom prst="ellipse">
            <a:avLst/>
          </a:prstGeom>
          <a:noFill/>
          <a:ln w="57150"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Content Placeholder 10"/>
          <p:cNvSpPr txBox="1">
            <a:spLocks noGrp="1"/>
          </p:cNvSpPr>
          <p:nvPr>
            <p:ph idx="1"/>
          </p:nvPr>
        </p:nvSpPr>
        <p:spPr>
          <a:xfrm>
            <a:off x="6084168" y="1916832"/>
            <a:ext cx="2602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 dirty="0" smtClean="0"/>
              <a:t>What's the error here?</a:t>
            </a:r>
            <a:endParaRPr lang="en-IE" sz="2400" b="1" dirty="0"/>
          </a:p>
        </p:txBody>
      </p:sp>
      <p:cxnSp>
        <p:nvCxnSpPr>
          <p:cNvPr id="8" name="Straight Arrow Connector 7"/>
          <p:cNvCxnSpPr>
            <a:stCxn id="5" idx="1"/>
          </p:cNvCxnSpPr>
          <p:nvPr/>
        </p:nvCxnSpPr>
        <p:spPr>
          <a:xfrm flipH="1">
            <a:off x="2123728" y="4831252"/>
            <a:ext cx="4190900" cy="902004"/>
          </a:xfrm>
          <a:prstGeom prst="straightConnector1">
            <a:avLst/>
          </a:prstGeom>
          <a:ln w="38100">
            <a:solidFill>
              <a:srgbClr val="9900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>Common Misconceptions</a:t>
            </a:r>
            <a:endParaRPr lang="en-IE" b="1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9A529D-19C6-4A0D-8FFC-A2FA491E72A9}" type="slidenum">
              <a:rPr lang="en-IE" smtClean="0"/>
              <a:pPr>
                <a:defRPr/>
              </a:pPr>
              <a:t>14</a:t>
            </a:fld>
            <a:endParaRPr lang="en-IE"/>
          </a:p>
        </p:txBody>
      </p:sp>
      <p:sp>
        <p:nvSpPr>
          <p:cNvPr id="5" name="TextBox 4"/>
          <p:cNvSpPr txBox="1"/>
          <p:nvPr/>
        </p:nvSpPr>
        <p:spPr>
          <a:xfrm>
            <a:off x="5441268" y="2780928"/>
            <a:ext cx="25871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Axes not labelled, y-axis a different scale to x-axis, Student may think their answer is incorrect, but is it?</a:t>
            </a:r>
            <a:endParaRPr lang="en-IE" sz="2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2052" name="Picture 4" descr="C:\Users\Audrey\Downloads\photo (5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3799048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10"/>
          <p:cNvSpPr txBox="1">
            <a:spLocks/>
          </p:cNvSpPr>
          <p:nvPr/>
        </p:nvSpPr>
        <p:spPr bwMode="auto">
          <a:xfrm>
            <a:off x="5220072" y="1737063"/>
            <a:ext cx="260263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sz="2400" b="1" dirty="0" smtClean="0"/>
              <a:t>What's the error here?</a:t>
            </a:r>
            <a:endParaRPr lang="en-IE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>Common Misconceptions</a:t>
            </a:r>
            <a:endParaRPr lang="en-IE" b="1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077E5C-ACF8-42EA-BAF4-04CA0CAF04F6}" type="slidenum">
              <a:rPr lang="en-IE" smtClean="0"/>
              <a:pPr>
                <a:defRPr/>
              </a:pPr>
              <a:t>15</a:t>
            </a:fld>
            <a:endParaRPr lang="en-IE"/>
          </a:p>
        </p:txBody>
      </p:sp>
      <p:sp>
        <p:nvSpPr>
          <p:cNvPr id="5" name="TextBox 4"/>
          <p:cNvSpPr txBox="1"/>
          <p:nvPr/>
        </p:nvSpPr>
        <p:spPr>
          <a:xfrm>
            <a:off x="611560" y="414908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Graph not labelled</a:t>
            </a:r>
            <a:endParaRPr lang="en-IE" dirty="0"/>
          </a:p>
        </p:txBody>
      </p:sp>
      <p:pic>
        <p:nvPicPr>
          <p:cNvPr id="3075" name="Picture 3" descr="C:\Users\Audrey\Downloads\photo (4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484784"/>
            <a:ext cx="3637660" cy="48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>Common Misconceptions</a:t>
            </a:r>
            <a:endParaRPr lang="en-IE" b="1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9F8864-9922-4D24-BBEA-A8FA249B09A4}" type="slidenum">
              <a:rPr lang="en-IE" smtClean="0"/>
              <a:pPr>
                <a:defRPr/>
              </a:pPr>
              <a:t>16</a:t>
            </a:fld>
            <a:endParaRPr lang="en-IE"/>
          </a:p>
        </p:txBody>
      </p:sp>
      <p:sp>
        <p:nvSpPr>
          <p:cNvPr id="5" name="TextBox 4"/>
          <p:cNvSpPr txBox="1"/>
          <p:nvPr/>
        </p:nvSpPr>
        <p:spPr>
          <a:xfrm>
            <a:off x="683568" y="3573016"/>
            <a:ext cx="20162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Axis (y) labelled incorrectly (inverted)</a:t>
            </a:r>
            <a:endParaRPr lang="en-IE" sz="24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pic>
        <p:nvPicPr>
          <p:cNvPr id="4099" name="Picture 3" descr="C:\Users\Audrey\Downloads\photo (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512168"/>
            <a:ext cx="3583864" cy="479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10"/>
          <p:cNvSpPr txBox="1">
            <a:spLocks/>
          </p:cNvSpPr>
          <p:nvPr/>
        </p:nvSpPr>
        <p:spPr bwMode="auto">
          <a:xfrm>
            <a:off x="683568" y="1916831"/>
            <a:ext cx="260263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sz="2400" b="1" dirty="0" smtClean="0"/>
              <a:t>What's the error here?</a:t>
            </a:r>
            <a:endParaRPr lang="en-IE" sz="2400" b="1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419" y="2716976"/>
            <a:ext cx="1060450" cy="330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2267744" y="4581128"/>
            <a:ext cx="1656184" cy="216024"/>
          </a:xfrm>
          <a:prstGeom prst="straightConnector1">
            <a:avLst/>
          </a:prstGeom>
          <a:ln w="38100">
            <a:solidFill>
              <a:srgbClr val="9900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>Common Misconceptions</a:t>
            </a:r>
            <a:endParaRPr lang="en-IE" b="1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9F8864-9922-4D24-BBEA-A8FA249B09A4}" type="slidenum">
              <a:rPr lang="en-IE" smtClean="0"/>
              <a:pPr>
                <a:defRPr/>
              </a:pPr>
              <a:t>17</a:t>
            </a:fld>
            <a:endParaRPr lang="en-IE"/>
          </a:p>
        </p:txBody>
      </p:sp>
      <p:pic>
        <p:nvPicPr>
          <p:cNvPr id="5123" name="Picture 3" descr="C:\Users\Audrey\Downloads\photo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744395" y="758687"/>
            <a:ext cx="4359826" cy="5835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65" y="1483221"/>
            <a:ext cx="2682875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083" y="4207707"/>
            <a:ext cx="1060450" cy="1852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33856" y="2708920"/>
            <a:ext cx="237254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Incorrect scale chosen for y-axis. Points plotted incorrectly.</a:t>
            </a:r>
          </a:p>
          <a:p>
            <a:r>
              <a:rPr lang="en-IE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Student failed to recognise graph should be linear, based on data from table</a:t>
            </a:r>
            <a:endParaRPr lang="en-IE" sz="22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699792" y="4725144"/>
            <a:ext cx="2664296" cy="415808"/>
          </a:xfrm>
          <a:prstGeom prst="straightConnector1">
            <a:avLst/>
          </a:prstGeom>
          <a:ln w="38100">
            <a:solidFill>
              <a:srgbClr val="9900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44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>Common Misconceptions</a:t>
            </a:r>
            <a:endParaRPr lang="en-IE" b="1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880" y="1600200"/>
            <a:ext cx="8229600" cy="4525963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9F8864-9922-4D24-BBEA-A8FA249B09A4}" type="slidenum">
              <a:rPr lang="en-IE" smtClean="0"/>
              <a:pPr>
                <a:defRPr/>
              </a:pPr>
              <a:t>18</a:t>
            </a:fld>
            <a:endParaRPr lang="en-IE"/>
          </a:p>
        </p:txBody>
      </p:sp>
      <p:sp>
        <p:nvSpPr>
          <p:cNvPr id="5" name="TextBox 4"/>
          <p:cNvSpPr txBox="1"/>
          <p:nvPr/>
        </p:nvSpPr>
        <p:spPr>
          <a:xfrm>
            <a:off x="1259632" y="2852936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No day 0 used “Start Amount”</a:t>
            </a:r>
            <a:endParaRPr lang="en-IE" dirty="0"/>
          </a:p>
        </p:txBody>
      </p:sp>
      <p:pic>
        <p:nvPicPr>
          <p:cNvPr id="6147" name="Picture 3" descr="C:\Users\Audrey\Downloads\photo (6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524" y="1102473"/>
            <a:ext cx="3975772" cy="532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422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800"/>
            <a:ext cx="8229600" cy="1548000"/>
          </a:xfrm>
          <a:ln>
            <a:miter lim="800000"/>
            <a:headEnd/>
            <a:tailEnd/>
          </a:ln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>Addressing Misconceptions </a:t>
            </a:r>
            <a:endParaRPr lang="en-IE" b="1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880" y="1600200"/>
            <a:ext cx="8229600" cy="452596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b="1" dirty="0" smtClean="0"/>
              <a:t>Recommendations</a:t>
            </a:r>
          </a:p>
          <a:p>
            <a:pPr marL="92075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IE" b="1" dirty="0" smtClean="0">
                <a:solidFill>
                  <a:srgbClr val="990033"/>
                </a:solidFill>
              </a:rPr>
              <a:t>The adjustments I would make in the future</a:t>
            </a:r>
          </a:p>
          <a:p>
            <a:pPr marL="949325" lvl="1" indent="-457200" eaLnBrk="1" fontAlgn="auto" hangingPunct="1">
              <a:spcAft>
                <a:spcPts val="0"/>
              </a:spcAft>
              <a:defRPr/>
            </a:pPr>
            <a:r>
              <a:rPr lang="en-IE" dirty="0" smtClean="0"/>
              <a:t>Ensure students have good knowledge of graphs</a:t>
            </a:r>
          </a:p>
          <a:p>
            <a:pPr marL="949325" lvl="1" indent="-457200" eaLnBrk="1" fontAlgn="auto" hangingPunct="1">
              <a:spcAft>
                <a:spcPts val="0"/>
              </a:spcAft>
              <a:defRPr/>
            </a:pPr>
            <a:r>
              <a:rPr lang="en-IE" dirty="0" smtClean="0"/>
              <a:t>Ensure students understand concept of slope as a rate of change</a:t>
            </a:r>
          </a:p>
          <a:p>
            <a:pPr marL="949325" lvl="1" indent="-457200" eaLnBrk="1" fontAlgn="auto" hangingPunct="1">
              <a:spcAft>
                <a:spcPts val="0"/>
              </a:spcAft>
              <a:defRPr/>
            </a:pPr>
            <a:r>
              <a:rPr lang="en-IE" dirty="0" smtClean="0"/>
              <a:t>Spend a little more time discussing starting value (e.g. difference between day 0 and day 1)</a:t>
            </a:r>
          </a:p>
          <a:p>
            <a:pPr marL="949325" lvl="1" indent="-457200" eaLnBrk="1" fontAlgn="auto" hangingPunct="1">
              <a:spcAft>
                <a:spcPts val="0"/>
              </a:spcAft>
              <a:defRPr/>
            </a:pPr>
            <a:r>
              <a:rPr lang="en-IE" dirty="0" smtClean="0"/>
              <a:t>The first time: I provided “Project Title”, however, this year, students had to create and decide on their own Project Title	</a:t>
            </a:r>
            <a:r>
              <a:rPr lang="en-IE" dirty="0"/>
              <a:t>	</a:t>
            </a:r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5C8632-FC67-439E-AC35-243E60CFD9CB}" type="slidenum">
              <a:rPr lang="en-IE" smtClean="0"/>
              <a:pPr>
                <a:defRPr/>
              </a:pPr>
              <a:t>19</a:t>
            </a:fld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u="none" dirty="0" err="1" smtClean="0"/>
              <a:t>Moate</a:t>
            </a:r>
            <a:r>
              <a:rPr lang="en-IE" u="none" dirty="0" smtClean="0"/>
              <a:t> Community School</a:t>
            </a:r>
            <a:endParaRPr lang="en-IE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880" y="1602680"/>
            <a:ext cx="822960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dirty="0" err="1" smtClean="0"/>
              <a:t>Moate</a:t>
            </a:r>
            <a:r>
              <a:rPr lang="en-IE" dirty="0" smtClean="0"/>
              <a:t> Community School: Mathematics Department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IE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IE" dirty="0"/>
              <a:t>T</a:t>
            </a:r>
            <a:r>
              <a:rPr lang="en-IE" smtClean="0"/>
              <a:t>arget </a:t>
            </a:r>
            <a:r>
              <a:rPr lang="en-IE" dirty="0" smtClean="0"/>
              <a:t>Group: Junior Cycle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IE" dirty="0" smtClean="0"/>
          </a:p>
          <a:p>
            <a:r>
              <a:rPr lang="en-IE" dirty="0" smtClean="0"/>
              <a:t>Topic: </a:t>
            </a:r>
            <a:r>
              <a:rPr lang="en-IE" b="1" dirty="0" smtClean="0">
                <a:solidFill>
                  <a:srgbClr val="990033"/>
                </a:solidFill>
              </a:rPr>
              <a:t>Introducing </a:t>
            </a:r>
            <a:r>
              <a:rPr lang="en-IE" b="1" dirty="0">
                <a:solidFill>
                  <a:srgbClr val="990033"/>
                </a:solidFill>
              </a:rPr>
              <a:t>Patterns </a:t>
            </a:r>
            <a:r>
              <a:rPr lang="en-IE" b="1" dirty="0" smtClean="0">
                <a:solidFill>
                  <a:srgbClr val="990033"/>
                </a:solidFill>
              </a:rPr>
              <a:t>– Second Year</a:t>
            </a:r>
            <a:endParaRPr lang="en-IE" b="1" dirty="0">
              <a:solidFill>
                <a:srgbClr val="990033"/>
              </a:solidFill>
            </a:endParaRPr>
          </a:p>
          <a:p>
            <a:pPr marL="0" indent="0">
              <a:buNone/>
            </a:pPr>
            <a:endParaRPr lang="en-IE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C1159C-7C80-4703-B1BC-9371318591D3}" type="slidenum">
              <a:rPr lang="en-IE" smtClean="0"/>
              <a:pPr>
                <a:defRPr/>
              </a:pPr>
              <a:t>2</a:t>
            </a:fld>
            <a:endParaRPr lang="en-IE"/>
          </a:p>
        </p:txBody>
      </p:sp>
      <p:pic>
        <p:nvPicPr>
          <p:cNvPr id="8194" name="Picture 2" descr="http://www.moatecs.com/images/mcscrest118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337" y="260648"/>
            <a:ext cx="1247775" cy="126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>Summary</a:t>
            </a:r>
            <a:endParaRPr lang="en-IE" b="1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880" y="1556792"/>
            <a:ext cx="8229600" cy="4525963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b="1" dirty="0" smtClean="0">
                <a:solidFill>
                  <a:srgbClr val="990033"/>
                </a:solidFill>
              </a:rPr>
              <a:t>The understandings we gained regarding students’ learning Patterns as a result of being involved in the research lesson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Students need to be introduced to this topic </a:t>
            </a:r>
            <a:r>
              <a:rPr lang="en-IE" b="1" dirty="0" smtClean="0">
                <a:solidFill>
                  <a:srgbClr val="990033"/>
                </a:solidFill>
              </a:rPr>
              <a:t>slowly</a:t>
            </a:r>
            <a:r>
              <a:rPr lang="en-IE" dirty="0" smtClean="0"/>
              <a:t> at the start; once they understand the basic concepts they are able to link all sections of the topic together.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It is important to allow </a:t>
            </a:r>
            <a:r>
              <a:rPr lang="en-IE" b="1" dirty="0" smtClean="0">
                <a:solidFill>
                  <a:srgbClr val="990033"/>
                </a:solidFill>
              </a:rPr>
              <a:t>students to initiate discussion </a:t>
            </a:r>
            <a:r>
              <a:rPr lang="en-IE" dirty="0" smtClean="0"/>
              <a:t>with teacher/each other regarding various parts of the topic, e.g. “What does this mean?”, “How come?”, “What would happen if…?”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Discovered that students used a </a:t>
            </a:r>
            <a:r>
              <a:rPr lang="en-IE" b="1" dirty="0" smtClean="0">
                <a:solidFill>
                  <a:srgbClr val="990033"/>
                </a:solidFill>
              </a:rPr>
              <a:t>variety of methods and discussion amongst each other </a:t>
            </a:r>
            <a:r>
              <a:rPr lang="en-IE" dirty="0" smtClean="0"/>
              <a:t>to arrive at the same answer, without teacher “guidance”, e.g. tables, graphs, equations all used to discover a solution.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4AA1F-FB70-40D0-991C-28E3027B7969}" type="slidenum">
              <a:rPr lang="en-IE" smtClean="0"/>
              <a:pPr>
                <a:defRPr/>
              </a:pPr>
              <a:t>20</a:t>
            </a:fld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>Summary</a:t>
            </a:r>
            <a:endParaRPr lang="en-IE" b="1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880" y="1600200"/>
            <a:ext cx="8229600" cy="4525963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b="1" dirty="0" smtClean="0">
                <a:solidFill>
                  <a:srgbClr val="990033"/>
                </a:solidFill>
              </a:rPr>
              <a:t>What did we learn about this content to ensure we had a strong conceptual understanding of this topic?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sz="2800" dirty="0" smtClean="0"/>
              <a:t>The first time we (teachers) saw this topic, we noticed that there were 2 different ways to teach patterns, depending on how the question was phrased (e.g. Number form: complete the sequence 1,4,9,16... ). However, we also encountered “Story Problems” which required us to develop a different teaching strategy.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We had to do extra research to ensure we had a concrete understanding of what the syllabus meant by “Patterns”; this lead to a lot of discussion within the maths dept.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8E9666-AA04-4A66-B6B3-80C10143EB0A}" type="slidenum">
              <a:rPr lang="en-IE" smtClean="0"/>
              <a:pPr>
                <a:defRPr/>
              </a:pPr>
              <a:t>21</a:t>
            </a:fld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548000"/>
          </a:xfrm>
          <a:ln>
            <a:miter lim="800000"/>
            <a:headEnd/>
            <a:tailEnd/>
          </a:ln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>Teaching Strategies</a:t>
            </a:r>
            <a:r>
              <a:rPr lang="en-IE" sz="3600" b="1" dirty="0" smtClean="0"/>
              <a:t/>
            </a:r>
            <a:br>
              <a:rPr lang="en-IE" sz="3600" b="1" dirty="0" smtClean="0"/>
            </a:br>
            <a:endParaRPr lang="en-IE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880" y="1600200"/>
            <a:ext cx="8229600" cy="4525963"/>
          </a:xfrm>
        </p:spPr>
        <p:txBody>
          <a:bodyPr rtlCol="0">
            <a:normAutofit fontScale="8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IE" b="1" dirty="0" smtClean="0"/>
              <a:t>     What </a:t>
            </a:r>
            <a:r>
              <a:rPr lang="en-IE" b="1" dirty="0"/>
              <a:t>did I notice about my own teaching?</a:t>
            </a:r>
            <a:endParaRPr lang="en-IE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b="1" dirty="0" smtClean="0">
                <a:solidFill>
                  <a:srgbClr val="990033"/>
                </a:solidFill>
              </a:rPr>
              <a:t>What was difficult?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Initially it was more difficult, because: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Normally maths involved finding a formula and “subbing in” information. This “standardised” form of questioning was now removed.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Students (and myself) needed a much deeper understanding of the topic and be able to relate it to concrete situations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Sometimes it was difficult to find the source of a student’s misconception.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This took a lot more preparation time than normal as the formula had to match with the graph and errors would confuse students.</a:t>
            </a:r>
          </a:p>
          <a:p>
            <a:pPr lvl="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If an initial misconception took root, it was difficult to get students to </a:t>
            </a:r>
            <a:r>
              <a:rPr lang="en-IE" b="1" u="sng" dirty="0" smtClean="0">
                <a:solidFill>
                  <a:srgbClr val="990033"/>
                </a:solidFill>
              </a:rPr>
              <a:t>“un-learn” </a:t>
            </a:r>
            <a:r>
              <a:rPr lang="en-IE" dirty="0" smtClean="0"/>
              <a:t>the mistake.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IE" dirty="0" smtClean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IE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2E9E0E-9CA1-4F11-A2D3-11A3079E8819}" type="slidenum">
              <a:rPr lang="en-IE" smtClean="0"/>
              <a:pPr>
                <a:defRPr/>
              </a:pPr>
              <a:t>22</a:t>
            </a:fld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548000"/>
          </a:xfrm>
          <a:ln>
            <a:miter lim="800000"/>
            <a:headEnd/>
            <a:tailEnd/>
          </a:ln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>Teaching Strategies</a:t>
            </a:r>
            <a:r>
              <a:rPr lang="en-IE" sz="3600" b="1" dirty="0" smtClean="0"/>
              <a:t/>
            </a:r>
            <a:br>
              <a:rPr lang="en-IE" sz="3600" b="1" dirty="0" smtClean="0"/>
            </a:br>
            <a:endParaRPr lang="en-IE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880" y="1600200"/>
            <a:ext cx="8229600" cy="4525963"/>
          </a:xfrm>
        </p:spPr>
        <p:txBody>
          <a:bodyPr rtlCol="0">
            <a:normAutofit fontScale="8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IE" b="1" dirty="0" smtClean="0"/>
              <a:t>     What </a:t>
            </a:r>
            <a:r>
              <a:rPr lang="en-IE" b="1" dirty="0"/>
              <a:t>did I notice about my own teaching?</a:t>
            </a:r>
            <a:endParaRPr lang="en-IE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b="1" dirty="0" smtClean="0">
                <a:solidFill>
                  <a:srgbClr val="990033"/>
                </a:solidFill>
              </a:rPr>
              <a:t>BUT…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Once the students (and myself) developed a </a:t>
            </a:r>
            <a:r>
              <a:rPr lang="en-IE" b="1" dirty="0" smtClean="0">
                <a:solidFill>
                  <a:srgbClr val="990033"/>
                </a:solidFill>
              </a:rPr>
              <a:t>solid understanding</a:t>
            </a:r>
            <a:r>
              <a:rPr lang="en-IE" dirty="0" smtClean="0"/>
              <a:t> of the concepts involved, the subject became much </a:t>
            </a:r>
            <a:r>
              <a:rPr lang="en-IE" b="1" dirty="0" smtClean="0">
                <a:solidFill>
                  <a:srgbClr val="990033"/>
                </a:solidFill>
              </a:rPr>
              <a:t>easier to teach</a:t>
            </a:r>
            <a:r>
              <a:rPr lang="en-IE" dirty="0" smtClean="0"/>
              <a:t>, with very few errors experienced.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Students began to enjoy the topic. They developed more </a:t>
            </a:r>
            <a:r>
              <a:rPr lang="en-IE" b="1" dirty="0" smtClean="0">
                <a:solidFill>
                  <a:srgbClr val="990033"/>
                </a:solidFill>
              </a:rPr>
              <a:t>“stay-ability” </a:t>
            </a:r>
            <a:r>
              <a:rPr lang="en-IE" dirty="0" smtClean="0"/>
              <a:t>and </a:t>
            </a:r>
            <a:r>
              <a:rPr lang="en-IE" b="1" dirty="0" smtClean="0">
                <a:solidFill>
                  <a:srgbClr val="990033"/>
                </a:solidFill>
              </a:rPr>
              <a:t>“self start” </a:t>
            </a:r>
            <a:r>
              <a:rPr lang="en-IE" dirty="0" smtClean="0"/>
              <a:t>initiative when faced with unfamiliar questions (stories).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As a teacher I noticed that I was </a:t>
            </a:r>
            <a:r>
              <a:rPr lang="en-IE" b="1" dirty="0" smtClean="0">
                <a:solidFill>
                  <a:srgbClr val="990033"/>
                </a:solidFill>
              </a:rPr>
              <a:t>engaged</a:t>
            </a:r>
            <a:r>
              <a:rPr lang="en-IE" dirty="0" smtClean="0"/>
              <a:t> in a lot more </a:t>
            </a:r>
            <a:r>
              <a:rPr lang="en-IE" b="1" dirty="0" smtClean="0">
                <a:solidFill>
                  <a:srgbClr val="990033"/>
                </a:solidFill>
              </a:rPr>
              <a:t>discussion</a:t>
            </a:r>
            <a:r>
              <a:rPr lang="en-IE" dirty="0" smtClean="0"/>
              <a:t> with the students regarding the maths and its </a:t>
            </a:r>
            <a:r>
              <a:rPr lang="en-IE" b="1" dirty="0" smtClean="0">
                <a:solidFill>
                  <a:srgbClr val="990033"/>
                </a:solidFill>
              </a:rPr>
              <a:t>understanding</a:t>
            </a:r>
            <a:r>
              <a:rPr lang="en-IE" dirty="0" smtClean="0">
                <a:solidFill>
                  <a:schemeClr val="tx1"/>
                </a:solidFill>
              </a:rPr>
              <a:t>.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IE" dirty="0" smtClean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IE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2E9E0E-9CA1-4F11-A2D3-11A3079E8819}" type="slidenum">
              <a:rPr lang="en-IE" smtClean="0"/>
              <a:pPr>
                <a:defRPr/>
              </a:pPr>
              <a:t>23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7099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>Teaching Strategies</a:t>
            </a:r>
            <a:endParaRPr lang="en-IE" b="1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880" y="1600200"/>
            <a:ext cx="8301608" cy="4525963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b="1" dirty="0">
                <a:solidFill>
                  <a:srgbClr val="990033"/>
                </a:solidFill>
              </a:rPr>
              <a:t>Was it difficult to facilitate and sustain communication and collaboration during the lesson?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Initially, yes, but as students gained understanding they grew in confidence and collaboration and communication improved greatly.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As we progressed through the topic, the lesson became more </a:t>
            </a:r>
            <a:r>
              <a:rPr lang="en-IE" b="1" dirty="0" smtClean="0">
                <a:solidFill>
                  <a:srgbClr val="990033"/>
                </a:solidFill>
              </a:rPr>
              <a:t>“student led” </a:t>
            </a:r>
            <a:r>
              <a:rPr lang="en-IE" dirty="0" smtClean="0"/>
              <a:t>and there were numerous student discussions on the best/most efficient way to solve a problem.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683866-A281-42A2-8531-F89C71C67037}" type="slidenum">
              <a:rPr lang="en-IE" smtClean="0"/>
              <a:pPr>
                <a:defRPr/>
              </a:pPr>
              <a:t>24</a:t>
            </a:fld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>Teaching Strategies</a:t>
            </a:r>
            <a:endParaRPr lang="en-IE" b="1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b="1" dirty="0">
                <a:solidFill>
                  <a:srgbClr val="990033"/>
                </a:solidFill>
              </a:rPr>
              <a:t>Was it difficult to ask questions to provoke students’ deep thinking?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This particular topic lends itself very well to higher order questions. So it wasn’t difficult.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8967D6-55DD-4A88-B25F-5D1C4BF1CFCC}" type="slidenum">
              <a:rPr lang="en-IE" smtClean="0"/>
              <a:pPr>
                <a:defRPr/>
              </a:pPr>
              <a:t>25</a:t>
            </a:fld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/>
              <a:t>Teaching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580" y="1594296"/>
            <a:ext cx="822960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dirty="0" smtClean="0">
                <a:solidFill>
                  <a:srgbClr val="990033"/>
                </a:solidFill>
              </a:rPr>
              <a:t>How did I engage and sustain students’ interest and attention during the lesson?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IE" dirty="0" smtClean="0"/>
              <a:t>I provided questions that students could relate to and were interested in, e.g. Mobile Phone tariffs/ concert tickets, and set an assessment at the end where students had to complete a project and were allowed to choose their own topic (e.g. One Direction V Little Mix).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9CE6A9-949E-4E22-A0F6-BEB90F2CFE77}" type="slidenum">
              <a:rPr lang="en-IE" smtClean="0"/>
              <a:pPr>
                <a:defRPr/>
              </a:pPr>
              <a:t>26</a:t>
            </a:fld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IE" b="1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9CE6A9-949E-4E22-A0F6-BEB90F2CFE77}" type="slidenum">
              <a:rPr lang="en-IE" smtClean="0"/>
              <a:pPr>
                <a:defRPr/>
              </a:pPr>
              <a:t>27</a:t>
            </a:fld>
            <a:endParaRPr lang="en-IE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1026" name="Picture 2" descr="C:\Users\Audrey\AppData\Local\Temp\Temp1_moate.zip\photo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23080" y="908977"/>
            <a:ext cx="6104935" cy="4559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30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/>
              <a:t>Teaching Strategies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9CE6A9-949E-4E22-A0F6-BEB90F2CFE77}" type="slidenum">
              <a:rPr lang="en-IE" smtClean="0"/>
              <a:pPr>
                <a:defRPr/>
              </a:pPr>
              <a:t>28</a:t>
            </a:fld>
            <a:endParaRPr lang="en-IE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2050" name="Picture 2" descr="C:\Users\Audrey\AppData\Local\Temp\Temp1_moate.zip\photo 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6632"/>
            <a:ext cx="8128000" cy="607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40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/>
              <a:t>Teaching Strategies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9CE6A9-949E-4E22-A0F6-BEB90F2CFE77}" type="slidenum">
              <a:rPr lang="en-IE" smtClean="0"/>
              <a:pPr>
                <a:defRPr/>
              </a:pPr>
              <a:t>29</a:t>
            </a:fld>
            <a:endParaRPr lang="en-IE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3074" name="Picture 2" descr="C:\Users\Audrey\AppData\Local\Temp\Temp1_moate.zip\photo 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8640"/>
            <a:ext cx="8128000" cy="607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15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>Insights into Lesson Study</a:t>
            </a:r>
            <a:endParaRPr lang="en-IE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sz="2800" b="1" dirty="0" smtClean="0">
                <a:solidFill>
                  <a:srgbClr val="990033"/>
                </a:solidFill>
              </a:rPr>
              <a:t>Introduction: </a:t>
            </a:r>
            <a:r>
              <a:rPr lang="en-IE" sz="2800" dirty="0" smtClean="0"/>
              <a:t>Focus of Lesson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sz="2800" b="1" dirty="0" smtClean="0">
                <a:solidFill>
                  <a:srgbClr val="990033"/>
                </a:solidFill>
              </a:rPr>
              <a:t>Student Learning : </a:t>
            </a:r>
            <a:r>
              <a:rPr lang="en-IE" sz="2800" dirty="0" smtClean="0"/>
              <a:t>What we learned about students’ understanding based on data collected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sz="2800" b="1" dirty="0" smtClean="0">
                <a:solidFill>
                  <a:srgbClr val="990033"/>
                </a:solidFill>
              </a:rPr>
              <a:t>Teaching Strategies: </a:t>
            </a:r>
            <a:r>
              <a:rPr lang="en-IE" sz="2800" dirty="0" smtClean="0"/>
              <a:t>What we noticed about our own teaching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sz="2800" b="1" dirty="0" smtClean="0">
                <a:solidFill>
                  <a:srgbClr val="990033"/>
                </a:solidFill>
              </a:rPr>
              <a:t>Strengths &amp; Weaknesses </a:t>
            </a:r>
            <a:r>
              <a:rPr lang="en-IE" sz="2800" dirty="0" smtClean="0"/>
              <a:t>of adopting the Lesson Study process</a:t>
            </a:r>
          </a:p>
          <a:p>
            <a:pPr marL="571500" indent="-571500" eaLnBrk="1" fontAlgn="auto" hangingPunct="1">
              <a:spcAft>
                <a:spcPts val="0"/>
              </a:spcAft>
              <a:buFont typeface="+mj-lt"/>
              <a:buAutoNum type="romanUcPeriod"/>
              <a:defRPr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488D1F-1DDB-4D1D-A834-76D2CCF8B41A}" type="slidenum">
              <a:rPr lang="en-IE" smtClean="0"/>
              <a:pPr>
                <a:defRPr/>
              </a:pPr>
              <a:t>3</a:t>
            </a:fld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/>
              <a:t>Teaching Strategies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9CE6A9-949E-4E22-A0F6-BEB90F2CFE77}" type="slidenum">
              <a:rPr lang="en-IE" smtClean="0"/>
              <a:pPr>
                <a:defRPr/>
              </a:pPr>
              <a:t>30</a:t>
            </a:fld>
            <a:endParaRPr lang="en-IE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4098" name="Picture 2" descr="C:\Users\Audrey\AppData\Local\Temp\Temp1_moate.zip\photo 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8640"/>
            <a:ext cx="8128000" cy="607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44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/>
              <a:t>Teaching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808" y="1600200"/>
            <a:ext cx="8261672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b="1" dirty="0">
                <a:solidFill>
                  <a:srgbClr val="990033"/>
                </a:solidFill>
              </a:rPr>
              <a:t>How did I assess what students knew and understood during the lesson?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During class time – Initiate discussion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Students had to create a “Story” around a graph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Class test based on previous exam papers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Group Work: Project which was 20% of </a:t>
            </a:r>
            <a:r>
              <a:rPr lang="en-IE" dirty="0"/>
              <a:t>m</a:t>
            </a:r>
            <a:r>
              <a:rPr lang="en-IE" dirty="0" smtClean="0"/>
              <a:t>id-term exam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3EF585-8831-40DC-AAC9-7160B39C8C7A}" type="slidenum">
              <a:rPr lang="en-IE" smtClean="0"/>
              <a:pPr>
                <a:defRPr/>
              </a:pPr>
              <a:t>31</a:t>
            </a:fld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/>
              <a:t>Teaching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b="1" dirty="0">
                <a:solidFill>
                  <a:srgbClr val="990033"/>
                </a:solidFill>
              </a:rPr>
              <a:t>How did I put closure to the lesson</a:t>
            </a:r>
            <a:r>
              <a:rPr lang="en-IE" b="1" dirty="0" smtClean="0">
                <a:solidFill>
                  <a:srgbClr val="990033"/>
                </a:solidFill>
              </a:rPr>
              <a:t>?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b="1" dirty="0" smtClean="0"/>
              <a:t>Asked the students to summarise the main points of the topic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b="1" dirty="0" smtClean="0"/>
              <a:t>Short Class test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b="1" dirty="0" smtClean="0"/>
              <a:t>Students were required to complete (and present to peers) a project on the topic</a:t>
            </a:r>
            <a:endParaRPr lang="en-IE" b="1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IE" dirty="0" smtClean="0"/>
              <a:t>	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137E78-7D03-4F29-A8B9-799A6B4A6866}" type="slidenum">
              <a:rPr lang="en-IE" smtClean="0"/>
              <a:pPr>
                <a:defRPr/>
              </a:pPr>
              <a:t>32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07591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/>
              <a:t>Teaching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216" y="1600200"/>
            <a:ext cx="8435280" cy="4525963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b="1" dirty="0" smtClean="0">
                <a:solidFill>
                  <a:srgbClr val="990033"/>
                </a:solidFill>
              </a:rPr>
              <a:t>What understandings have I developed regarding teaching strategies for this topic as a result of my involvement in Lesson Study?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It is important to allow students to discuss the topic; this made it much easier to identify misconceptions.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Increase </a:t>
            </a:r>
            <a:r>
              <a:rPr lang="en-IE" b="1" dirty="0" smtClean="0">
                <a:solidFill>
                  <a:srgbClr val="990033"/>
                </a:solidFill>
              </a:rPr>
              <a:t>“wait-time” </a:t>
            </a:r>
            <a:r>
              <a:rPr lang="en-IE" dirty="0" smtClean="0"/>
              <a:t>when looking for an answer from students.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Ask more thought-provoking questions during the lesson.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Ensure that I am very familiar with the topic.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b="1" dirty="0" smtClean="0">
                <a:solidFill>
                  <a:srgbClr val="990033"/>
                </a:solidFill>
              </a:rPr>
              <a:t>Discuss/ reflect </a:t>
            </a:r>
            <a:r>
              <a:rPr lang="en-IE" dirty="0" smtClean="0"/>
              <a:t>on the lesson with other colleagues in the maths department.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When setting assignments, students were far more engaged if the problems could be related to </a:t>
            </a:r>
            <a:r>
              <a:rPr lang="en-IE" b="1" dirty="0" smtClean="0">
                <a:solidFill>
                  <a:srgbClr val="990033"/>
                </a:solidFill>
              </a:rPr>
              <a:t>concrete situations </a:t>
            </a:r>
            <a:r>
              <a:rPr lang="en-IE" dirty="0" smtClean="0"/>
              <a:t>in real life.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Flag improvements which could be made for the next time I teach this topic.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137E78-7D03-4F29-A8B9-799A6B4A6866}" type="slidenum">
              <a:rPr lang="en-IE" smtClean="0"/>
              <a:pPr>
                <a:defRPr/>
              </a:pPr>
              <a:t>33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62376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/>
              <a:t>Teaching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880" y="1600200"/>
            <a:ext cx="8229600" cy="4525963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b="1" dirty="0" smtClean="0">
                <a:solidFill>
                  <a:srgbClr val="990033"/>
                </a:solidFill>
              </a:rPr>
              <a:t>What </a:t>
            </a:r>
            <a:r>
              <a:rPr lang="en-IE" b="1" dirty="0">
                <a:solidFill>
                  <a:srgbClr val="990033"/>
                </a:solidFill>
              </a:rPr>
              <a:t>changes would I make in the </a:t>
            </a:r>
            <a:r>
              <a:rPr lang="en-IE" b="1" dirty="0" smtClean="0">
                <a:solidFill>
                  <a:srgbClr val="990033"/>
                </a:solidFill>
              </a:rPr>
              <a:t>future, </a:t>
            </a:r>
            <a:r>
              <a:rPr lang="en-IE" b="1" dirty="0">
                <a:solidFill>
                  <a:srgbClr val="990033"/>
                </a:solidFill>
              </a:rPr>
              <a:t>based on what I have learned in my </a:t>
            </a:r>
            <a:r>
              <a:rPr lang="en-IE" b="1" dirty="0" smtClean="0">
                <a:solidFill>
                  <a:srgbClr val="990033"/>
                </a:solidFill>
              </a:rPr>
              <a:t>teaching, </a:t>
            </a:r>
            <a:r>
              <a:rPr lang="en-IE" b="1" dirty="0">
                <a:solidFill>
                  <a:srgbClr val="990033"/>
                </a:solidFill>
              </a:rPr>
              <a:t>to address students’ </a:t>
            </a:r>
            <a:r>
              <a:rPr lang="en-IE" b="1" dirty="0" smtClean="0">
                <a:solidFill>
                  <a:srgbClr val="990033"/>
                </a:solidFill>
              </a:rPr>
              <a:t>misconceptions?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sz="2400" dirty="0" smtClean="0"/>
              <a:t>Initial </a:t>
            </a:r>
            <a:r>
              <a:rPr lang="en-IE" sz="2400" b="1" dirty="0" smtClean="0">
                <a:solidFill>
                  <a:srgbClr val="990033"/>
                </a:solidFill>
              </a:rPr>
              <a:t>introduction</a:t>
            </a:r>
            <a:r>
              <a:rPr lang="en-IE" sz="2400" dirty="0" smtClean="0"/>
              <a:t> of the topic is very </a:t>
            </a:r>
            <a:r>
              <a:rPr lang="en-IE" sz="2400" b="1" dirty="0" smtClean="0">
                <a:solidFill>
                  <a:srgbClr val="990033"/>
                </a:solidFill>
              </a:rPr>
              <a:t>important</a:t>
            </a:r>
            <a:r>
              <a:rPr lang="en-IE" sz="2400" dirty="0"/>
              <a:t>;</a:t>
            </a:r>
            <a:r>
              <a:rPr lang="en-IE" sz="2400" dirty="0" smtClean="0"/>
              <a:t> spend some extra time (if needed) here to ensure students develop a solid understanding of basic concepts.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sz="2400" dirty="0" smtClean="0"/>
              <a:t>Check with the students what they already know (don’t assume that because it has been previously covered everyone understands it, e.g. basic graphing skills).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sz="2400" dirty="0" smtClean="0"/>
              <a:t>Don’t automatically tell the student where they have made an error; </a:t>
            </a:r>
            <a:r>
              <a:rPr lang="en-IE" sz="2400" b="1" dirty="0" smtClean="0">
                <a:solidFill>
                  <a:srgbClr val="990033"/>
                </a:solidFill>
              </a:rPr>
              <a:t>initiate discussion </a:t>
            </a:r>
            <a:r>
              <a:rPr lang="en-IE" sz="2400" dirty="0" smtClean="0"/>
              <a:t>as to where/what the error might be.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sz="2400" dirty="0" smtClean="0"/>
              <a:t>Encourage </a:t>
            </a:r>
            <a:r>
              <a:rPr lang="en-IE" sz="2400" b="1" dirty="0" smtClean="0">
                <a:solidFill>
                  <a:srgbClr val="990033"/>
                </a:solidFill>
              </a:rPr>
              <a:t>group work, peer-peer </a:t>
            </a:r>
            <a:r>
              <a:rPr lang="en-IE" sz="2400" dirty="0" smtClean="0"/>
              <a:t>learning for students.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sz="2400" dirty="0" smtClean="0"/>
              <a:t>Set assignments (e.g. mini project) where students must present their findings to the class; this improves standard of work received and promotes </a:t>
            </a:r>
            <a:r>
              <a:rPr lang="en-IE" sz="2400" b="1" dirty="0" smtClean="0">
                <a:solidFill>
                  <a:srgbClr val="990033"/>
                </a:solidFill>
              </a:rPr>
              <a:t>high levels of discussion</a:t>
            </a:r>
            <a:r>
              <a:rPr lang="en-IE" sz="2400" dirty="0" smtClean="0">
                <a:solidFill>
                  <a:schemeClr val="tx1"/>
                </a:solidFill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137E78-7D03-4F29-A8B9-799A6B4A6866}" type="slidenum">
              <a:rPr lang="en-IE" smtClean="0"/>
              <a:pPr>
                <a:defRPr/>
              </a:pPr>
              <a:t>34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6460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216" y="8792"/>
            <a:ext cx="8435280" cy="1361221"/>
          </a:xfrm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u="none" dirty="0" smtClean="0"/>
              <a:t>Reflections on Lesson Study Process</a:t>
            </a:r>
            <a:endParaRPr lang="en-IE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880" y="1600200"/>
            <a:ext cx="8373616" cy="4525963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IE" b="1" dirty="0" smtClean="0"/>
              <a:t>Strengths &amp; Weaknesses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IE" sz="2800" b="1" dirty="0" smtClean="0">
                <a:solidFill>
                  <a:srgbClr val="990033"/>
                </a:solidFill>
              </a:rPr>
              <a:t>As a mathematics team how has Lesson Study impacted on the way we work with other colleagues?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IE" dirty="0" smtClean="0"/>
              <a:t>We collaborate a lot more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IE" dirty="0" smtClean="0"/>
              <a:t>Share</a:t>
            </a:r>
            <a:r>
              <a:rPr lang="en-IE" b="1" u="sng" dirty="0" smtClean="0">
                <a:solidFill>
                  <a:srgbClr val="990033"/>
                </a:solidFill>
              </a:rPr>
              <a:t> EVERY </a:t>
            </a:r>
            <a:r>
              <a:rPr lang="en-IE" dirty="0" smtClean="0"/>
              <a:t>resource we have with each other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IE" dirty="0" smtClean="0"/>
              <a:t>Created </a:t>
            </a:r>
            <a:r>
              <a:rPr lang="en-IE" b="1" dirty="0" smtClean="0">
                <a:solidFill>
                  <a:srgbClr val="990033"/>
                </a:solidFill>
              </a:rPr>
              <a:t>“</a:t>
            </a:r>
            <a:r>
              <a:rPr lang="en-IE" b="1" dirty="0" err="1" smtClean="0">
                <a:solidFill>
                  <a:srgbClr val="990033"/>
                </a:solidFill>
              </a:rPr>
              <a:t>Dropbox</a:t>
            </a:r>
            <a:r>
              <a:rPr lang="en-IE" b="1" dirty="0" smtClean="0">
                <a:solidFill>
                  <a:srgbClr val="990033"/>
                </a:solidFill>
              </a:rPr>
              <a:t>” </a:t>
            </a:r>
            <a:r>
              <a:rPr lang="en-IE" dirty="0" smtClean="0"/>
              <a:t>to centralise electronic resources, also on </a:t>
            </a:r>
            <a:r>
              <a:rPr lang="en-IE" b="1" dirty="0" smtClean="0">
                <a:solidFill>
                  <a:srgbClr val="990033"/>
                </a:solidFill>
              </a:rPr>
              <a:t>school server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IE" dirty="0" smtClean="0"/>
              <a:t>Discuss maths more (</a:t>
            </a:r>
            <a:r>
              <a:rPr lang="en-IE" b="1" u="sng" dirty="0" smtClean="0">
                <a:solidFill>
                  <a:srgbClr val="990033"/>
                </a:solidFill>
              </a:rPr>
              <a:t>a LOT more!!)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B32376-9FEA-4566-9820-B791352A5F6C}" type="slidenum">
              <a:rPr lang="en-IE" smtClean="0"/>
              <a:pPr>
                <a:defRPr/>
              </a:pPr>
              <a:t>35</a:t>
            </a:fld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208" y="8792"/>
            <a:ext cx="8579296" cy="1361221"/>
          </a:xfrm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u="none" dirty="0" smtClean="0"/>
              <a:t>Reflections on Lesson Study Process</a:t>
            </a:r>
            <a:endParaRPr lang="en-IE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IE" b="1" dirty="0" smtClean="0"/>
              <a:t>Strengths &amp; Weaknesses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IE" b="1" dirty="0" smtClean="0">
                <a:solidFill>
                  <a:srgbClr val="990033"/>
                </a:solidFill>
              </a:rPr>
              <a:t>Personally</a:t>
            </a:r>
            <a:r>
              <a:rPr lang="en-IE" b="1" dirty="0">
                <a:solidFill>
                  <a:srgbClr val="990033"/>
                </a:solidFill>
              </a:rPr>
              <a:t>, how has Lesson Study supported my growth as a teacher</a:t>
            </a:r>
            <a:r>
              <a:rPr lang="en-IE" b="1" dirty="0" smtClean="0">
                <a:solidFill>
                  <a:srgbClr val="990033"/>
                </a:solidFill>
              </a:rPr>
              <a:t>?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IE" dirty="0" smtClean="0"/>
              <a:t>I try to put every question into some relevant </a:t>
            </a:r>
            <a:r>
              <a:rPr lang="en-IE" b="1" dirty="0" smtClean="0">
                <a:solidFill>
                  <a:srgbClr val="990033"/>
                </a:solidFill>
              </a:rPr>
              <a:t>context</a:t>
            </a:r>
            <a:r>
              <a:rPr lang="en-IE" dirty="0" smtClean="0"/>
              <a:t> for the students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IE" dirty="0" smtClean="0"/>
              <a:t>I </a:t>
            </a:r>
            <a:r>
              <a:rPr lang="en-IE" b="1" dirty="0" smtClean="0">
                <a:solidFill>
                  <a:srgbClr val="990033"/>
                </a:solidFill>
              </a:rPr>
              <a:t>research</a:t>
            </a:r>
            <a:r>
              <a:rPr lang="en-IE" dirty="0" smtClean="0"/>
              <a:t> maths a lot more than I used to, to help me find fresh ideas and approaches for use when teaching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IE" dirty="0" smtClean="0"/>
              <a:t>I tend to </a:t>
            </a:r>
            <a:r>
              <a:rPr lang="en-IE" b="1" dirty="0" smtClean="0">
                <a:solidFill>
                  <a:srgbClr val="990033"/>
                </a:solidFill>
              </a:rPr>
              <a:t>reflect</a:t>
            </a:r>
            <a:r>
              <a:rPr lang="en-IE" dirty="0" smtClean="0"/>
              <a:t> more on how lessons went (e.g. student interaction and discussion levels)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B32376-9FEA-4566-9820-B791352A5F6C}" type="slidenum">
              <a:rPr lang="en-IE" smtClean="0"/>
              <a:pPr>
                <a:defRPr/>
              </a:pPr>
              <a:t>36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813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IE" b="1" dirty="0" smtClean="0"/>
              <a:t>Strengths &amp; Weaknesses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IE" b="1" dirty="0" smtClean="0">
                <a:solidFill>
                  <a:srgbClr val="990033"/>
                </a:solidFill>
              </a:rPr>
              <a:t>Recommendations </a:t>
            </a:r>
            <a:r>
              <a:rPr lang="en-IE" b="1" dirty="0">
                <a:solidFill>
                  <a:srgbClr val="990033"/>
                </a:solidFill>
              </a:rPr>
              <a:t>as to how Lesson Study could be integrated into a </a:t>
            </a:r>
            <a:r>
              <a:rPr lang="en-IE" b="1">
                <a:solidFill>
                  <a:srgbClr val="990033"/>
                </a:solidFill>
              </a:rPr>
              <a:t>school </a:t>
            </a:r>
            <a:r>
              <a:rPr lang="en-IE" b="1" smtClean="0">
                <a:solidFill>
                  <a:srgbClr val="990033"/>
                </a:solidFill>
              </a:rPr>
              <a:t>context</a:t>
            </a:r>
            <a:endParaRPr lang="en-IE" b="1" dirty="0" smtClean="0">
              <a:solidFill>
                <a:srgbClr val="990033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IE" sz="2400" dirty="0" smtClean="0"/>
              <a:t>Share our experience with other subject departments.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IE" sz="2400" dirty="0" smtClean="0"/>
              <a:t>Schools could set up a central repository (online) where all resources can be stored, added to and accessed by teachers.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IE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IE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B32376-9FEA-4566-9820-B791352A5F6C}" type="slidenum">
              <a:rPr lang="en-IE" smtClean="0"/>
              <a:pPr>
                <a:defRPr/>
              </a:pPr>
              <a:t>37</a:t>
            </a:fld>
            <a:endParaRPr lang="en-IE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529208" y="8792"/>
            <a:ext cx="8579296" cy="136122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  <a:miter lim="800000"/>
            <a:headEnd/>
            <a:tailEnd/>
          </a:ln>
          <a:effectLst>
            <a:softEdge rad="127000"/>
          </a:effectLst>
          <a:scene3d>
            <a:camera prst="obliqueBottomLeft"/>
            <a:lightRig rig="threePt" dir="t"/>
          </a:scene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u="sng" kern="1200">
                <a:solidFill>
                  <a:schemeClr val="bg1">
                    <a:lumMod val="8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IE" u="none" smtClean="0"/>
              <a:t>Reflections on Lesson Study Process</a:t>
            </a:r>
            <a:endParaRPr lang="en-IE" u="none" dirty="0"/>
          </a:p>
        </p:txBody>
      </p:sp>
    </p:spTree>
    <p:extLst>
      <p:ext uri="{BB962C8B-B14F-4D97-AF65-F5344CB8AC3E}">
        <p14:creationId xmlns:p14="http://schemas.microsoft.com/office/powerpoint/2010/main" val="371452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>Introduction</a:t>
            </a:r>
            <a:endParaRPr lang="en-IE" b="1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780" y="1624012"/>
            <a:ext cx="822960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sz="2800" b="1" dirty="0"/>
              <a:t>T</a:t>
            </a:r>
            <a:r>
              <a:rPr lang="en-IE" sz="2800" b="1" dirty="0" smtClean="0"/>
              <a:t>opic investigated : </a:t>
            </a:r>
            <a:r>
              <a:rPr lang="en-IE" sz="2800" b="1" dirty="0" smtClean="0">
                <a:solidFill>
                  <a:srgbClr val="990033"/>
                </a:solidFill>
              </a:rPr>
              <a:t>Introduction to Patterns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sz="2800" b="1" dirty="0" smtClean="0">
                <a:solidFill>
                  <a:srgbClr val="990033"/>
                </a:solidFill>
              </a:rPr>
              <a:t>How we planned the lesson: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sz="2400" dirty="0" smtClean="0"/>
              <a:t>Meetings and discussions with maths department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sz="2400" dirty="0" smtClean="0"/>
              <a:t>It was decided to give priority to new material on syllabus, in this case “Patterns”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sz="2800" b="1" dirty="0" smtClean="0">
                <a:solidFill>
                  <a:srgbClr val="990033"/>
                </a:solidFill>
              </a:rPr>
              <a:t>Resources used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sz="2400" dirty="0" smtClean="0"/>
              <a:t>Internet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sz="2400" dirty="0" smtClean="0"/>
              <a:t>Developed our own questions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IE" sz="2800" dirty="0" smtClean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IE" sz="2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8BAFCC-65C4-4A74-B3D2-06A429979A84}" type="slidenum">
              <a:rPr lang="en-IE" smtClean="0"/>
              <a:pPr>
                <a:defRPr/>
              </a:pPr>
              <a:t>4</a:t>
            </a:fld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>Introduction</a:t>
            </a:r>
            <a:r>
              <a:rPr lang="en-IE" b="1" dirty="0" smtClean="0"/>
              <a:t> </a:t>
            </a:r>
            <a:endParaRPr lang="en-I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880" y="1594172"/>
            <a:ext cx="8229600" cy="4525963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b="1" dirty="0">
                <a:solidFill>
                  <a:srgbClr val="990033"/>
                </a:solidFill>
              </a:rPr>
              <a:t>Learning Outcomes </a:t>
            </a:r>
            <a:endParaRPr lang="en-IE" b="1" dirty="0" smtClean="0">
              <a:solidFill>
                <a:srgbClr val="990033"/>
              </a:solidFill>
            </a:endParaRPr>
          </a:p>
          <a:p>
            <a:pPr lvl="1"/>
            <a:r>
              <a:rPr lang="en-IE" dirty="0"/>
              <a:t>use tables to represent a repeating-pattern situation</a:t>
            </a:r>
          </a:p>
          <a:p>
            <a:pPr lvl="1"/>
            <a:r>
              <a:rPr lang="en-IE" dirty="0"/>
              <a:t>generalise and explain patterns and relationships in words and numbers </a:t>
            </a:r>
          </a:p>
          <a:p>
            <a:pPr lvl="1"/>
            <a:r>
              <a:rPr lang="en-IE" dirty="0"/>
              <a:t>write arithmetic expressions for particular terms in a sequence</a:t>
            </a:r>
          </a:p>
          <a:p>
            <a:pPr lvl="1"/>
            <a:r>
              <a:rPr lang="en-IE" dirty="0"/>
              <a:t>use tables, diagrams and graphs as tools for representing and analysing patterns and relations</a:t>
            </a:r>
          </a:p>
          <a:p>
            <a:pPr lvl="1"/>
            <a:r>
              <a:rPr lang="en-IE" dirty="0"/>
              <a:t>develop and use their own generalising strategies and ideas and consider those of others</a:t>
            </a:r>
          </a:p>
          <a:p>
            <a:pPr lvl="1"/>
            <a:r>
              <a:rPr lang="en-IE" dirty="0"/>
              <a:t>present and interpret solutions, explaining and justifying methods, inferences and </a:t>
            </a:r>
            <a:r>
              <a:rPr lang="en-IE" dirty="0" smtClean="0"/>
              <a:t>reasoning</a:t>
            </a:r>
          </a:p>
          <a:p>
            <a:pPr lvl="1"/>
            <a:r>
              <a:rPr lang="en-IE" dirty="0"/>
              <a:t>find the underlying formula written in words from which the data is </a:t>
            </a:r>
            <a:r>
              <a:rPr lang="en-IE" dirty="0" smtClean="0"/>
              <a:t>derived </a:t>
            </a:r>
            <a:r>
              <a:rPr lang="en-IE" dirty="0"/>
              <a:t>(linear </a:t>
            </a:r>
            <a:r>
              <a:rPr lang="en-IE" dirty="0" smtClean="0"/>
              <a:t>relations only)</a:t>
            </a:r>
            <a:endParaRPr lang="en-IE" dirty="0"/>
          </a:p>
          <a:p>
            <a:pPr lvl="1"/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442F1E-A617-40F4-83A2-90C1141EF153}" type="slidenum">
              <a:rPr lang="en-IE" smtClean="0"/>
              <a:pPr>
                <a:defRPr/>
              </a:pPr>
              <a:t>5</a:t>
            </a:fld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>Introduction</a:t>
            </a:r>
            <a:r>
              <a:rPr lang="en-IE" b="1" dirty="0" smtClean="0"/>
              <a:t> </a:t>
            </a:r>
            <a:endParaRPr lang="en-I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880" y="1624012"/>
            <a:ext cx="8229600" cy="4525963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b="1" dirty="0" smtClean="0">
                <a:solidFill>
                  <a:srgbClr val="990033"/>
                </a:solidFill>
              </a:rPr>
              <a:t>Why did we choose to focus on this mathematical area?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It’s a </a:t>
            </a:r>
            <a:r>
              <a:rPr lang="en-IE" b="1" dirty="0" smtClean="0">
                <a:solidFill>
                  <a:srgbClr val="990033"/>
                </a:solidFill>
              </a:rPr>
              <a:t>new topic </a:t>
            </a:r>
            <a:r>
              <a:rPr lang="en-IE" dirty="0" smtClean="0"/>
              <a:t>on the syllabus; as teachers, we decided it was important that we became more comfortable/familiar with the material and the desired learning outcomes.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dirty="0" smtClean="0"/>
              <a:t>As we had </a:t>
            </a:r>
            <a:r>
              <a:rPr lang="en-IE" b="1" dirty="0" smtClean="0">
                <a:solidFill>
                  <a:srgbClr val="990033"/>
                </a:solidFill>
              </a:rPr>
              <a:t>never taught </a:t>
            </a:r>
            <a:r>
              <a:rPr lang="en-IE" dirty="0" smtClean="0"/>
              <a:t>this topic before, we were also keen to explore various methodologies which might enhance the understanding of the topic for students.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442F1E-A617-40F4-83A2-90C1141EF153}" type="slidenum">
              <a:rPr lang="en-IE" smtClean="0"/>
              <a:pPr>
                <a:defRPr/>
              </a:pPr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65842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>Introduction </a:t>
            </a:r>
            <a:endParaRPr lang="en-IE" b="1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9768" y="1624012"/>
            <a:ext cx="8229600" cy="4613300"/>
          </a:xfrm>
        </p:spPr>
        <p:txBody>
          <a:bodyPr rtlCol="0">
            <a:normAutofit lnSpcReduction="10000"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n-IE" sz="2800" b="1" dirty="0"/>
              <a:t>Enduring </a:t>
            </a:r>
            <a:r>
              <a:rPr lang="en-IE" sz="2800" b="1" dirty="0" smtClean="0"/>
              <a:t>understandings</a:t>
            </a: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n-IE" sz="2800" b="1" dirty="0" smtClean="0">
                <a:solidFill>
                  <a:srgbClr val="990033"/>
                </a:solidFill>
              </a:rPr>
              <a:t>What we wanted the students to “get”</a:t>
            </a:r>
          </a:p>
          <a:p>
            <a:r>
              <a:rPr lang="en-IE" sz="2400" dirty="0"/>
              <a:t>Answer the question actually </a:t>
            </a:r>
            <a:r>
              <a:rPr lang="en-IE" sz="2400" dirty="0" smtClean="0"/>
              <a:t>asked (not the one they would like to be asked)</a:t>
            </a:r>
            <a:endParaRPr lang="en-IE" sz="2400" dirty="0"/>
          </a:p>
          <a:p>
            <a:r>
              <a:rPr lang="en-IE" sz="2400" dirty="0"/>
              <a:t>Help the students to develop </a:t>
            </a:r>
            <a:r>
              <a:rPr lang="en-IE" sz="2400" b="1" u="sng" dirty="0">
                <a:solidFill>
                  <a:srgbClr val="990033"/>
                </a:solidFill>
              </a:rPr>
              <a:t>“stay-ability” </a:t>
            </a:r>
            <a:r>
              <a:rPr lang="en-IE" sz="2400" dirty="0"/>
              <a:t>and </a:t>
            </a:r>
            <a:r>
              <a:rPr lang="en-IE" sz="2400" b="1" u="sng" dirty="0">
                <a:solidFill>
                  <a:srgbClr val="990033"/>
                </a:solidFill>
              </a:rPr>
              <a:t>“self start” </a:t>
            </a:r>
            <a:r>
              <a:rPr lang="en-IE" sz="2400" dirty="0" smtClean="0"/>
              <a:t>practices</a:t>
            </a:r>
            <a:r>
              <a:rPr lang="en-IE" sz="2400" dirty="0" smtClean="0">
                <a:solidFill>
                  <a:srgbClr val="990033"/>
                </a:solidFill>
              </a:rPr>
              <a:t> </a:t>
            </a:r>
            <a:r>
              <a:rPr lang="en-IE" sz="2400" dirty="0" smtClean="0"/>
              <a:t>with unfamiliar </a:t>
            </a:r>
            <a:r>
              <a:rPr lang="en-IE" sz="2400" dirty="0"/>
              <a:t>questions</a:t>
            </a:r>
          </a:p>
          <a:p>
            <a:r>
              <a:rPr lang="en-IE" sz="2400" dirty="0"/>
              <a:t>Obviously, we wanted students to develop </a:t>
            </a:r>
            <a:r>
              <a:rPr lang="en-IE" sz="2400" b="1" u="sng" dirty="0">
                <a:solidFill>
                  <a:srgbClr val="990033"/>
                </a:solidFill>
              </a:rPr>
              <a:t>Problem Solving Skills</a:t>
            </a:r>
          </a:p>
          <a:p>
            <a:r>
              <a:rPr lang="en-IE" sz="2400" dirty="0" smtClean="0"/>
              <a:t>Finally, by the end of the session, we hoped that students would begin to see </a:t>
            </a:r>
            <a:r>
              <a:rPr lang="en-IE" sz="2400" b="1" dirty="0" smtClean="0">
                <a:solidFill>
                  <a:srgbClr val="990033"/>
                </a:solidFill>
              </a:rPr>
              <a:t>connections</a:t>
            </a:r>
            <a:r>
              <a:rPr lang="en-IE" sz="2400" dirty="0" smtClean="0"/>
              <a:t> between different mathematical topics, e.g</a:t>
            </a:r>
            <a:r>
              <a:rPr lang="en-IE" sz="2400" dirty="0"/>
              <a:t>. </a:t>
            </a:r>
            <a:r>
              <a:rPr lang="en-IE" sz="2400" dirty="0" smtClean="0"/>
              <a:t>Patterns </a:t>
            </a:r>
            <a:r>
              <a:rPr lang="en-IE" sz="2400" dirty="0" smtClean="0">
                <a:sym typeface="Wingdings"/>
              </a:rPr>
              <a:t></a:t>
            </a:r>
            <a:r>
              <a:rPr lang="en-IE" sz="2400" dirty="0" smtClean="0"/>
              <a:t> </a:t>
            </a:r>
            <a:r>
              <a:rPr lang="en-IE" sz="2400" dirty="0"/>
              <a:t>Coordinate </a:t>
            </a:r>
            <a:r>
              <a:rPr lang="en-IE" sz="2400" dirty="0" smtClean="0"/>
              <a:t>geometry </a:t>
            </a:r>
            <a:r>
              <a:rPr lang="en-IE" sz="2400" dirty="0">
                <a:sym typeface="Wingdings"/>
              </a:rPr>
              <a:t></a:t>
            </a:r>
            <a:r>
              <a:rPr lang="en-IE" sz="2400" dirty="0" smtClean="0"/>
              <a:t> Slope, etc.</a:t>
            </a:r>
            <a:endParaRPr lang="en-IE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979E7F-673D-4108-949D-87F0AACF44A2}" type="slidenum">
              <a:rPr lang="en-IE" smtClean="0"/>
              <a:pPr>
                <a:defRPr/>
              </a:pPr>
              <a:t>7</a:t>
            </a:fld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872" y="44624"/>
            <a:ext cx="8229600" cy="1224136"/>
          </a:xfrm>
          <a:ln>
            <a:miter lim="800000"/>
            <a:headEnd/>
            <a:tailEnd/>
          </a:ln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>Reflections on the Lesson</a:t>
            </a:r>
            <a:endParaRPr lang="en-IE" b="1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b="1" dirty="0" smtClean="0">
                <a:solidFill>
                  <a:srgbClr val="990033"/>
                </a:solidFill>
              </a:rPr>
              <a:t>Student Learning : </a:t>
            </a:r>
            <a:r>
              <a:rPr lang="en-IE" dirty="0" smtClean="0"/>
              <a:t>What we learned about students’ understanding based on data collected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b="1" dirty="0" smtClean="0">
                <a:solidFill>
                  <a:srgbClr val="990033"/>
                </a:solidFill>
              </a:rPr>
              <a:t>Teaching Strategies: </a:t>
            </a:r>
            <a:r>
              <a:rPr lang="en-IE" dirty="0" smtClean="0"/>
              <a:t>What we noticed about our own teaching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I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5DCA4E-1579-4A31-9E5B-C320DFAAF292}" type="slidenum">
              <a:rPr lang="en-IE" smtClean="0"/>
              <a:pPr>
                <a:defRPr/>
              </a:pPr>
              <a:t>8</a:t>
            </a:fld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872" y="44624"/>
            <a:ext cx="8229600" cy="1368152"/>
          </a:xfrm>
          <a:ln>
            <a:miter lim="800000"/>
            <a:headEnd/>
            <a:tailEnd/>
          </a:ln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b="1" u="none" dirty="0" smtClean="0"/>
              <a:t/>
            </a:r>
            <a:br>
              <a:rPr lang="en-IE" b="1" u="none" dirty="0" smtClean="0"/>
            </a:br>
            <a:r>
              <a:rPr lang="en-IE" b="1" u="none" dirty="0" smtClean="0"/>
              <a:t>Student Learning  </a:t>
            </a:r>
            <a:br>
              <a:rPr lang="en-IE" b="1" u="none" dirty="0" smtClean="0"/>
            </a:br>
            <a:endParaRPr lang="en-IE" sz="5400" b="1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445692"/>
            <a:ext cx="8229600" cy="47863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IE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IE" b="1" dirty="0" smtClean="0">
                <a:solidFill>
                  <a:srgbClr val="990033"/>
                </a:solidFill>
              </a:rPr>
              <a:t>Data Collected from the Lesson: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IE" dirty="0" smtClean="0"/>
              <a:t>Academic, e.g. samples of students’ work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IE" dirty="0" smtClean="0"/>
              <a:t>Motivation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IE" dirty="0" smtClean="0"/>
              <a:t>Social Behaviour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B45F22-5B31-4218-983B-B5BC86660AFB}" type="slidenum">
              <a:rPr lang="en-IE" smtClean="0"/>
              <a:pPr>
                <a:defRPr/>
              </a:pPr>
              <a:t>9</a:t>
            </a:fld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12CF6C46FFE94CA8A9092A06B91545" ma:contentTypeVersion="1" ma:contentTypeDescription="Create a new document." ma:contentTypeScope="" ma:versionID="30ca1c7ebed630c1016829c2a1a4f149">
  <xsd:schema xmlns:xsd="http://www.w3.org/2001/XMLSchema" xmlns:xs="http://www.w3.org/2001/XMLSchema" xmlns:p="http://schemas.microsoft.com/office/2006/metadata/properties" xmlns:ns3="b1d8421d-002a-4abb-b7b6-8af25667e8ad" targetNamespace="http://schemas.microsoft.com/office/2006/metadata/properties" ma:root="true" ma:fieldsID="6ad45303017be1d3153c6da7aa14bb3d" ns3:_="">
    <xsd:import namespace="b1d8421d-002a-4abb-b7b6-8af25667e8ad"/>
    <xsd:element name="properties">
      <xsd:complexType>
        <xsd:sequence>
          <xsd:element name="documentManagement">
            <xsd:complexType>
              <xsd:all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d8421d-002a-4abb-b7b6-8af25667e8a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6C94E02-9B76-4FA0-AB61-F92D6041E996}">
  <ds:schemaRefs>
    <ds:schemaRef ds:uri="b1d8421d-002a-4abb-b7b6-8af25667e8ad"/>
    <ds:schemaRef ds:uri="http://purl.org/dc/terms/"/>
    <ds:schemaRef ds:uri="http://purl.org/dc/elements/1.1/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E88C003-4833-469E-9DB7-50A0BEE9914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C3AFCEC-B0E4-4170-A5BE-FBB523E08B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d8421d-002a-4abb-b7b6-8af25667e8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1189</TotalTime>
  <Words>2042</Words>
  <Application>Microsoft Office PowerPoint</Application>
  <PresentationFormat>On-screen Show (4:3)</PresentationFormat>
  <Paragraphs>253</Paragraphs>
  <Slides>37</Slides>
  <Notes>37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Maths Counts  Insights into Lesson Study</vt:lpstr>
      <vt:lpstr>Moate Community School</vt:lpstr>
      <vt:lpstr>Insights into Lesson Study</vt:lpstr>
      <vt:lpstr>Introduction</vt:lpstr>
      <vt:lpstr>Introduction </vt:lpstr>
      <vt:lpstr>Introduction </vt:lpstr>
      <vt:lpstr>Introduction </vt:lpstr>
      <vt:lpstr>Reflections on the Lesson</vt:lpstr>
      <vt:lpstr> Student Learning   </vt:lpstr>
      <vt:lpstr>Student Understanding</vt:lpstr>
      <vt:lpstr>PowerPoint Presentation</vt:lpstr>
      <vt:lpstr>Student Learning</vt:lpstr>
      <vt:lpstr>Common Misconceptions</vt:lpstr>
      <vt:lpstr>Common Misconceptions</vt:lpstr>
      <vt:lpstr>Common Misconceptions</vt:lpstr>
      <vt:lpstr>Common Misconceptions</vt:lpstr>
      <vt:lpstr>Common Misconceptions</vt:lpstr>
      <vt:lpstr>Common Misconceptions</vt:lpstr>
      <vt:lpstr>Addressing Misconceptions </vt:lpstr>
      <vt:lpstr>Summary</vt:lpstr>
      <vt:lpstr>Summary</vt:lpstr>
      <vt:lpstr>Teaching Strategies </vt:lpstr>
      <vt:lpstr>Teaching Strategies </vt:lpstr>
      <vt:lpstr>Teaching Strategies</vt:lpstr>
      <vt:lpstr>Teaching Strategies</vt:lpstr>
      <vt:lpstr>Teaching Strategies</vt:lpstr>
      <vt:lpstr>PowerPoint Presentation</vt:lpstr>
      <vt:lpstr>Teaching Strategies</vt:lpstr>
      <vt:lpstr>Teaching Strategies</vt:lpstr>
      <vt:lpstr>Teaching Strategies</vt:lpstr>
      <vt:lpstr>Teaching Strategies</vt:lpstr>
      <vt:lpstr>Teaching Strategies</vt:lpstr>
      <vt:lpstr>Teaching Strategies</vt:lpstr>
      <vt:lpstr>Teaching Strategies</vt:lpstr>
      <vt:lpstr>Reflections on Lesson Study Process</vt:lpstr>
      <vt:lpstr>Reflections on Lesson Study Process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</dc:creator>
  <cp:lastModifiedBy>Anne</cp:lastModifiedBy>
  <cp:revision>87</cp:revision>
  <cp:lastPrinted>2013-08-30T17:48:04Z</cp:lastPrinted>
  <dcterms:created xsi:type="dcterms:W3CDTF">2013-08-28T18:56:52Z</dcterms:created>
  <dcterms:modified xsi:type="dcterms:W3CDTF">2013-11-21T10:32:47Z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0x0101003712CF6C46FFE94CA8A9092A06B91545</vt:lpwstr>
  </property>
  <property fmtid="{D5CDD505-2E9C-101B-9397-08002B2CF9AE}" pid="3" name="IsMyDocuments">
    <vt:bool>true</vt:bool>
  </property>
</Properties>
</file>