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4" r:id="rId15"/>
    <p:sldId id="286" r:id="rId16"/>
    <p:sldId id="270" r:id="rId17"/>
    <p:sldId id="285" r:id="rId18"/>
    <p:sldId id="28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>
        <p:scale>
          <a:sx n="70" d="100"/>
          <a:sy n="7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3C667E6B-74BD-423B-A6BD-5A2CB1C9F106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1331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0F21B710-4962-430E-B8B5-969A446FB6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26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3C4DA5-2E68-4511-8EB2-1FE721A439E9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56A693-FA80-4D59-A5E6-7A091E01E8AE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CC5E72-D50F-4EC8-8CC7-1CC99C542B8A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3B9A09-FFF8-43A3-84C9-FF2298CEC3A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76A9E3-716A-44E3-AACD-78FDF1115A4E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DAC33F-7F74-456F-A445-216ED1DA234A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A115A7A-A001-4D0E-81E7-6EACBD6A20A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AD00B7-9FD4-4AB4-8C26-3C6BE79BF27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72A3DC-34D2-4AF8-8497-A70583300AC4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4CADB0-6808-42C6-8054-7FAC6DC2FE52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2787BA-FFE6-4202-B997-C9D07AE978C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CF5007-1EED-4F0B-896B-5BE0690F9A17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6F683F-1CE7-4FCE-B879-F967B99701E8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B1BEDE-9B3C-4F37-9AAC-C0E56BE47016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C4F41C-2E5B-4154-A00E-E979ED36BB9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64CE5F-C8FA-4C30-9B4D-8B2ED8805B06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BCA557-ECE5-4535-9BDB-55ADFD49588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E4627-A417-47A0-9B2A-C5D42F6C17D6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IE" sz="1200">
              <a:solidFill>
                <a:srgbClr val="000000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A747A1-8088-48AD-B1AC-74B9B87BF86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9EC6E7-F8C0-477F-9F3D-52D0EDD73B01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35AE64-4496-4174-9BA5-9BA623C858DD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IE" sz="1200">
              <a:solidFill>
                <a:srgbClr val="000000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D31FCE-7DD5-4B16-AC29-B3B7BD7D1698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F95F62-E4B2-4E66-B02A-A997679F646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5C30092-253A-4917-843D-B22B86D9DF3E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IE" sz="1200">
              <a:solidFill>
                <a:srgbClr val="000000"/>
              </a:solidFill>
              <a:latin typeface="Calibri"/>
              <a:cs typeface="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F5751736-9C05-45F2-9724-026FC6123D86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EB6D-AD8F-413C-9668-083F113BD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BCFD4222-BB01-4E7F-A72E-7F23A8F92381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7ED54-3F2F-4428-AC57-B1118B466A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FA3E9542-3068-4740-AE53-EA06798C1F1D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0BA7B-89A3-415F-ACA0-6238CB38A67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-26508" y="-33128"/>
            <a:ext cx="9183758" cy="69441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83756"/>
              <a:gd name="f7" fmla="val 6944140"/>
              <a:gd name="f8" fmla="val 543339"/>
              <a:gd name="f9" fmla="val 569843"/>
              <a:gd name="f10" fmla="val 6400800"/>
              <a:gd name="f11" fmla="val 6361044"/>
              <a:gd name="f12" fmla="val 13252"/>
              <a:gd name="f13" fmla="val 6917635"/>
              <a:gd name="f14" fmla="val 8835"/>
              <a:gd name="f15" fmla="val 4616174"/>
              <a:gd name="f16" fmla="val 4417"/>
              <a:gd name="f17" fmla="val 2314714"/>
              <a:gd name="f18" fmla="+- 0 0 -90"/>
              <a:gd name="f19" fmla="*/ f3 1 9183756"/>
              <a:gd name="f20" fmla="*/ f4 1 6944140"/>
              <a:gd name="f21" fmla="+- f7 0 f5"/>
              <a:gd name="f22" fmla="+- f6 0 f5"/>
              <a:gd name="f23" fmla="*/ f18 f0 1"/>
              <a:gd name="f24" fmla="*/ f22 1 9183756"/>
              <a:gd name="f25" fmla="*/ f21 1 6944140"/>
              <a:gd name="f26" fmla="*/ 0 f22 1"/>
              <a:gd name="f27" fmla="*/ 0 f21 1"/>
              <a:gd name="f28" fmla="*/ 543339 f22 1"/>
              <a:gd name="f29" fmla="*/ 569843 f22 1"/>
              <a:gd name="f30" fmla="*/ 6400800 f21 1"/>
              <a:gd name="f31" fmla="*/ 9183756 f22 1"/>
              <a:gd name="f32" fmla="*/ 6361044 f21 1"/>
              <a:gd name="f33" fmla="*/ 6944140 f21 1"/>
              <a:gd name="f34" fmla="*/ 13252 f22 1"/>
              <a:gd name="f35" fmla="*/ 6917635 f21 1"/>
              <a:gd name="f36" fmla="*/ f23 1 f2"/>
              <a:gd name="f37" fmla="*/ f26 1 9183756"/>
              <a:gd name="f38" fmla="*/ f27 1 6944140"/>
              <a:gd name="f39" fmla="*/ f28 1 9183756"/>
              <a:gd name="f40" fmla="*/ f29 1 9183756"/>
              <a:gd name="f41" fmla="*/ f30 1 6944140"/>
              <a:gd name="f42" fmla="*/ f31 1 9183756"/>
              <a:gd name="f43" fmla="*/ f32 1 6944140"/>
              <a:gd name="f44" fmla="*/ f33 1 6944140"/>
              <a:gd name="f45" fmla="*/ f34 1 9183756"/>
              <a:gd name="f46" fmla="*/ f35 1 6944140"/>
              <a:gd name="f47" fmla="*/ f5 1 f24"/>
              <a:gd name="f48" fmla="*/ f6 1 f24"/>
              <a:gd name="f49" fmla="*/ f5 1 f25"/>
              <a:gd name="f50" fmla="*/ f7 1 f25"/>
              <a:gd name="f51" fmla="+- f36 0 f1"/>
              <a:gd name="f52" fmla="*/ f37 1 f24"/>
              <a:gd name="f53" fmla="*/ f38 1 f25"/>
              <a:gd name="f54" fmla="*/ f39 1 f24"/>
              <a:gd name="f55" fmla="*/ f40 1 f24"/>
              <a:gd name="f56" fmla="*/ f41 1 f25"/>
              <a:gd name="f57" fmla="*/ f42 1 f24"/>
              <a:gd name="f58" fmla="*/ f43 1 f25"/>
              <a:gd name="f59" fmla="*/ f44 1 f25"/>
              <a:gd name="f60" fmla="*/ f45 1 f24"/>
              <a:gd name="f61" fmla="*/ f46 1 f25"/>
              <a:gd name="f62" fmla="*/ f47 f19 1"/>
              <a:gd name="f63" fmla="*/ f48 f19 1"/>
              <a:gd name="f64" fmla="*/ f50 f20 1"/>
              <a:gd name="f65" fmla="*/ f49 f20 1"/>
              <a:gd name="f66" fmla="*/ f52 f19 1"/>
              <a:gd name="f67" fmla="*/ f53 f20 1"/>
              <a:gd name="f68" fmla="*/ f54 f19 1"/>
              <a:gd name="f69" fmla="*/ f55 f19 1"/>
              <a:gd name="f70" fmla="*/ f56 f20 1"/>
              <a:gd name="f71" fmla="*/ f57 f19 1"/>
              <a:gd name="f72" fmla="*/ f58 f20 1"/>
              <a:gd name="f73" fmla="*/ f59 f20 1"/>
              <a:gd name="f74" fmla="*/ f60 f19 1"/>
              <a:gd name="f75" fmla="*/ f61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66" y="f67"/>
              </a:cxn>
              <a:cxn ang="f51">
                <a:pos x="f68" y="f67"/>
              </a:cxn>
              <a:cxn ang="f51">
                <a:pos x="f69" y="f70"/>
              </a:cxn>
              <a:cxn ang="f51">
                <a:pos x="f71" y="f72"/>
              </a:cxn>
              <a:cxn ang="f51">
                <a:pos x="f71" y="f73"/>
              </a:cxn>
              <a:cxn ang="f51">
                <a:pos x="f74" y="f75"/>
              </a:cxn>
              <a:cxn ang="f51">
                <a:pos x="f66" y="f67"/>
              </a:cxn>
            </a:cxnLst>
            <a:rect l="f62" t="f65" r="f63" b="f64"/>
            <a:pathLst>
              <a:path w="9183756" h="6944140">
                <a:moveTo>
                  <a:pt x="f5" y="f5"/>
                </a:moveTo>
                <a:lnTo>
                  <a:pt x="f8" y="f5"/>
                </a:lnTo>
                <a:lnTo>
                  <a:pt x="f9" y="f10"/>
                </a:lnTo>
                <a:lnTo>
                  <a:pt x="f6" y="f11"/>
                </a:lnTo>
                <a:lnTo>
                  <a:pt x="f6" y="f7"/>
                </a:lnTo>
                <a:lnTo>
                  <a:pt x="f12" y="f13"/>
                </a:lnTo>
                <a:cubicBezTo>
                  <a:pt x="f14" y="f15"/>
                  <a:pt x="f16" y="f17"/>
                  <a:pt x="f5" y="f5"/>
                </a:cubicBezTo>
                <a:close/>
              </a:path>
            </a:pathLst>
          </a:custGeom>
          <a:gradFill>
            <a:gsLst>
              <a:gs pos="0">
                <a:srgbClr val="FDCC33"/>
              </a:gs>
              <a:gs pos="100000">
                <a:srgbClr val="990033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>
              <a:solidFill>
                <a:srgbClr val="FFFFFF"/>
              </a:solidFill>
              <a:latin typeface="Calibri"/>
              <a:cs typeface="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62875" y="274640"/>
            <a:ext cx="8229600" cy="1143000"/>
          </a:xfrm>
          <a:solidFill>
            <a:srgbClr val="404040"/>
          </a:solidFill>
        </p:spPr>
        <p:txBody>
          <a:bodyPr/>
          <a:lstStyle>
            <a:lvl1pPr>
              <a:defRPr u="sng">
                <a:solidFill>
                  <a:srgbClr val="D9D9D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5EC19858-3A0B-4A5C-AA07-75570FB27F6A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B0B9-0489-43BC-BC8E-AD599CAF5DD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8DC23406-4756-4CB6-9177-0686AF0EA461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1FA2-1F1D-4162-946E-4EE7041EB5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A2991F83-56E9-47D3-957F-299AC58B2C4C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03E6-9224-43BD-90EB-68BC2EB76F7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7FB80C9F-7BBA-4282-A18C-C7AFF726C654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0C44-196E-4372-BF6E-9780C634BF0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6BAF583C-06CB-4E4B-831D-DF1D2F946D92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253C-635A-413F-B69E-8D1F31E626C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671284C4-819D-4333-9C52-7E3A03597C64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6B68-AF5D-47AC-A049-A7FB95B3964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92396C56-DA99-4DAF-9241-CCB4035FF76E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0D9A4-A938-4BF0-A644-4945147A6C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IE"/>
            </a:lvl1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87FFEF6E-2CBB-4A4E-A938-3D25D82EEC1F}" type="datetime1">
              <a:rPr lang="en-US"/>
              <a:pPr>
                <a:defRPr/>
              </a:pPr>
              <a:t>11/21/2013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8561-688F-4E90-9254-63FC14926F3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>
              <a:defRPr/>
            </a:pPr>
            <a:fld id="{3F1AE2FD-DCAB-44AA-9933-B6831AA0878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7694190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414342" y="9528"/>
            <a:ext cx="8315325" cy="3275015"/>
          </a:xfrm>
          <a:gradFill>
            <a:gsLst>
              <a:gs pos="0">
                <a:srgbClr val="FAC090"/>
              </a:gs>
              <a:gs pos="100000">
                <a:srgbClr val="990033"/>
              </a:gs>
            </a:gsLst>
            <a:path path="circle">
              <a:fillToRect l="50000" t="50000" r="50000" b="50000"/>
            </a:path>
          </a:gradFill>
          <a:ln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7200" b="1" i="1">
                <a:solidFill>
                  <a:srgbClr val="262626"/>
                </a:solidFill>
                <a:latin typeface="Bradley Hand ITC" pitchFamily="66"/>
              </a:rPr>
              <a:t>Maths Counts </a:t>
            </a:r>
            <a:r>
              <a:rPr lang="en-IE" sz="4000">
                <a:solidFill>
                  <a:srgbClr val="262626"/>
                </a:solidFill>
              </a:rPr>
              <a:t/>
            </a:r>
            <a:br>
              <a:rPr lang="en-IE" sz="4000">
                <a:solidFill>
                  <a:srgbClr val="262626"/>
                </a:solidFill>
              </a:rPr>
            </a:br>
            <a:r>
              <a:rPr lang="en-IE" sz="5400" b="1">
                <a:solidFill>
                  <a:srgbClr val="262626"/>
                </a:solidFill>
                <a:latin typeface="Century" pitchFamily="18"/>
              </a:rPr>
              <a:t>Insights into Lesson Study</a:t>
            </a:r>
            <a:endParaRPr lang="en-IE" sz="5400">
              <a:solidFill>
                <a:srgbClr val="262626"/>
              </a:solidFill>
            </a:endParaRPr>
          </a:p>
        </p:txBody>
      </p:sp>
      <p:sp>
        <p:nvSpPr>
          <p:cNvPr id="14340" name="Subtitle 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pic>
        <p:nvPicPr>
          <p:cNvPr id="14341" name="Picture 1" descr="ProjectMathsLogo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259388"/>
            <a:ext cx="12239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DEC 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5268913"/>
            <a:ext cx="11160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DESlogo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259388"/>
            <a:ext cx="12954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5229225"/>
            <a:ext cx="1223962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2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B72EFE-5D2E-4FEB-91D3-788527E4FDEC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  <p:pic>
        <p:nvPicPr>
          <p:cNvPr id="14347" name="Peer Learning.mp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3386138"/>
            <a:ext cx="1524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555875" y="3241675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latin typeface="Calibri" pitchFamily="34" charset="0"/>
                <a:hlinkClick r:id="rId2"/>
              </a:rPr>
              <a:t>https://vimeo.com/76941908</a:t>
            </a:r>
            <a:endParaRPr lang="en-IE">
              <a:latin typeface="Calibri" pitchFamily="34" charset="0"/>
            </a:endParaRP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555875" y="1916113"/>
            <a:ext cx="4968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6000">
                <a:latin typeface="Calibri" pitchFamily="34" charset="0"/>
              </a:rPr>
              <a:t>Play Video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547813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Student Understanding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IE" sz="2000" smtClean="0">
              <a:latin typeface="Calibri" pitchFamily="34" charset="0"/>
            </a:endParaRP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had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positive</a:t>
            </a:r>
            <a:r>
              <a:rPr lang="en-IE" sz="2000" smtClean="0">
                <a:latin typeface="Calibri" pitchFamily="34" charset="0"/>
              </a:rPr>
              <a:t> learning outcomes working in pairs.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enjoyed</a:t>
            </a:r>
            <a:r>
              <a:rPr lang="en-IE" sz="2000" smtClean="0">
                <a:latin typeface="Calibri" pitchFamily="34" charset="0"/>
              </a:rPr>
              <a:t> evaluating other pupils responses.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appreciated</a:t>
            </a:r>
            <a:r>
              <a:rPr lang="en-IE" sz="2000" smtClean="0">
                <a:latin typeface="Calibri" pitchFamily="34" charset="0"/>
              </a:rPr>
              <a:t>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other methods </a:t>
            </a:r>
            <a:r>
              <a:rPr lang="en-IE" sz="2000" smtClean="0">
                <a:latin typeface="Calibri" pitchFamily="34" charset="0"/>
              </a:rPr>
              <a:t>of learning over rote.</a:t>
            </a:r>
          </a:p>
          <a:p>
            <a:pPr eaLnBrk="1" hangingPunct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88CF5A-913F-4E8F-91B0-9CED38F63BD8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16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16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Students were able to </a:t>
            </a:r>
            <a:r>
              <a:rPr lang="en-IE" sz="2000" b="1" dirty="0">
                <a:solidFill>
                  <a:srgbClr val="C00000"/>
                </a:solidFill>
              </a:rPr>
              <a:t>discuss</a:t>
            </a:r>
            <a:r>
              <a:rPr lang="en-IE" sz="2000" dirty="0"/>
              <a:t> and </a:t>
            </a:r>
            <a:r>
              <a:rPr lang="en-IE" sz="2000" b="1" dirty="0">
                <a:solidFill>
                  <a:srgbClr val="C00000"/>
                </a:solidFill>
              </a:rPr>
              <a:t>explain</a:t>
            </a:r>
            <a:r>
              <a:rPr lang="en-IE" sz="2000" dirty="0"/>
              <a:t> key words </a:t>
            </a:r>
            <a:r>
              <a:rPr lang="en-IE" sz="2000" dirty="0" smtClean="0"/>
              <a:t> verbally in </a:t>
            </a:r>
            <a:r>
              <a:rPr lang="en-IE" sz="2000" dirty="0"/>
              <a:t>a clear and concise </a:t>
            </a:r>
            <a:r>
              <a:rPr lang="en-IE" sz="2000" dirty="0" smtClean="0"/>
              <a:t>manner.</a:t>
            </a: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Students were able to explain the </a:t>
            </a:r>
            <a:r>
              <a:rPr lang="en-IE" sz="2000" b="1" dirty="0">
                <a:solidFill>
                  <a:srgbClr val="C00000"/>
                </a:solidFill>
              </a:rPr>
              <a:t>key word</a:t>
            </a:r>
            <a:r>
              <a:rPr lang="en-IE" sz="2000" dirty="0"/>
              <a:t> in a written sentence.</a:t>
            </a: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Students performed </a:t>
            </a:r>
            <a:r>
              <a:rPr lang="en-IE" sz="2000" b="1" dirty="0">
                <a:solidFill>
                  <a:srgbClr val="C00000"/>
                </a:solidFill>
              </a:rPr>
              <a:t>better</a:t>
            </a:r>
            <a:r>
              <a:rPr lang="en-IE" sz="2000" dirty="0"/>
              <a:t> in </a:t>
            </a:r>
            <a:r>
              <a:rPr lang="en-IE" sz="2000" b="1" dirty="0">
                <a:solidFill>
                  <a:srgbClr val="C00000"/>
                </a:solidFill>
              </a:rPr>
              <a:t>literacy</a:t>
            </a:r>
            <a:r>
              <a:rPr lang="en-IE" sz="2000" dirty="0"/>
              <a:t> examinations than those taught the keywords by rote.</a:t>
            </a: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Students were able to </a:t>
            </a:r>
            <a:r>
              <a:rPr lang="en-IE" sz="2000" b="1" dirty="0">
                <a:solidFill>
                  <a:srgbClr val="C00000"/>
                </a:solidFill>
              </a:rPr>
              <a:t>apply</a:t>
            </a:r>
            <a:r>
              <a:rPr lang="en-IE" sz="2000" dirty="0"/>
              <a:t> mathematical concepts to everyday situations.</a:t>
            </a: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</p:txBody>
      </p:sp>
      <p:sp>
        <p:nvSpPr>
          <p:cNvPr id="33794" name="Title 3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33795" name="Title 1"/>
          <p:cNvSpPr txBox="1">
            <a:spLocks noChangeArrowheads="1"/>
          </p:cNvSpPr>
          <p:nvPr/>
        </p:nvSpPr>
        <p:spPr bwMode="auto">
          <a:xfrm>
            <a:off x="457200" y="44450"/>
            <a:ext cx="8229600" cy="15478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IE" sz="4400" b="1">
                <a:solidFill>
                  <a:srgbClr val="D9D9D9"/>
                </a:solidFill>
                <a:latin typeface="Calibri" pitchFamily="34" charset="0"/>
              </a:rPr>
              <a:t>Effective Student Understanding</a:t>
            </a:r>
          </a:p>
        </p:txBody>
      </p:sp>
      <p:sp>
        <p:nvSpPr>
          <p:cNvPr id="5" name="Slide Number Placeholder 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C5CF5A-5E36-4458-8C93-CD6564761EEA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Student Learning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Misconceptions</a:t>
            </a:r>
          </a:p>
          <a:p>
            <a:pPr algn="ctr" eaLnBrk="1" hangingPunct="1"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had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misconceptions</a:t>
            </a:r>
            <a:r>
              <a:rPr lang="en-IE" sz="2000" smtClean="0">
                <a:latin typeface="Calibri" pitchFamily="34" charset="0"/>
              </a:rPr>
              <a:t> between the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general meaning </a:t>
            </a:r>
            <a:r>
              <a:rPr lang="en-IE" sz="2000" smtClean="0">
                <a:latin typeface="Calibri" pitchFamily="34" charset="0"/>
              </a:rPr>
              <a:t>of words and the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meaning.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Difficulty relating mathematical concepts to everyday situations.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Most difficult word: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Sample space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Difficulty relating statistical vocabulary to everyday situations.</a:t>
            </a:r>
          </a:p>
          <a:p>
            <a:pPr eaLnBrk="1" hangingPunct="1">
              <a:buFont typeface="Arial" charset="0"/>
              <a:buNone/>
            </a:pPr>
            <a:endParaRPr lang="en-IE"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5B3261-4600-4B36-8BA6-77CBB72B8BE4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3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37890" name="Title 1"/>
          <p:cNvSpPr txBox="1">
            <a:spLocks noChangeArrowheads="1"/>
          </p:cNvSpPr>
          <p:nvPr/>
        </p:nvSpPr>
        <p:spPr bwMode="auto">
          <a:xfrm>
            <a:off x="457200" y="44450"/>
            <a:ext cx="8229600" cy="15478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IE" sz="4400" b="1">
                <a:solidFill>
                  <a:srgbClr val="D9D9D9"/>
                </a:solidFill>
                <a:latin typeface="Calibri" pitchFamily="34" charset="0"/>
              </a:rPr>
              <a:t>Effective Student Understanding</a:t>
            </a:r>
          </a:p>
        </p:txBody>
      </p:sp>
      <p:sp>
        <p:nvSpPr>
          <p:cNvPr id="5" name="Slide Number Placeholder 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B9F6A7-AFC5-4545-8048-B01FF59AE3C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188913"/>
            <a:ext cx="8739187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" y="1268413"/>
            <a:ext cx="87249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endParaRPr lang="en-IE" smtClean="0">
              <a:latin typeface="Calibri" pitchFamily="34" charset="0"/>
            </a:endParaRPr>
          </a:p>
        </p:txBody>
      </p:sp>
      <p:sp>
        <p:nvSpPr>
          <p:cNvPr id="39938" name="Title 1"/>
          <p:cNvSpPr txBox="1">
            <a:spLocks noChangeArrowheads="1"/>
          </p:cNvSpPr>
          <p:nvPr/>
        </p:nvSpPr>
        <p:spPr bwMode="auto">
          <a:xfrm>
            <a:off x="457200" y="44450"/>
            <a:ext cx="8229600" cy="1547813"/>
          </a:xfrm>
          <a:prstGeom prst="rect">
            <a:avLst/>
          </a:prstGeom>
          <a:solidFill>
            <a:srgbClr val="40404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IE" sz="4400" b="1">
                <a:solidFill>
                  <a:srgbClr val="D9D9D9"/>
                </a:solidFill>
                <a:latin typeface="Calibri" pitchFamily="34" charset="0"/>
              </a:rPr>
              <a:t>Effective Student Understanding</a:t>
            </a:r>
          </a:p>
        </p:txBody>
      </p:sp>
      <p:sp>
        <p:nvSpPr>
          <p:cNvPr id="5" name="Slide Number Placeholder 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1C8357-7D7A-4D92-90B4-5EA8673A305F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333375"/>
            <a:ext cx="8329613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0850"/>
            <a:ext cx="91979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 txBox="1">
            <a:spLocks noGrp="1"/>
          </p:cNvSpPr>
          <p:nvPr>
            <p:ph type="title"/>
          </p:nvPr>
        </p:nvSpPr>
        <p:spPr>
          <a:xfrm>
            <a:off x="457200" y="80963"/>
            <a:ext cx="8229600" cy="1547812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Addressing Misconceptions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9750" y="1341438"/>
            <a:ext cx="8382000" cy="5197475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b="1" dirty="0"/>
          </a:p>
          <a:p>
            <a:pPr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Recommendations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b="1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 smtClean="0">
                <a:solidFill>
                  <a:srgbClr val="C00000"/>
                </a:solidFill>
              </a:rPr>
              <a:t> Discuss </a:t>
            </a:r>
            <a:r>
              <a:rPr lang="en-IE" sz="2000" dirty="0" smtClean="0"/>
              <a:t>the </a:t>
            </a:r>
            <a:r>
              <a:rPr lang="en-IE" sz="2000" b="1" dirty="0" smtClean="0">
                <a:solidFill>
                  <a:srgbClr val="C00000"/>
                </a:solidFill>
              </a:rPr>
              <a:t>mathematical </a:t>
            </a:r>
            <a:r>
              <a:rPr lang="en-IE" sz="2000" b="1" dirty="0">
                <a:solidFill>
                  <a:srgbClr val="C00000"/>
                </a:solidFill>
              </a:rPr>
              <a:t>meaning </a:t>
            </a:r>
            <a:r>
              <a:rPr lang="en-IE" sz="2000" dirty="0"/>
              <a:t>and the </a:t>
            </a:r>
            <a:r>
              <a:rPr lang="en-IE" sz="2000" b="1" dirty="0">
                <a:solidFill>
                  <a:srgbClr val="C00000"/>
                </a:solidFill>
              </a:rPr>
              <a:t>general meaning </a:t>
            </a:r>
            <a:r>
              <a:rPr lang="en-IE" sz="2000" b="1" dirty="0" smtClean="0">
                <a:solidFill>
                  <a:srgbClr val="C00000"/>
                </a:solidFill>
              </a:rPr>
              <a:t> </a:t>
            </a:r>
            <a:br>
              <a:rPr lang="en-IE" sz="2000" b="1" dirty="0" smtClean="0">
                <a:solidFill>
                  <a:srgbClr val="C00000"/>
                </a:solidFill>
              </a:rPr>
            </a:br>
            <a:r>
              <a:rPr lang="en-IE" sz="2000" b="1" dirty="0" smtClean="0">
                <a:solidFill>
                  <a:srgbClr val="C00000"/>
                </a:solidFill>
              </a:rPr>
              <a:t>  </a:t>
            </a:r>
            <a:r>
              <a:rPr lang="en-IE" sz="2000" dirty="0" smtClean="0"/>
              <a:t>simultaneously</a:t>
            </a:r>
            <a:r>
              <a:rPr lang="en-IE" sz="2000" dirty="0"/>
              <a:t>.</a:t>
            </a:r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 Planned </a:t>
            </a:r>
            <a:r>
              <a:rPr lang="en-IE" sz="2000" dirty="0"/>
              <a:t>talk and </a:t>
            </a:r>
            <a:r>
              <a:rPr lang="en-IE" sz="2000" b="1" dirty="0">
                <a:solidFill>
                  <a:srgbClr val="C00000"/>
                </a:solidFill>
              </a:rPr>
              <a:t>discussion of key words</a:t>
            </a:r>
            <a:r>
              <a:rPr lang="en-IE" sz="2000" dirty="0"/>
              <a:t> is important.</a:t>
            </a:r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 </a:t>
            </a:r>
            <a:r>
              <a:rPr lang="en-IE" sz="2000" dirty="0" smtClean="0"/>
              <a:t>Relate </a:t>
            </a:r>
            <a:r>
              <a:rPr lang="en-IE" sz="2000" dirty="0"/>
              <a:t>the key words to </a:t>
            </a:r>
            <a:r>
              <a:rPr lang="en-IE" sz="2000" b="1" dirty="0">
                <a:solidFill>
                  <a:srgbClr val="C00000"/>
                </a:solidFill>
              </a:rPr>
              <a:t>everyday examples</a:t>
            </a:r>
            <a:r>
              <a:rPr lang="en-IE" sz="2000" dirty="0"/>
              <a:t>.</a:t>
            </a:r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 Give </a:t>
            </a:r>
            <a:r>
              <a:rPr lang="en-IE" sz="2000" dirty="0"/>
              <a:t>students </a:t>
            </a:r>
            <a:r>
              <a:rPr lang="en-IE" sz="2000" b="1" dirty="0">
                <a:solidFill>
                  <a:srgbClr val="C00000"/>
                </a:solidFill>
              </a:rPr>
              <a:t>longer time</a:t>
            </a:r>
            <a:r>
              <a:rPr lang="en-IE" sz="2000" dirty="0"/>
              <a:t> to explain their picture and explanation.</a:t>
            </a:r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 Allow </a:t>
            </a:r>
            <a:r>
              <a:rPr lang="en-IE" sz="2000" dirty="0"/>
              <a:t>the students to </a:t>
            </a:r>
            <a:r>
              <a:rPr lang="en-IE" sz="2000" b="1" dirty="0">
                <a:solidFill>
                  <a:srgbClr val="C00000"/>
                </a:solidFill>
              </a:rPr>
              <a:t>develop</a:t>
            </a:r>
            <a:r>
              <a:rPr lang="en-IE" sz="2000" dirty="0"/>
              <a:t> a definition of each word.</a:t>
            </a:r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 smtClean="0">
                <a:solidFill>
                  <a:srgbClr val="C00000"/>
                </a:solidFill>
              </a:rPr>
              <a:t> Avoid</a:t>
            </a:r>
            <a:r>
              <a:rPr lang="en-IE" sz="2000" dirty="0" smtClean="0"/>
              <a:t> </a:t>
            </a:r>
            <a:r>
              <a:rPr lang="en-IE" sz="2000" dirty="0"/>
              <a:t>giving the students the definition and then telling them to learn </a:t>
            </a:r>
            <a:r>
              <a:rPr lang="en-IE" sz="2000" dirty="0" smtClean="0"/>
              <a:t>it </a:t>
            </a:r>
            <a:r>
              <a:rPr lang="en-IE" sz="2000" i="1" dirty="0" smtClean="0"/>
              <a:t>“off  </a:t>
            </a:r>
            <a:br>
              <a:rPr lang="en-IE" sz="2000" i="1" dirty="0" smtClean="0"/>
            </a:br>
            <a:r>
              <a:rPr lang="en-IE" sz="2000" i="1" dirty="0" smtClean="0"/>
              <a:t>  by heart”.</a:t>
            </a:r>
            <a:endParaRPr lang="en-IE" sz="2000" i="1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Use simpler language during Maths class.</a:t>
            </a:r>
          </a:p>
          <a:p>
            <a:pPr marL="9207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C49649-3872-4381-8E2A-5AE66376A67F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16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848D13-3AB3-4DE7-BCB2-5B61E1722483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  <p:pic>
        <p:nvPicPr>
          <p:cNvPr id="4403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327025"/>
            <a:ext cx="808037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4060D2-34DC-4F3E-8A72-F35A43413C32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1600"/>
            <a:ext cx="8785225" cy="65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50825" y="836613"/>
            <a:ext cx="4033838" cy="1655762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6" name="Oval 5"/>
          <p:cNvSpPr/>
          <p:nvPr/>
        </p:nvSpPr>
        <p:spPr>
          <a:xfrm>
            <a:off x="403225" y="4752975"/>
            <a:ext cx="4033838" cy="165576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Summary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Students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learn best </a:t>
            </a:r>
            <a:r>
              <a:rPr lang="en-IE" sz="2000" smtClean="0">
                <a:latin typeface="Calibri" pitchFamily="34" charset="0"/>
              </a:rPr>
              <a:t>when they are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involved</a:t>
            </a:r>
            <a:r>
              <a:rPr lang="en-IE" sz="2000" smtClean="0">
                <a:latin typeface="Calibri" pitchFamily="34" charset="0"/>
              </a:rPr>
              <a:t> in the  learning process and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not passive </a:t>
            </a:r>
            <a:r>
              <a:rPr lang="en-IE" sz="2000" smtClean="0">
                <a:latin typeface="Calibri" pitchFamily="34" charset="0"/>
              </a:rPr>
              <a:t>observers.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Students don’t like group work that doesn’t have a definite result / outcome.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Students like to use their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own  language  </a:t>
            </a:r>
            <a:r>
              <a:rPr lang="en-IE" sz="2000" smtClean="0">
                <a:latin typeface="Calibri" pitchFamily="34" charset="0"/>
              </a:rPr>
              <a:t>when explaining key words.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Students don’t like  mathematical concepts without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applications</a:t>
            </a:r>
            <a:r>
              <a:rPr lang="en-IE" sz="2000" smtClean="0">
                <a:latin typeface="Calibri" pitchFamily="34" charset="0"/>
              </a:rPr>
              <a:t> to the real world.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Peer learning </a:t>
            </a:r>
            <a:r>
              <a:rPr lang="en-IE" sz="2000" smtClean="0">
                <a:latin typeface="Calibri" pitchFamily="34" charset="0"/>
              </a:rPr>
              <a:t>has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positive</a:t>
            </a:r>
            <a:r>
              <a:rPr lang="en-IE" sz="2000" smtClean="0">
                <a:latin typeface="Calibri" pitchFamily="34" charset="0"/>
              </a:rPr>
              <a:t> outcomes for students.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16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16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16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IE" sz="160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679470-3676-4EFF-9B1C-6BA893DD080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19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 txBox="1">
            <a:spLocks noGrp="1"/>
          </p:cNvSpPr>
          <p:nvPr>
            <p:ph type="title"/>
          </p:nvPr>
        </p:nvSpPr>
        <p:spPr>
          <a:xfrm>
            <a:off x="663575" y="0"/>
            <a:ext cx="8229600" cy="2492375"/>
          </a:xfrm>
        </p:spPr>
        <p:txBody>
          <a:bodyPr/>
          <a:lstStyle/>
          <a:p>
            <a:pPr eaLnBrk="1" hangingPunct="1"/>
            <a:r>
              <a:rPr lang="en-IE" u="none" smtClean="0">
                <a:latin typeface="Calibri" pitchFamily="34" charset="0"/>
              </a:rPr>
              <a:t>Coláiste Choilm</a:t>
            </a:r>
            <a:br>
              <a:rPr lang="en-IE" u="none" smtClean="0">
                <a:latin typeface="Calibri" pitchFamily="34" charset="0"/>
              </a:rPr>
            </a:br>
            <a:r>
              <a:rPr lang="en-IE" u="none" smtClean="0">
                <a:latin typeface="Calibri" pitchFamily="34" charset="0"/>
              </a:rPr>
              <a:t/>
            </a:r>
            <a:br>
              <a:rPr lang="en-IE" u="none" smtClean="0">
                <a:latin typeface="Calibri" pitchFamily="34" charset="0"/>
              </a:rPr>
            </a:br>
            <a:r>
              <a:rPr lang="en-IE" u="none" smtClean="0">
                <a:latin typeface="Calibri" pitchFamily="34" charset="0"/>
              </a:rPr>
              <a:t> Tullamore, Co. Offaly</a:t>
            </a:r>
          </a:p>
        </p:txBody>
      </p:sp>
      <p:sp>
        <p:nvSpPr>
          <p:cNvPr id="16386" name="Content Placeholder 2"/>
          <p:cNvSpPr txBox="1">
            <a:spLocks noGrp="1"/>
          </p:cNvSpPr>
          <p:nvPr>
            <p:ph idx="1"/>
          </p:nvPr>
        </p:nvSpPr>
        <p:spPr>
          <a:xfrm>
            <a:off x="539750" y="2565400"/>
            <a:ext cx="8280400" cy="3840163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Lesson Study Team:</a:t>
            </a:r>
          </a:p>
          <a:p>
            <a:pPr eaLnBrk="1" hangingPunct="1">
              <a:spcBef>
                <a:spcPts val="600"/>
              </a:spcBef>
            </a:pPr>
            <a:r>
              <a:rPr lang="en-IE" sz="2000" smtClean="0">
                <a:latin typeface="Calibri" pitchFamily="34" charset="0"/>
              </a:rPr>
              <a:t>Brendan McGlynn (Mathematics Co-ordinator)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IE" sz="2000" smtClean="0">
                <a:latin typeface="Calibri" pitchFamily="34" charset="0"/>
              </a:rPr>
              <a:t>      Genieve Rowland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en-IE" sz="2000" smtClean="0">
                <a:latin typeface="Calibri" pitchFamily="34" charset="0"/>
              </a:rPr>
              <a:t>      Eilish Kinsella</a:t>
            </a:r>
          </a:p>
          <a:p>
            <a:pPr eaLnBrk="1" hangingPunct="1">
              <a:spcBef>
                <a:spcPts val="600"/>
              </a:spcBef>
            </a:pPr>
            <a:r>
              <a:rPr lang="en-IE" sz="2000" smtClean="0">
                <a:latin typeface="Calibri" pitchFamily="34" charset="0"/>
              </a:rPr>
              <a:t>Leaving Certificate Mathematics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endParaRPr lang="en-IE" sz="2000" smtClean="0">
              <a:latin typeface="Calibri" pitchFamily="34" charset="0"/>
            </a:endParaRPr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Literacy Techniques/Interventions in Mathematics.</a:t>
            </a:r>
          </a:p>
        </p:txBody>
      </p:sp>
      <p:sp>
        <p:nvSpPr>
          <p:cNvPr id="4" name="Slide Number Placeholder 1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DB2FC5-A9B1-44A7-8B59-39D5BA9FD7EE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  <p:pic>
        <p:nvPicPr>
          <p:cNvPr id="16388" name="il_fi" descr="http://conorwalsh.net/crest/crest-images/colaiste-choilm-2d-medi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546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Summary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We learned as a department we need to focus on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literacy </a:t>
            </a:r>
            <a:r>
              <a:rPr lang="en-IE" sz="2000" smtClean="0">
                <a:latin typeface="Calibri" pitchFamily="34" charset="0"/>
              </a:rPr>
              <a:t>more.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Simpler language needs to be used in class.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Important link</a:t>
            </a:r>
            <a:r>
              <a:rPr lang="en-IE" sz="2000" smtClean="0">
                <a:latin typeface="Calibri" pitchFamily="34" charset="0"/>
              </a:rPr>
              <a:t> between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literacy </a:t>
            </a:r>
            <a:r>
              <a:rPr lang="en-IE" sz="2000" smtClean="0">
                <a:latin typeface="Calibri" pitchFamily="34" charset="0"/>
              </a:rPr>
              <a:t>and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Pure Maths</a:t>
            </a:r>
            <a:r>
              <a:rPr lang="en-IE" sz="2000" smtClean="0">
                <a:latin typeface="Calibri" pitchFamily="34" charset="0"/>
              </a:rPr>
              <a:t>, i.e once students develop an understanding of the term, they must be able to perform the relevant mathematical procedures associated with it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Literacy </a:t>
            </a:r>
            <a:r>
              <a:rPr lang="en-IE" sz="2000" smtClean="0">
                <a:latin typeface="Calibri" pitchFamily="34" charset="0"/>
              </a:rPr>
              <a:t>needs to be assessed as well as basic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skills</a:t>
            </a:r>
            <a:r>
              <a:rPr lang="en-IE" sz="2000" smtClean="0">
                <a:latin typeface="Calibri" pitchFamily="34" charset="0"/>
              </a:rPr>
              <a:t> and relevant operations associated with the terms.</a:t>
            </a: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2401FE-6CD8-4AB6-B1A0-FAB2C6DE74FC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 txBox="1">
            <a:spLocks noGrp="1"/>
          </p:cNvSpPr>
          <p:nvPr>
            <p:ph type="title"/>
          </p:nvPr>
        </p:nvSpPr>
        <p:spPr>
          <a:xfrm>
            <a:off x="457200" y="-26988"/>
            <a:ext cx="8229600" cy="1547813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Teaching Strategies</a:t>
            </a:r>
            <a:r>
              <a:rPr lang="en-IE" sz="3600" b="1" smtClean="0">
                <a:latin typeface="Calibri" pitchFamily="34" charset="0"/>
              </a:rPr>
              <a:t/>
            </a:r>
            <a:br>
              <a:rPr lang="en-IE" sz="3600" b="1" smtClean="0">
                <a:latin typeface="Calibri" pitchFamily="34" charset="0"/>
              </a:rPr>
            </a:br>
            <a:endParaRPr lang="en-IE" sz="3600" b="1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/>
              <a:t>     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What did I notice about my own teaching?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>
              <a:solidFill>
                <a:srgbClr val="C000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What was difficult?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b="1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en-IE" sz="2000" dirty="0"/>
              <a:t>Lessons did take longer and as a teacher you have to </a:t>
            </a:r>
            <a:r>
              <a:rPr lang="en-IE" sz="2000" b="1" dirty="0">
                <a:solidFill>
                  <a:srgbClr val="C00000"/>
                </a:solidFill>
              </a:rPr>
              <a:t>step back </a:t>
            </a:r>
            <a:r>
              <a:rPr lang="en-IE" sz="2000" dirty="0"/>
              <a:t>and allow the </a:t>
            </a:r>
            <a:r>
              <a:rPr lang="en-IE" sz="2000" b="1" dirty="0">
                <a:solidFill>
                  <a:srgbClr val="C00000"/>
                </a:solidFill>
              </a:rPr>
              <a:t>students</a:t>
            </a:r>
            <a:r>
              <a:rPr lang="en-IE" sz="2000" dirty="0"/>
              <a:t> develop their </a:t>
            </a:r>
            <a:r>
              <a:rPr lang="en-IE" sz="2000" b="1" dirty="0">
                <a:solidFill>
                  <a:srgbClr val="C00000"/>
                </a:solidFill>
              </a:rPr>
              <a:t>own understanding </a:t>
            </a:r>
            <a:r>
              <a:rPr lang="en-IE" sz="2000" dirty="0"/>
              <a:t>of words.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endParaRPr lang="en-IE" sz="2000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en-IE" sz="2000" dirty="0"/>
              <a:t>Group work must be </a:t>
            </a:r>
            <a:r>
              <a:rPr lang="en-IE" sz="2000" b="1" dirty="0">
                <a:solidFill>
                  <a:srgbClr val="C00000"/>
                </a:solidFill>
              </a:rPr>
              <a:t>planned well</a:t>
            </a:r>
            <a:r>
              <a:rPr lang="en-IE" sz="2000" dirty="0"/>
              <a:t> and classroom can be noisier than usual.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endParaRPr lang="en-IE" sz="2000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en-IE" sz="2000" b="1" dirty="0">
                <a:solidFill>
                  <a:srgbClr val="C00000"/>
                </a:solidFill>
              </a:rPr>
              <a:t>Instant feed back </a:t>
            </a:r>
            <a:r>
              <a:rPr lang="en-IE" sz="2000" dirty="0"/>
              <a:t>had to be given to the students responses.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endParaRPr lang="en-IE" sz="2000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en-IE" sz="2000" dirty="0" smtClean="0"/>
              <a:t>Some students </a:t>
            </a:r>
            <a:r>
              <a:rPr lang="en-IE" sz="2000" dirty="0"/>
              <a:t>did find it difficult to discuss their answers with the whole class.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Calibri"/>
              <a:buAutoNum type="arabicPeriod"/>
              <a:defRPr/>
            </a:pPr>
            <a:endParaRPr lang="en-IE" sz="2200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  <a:defRPr/>
            </a:pPr>
            <a:endParaRPr dirty="0"/>
          </a:p>
          <a:p>
            <a:pPr marL="0" indent="0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200" dirty="0"/>
              <a:t>L</a:t>
            </a:r>
          </a:p>
          <a:p>
            <a:pPr marL="514350" indent="-51435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Calibri"/>
              <a:buAutoNum type="arabicPeriod"/>
              <a:defRPr/>
            </a:pPr>
            <a:endParaRPr lang="en-IE" sz="1100" dirty="0"/>
          </a:p>
          <a:p>
            <a:pPr marL="514350" indent="-51435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Calibri"/>
              <a:buAutoNum type="arabicPeriod"/>
              <a:defRPr/>
            </a:pPr>
            <a:endParaRPr lang="en-IE" sz="11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11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11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F0A29F-AA19-4F30-9F0F-EBF9985454AC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Teaching Strategies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IE" smtClean="0">
                <a:latin typeface="Calibri" pitchFamily="34" charset="0"/>
              </a:rPr>
              <a:t>  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Was it difficult to facilitate and sustain communication and collaboration during the lesson?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000" smtClean="0">
                <a:latin typeface="Calibri" pitchFamily="34" charset="0"/>
              </a:rPr>
              <a:t>It was important to have a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time limit </a:t>
            </a:r>
            <a:r>
              <a:rPr lang="en-IE" sz="2000" smtClean="0">
                <a:latin typeface="Calibri" pitchFamily="34" charset="0"/>
              </a:rPr>
              <a:t>on each activity or students became bored.</a:t>
            </a:r>
          </a:p>
          <a:p>
            <a:pPr eaLnBrk="1" hangingPunct="1">
              <a:lnSpc>
                <a:spcPct val="90000"/>
              </a:lnSpc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Student pairings </a:t>
            </a:r>
            <a:r>
              <a:rPr lang="en-IE" sz="2000" smtClean="0">
                <a:latin typeface="Calibri" pitchFamily="34" charset="0"/>
              </a:rPr>
              <a:t>was important, strong with weak for peer learning.</a:t>
            </a:r>
          </a:p>
          <a:p>
            <a:pPr eaLnBrk="1" hangingPunct="1">
              <a:lnSpc>
                <a:spcPct val="90000"/>
              </a:lnSpc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000" smtClean="0">
                <a:latin typeface="Calibri" pitchFamily="34" charset="0"/>
              </a:rPr>
              <a:t>Collaborative learning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worked well </a:t>
            </a:r>
            <a:r>
              <a:rPr lang="en-IE" sz="2000" smtClean="0">
                <a:latin typeface="Calibri" pitchFamily="34" charset="0"/>
              </a:rPr>
              <a:t>with small classes 24, difficult with larger classes.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390EF-7D66-47E0-92B2-C775BA407BA8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22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Teaching Strategies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sz="2000" smtClean="0">
                <a:latin typeface="Calibri" pitchFamily="34" charset="0"/>
              </a:rPr>
              <a:t>   </a:t>
            </a:r>
          </a:p>
          <a:p>
            <a:pPr algn="ctr" eaLnBrk="1" hangingPunct="1">
              <a:buFont typeface="Arial" charset="0"/>
              <a:buNone/>
            </a:pPr>
            <a:r>
              <a:rPr lang="en-IE" sz="200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Was it difficult to ask questions to provoke students’ deep thinking?</a:t>
            </a:r>
          </a:p>
          <a:p>
            <a:pPr algn="ctr" eaLnBrk="1" hangingPunct="1"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/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Deep thinking </a:t>
            </a:r>
            <a:r>
              <a:rPr lang="en-IE" sz="2000" smtClean="0">
                <a:latin typeface="Calibri" pitchFamily="34" charset="0"/>
              </a:rPr>
              <a:t>questions were difficult for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weaker </a:t>
            </a:r>
            <a:r>
              <a:rPr lang="en-IE" sz="2000" smtClean="0">
                <a:latin typeface="Calibri" pitchFamily="34" charset="0"/>
              </a:rPr>
              <a:t>students.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Working in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groups</a:t>
            </a:r>
            <a:r>
              <a:rPr lang="en-IE" sz="2000" smtClean="0">
                <a:latin typeface="Calibri" pitchFamily="34" charset="0"/>
              </a:rPr>
              <a:t> did give them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confidence</a:t>
            </a:r>
            <a:r>
              <a:rPr lang="en-IE" sz="2000" smtClean="0">
                <a:latin typeface="Calibri" pitchFamily="34" charset="0"/>
              </a:rPr>
              <a:t> to elicit a response.</a:t>
            </a:r>
          </a:p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Sometimes stronger students shouted out the answer to the question too early.</a:t>
            </a: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356D47-1EBF-40A9-AEE4-DA7D59BF2C4B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r>
              <a:rPr lang="en-IE" u="none" smtClean="0">
                <a:latin typeface="Calibri" pitchFamily="34" charset="0"/>
              </a:rPr>
              <a:t>Teaching Strategies</a:t>
            </a:r>
            <a:endParaRPr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sz="2000" smtClean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r>
              <a:rPr lang="en-IE" sz="2000" b="1" smtClean="0">
                <a:latin typeface="Calibri" pitchFamily="34" charset="0"/>
              </a:rPr>
              <a:t>    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What changes would I make in the future, based on what I have learned in my teaching, to address students’ misconceptions?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Place a greater emphasis on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Literacy.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In future I will ensure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more student involvement </a:t>
            </a:r>
            <a:r>
              <a:rPr lang="en-IE" sz="2000" smtClean="0">
                <a:latin typeface="Calibri" pitchFamily="34" charset="0"/>
              </a:rPr>
              <a:t>in the learning process.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Adjust  the timing of lessons to facilitate more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talk &amp; discussion </a:t>
            </a:r>
            <a:r>
              <a:rPr lang="en-IE" sz="2000" smtClean="0">
                <a:latin typeface="Calibri" pitchFamily="34" charset="0"/>
              </a:rPr>
              <a:t>to eliminate misconceptions.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Allow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more time </a:t>
            </a:r>
            <a:r>
              <a:rPr lang="en-IE" sz="2000" smtClean="0">
                <a:latin typeface="Calibri" pitchFamily="34" charset="0"/>
              </a:rPr>
              <a:t>for questioning to eliminate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misconceptions.</a:t>
            </a:r>
            <a:endParaRPr sz="2000" b="1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Teaching Strategies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IE" smtClean="0">
                <a:latin typeface="Calibri" pitchFamily="34" charset="0"/>
              </a:rPr>
              <a:t>  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How did I engage and sustain students’ interest and attention during the lesson?</a:t>
            </a:r>
          </a:p>
          <a:p>
            <a:pPr eaLnBrk="1" hangingPunct="1"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  Talk &amp; Discussion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  Active Learning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  Collaborative Learning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  Encourage Self and Peer Evaluation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 Class was student lead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 Encourage students to think of some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real life </a:t>
            </a:r>
            <a:r>
              <a:rPr lang="en-IE" sz="2000" smtClean="0">
                <a:latin typeface="Calibri" pitchFamily="34" charset="0"/>
              </a:rPr>
              <a:t>mathematical contexts for the  word(s) they were working on.</a:t>
            </a:r>
          </a:p>
          <a:p>
            <a:pPr eaLnBrk="1" hangingPunct="1">
              <a:buFont typeface="Arial" charset="0"/>
              <a:buNone/>
            </a:pPr>
            <a:endParaRPr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26602E-A7C1-4940-838F-B295E3AC58B2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Teaching Strategies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IE" sz="2000" b="1" smtClean="0">
                <a:latin typeface="Calibri" pitchFamily="34" charset="0"/>
              </a:rPr>
              <a:t>    </a:t>
            </a:r>
          </a:p>
          <a:p>
            <a:pPr algn="ctr" eaLnBrk="1" hangingPunct="1"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How did I assess what students knew and understood during the lesson?</a:t>
            </a:r>
          </a:p>
          <a:p>
            <a:pPr algn="ctr" eaLnBrk="1" hangingPunct="1"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/>
            <a:r>
              <a:rPr lang="en-IE" sz="2000" smtClean="0">
                <a:latin typeface="Calibri" pitchFamily="34" charset="0"/>
              </a:rPr>
              <a:t>Assessment of  student responses during the lesson.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Literacy examinations separate to mathematical procedures.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self evaluation.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created posters with definition of word and images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Discussion with students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Higher order questions, </a:t>
            </a:r>
            <a:r>
              <a:rPr lang="en-IE" sz="2000" i="1" smtClean="0">
                <a:latin typeface="Calibri" pitchFamily="34" charset="0"/>
              </a:rPr>
              <a:t>“How come?, When would?, What if?, Would that always be true?”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192D0A-D0C9-441C-B1EE-A592EDC8DED3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r>
              <a:rPr lang="en-IE" u="none" smtClean="0">
                <a:latin typeface="Calibri" pitchFamily="34" charset="0"/>
              </a:rPr>
              <a:t>Teaching Strategies</a:t>
            </a:r>
            <a:endParaRPr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lang="en-IE" sz="2000" b="1" smtClean="0">
              <a:solidFill>
                <a:srgbClr val="C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How did I put closure to the lesson?</a:t>
            </a: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lang="en-IE" sz="2000" smtClean="0">
              <a:solidFill>
                <a:srgbClr val="C000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Summarised</a:t>
            </a:r>
            <a:r>
              <a:rPr lang="en-IE" sz="200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IE" sz="2000" smtClean="0">
                <a:latin typeface="Calibri" pitchFamily="34" charset="0"/>
              </a:rPr>
              <a:t>- students wrote down the mathematical meaning for each key word  and provided a mathematical context we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agreed on as a class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      What understandings have I developed regarding teaching strategies for this topic as a result of my involvement in Lesson Study?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Peer learning</a:t>
            </a:r>
            <a:r>
              <a:rPr lang="en-IE" sz="2000" smtClean="0">
                <a:latin typeface="Calibri" pitchFamily="34" charset="0"/>
              </a:rPr>
              <a:t> is a very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effective</a:t>
            </a:r>
            <a:r>
              <a:rPr lang="en-IE" sz="2000" smtClean="0">
                <a:latin typeface="Calibri" pitchFamily="34" charset="0"/>
              </a:rPr>
              <a:t> strategy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Active learning</a:t>
            </a:r>
            <a:r>
              <a:rPr lang="en-IE" sz="2000" smtClean="0">
                <a:latin typeface="Calibri" pitchFamily="34" charset="0"/>
              </a:rPr>
              <a:t> has a very important part to play in Maths classes.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Use of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simpler language </a:t>
            </a:r>
            <a:r>
              <a:rPr lang="en-IE" sz="2000" smtClean="0">
                <a:latin typeface="Calibri" pitchFamily="34" charset="0"/>
              </a:rPr>
              <a:t>in Maths class is important for weaker students.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Student involvement </a:t>
            </a:r>
            <a:r>
              <a:rPr lang="en-IE" sz="2000" smtClean="0">
                <a:latin typeface="Calibri" pitchFamily="34" charset="0"/>
              </a:rPr>
              <a:t>in developing a definition for a key word  is very important.</a:t>
            </a:r>
          </a:p>
          <a:p>
            <a:pPr eaLnBrk="1"/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Teaching Strategies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r>
              <a:rPr lang="en-IE" sz="2000" b="1" smtClean="0">
                <a:latin typeface="Calibri" pitchFamily="34" charset="0"/>
              </a:rPr>
              <a:t>    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What changes would I make in the future, based on what I have learned in my teaching, to address students’ misconceptions?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Place a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greater</a:t>
            </a:r>
            <a:r>
              <a:rPr lang="en-IE" sz="2000" smtClean="0">
                <a:latin typeface="Calibri" pitchFamily="34" charset="0"/>
              </a:rPr>
              <a:t> emphasis on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Literacy.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In future I will ensure more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student involvement</a:t>
            </a:r>
            <a:r>
              <a:rPr lang="en-IE" sz="2000" smtClean="0">
                <a:latin typeface="Calibri" pitchFamily="34" charset="0"/>
              </a:rPr>
              <a:t> in the learning process.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Adjust  the timing of lessons to facilitate more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talk &amp; discussion</a:t>
            </a:r>
            <a:r>
              <a:rPr lang="en-IE" sz="2000" smtClean="0">
                <a:latin typeface="Calibri" pitchFamily="34" charset="0"/>
              </a:rPr>
              <a:t> to eliminate misconceptions.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r>
              <a:rPr lang="en-IE" sz="2000" smtClean="0">
                <a:latin typeface="Calibri" pitchFamily="34" charset="0"/>
              </a:rPr>
              <a:t>Allow more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time for questioning</a:t>
            </a:r>
            <a:r>
              <a:rPr lang="en-IE" sz="2000" smtClean="0">
                <a:latin typeface="Calibri" pitchFamily="34" charset="0"/>
              </a:rPr>
              <a:t> to eliminate misconceptions.</a:t>
            </a: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"/>
              </a:spcBef>
            </a:pPr>
            <a:endParaRPr lang="en-IE" sz="200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15BF30-A513-4CAC-8A7F-437028BF9818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 txBox="1">
            <a:spLocks noGrp="1"/>
          </p:cNvSpPr>
          <p:nvPr>
            <p:ph type="title"/>
          </p:nvPr>
        </p:nvSpPr>
        <p:spPr>
          <a:xfrm>
            <a:off x="457200" y="9525"/>
            <a:ext cx="8229600" cy="1547813"/>
          </a:xfrm>
        </p:spPr>
        <p:txBody>
          <a:bodyPr/>
          <a:lstStyle/>
          <a:p>
            <a:pPr eaLnBrk="1" hangingPunct="1"/>
            <a:r>
              <a:rPr lang="en-IE" u="none" smtClean="0">
                <a:latin typeface="Calibri" pitchFamily="34" charset="0"/>
              </a:rPr>
              <a:t>Reflections on Lesson Study Process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b="1" dirty="0"/>
          </a:p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Strengths &amp; Weaknesses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b="1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More discussion</a:t>
            </a:r>
            <a:r>
              <a:rPr lang="en-IE" sz="2000" dirty="0"/>
              <a:t> about teaching  strategies within the department.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Class </a:t>
            </a:r>
            <a:r>
              <a:rPr lang="en-IE" sz="2000" b="1" dirty="0">
                <a:solidFill>
                  <a:srgbClr val="C00000"/>
                </a:solidFill>
              </a:rPr>
              <a:t>literacy</a:t>
            </a:r>
            <a:r>
              <a:rPr lang="en-IE" sz="2000" dirty="0"/>
              <a:t> results are now compared for the first time.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Literacy techniques that worked are </a:t>
            </a:r>
            <a:r>
              <a:rPr lang="en-IE" sz="2000" b="1" dirty="0">
                <a:solidFill>
                  <a:srgbClr val="C00000"/>
                </a:solidFill>
              </a:rPr>
              <a:t>shared</a:t>
            </a:r>
            <a:r>
              <a:rPr lang="en-IE" sz="2000" dirty="0"/>
              <a:t> with other departments.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Listening</a:t>
            </a:r>
            <a:r>
              <a:rPr lang="en-IE" sz="2000" dirty="0"/>
              <a:t> more to the students on how they learn best.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Class planning in Maths has </a:t>
            </a:r>
            <a:r>
              <a:rPr lang="en-IE" sz="2000" b="1" dirty="0">
                <a:solidFill>
                  <a:srgbClr val="C00000"/>
                </a:solidFill>
              </a:rPr>
              <a:t>improved</a:t>
            </a:r>
            <a:r>
              <a:rPr lang="en-IE" sz="2000" dirty="0"/>
              <a:t>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Sharing</a:t>
            </a:r>
            <a:r>
              <a:rPr lang="en-IE" sz="2000" dirty="0"/>
              <a:t> teaching strategies more with teachers.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Personally, I found lesson study a </a:t>
            </a:r>
            <a:r>
              <a:rPr lang="en-IE" sz="2000" b="1" dirty="0">
                <a:solidFill>
                  <a:srgbClr val="C00000"/>
                </a:solidFill>
              </a:rPr>
              <a:t>positive</a:t>
            </a:r>
            <a:r>
              <a:rPr lang="en-IE" sz="2000" dirty="0"/>
              <a:t> experience.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13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13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13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13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6B8D45-A8AA-4254-A987-EAFDB8CD3F60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29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r>
              <a:rPr lang="en-IE" u="none" smtClean="0">
                <a:latin typeface="Calibri" pitchFamily="34" charset="0"/>
              </a:rPr>
              <a:t>Insights into Lesson Study</a:t>
            </a:r>
            <a:endParaRPr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Introduction</a:t>
            </a:r>
            <a:r>
              <a:rPr lang="en-IE" sz="2000" b="1" smtClean="0">
                <a:latin typeface="Calibri" pitchFamily="34" charset="0"/>
              </a:rPr>
              <a:t>: </a:t>
            </a:r>
            <a:r>
              <a:rPr lang="en-IE" sz="2000" smtClean="0">
                <a:latin typeface="Calibri" pitchFamily="34" charset="0"/>
              </a:rPr>
              <a:t>The aim of our lesson study was to try and improve students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r>
              <a:rPr lang="en-IE" sz="2000" smtClean="0">
                <a:latin typeface="Calibri" pitchFamily="34" charset="0"/>
              </a:rPr>
              <a:t>      understanding of key words in Statistics &amp; Probability using  a number of literacy interventions.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r>
              <a:rPr lang="en-IE" sz="2000" smtClean="0">
                <a:latin typeface="Calibri" pitchFamily="34" charset="0"/>
              </a:rPr>
              <a:t>       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Student Learning : </a:t>
            </a:r>
            <a:r>
              <a:rPr lang="en-IE" sz="2000" smtClean="0">
                <a:latin typeface="Calibri" pitchFamily="34" charset="0"/>
              </a:rPr>
              <a:t>We discovered the following;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None/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Students responded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positively</a:t>
            </a:r>
            <a:r>
              <a:rPr lang="en-IE" sz="2000" smtClean="0">
                <a:latin typeface="Calibri" pitchFamily="34" charset="0"/>
              </a:rPr>
              <a:t> to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peer learning.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Rote learning </a:t>
            </a:r>
            <a:r>
              <a:rPr lang="en-IE" sz="2000" smtClean="0">
                <a:latin typeface="Calibri" pitchFamily="34" charset="0"/>
              </a:rPr>
              <a:t>of  definitions leads to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poor</a:t>
            </a:r>
            <a:r>
              <a:rPr lang="en-IE" sz="2000" smtClean="0">
                <a:latin typeface="Calibri" pitchFamily="34" charset="0"/>
              </a:rPr>
              <a:t> learning outcomes for students.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Teaching Strategies: </a:t>
            </a:r>
            <a:r>
              <a:rPr lang="en-IE" sz="2000" smtClean="0">
                <a:latin typeface="Calibri" pitchFamily="34" charset="0"/>
              </a:rPr>
              <a:t>3 main strategies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en-IE" sz="20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   Vocabulary Instruction (General/Maths specific definitions)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   Visualising &amp; Summarising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IE" sz="2000" smtClean="0">
                <a:latin typeface="Calibri" pitchFamily="34" charset="0"/>
              </a:rPr>
              <a:t>   Peer Learning/ Group Work</a:t>
            </a:r>
          </a:p>
          <a:p>
            <a:pPr eaLnBrk="1"/>
            <a:endParaRPr smtClean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r>
              <a:rPr lang="en-IE" u="none" smtClean="0">
                <a:latin typeface="Calibri" pitchFamily="34" charset="0"/>
              </a:rPr>
              <a:t>Conclusion</a:t>
            </a:r>
            <a:endParaRPr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endParaRPr lang="en-IE" sz="2000" smtClean="0">
              <a:latin typeface="Calibri" pitchFamily="34" charset="0"/>
            </a:endParaRPr>
          </a:p>
          <a:p>
            <a:pPr eaLnBrk="1">
              <a:buFont typeface="Arial" charset="0"/>
              <a:buNone/>
            </a:pPr>
            <a:r>
              <a:rPr lang="en-IE" sz="2000" smtClean="0">
                <a:latin typeface="Calibri" pitchFamily="34" charset="0"/>
              </a:rPr>
              <a:t>     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Literacy techniques: </a:t>
            </a:r>
          </a:p>
          <a:p>
            <a:pPr eaLnBrk="1"/>
            <a:r>
              <a:rPr lang="en-IE" sz="2000" smtClean="0">
                <a:latin typeface="Calibri" pitchFamily="34" charset="0"/>
              </a:rPr>
              <a:t>It will take a number of years before we have concrete proof of their effectiveness, but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initial evidence is positive</a:t>
            </a:r>
            <a:r>
              <a:rPr lang="en-IE" sz="2000" smtClean="0">
                <a:latin typeface="Calibri" pitchFamily="34" charset="0"/>
              </a:rPr>
              <a:t>.</a:t>
            </a:r>
          </a:p>
          <a:p>
            <a:pPr eaLnBrk="1">
              <a:buFont typeface="Arial" charset="0"/>
              <a:buNone/>
            </a:pPr>
            <a:endParaRPr lang="en-IE" sz="2000" smtClean="0">
              <a:latin typeface="Calibri" pitchFamily="34" charset="0"/>
            </a:endParaRPr>
          </a:p>
          <a:p>
            <a:pPr eaLnBrk="1"/>
            <a:r>
              <a:rPr lang="en-IE" sz="2000" smtClean="0">
                <a:latin typeface="Calibri" pitchFamily="34" charset="0"/>
              </a:rPr>
              <a:t>Literacy strategies used in this lesson plan will be 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integrated</a:t>
            </a:r>
            <a:r>
              <a:rPr lang="en-IE" sz="2000" smtClean="0">
                <a:latin typeface="Calibri" pitchFamily="34" charset="0"/>
              </a:rPr>
              <a:t> into Coláiste Choilm’s Literacy Plan.</a:t>
            </a:r>
            <a:endParaRPr sz="200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90B57E-1C64-445A-9B0A-B236357C273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Insights into Lesson Study</a:t>
            </a:r>
            <a:endParaRPr lang="en-IE"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55650" y="1628775"/>
            <a:ext cx="8085138" cy="4727575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b="1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b="1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Strengths:</a:t>
            </a:r>
            <a:r>
              <a:rPr lang="en-IE" sz="2000" dirty="0">
                <a:solidFill>
                  <a:srgbClr val="C00000"/>
                </a:solidFill>
              </a:rPr>
              <a:t>  </a:t>
            </a:r>
            <a:endParaRPr lang="en-IE" sz="2000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Positive  and enhanced learning </a:t>
            </a:r>
            <a:r>
              <a:rPr lang="en-IE" sz="2000" dirty="0"/>
              <a:t>outcomes for students.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Weaknesses:</a:t>
            </a:r>
            <a:r>
              <a:rPr lang="en-IE" sz="2000" dirty="0">
                <a:solidFill>
                  <a:srgbClr val="C00000"/>
                </a:solidFill>
              </a:rPr>
              <a:t> </a:t>
            </a:r>
            <a:endParaRPr lang="en-IE" sz="2000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Lessons </a:t>
            </a:r>
            <a:r>
              <a:rPr lang="en-IE" sz="2000" dirty="0"/>
              <a:t>did take more planning and did effect the scheme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      </a:t>
            </a:r>
            <a:r>
              <a:rPr lang="en-IE" sz="2000" dirty="0" smtClean="0"/>
              <a:t>of </a:t>
            </a:r>
            <a:r>
              <a:rPr lang="en-IE" sz="2000" dirty="0"/>
              <a:t>work in relation to timing</a:t>
            </a:r>
            <a:r>
              <a:rPr lang="en-IE" sz="2000" dirty="0" smtClean="0"/>
              <a:t>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 smtClean="0">
                <a:solidFill>
                  <a:srgbClr val="C00000"/>
                </a:solidFill>
              </a:rPr>
              <a:t>However:</a:t>
            </a:r>
            <a:r>
              <a:rPr lang="en-IE" sz="2000" dirty="0" smtClean="0">
                <a:solidFill>
                  <a:srgbClr val="C00000"/>
                </a:solidFill>
              </a:rPr>
              <a:t> </a:t>
            </a:r>
            <a:r>
              <a:rPr lang="en-IE" sz="2000" dirty="0"/>
              <a:t> </a:t>
            </a:r>
            <a:endParaRPr lang="en-IE" sz="2000" dirty="0" smtClean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The extra time spent proved to be beneficial and we actually “saved” time by the end of the topic – less revision needed</a:t>
            </a:r>
            <a:endParaRPr lang="en-IE" sz="20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                            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18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18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1800" dirty="0"/>
          </a:p>
          <a:p>
            <a:pPr marL="571500" indent="-571500" eaLnBrk="1" fontAlgn="auto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Font typeface="Calibri"/>
              <a:buAutoNum type="romanUcPeriod"/>
              <a:defRPr/>
            </a:pPr>
            <a:endParaRPr lang="en-IE" sz="7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FC3EECC-AC1B-43B0-A14B-18A5B3628DA6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 noGrp="1"/>
          </p:cNvSpPr>
          <p:nvPr>
            <p:ph type="title"/>
          </p:nvPr>
        </p:nvSpPr>
        <p:spPr>
          <a:xfrm>
            <a:off x="663575" y="0"/>
            <a:ext cx="8229600" cy="1417638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Introduction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68313" y="1484313"/>
            <a:ext cx="8424862" cy="4752975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b="1" dirty="0">
              <a:solidFill>
                <a:srgbClr val="000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Literacy Techniques/Interventions in Mathematics.</a:t>
            </a: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b="1" dirty="0">
              <a:solidFill>
                <a:srgbClr val="C000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          (Statistics &amp; Probability)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With more emphasis on vocabulary in Project Maths we  found  students were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having difficulty </a:t>
            </a:r>
            <a:r>
              <a:rPr lang="en-IE" sz="2000" b="1" dirty="0">
                <a:solidFill>
                  <a:srgbClr val="C00000"/>
                </a:solidFill>
              </a:rPr>
              <a:t>explaining  keywords </a:t>
            </a:r>
            <a:r>
              <a:rPr lang="en-IE" sz="2000" dirty="0"/>
              <a:t>and understanding the difference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between </a:t>
            </a:r>
            <a:r>
              <a:rPr lang="en-IE" sz="2000" b="1" dirty="0">
                <a:solidFill>
                  <a:srgbClr val="C00000"/>
                </a:solidFill>
              </a:rPr>
              <a:t>general </a:t>
            </a:r>
            <a:r>
              <a:rPr lang="en-IE" sz="2000" dirty="0"/>
              <a:t>and </a:t>
            </a:r>
            <a:r>
              <a:rPr lang="en-IE" sz="2000" b="1" dirty="0" smtClean="0">
                <a:solidFill>
                  <a:srgbClr val="C00000"/>
                </a:solidFill>
              </a:rPr>
              <a:t>mathematical</a:t>
            </a:r>
            <a:r>
              <a:rPr lang="en-IE" sz="2000" dirty="0" smtClean="0"/>
              <a:t> </a:t>
            </a:r>
            <a:r>
              <a:rPr lang="en-IE" sz="2000" dirty="0"/>
              <a:t>definitions.  </a:t>
            </a:r>
            <a:r>
              <a:rPr lang="en-IE" sz="2000" b="1" dirty="0">
                <a:solidFill>
                  <a:srgbClr val="C00000"/>
                </a:solidFill>
              </a:rPr>
              <a:t>Misconceptions!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As a team we decided to implement </a:t>
            </a:r>
            <a:r>
              <a:rPr lang="en-IE" sz="2000" b="1" dirty="0">
                <a:solidFill>
                  <a:srgbClr val="C00000"/>
                </a:solidFill>
              </a:rPr>
              <a:t>3 literacy techniques in one class </a:t>
            </a:r>
            <a:r>
              <a:rPr lang="en-IE" sz="2000" dirty="0"/>
              <a:t>and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teach another class vocabulary by </a:t>
            </a:r>
            <a:r>
              <a:rPr lang="en-IE" sz="2000" b="1" dirty="0">
                <a:solidFill>
                  <a:srgbClr val="C00000"/>
                </a:solidFill>
              </a:rPr>
              <a:t>traditional methods</a:t>
            </a:r>
            <a:r>
              <a:rPr lang="en-IE" sz="2000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 </a:t>
            </a:r>
            <a:r>
              <a:rPr lang="en-IE" sz="2000" dirty="0" smtClean="0"/>
              <a:t>Both </a:t>
            </a:r>
            <a:r>
              <a:rPr lang="en-IE" sz="2000" dirty="0"/>
              <a:t>classes would be given a </a:t>
            </a:r>
            <a:r>
              <a:rPr lang="en-IE" sz="2000" b="1" dirty="0">
                <a:solidFill>
                  <a:srgbClr val="C00000"/>
                </a:solidFill>
              </a:rPr>
              <a:t>common literacy  </a:t>
            </a:r>
            <a:r>
              <a:rPr lang="en-IE" sz="2000" dirty="0"/>
              <a:t>test and the results compared.</a:t>
            </a:r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 </a:t>
            </a:r>
            <a:r>
              <a:rPr lang="en-IE" sz="2000" dirty="0" smtClean="0"/>
              <a:t>Mini </a:t>
            </a:r>
            <a:r>
              <a:rPr lang="en-IE" sz="2000" dirty="0"/>
              <a:t>whiteboards, posters and general classroom stationary </a:t>
            </a:r>
            <a:r>
              <a:rPr lang="en-IE" sz="2000" dirty="0" smtClean="0"/>
              <a:t>were required.</a:t>
            </a: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/>
              <a:buNone/>
              <a:defRPr/>
            </a:pPr>
            <a:endParaRPr lang="en-IE" sz="1600" dirty="0"/>
          </a:p>
          <a:p>
            <a:pPr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1600" dirty="0"/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1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CF4B21-B678-4E56-8F39-CD52CFEEB8F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Introduction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marL="0" indent="0" algn="ctr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Learning Outcomes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To  understand the </a:t>
            </a:r>
            <a:r>
              <a:rPr lang="en-IE" sz="2000" b="1" dirty="0">
                <a:solidFill>
                  <a:srgbClr val="C00000"/>
                </a:solidFill>
              </a:rPr>
              <a:t>difference</a:t>
            </a:r>
            <a:r>
              <a:rPr lang="en-IE" sz="2000" dirty="0"/>
              <a:t> between </a:t>
            </a:r>
            <a:r>
              <a:rPr lang="en-IE" sz="2000" b="1" dirty="0">
                <a:solidFill>
                  <a:srgbClr val="C00000"/>
                </a:solidFill>
              </a:rPr>
              <a:t>general </a:t>
            </a:r>
            <a:r>
              <a:rPr lang="en-IE" sz="2000" dirty="0"/>
              <a:t>definitions and </a:t>
            </a:r>
            <a:r>
              <a:rPr lang="en-IE" sz="2000" b="1" dirty="0" smtClean="0">
                <a:solidFill>
                  <a:srgbClr val="C00000"/>
                </a:solidFill>
              </a:rPr>
              <a:t>mathematical </a:t>
            </a:r>
            <a:r>
              <a:rPr lang="en-IE" sz="2000" dirty="0"/>
              <a:t>specific definitions.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To clear up any </a:t>
            </a:r>
            <a:r>
              <a:rPr lang="en-IE" sz="2000" b="1" dirty="0">
                <a:solidFill>
                  <a:srgbClr val="C00000"/>
                </a:solidFill>
              </a:rPr>
              <a:t>misconceptions</a:t>
            </a:r>
            <a:r>
              <a:rPr lang="en-IE" sz="2000" dirty="0"/>
              <a:t> students may have.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dirty="0"/>
              <a:t>To be able to explain </a:t>
            </a:r>
            <a:r>
              <a:rPr lang="en-IE" sz="2000" b="1" dirty="0">
                <a:solidFill>
                  <a:srgbClr val="C00000"/>
                </a:solidFill>
              </a:rPr>
              <a:t>key terms</a:t>
            </a:r>
            <a:r>
              <a:rPr lang="en-IE" sz="2000" dirty="0"/>
              <a:t> in their own words.  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  <a:p>
            <a:pPr marL="0" indent="0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Strand 1: Statistics &amp; Probability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                     Student Misconceptions</a:t>
            </a:r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IE" sz="2000" dirty="0"/>
              <a:t>                     Topic with a lot of </a:t>
            </a:r>
            <a:r>
              <a:rPr lang="en-IE" sz="2000" dirty="0" smtClean="0"/>
              <a:t>vocabulary.</a:t>
            </a:r>
            <a:endParaRPr lang="en-IE" sz="2000" dirty="0"/>
          </a:p>
          <a:p>
            <a:pPr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Arial" pitchFamily="34"/>
              <a:buChar char="•"/>
              <a:defRPr/>
            </a:pPr>
            <a:endParaRPr lang="en-IE" sz="2000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66FCCF-3D18-41F2-B240-500A4662AB8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 txBox="1">
            <a:spLocks noGrp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pPr eaLnBrk="1"/>
            <a:r>
              <a:rPr lang="en-IE" u="none" smtClean="0">
                <a:latin typeface="Calibri" pitchFamily="34" charset="0"/>
              </a:rPr>
              <a:t>Introduction</a:t>
            </a:r>
            <a:endParaRPr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Arial" charset="0"/>
              <a:buNone/>
            </a:pPr>
            <a:r>
              <a:rPr lang="en-IE" sz="2000" b="1" smtClean="0">
                <a:latin typeface="Calibri" pitchFamily="34" charset="0"/>
              </a:rPr>
              <a:t>    </a:t>
            </a:r>
          </a:p>
          <a:p>
            <a:pPr algn="ctr" eaLnBrk="1"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Enduring understandings</a:t>
            </a:r>
          </a:p>
          <a:p>
            <a:pPr algn="ctr" eaLnBrk="1">
              <a:buFont typeface="Arial" charset="0"/>
              <a:buNone/>
            </a:pPr>
            <a:endParaRPr lang="en-IE" sz="2000" b="1" smtClean="0">
              <a:latin typeface="Calibri" pitchFamily="34" charset="0"/>
            </a:endParaRPr>
          </a:p>
          <a:p>
            <a:pPr eaLnBrk="1"/>
            <a:r>
              <a:rPr lang="en-IE" sz="2000" smtClean="0">
                <a:latin typeface="Calibri" pitchFamily="34" charset="0"/>
              </a:rPr>
              <a:t>To understand that there is difference between the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general meaning </a:t>
            </a:r>
            <a:r>
              <a:rPr lang="en-IE" sz="2000" smtClean="0">
                <a:latin typeface="Calibri" pitchFamily="34" charset="0"/>
              </a:rPr>
              <a:t>of a word and the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mathematical meaning </a:t>
            </a:r>
            <a:r>
              <a:rPr lang="en-IE" sz="2000" smtClean="0">
                <a:latin typeface="Calibri" pitchFamily="34" charset="0"/>
              </a:rPr>
              <a:t>of a word. E.g. Volume = how loud something is, and Volume = the amount of space something takes up</a:t>
            </a:r>
          </a:p>
          <a:p>
            <a:pPr eaLnBrk="1"/>
            <a:endParaRPr lang="en-IE" sz="2000" smtClean="0">
              <a:latin typeface="Calibri" pitchFamily="34" charset="0"/>
            </a:endParaRPr>
          </a:p>
          <a:p>
            <a:pPr eaLnBrk="1"/>
            <a:r>
              <a:rPr lang="en-IE" sz="2000" smtClean="0">
                <a:latin typeface="Calibri" pitchFamily="34" charset="0"/>
              </a:rPr>
              <a:t>Students understand the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language</a:t>
            </a:r>
            <a:r>
              <a:rPr lang="en-IE" sz="2000" smtClean="0">
                <a:latin typeface="Calibri" pitchFamily="34" charset="0"/>
              </a:rPr>
              <a:t> of Probability &amp; Statistics and how it is used in the real world.</a:t>
            </a:r>
          </a:p>
          <a:p>
            <a:pPr eaLnBrk="1"/>
            <a:endParaRPr lang="en-IE" sz="2000" smtClean="0">
              <a:latin typeface="Calibri" pitchFamily="34" charset="0"/>
            </a:endParaRPr>
          </a:p>
          <a:p>
            <a:pPr eaLnBrk="1"/>
            <a:r>
              <a:rPr lang="en-IE" sz="2000" smtClean="0">
                <a:latin typeface="Calibri" pitchFamily="34" charset="0"/>
              </a:rPr>
              <a:t>To be able to apply mathematical concepts to everyday situations.</a:t>
            </a:r>
          </a:p>
          <a:p>
            <a:pPr eaLnBrk="1"/>
            <a:endParaRPr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ECF975-545F-4879-86B1-C1EC44B7AC43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439863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>Reflections on the Lesson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IE" sz="2000" b="1" dirty="0"/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Student Learning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Students involved in </a:t>
            </a:r>
            <a:r>
              <a:rPr lang="en-IE" sz="2000" b="1" dirty="0">
                <a:solidFill>
                  <a:srgbClr val="C00000"/>
                </a:solidFill>
              </a:rPr>
              <a:t>peer learning</a:t>
            </a:r>
            <a:r>
              <a:rPr lang="en-IE" sz="2000" dirty="0"/>
              <a:t> performed </a:t>
            </a:r>
            <a:r>
              <a:rPr lang="en-IE" sz="2000" b="1" dirty="0">
                <a:solidFill>
                  <a:srgbClr val="C00000"/>
                </a:solidFill>
              </a:rPr>
              <a:t>better</a:t>
            </a:r>
            <a:r>
              <a:rPr lang="en-IE" sz="2000" dirty="0"/>
              <a:t> than those who worked on their own.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Visualising</a:t>
            </a:r>
            <a:r>
              <a:rPr lang="en-IE" sz="2000" dirty="0"/>
              <a:t> a </a:t>
            </a:r>
            <a:r>
              <a:rPr lang="en-IE" sz="2000" dirty="0" smtClean="0"/>
              <a:t>word  </a:t>
            </a:r>
            <a:r>
              <a:rPr lang="en-IE" sz="2000" dirty="0"/>
              <a:t>helped students to explain the word in a written sentence.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IE" sz="2000" b="1" dirty="0">
                <a:solidFill>
                  <a:srgbClr val="C00000"/>
                </a:solidFill>
              </a:rPr>
              <a:t>Teaching Strategies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IE" sz="2000" b="1" dirty="0">
                <a:solidFill>
                  <a:srgbClr val="C00000"/>
                </a:solidFill>
              </a:rPr>
              <a:t>More</a:t>
            </a:r>
            <a:r>
              <a:rPr lang="en-IE" sz="2000" dirty="0"/>
              <a:t> student </a:t>
            </a:r>
            <a:r>
              <a:rPr lang="en-IE" sz="2000" b="1" dirty="0">
                <a:solidFill>
                  <a:srgbClr val="C00000"/>
                </a:solidFill>
              </a:rPr>
              <a:t>participation</a:t>
            </a:r>
            <a:r>
              <a:rPr lang="en-IE" sz="2000" dirty="0"/>
              <a:t> in their own learning</a:t>
            </a:r>
            <a:r>
              <a:rPr lang="en-IE" sz="2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 smtClean="0"/>
              <a:t>Initiate more teacher/student and student/student </a:t>
            </a:r>
            <a:r>
              <a:rPr lang="en-IE" sz="2000" b="1" dirty="0" smtClean="0">
                <a:solidFill>
                  <a:srgbClr val="C00000"/>
                </a:solidFill>
              </a:rPr>
              <a:t>discussion</a:t>
            </a:r>
            <a:endParaRPr lang="en-IE" sz="2000" b="1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IE" sz="2000" dirty="0"/>
              <a:t>Moving away from traditional ‘chalk &amp; talk’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288F85-874A-4432-90F0-73B03F891E5A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 txBox="1">
            <a:spLocks noGrp="1"/>
          </p:cNvSpPr>
          <p:nvPr>
            <p:ph type="title"/>
          </p:nvPr>
        </p:nvSpPr>
        <p:spPr>
          <a:xfrm>
            <a:off x="457200" y="44450"/>
            <a:ext cx="8229600" cy="1944688"/>
          </a:xfrm>
        </p:spPr>
        <p:txBody>
          <a:bodyPr/>
          <a:lstStyle/>
          <a:p>
            <a:pPr eaLnBrk="1" hangingPunct="1"/>
            <a:r>
              <a:rPr lang="en-IE" b="1" u="none" smtClean="0">
                <a:latin typeface="Calibri" pitchFamily="34" charset="0"/>
              </a:rPr>
              <a:t/>
            </a:r>
            <a:br>
              <a:rPr lang="en-IE" b="1" u="none" smtClean="0">
                <a:latin typeface="Calibri" pitchFamily="34" charset="0"/>
              </a:rPr>
            </a:br>
            <a:r>
              <a:rPr lang="en-IE" b="1" u="none" smtClean="0">
                <a:latin typeface="Calibri" pitchFamily="34" charset="0"/>
              </a:rPr>
              <a:t>Student Learning  </a:t>
            </a:r>
            <a:br>
              <a:rPr lang="en-IE" b="1" u="none" smtClean="0">
                <a:latin typeface="Calibri" pitchFamily="34" charset="0"/>
              </a:rPr>
            </a:br>
            <a:endParaRPr lang="en-IE" sz="5400" b="1" u="none" smtClean="0">
              <a:latin typeface="Calibri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811338"/>
            <a:ext cx="8229600" cy="4786312"/>
          </a:xfrm>
        </p:spPr>
        <p:txBody>
          <a:bodyPr/>
          <a:lstStyle/>
          <a:p>
            <a:pPr eaLnBrk="1" hangingPunct="1"/>
            <a:endParaRPr lang="en-IE" sz="2000" smtClean="0">
              <a:latin typeface="Calibri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Teaching Methodology 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Students divided into groups of 2 and each group given a key word.</a:t>
            </a:r>
          </a:p>
          <a:p>
            <a:pPr eaLnBrk="1" hangingPunct="1">
              <a:buFont typeface="Arial" charset="0"/>
              <a:buNone/>
            </a:pPr>
            <a:endParaRPr lang="en-IE" sz="2000" smtClean="0">
              <a:latin typeface="Calibri" pitchFamily="34" charset="0"/>
            </a:endParaRPr>
          </a:p>
          <a:p>
            <a:pPr eaLnBrk="1" hangingPunct="1"/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2 tasks </a:t>
            </a:r>
            <a:r>
              <a:rPr lang="en-IE" sz="2000" smtClean="0">
                <a:latin typeface="Calibri" pitchFamily="34" charset="0"/>
              </a:rPr>
              <a:t>– </a:t>
            </a:r>
          </a:p>
          <a:p>
            <a:pPr lvl="1" eaLnBrk="1" hangingPunct="1"/>
            <a:r>
              <a:rPr lang="en-IE" sz="1800" b="1" smtClean="0">
                <a:solidFill>
                  <a:srgbClr val="C00000"/>
                </a:solidFill>
                <a:latin typeface="Calibri" pitchFamily="34" charset="0"/>
              </a:rPr>
              <a:t>Explain</a:t>
            </a:r>
            <a:r>
              <a:rPr lang="en-IE" sz="1800" smtClean="0">
                <a:latin typeface="Calibri" pitchFamily="34" charset="0"/>
              </a:rPr>
              <a:t> the meaning of the word using a diagram. </a:t>
            </a:r>
          </a:p>
          <a:p>
            <a:pPr lvl="1" eaLnBrk="1" hangingPunct="1"/>
            <a:r>
              <a:rPr lang="en-IE" sz="1800" smtClean="0">
                <a:latin typeface="Calibri" pitchFamily="34" charset="0"/>
              </a:rPr>
              <a:t>In your </a:t>
            </a:r>
            <a:r>
              <a:rPr lang="en-IE" sz="1800" b="1" smtClean="0">
                <a:solidFill>
                  <a:srgbClr val="C00000"/>
                </a:solidFill>
                <a:latin typeface="Calibri" pitchFamily="34" charset="0"/>
              </a:rPr>
              <a:t>own words </a:t>
            </a:r>
            <a:r>
              <a:rPr lang="en-IE" sz="1800" smtClean="0">
                <a:latin typeface="Calibri" pitchFamily="34" charset="0"/>
              </a:rPr>
              <a:t>using written sentences.</a:t>
            </a:r>
          </a:p>
          <a:p>
            <a:pPr lvl="1" eaLnBrk="1" hangingPunct="1">
              <a:buFont typeface="Arial" charset="0"/>
              <a:buNone/>
            </a:pPr>
            <a:endParaRPr lang="en-IE" sz="1800" smtClean="0">
              <a:latin typeface="Calibri" pitchFamily="34" charset="0"/>
            </a:endParaRPr>
          </a:p>
          <a:p>
            <a:pPr eaLnBrk="1" hangingPunct="1"/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Peer evaluation of student responses.</a:t>
            </a:r>
          </a:p>
          <a:p>
            <a:pPr eaLnBrk="1" hangingPunct="1"/>
            <a:r>
              <a:rPr lang="en-IE" sz="2000" smtClean="0">
                <a:latin typeface="Calibri" pitchFamily="34" charset="0"/>
              </a:rPr>
              <a:t>Majority of students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engaged</a:t>
            </a:r>
            <a:r>
              <a:rPr lang="en-IE" sz="2000" smtClean="0">
                <a:latin typeface="Calibri" pitchFamily="34" charset="0"/>
              </a:rPr>
              <a:t> and </a:t>
            </a:r>
            <a:r>
              <a:rPr lang="en-IE" sz="2000" b="1" smtClean="0">
                <a:solidFill>
                  <a:srgbClr val="C00000"/>
                </a:solidFill>
                <a:latin typeface="Calibri" pitchFamily="34" charset="0"/>
              </a:rPr>
              <a:t>enjoyed</a:t>
            </a:r>
            <a:r>
              <a:rPr lang="en-IE" sz="2000" smtClean="0">
                <a:latin typeface="Calibri" pitchFamily="34" charset="0"/>
              </a:rPr>
              <a:t> the lesson.</a:t>
            </a:r>
          </a:p>
          <a:p>
            <a:pPr eaLnBrk="1" hangingPunct="1"/>
            <a:endParaRPr lang="en-IE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en-IE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19DCAF-4398-48F3-8D30-4C6338CB2195}" type="slidenum">
              <a:rPr kern="0">
                <a:solidFill>
                  <a:srgbClr val="000000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en-IE" sz="1200">
              <a:solidFill>
                <a:srgbClr val="898989"/>
              </a:solidFill>
              <a:latin typeface="Calibri"/>
              <a:cs typeface="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1523</Words>
  <Application>Microsoft Office PowerPoint</Application>
  <PresentationFormat>On-screen Show (4:3)</PresentationFormat>
  <Paragraphs>348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Maths Counts  Insights into Lesson Study</vt:lpstr>
      <vt:lpstr>Coláiste Choilm   Tullamore, Co. Offaly</vt:lpstr>
      <vt:lpstr>Insights into Lesson Study</vt:lpstr>
      <vt:lpstr>Insights into Lesson Study</vt:lpstr>
      <vt:lpstr>Introduction</vt:lpstr>
      <vt:lpstr>Introduction</vt:lpstr>
      <vt:lpstr>Introduction</vt:lpstr>
      <vt:lpstr>Reflections on the Lesson</vt:lpstr>
      <vt:lpstr> Student Learning   </vt:lpstr>
      <vt:lpstr>PowerPoint Presentation</vt:lpstr>
      <vt:lpstr>Student Understanding</vt:lpstr>
      <vt:lpstr>PowerPoint Presentation</vt:lpstr>
      <vt:lpstr>Student Learning</vt:lpstr>
      <vt:lpstr>PowerPoint Presentation</vt:lpstr>
      <vt:lpstr>PowerPoint Presentation</vt:lpstr>
      <vt:lpstr>Addressing Misconceptions</vt:lpstr>
      <vt:lpstr>PowerPoint Presentation</vt:lpstr>
      <vt:lpstr>PowerPoint Presentation</vt:lpstr>
      <vt:lpstr>Summary</vt:lpstr>
      <vt:lpstr>Summary</vt:lpstr>
      <vt:lpstr>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142</cp:revision>
  <cp:lastPrinted>2013-08-30T17:48:04Z</cp:lastPrinted>
  <dcterms:created xsi:type="dcterms:W3CDTF">2013-08-28T18:56:52Z</dcterms:created>
  <dcterms:modified xsi:type="dcterms:W3CDTF">2013-11-21T09:28:14Z</dcterms:modified>
</cp:coreProperties>
</file>