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1"/>
  </p:notesMasterIdLst>
  <p:sldIdLst>
    <p:sldId id="256" r:id="rId2"/>
    <p:sldId id="257" r:id="rId3"/>
    <p:sldId id="259" r:id="rId4"/>
    <p:sldId id="286" r:id="rId5"/>
    <p:sldId id="258" r:id="rId6"/>
    <p:sldId id="304" r:id="rId7"/>
    <p:sldId id="287" r:id="rId8"/>
    <p:sldId id="296" r:id="rId9"/>
    <p:sldId id="298" r:id="rId10"/>
    <p:sldId id="288" r:id="rId11"/>
    <p:sldId id="289" r:id="rId12"/>
    <p:sldId id="274" r:id="rId13"/>
    <p:sldId id="305" r:id="rId14"/>
    <p:sldId id="291" r:id="rId15"/>
    <p:sldId id="261" r:id="rId16"/>
    <p:sldId id="275" r:id="rId17"/>
    <p:sldId id="276" r:id="rId18"/>
    <p:sldId id="262" r:id="rId19"/>
    <p:sldId id="277" r:id="rId20"/>
    <p:sldId id="283" r:id="rId21"/>
    <p:sldId id="284" r:id="rId22"/>
    <p:sldId id="285" r:id="rId23"/>
    <p:sldId id="292" r:id="rId24"/>
    <p:sldId id="299" r:id="rId25"/>
    <p:sldId id="306" r:id="rId26"/>
    <p:sldId id="263" r:id="rId27"/>
    <p:sldId id="265" r:id="rId28"/>
    <p:sldId id="266" r:id="rId29"/>
    <p:sldId id="267" r:id="rId30"/>
    <p:sldId id="278" r:id="rId31"/>
    <p:sldId id="279" r:id="rId32"/>
    <p:sldId id="268" r:id="rId33"/>
    <p:sldId id="280" r:id="rId34"/>
    <p:sldId id="281" r:id="rId35"/>
    <p:sldId id="293" r:id="rId36"/>
    <p:sldId id="294" r:id="rId37"/>
    <p:sldId id="300" r:id="rId38"/>
    <p:sldId id="270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69627" autoAdjust="0"/>
  </p:normalViewPr>
  <p:slideViewPr>
    <p:cSldViewPr>
      <p:cViewPr>
        <p:scale>
          <a:sx n="49" d="100"/>
          <a:sy n="49" d="100"/>
        </p:scale>
        <p:origin x="-19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28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781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8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D56A09-3AA3-43DF-A52D-ED69FE673131}" type="slidenum">
              <a:rPr lang="en-IE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0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609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014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2530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489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7574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101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3072-8D22-4C27-8CD9-6B0F10BA302F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425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925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275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2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1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47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490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141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9156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31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52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2220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0582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608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11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6345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9251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037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916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5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0" y="-92360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594928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Learning </a:t>
            </a:r>
            <a:r>
              <a:rPr lang="en-IE" dirty="0" smtClean="0"/>
              <a:t>Outcomes: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Practise their knowledge of patterns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More than one method to solve a problem 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Concept of one expression being bigger or less than another expression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Relationship between </a:t>
            </a:r>
            <a:r>
              <a:rPr lang="en-IE" dirty="0"/>
              <a:t>equations </a:t>
            </a:r>
            <a:r>
              <a:rPr lang="en-IE" dirty="0" smtClean="0"/>
              <a:t>and inequalities 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How to solve inequalities</a:t>
            </a:r>
          </a:p>
          <a:p>
            <a:pPr marL="1073150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necessity to bring all answers back to the context of the problem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Why </a:t>
            </a:r>
            <a:r>
              <a:rPr lang="en-IE" dirty="0"/>
              <a:t>did we choose to focus on this mathematical area? </a:t>
            </a:r>
          </a:p>
          <a:p>
            <a:pPr marL="901700" indent="-4508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Needed to introduce inequalities and saw this approach and wanted to try it.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Enduring </a:t>
            </a:r>
            <a:r>
              <a:rPr lang="en-IE" dirty="0" smtClean="0"/>
              <a:t>understandings: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How patterns can be used to solve inequalities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relationship between equations and inequalities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ability to solve inequalities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More than one method to solve problems (List, Table, Graph and Formula) 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085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5111"/>
          <a:stretch/>
        </p:blipFill>
        <p:spPr bwMode="auto">
          <a:xfrm>
            <a:off x="2032026" y="1564078"/>
            <a:ext cx="5097974" cy="42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  <a14:imgEffect>
                      <a14:brightnessContrast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31034"/>
            <a:ext cx="5222296" cy="43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brightnessContrast bright="-10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2374"/>
            <a:ext cx="7515649" cy="38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6000"/>
                    </a14:imgEffect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0"/>
          <a:stretch/>
        </p:blipFill>
        <p:spPr bwMode="auto">
          <a:xfrm>
            <a:off x="2123729" y="1702357"/>
            <a:ext cx="5726353" cy="43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708920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268760"/>
            <a:ext cx="5859465" cy="369332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More than one method to solve </a:t>
            </a:r>
            <a:r>
              <a:rPr lang="en-IE" b="1" dirty="0" smtClean="0">
                <a:solidFill>
                  <a:schemeClr val="bg1"/>
                </a:solidFill>
              </a:rPr>
              <a:t>a problem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 based on data collected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Some students </a:t>
            </a:r>
            <a:r>
              <a:rPr lang="en-IE" dirty="0" smtClean="0"/>
              <a:t>were:</a:t>
            </a:r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E" dirty="0" smtClean="0"/>
              <a:t>Reluctant </a:t>
            </a:r>
            <a:r>
              <a:rPr lang="en-IE" dirty="0"/>
              <a:t>to show their work in case it was </a:t>
            </a:r>
            <a:r>
              <a:rPr lang="en-IE" dirty="0" smtClean="0"/>
              <a:t>incorrect</a:t>
            </a:r>
            <a:r>
              <a:rPr lang="en-IE" dirty="0"/>
              <a:t>.</a:t>
            </a:r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E" dirty="0" smtClean="0"/>
              <a:t>Reluctant </a:t>
            </a:r>
            <a:r>
              <a:rPr lang="en-IE" dirty="0"/>
              <a:t>to use Algebra in the first </a:t>
            </a:r>
            <a:r>
              <a:rPr lang="en-IE" dirty="0" smtClean="0"/>
              <a:t>instance.</a:t>
            </a:r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E" dirty="0" smtClean="0"/>
              <a:t>Did not read the question correctly. Money box vs. wallet.</a:t>
            </a: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1870"/>
            <a:ext cx="8280920" cy="472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 rtlCol="0">
                <a:normAutofit fontScale="850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 smtClean="0"/>
                  <a:t>What effective </a:t>
                </a:r>
                <a:r>
                  <a:rPr lang="en-IE" dirty="0"/>
                  <a:t>understanding of this </a:t>
                </a:r>
                <a:r>
                  <a:rPr lang="en-IE" dirty="0" smtClean="0"/>
                  <a:t>topic looks like: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Day 0 John has 180 and Owen 110.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John and Owen have the same amount of money on day 14.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Owen has more money on days 15,16,17 and 18.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John has no more money on day 18, so problem stops. 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John’s formula is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180−10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IE" dirty="0" smtClean="0"/>
                  <a:t>.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Owen’s formula is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110−5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IE" dirty="0" smtClean="0"/>
                  <a:t>.</a:t>
                </a:r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Owen is greater than John: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110−5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  <m:r>
                      <a:rPr lang="en-IE" i="1" dirty="0" smtClean="0">
                        <a:latin typeface="Cambria Math"/>
                      </a:rPr>
                      <m:t>&gt;180−10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  <m:r>
                      <a:rPr lang="en-IE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IE" dirty="0" smtClean="0"/>
              </a:p>
              <a:p>
                <a:pPr marL="622300" indent="-530225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Apply their knowledge of solving equations to inequalities.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0">
                <a:blip r:embed="rId3"/>
                <a:stretch>
                  <a:fillRect l="-1208" t="-2830" b="-4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Misconceptions/ Knowledge Gap:</a:t>
            </a:r>
          </a:p>
          <a:p>
            <a:pPr marL="622300" indent="-4365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Graph  going up done from the money box point of view.  Also did not treat axis as lines</a:t>
            </a:r>
            <a:endParaRPr lang="en-IE" sz="2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17245"/>
          <a:stretch/>
        </p:blipFill>
        <p:spPr bwMode="auto">
          <a:xfrm>
            <a:off x="2555776" y="3020600"/>
            <a:ext cx="5040560" cy="31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Problem answered from wallet’s point of view rather than money box’s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pic>
        <p:nvPicPr>
          <p:cNvPr id="4098" name="Picture 2" descr="C:\Users\annie\Desktop\IMG_45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/>
          <a:stretch/>
        </p:blipFill>
        <p:spPr bwMode="auto">
          <a:xfrm>
            <a:off x="1979713" y="2636912"/>
            <a:ext cx="5616624" cy="35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/>
              <a:t>St Mark’s Community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Sharon Mack, Irene Stone and Gemma Fay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Problem Solving as a “Means” not an “End</a:t>
            </a:r>
            <a:r>
              <a:rPr lang="en-IE" dirty="0" smtClean="0"/>
              <a:t>”</a:t>
            </a:r>
          </a:p>
          <a:p>
            <a:r>
              <a:rPr lang="en-IE" dirty="0"/>
              <a:t>Normally we teach the skills of inequalities and then use these to </a:t>
            </a:r>
            <a:r>
              <a:rPr lang="en-IE" dirty="0" smtClean="0"/>
              <a:t>solve </a:t>
            </a:r>
            <a:r>
              <a:rPr lang="en-IE" dirty="0"/>
              <a:t>problems.</a:t>
            </a:r>
          </a:p>
          <a:p>
            <a:r>
              <a:rPr lang="en-IE" dirty="0"/>
              <a:t>In this </a:t>
            </a:r>
            <a:r>
              <a:rPr lang="en-IE" dirty="0" smtClean="0"/>
              <a:t>approach, </a:t>
            </a:r>
            <a:r>
              <a:rPr lang="en-IE" dirty="0"/>
              <a:t>we introduced the problem </a:t>
            </a:r>
            <a:r>
              <a:rPr lang="en-IE" dirty="0" smtClean="0"/>
              <a:t>first, solved it, then </a:t>
            </a:r>
            <a:r>
              <a:rPr lang="en-IE" dirty="0"/>
              <a:t>used the problem to introduce </a:t>
            </a:r>
            <a:r>
              <a:rPr lang="en-IE" dirty="0" smtClean="0"/>
              <a:t>inequalities </a:t>
            </a:r>
            <a:r>
              <a:rPr lang="en-IE" dirty="0"/>
              <a:t>and </a:t>
            </a:r>
            <a:r>
              <a:rPr lang="en-IE" dirty="0" smtClean="0"/>
              <a:t>used our prior knowledge </a:t>
            </a:r>
            <a:r>
              <a:rPr lang="en-IE" dirty="0"/>
              <a:t>of </a:t>
            </a:r>
            <a:r>
              <a:rPr lang="en-IE" dirty="0" smtClean="0"/>
              <a:t>equations to solve </a:t>
            </a:r>
            <a:r>
              <a:rPr lang="en-IE" dirty="0"/>
              <a:t>them.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6" y="12102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2" y="0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Stopped at day 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757488"/>
            <a:ext cx="6343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9"/>
            <a:ext cx="53208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John has 1.80 </a:t>
            </a:r>
            <a:r>
              <a:rPr lang="en-IE" dirty="0"/>
              <a:t>on Day 1 instead </a:t>
            </a:r>
            <a:r>
              <a:rPr lang="en-IE" dirty="0" smtClean="0"/>
              <a:t>of Day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44" y="2173505"/>
            <a:ext cx="4248472" cy="40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Confused Algebra skills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208733"/>
            <a:ext cx="5331711" cy="40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Did not read the question properly; got days and weeks mixed up.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32" y="2564904"/>
            <a:ext cx="485933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</p:spPr>
        <p:txBody>
          <a:bodyPr rtlCol="0">
            <a:normAutofit/>
          </a:bodyPr>
          <a:lstStyle/>
          <a:p>
            <a:pPr marL="265112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55" y="2204864"/>
            <a:ext cx="4215159" cy="397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62008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Did not label the </a:t>
            </a:r>
            <a:r>
              <a:rPr lang="en-IE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axes</a:t>
            </a:r>
            <a:endParaRPr lang="en-IE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18725"/>
            <a:ext cx="6326490" cy="36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340768"/>
            <a:ext cx="7694642" cy="1384995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prstClr val="white"/>
                </a:solidFill>
              </a:rPr>
              <a:t>The need to let this student know they are correct, but not all problems can be solved this way; hence we use inequalities</a:t>
            </a:r>
            <a:endParaRPr lang="en-IE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</a:t>
            </a:r>
          </a:p>
          <a:p>
            <a:pPr marL="622300" indent="-3571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Encouraged those who confused wallet and money box to re-read the problem during the class. </a:t>
            </a:r>
          </a:p>
          <a:p>
            <a:pPr marL="622300" indent="-3571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Have a money box and wallet in the class.</a:t>
            </a:r>
          </a:p>
          <a:p>
            <a:pPr marL="622300" indent="-3571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 students to label axes</a:t>
            </a:r>
            <a:endParaRPr lang="en-IE" dirty="0" smtClean="0">
              <a:solidFill>
                <a:srgbClr val="FF0000"/>
              </a:solidFill>
            </a:endParaRPr>
          </a:p>
          <a:p>
            <a:pPr marL="622300" indent="-3571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as a result of being involved in the research lesson: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engaged with the problem and remained engaged when problem translated to algebra and the inequality. 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also saw the difference between an equation and an inequality.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 students used tables, others graphs and others formulas.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did we learn about this content and approach to ensure we had a strong conceptual understanding of this topic?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How building on patterns can be used to introduce equations and inequalities.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Relationship between an equation and an inequality.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need to encourage students to put the answer back into the context of question.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was difficult?</a:t>
            </a:r>
          </a:p>
          <a:p>
            <a:pPr marL="620713" indent="-2508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dirty="0" smtClean="0"/>
              <a:t>Timing to complete the table</a:t>
            </a:r>
          </a:p>
          <a:p>
            <a:pPr marL="620713" indent="-2508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dirty="0" smtClean="0"/>
              <a:t>Not to intervene too soon</a:t>
            </a:r>
          </a:p>
          <a:p>
            <a:pPr marL="620713" indent="-2508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22300" algn="l"/>
              </a:tabLst>
              <a:defRPr/>
            </a:pPr>
            <a:r>
              <a:rPr lang="en-IE" dirty="0" smtClean="0"/>
              <a:t>Some students’ lack of confidence to start the problem  or discuss  the problem</a:t>
            </a:r>
          </a:p>
          <a:p>
            <a:pPr marL="369888" indent="0" eaLnBrk="1" fontAlgn="auto" hangingPunct="1">
              <a:spcAft>
                <a:spcPts val="0"/>
              </a:spcAft>
              <a:buNone/>
              <a:tabLst>
                <a:tab pos="622300" algn="l"/>
              </a:tabLst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</a:t>
            </a:r>
            <a:r>
              <a:rPr lang="en-IE" sz="2800" smtClean="0"/>
              <a:t>: Focus </a:t>
            </a:r>
            <a:r>
              <a:rPr lang="en-IE" sz="2800" dirty="0" smtClean="0"/>
              <a:t>of Lesson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lesson</a:t>
            </a:r>
            <a:r>
              <a:rPr lang="en-IE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 </a:t>
            </a:r>
            <a:r>
              <a:rPr lang="en-IE" dirty="0" smtClean="0"/>
              <a:t>As some students answered from the money box’s point of view, I put the two sets of solutions on the board. I re-read the question and asked the students, which one we could use to find the answer to the problem.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Put the formula as Owen &gt; John rather than John &lt; Owen.  </a:t>
            </a:r>
            <a:r>
              <a:rPr lang="en-IE" b="1" u="sng" dirty="0" smtClean="0"/>
              <a:t>Why?</a:t>
            </a:r>
            <a:endParaRPr lang="en-IE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 rtlCol="0">
                <a:normAutofit fontScale="92500" lnSpcReduction="20000"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 smtClean="0"/>
                  <a:t>Was it difficult to ask questions to provoke students’ deep thinking?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/>
                  <a:t>What was happening to each person’s wallet</a:t>
                </a:r>
                <a:r>
                  <a:rPr lang="en-IE" dirty="0" smtClean="0"/>
                  <a:t>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Was </a:t>
                </a:r>
                <a:r>
                  <a:rPr lang="en-IE" dirty="0"/>
                  <a:t>it only day 15 that Owen had more money?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Why did we </a:t>
                </a:r>
                <a:r>
                  <a:rPr lang="en-IE" dirty="0"/>
                  <a:t>stop at day </a:t>
                </a:r>
                <a:r>
                  <a:rPr lang="en-IE" dirty="0" smtClean="0"/>
                  <a:t>18?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Difference </a:t>
                </a:r>
                <a:r>
                  <a:rPr lang="en-IE" dirty="0"/>
                  <a:t>in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110−5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  <m:r>
                      <a:rPr lang="en-IE" i="1" dirty="0" smtClean="0">
                        <a:latin typeface="Cambria Math"/>
                      </a:rPr>
                      <m:t>= 180−10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  <m:r>
                      <a:rPr lang="en-I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dirty="0"/>
                  <a:t>and </a:t>
                </a:r>
                <a:endParaRPr lang="en-IE" dirty="0" smtClean="0"/>
              </a:p>
              <a:p>
                <a:pPr marL="808038" indent="-609600" eaLnBrk="1" fontAlgn="auto" hangingPunct="1">
                  <a:spcAft>
                    <a:spcPts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	</m:t>
                    </m:r>
                    <m:r>
                      <a:rPr lang="en-IE" b="0" i="1" dirty="0" smtClean="0">
                        <a:latin typeface="Cambria Math"/>
                      </a:rPr>
                      <m:t>     </m:t>
                    </m:r>
                    <m:r>
                      <a:rPr lang="en-IE" i="1" dirty="0" smtClean="0">
                        <a:latin typeface="Cambria Math"/>
                      </a:rPr>
                      <m:t>110−5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  <m:r>
                      <a:rPr lang="en-IE" i="1" dirty="0" smtClean="0">
                        <a:latin typeface="Cambria Math"/>
                      </a:rPr>
                      <m:t>&gt;180−10</m:t>
                    </m:r>
                    <m:r>
                      <a:rPr lang="en-IE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IE" dirty="0" smtClean="0"/>
                  <a:t>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How do I solve an equation?</a:t>
                </a:r>
              </a:p>
              <a:p>
                <a:pPr marL="808038" indent="-60960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What does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𝑥</m:t>
                    </m:r>
                    <m:r>
                      <a:rPr lang="en-IE" i="1" dirty="0" smtClean="0">
                        <a:latin typeface="Cambria Math"/>
                      </a:rPr>
                      <m:t>&gt;14</m:t>
                    </m:r>
                  </m:oMath>
                </a14:m>
                <a:r>
                  <a:rPr lang="en-IE" dirty="0" smtClean="0"/>
                  <a:t> mean in the context of this problem?</a:t>
                </a:r>
                <a:endParaRPr lang="en-IE" dirty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IE" dirty="0" smtClean="0"/>
              </a:p>
              <a:p>
                <a:pPr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0">
                <a:blip r:embed="rId3"/>
                <a:stretch>
                  <a:fillRect l="-1421" t="-3504" b="-13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marL="714375" indent="-5286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engaged with the context of the question because they could relate to it.</a:t>
            </a:r>
          </a:p>
          <a:p>
            <a:pPr marL="714375" indent="-5286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</a:t>
            </a:r>
            <a:r>
              <a:rPr lang="en-IE" dirty="0" smtClean="0"/>
              <a:t>potted misconceptions during the class and gave direction when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lesson</a:t>
            </a:r>
            <a:r>
              <a:rPr lang="en-IE" dirty="0" smtClean="0"/>
              <a:t>?</a:t>
            </a:r>
          </a:p>
          <a:p>
            <a:pPr marL="542925" indent="-2778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 </a:t>
            </a:r>
            <a:r>
              <a:rPr lang="en-IE" dirty="0" smtClean="0"/>
              <a:t>Students’ work showed their understanding of the problem.</a:t>
            </a:r>
          </a:p>
          <a:p>
            <a:pPr marL="542925" indent="-2778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Asked probing questions.</a:t>
            </a:r>
          </a:p>
          <a:p>
            <a:pPr marL="542925" indent="-2778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were working in groups and discussing the problem.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/>
                  <a:t>How did I put closure to the lesson?</a:t>
                </a:r>
              </a:p>
              <a:p>
                <a:pPr marL="1166813" indent="-623888" defTabSz="107315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Showed how the problem could be solved by algebra. Solved the inequality.</a:t>
                </a:r>
              </a:p>
              <a:p>
                <a:pPr marL="1166813" indent="-623888" defTabSz="107315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Discussed the meaning of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𝑥</m:t>
                    </m:r>
                    <m:r>
                      <a:rPr lang="en-IE" i="1" dirty="0" smtClean="0">
                        <a:latin typeface="Cambria Math"/>
                      </a:rPr>
                      <m:t>&gt;14</m:t>
                    </m:r>
                  </m:oMath>
                </a14:m>
                <a:r>
                  <a:rPr lang="en-IE" dirty="0" smtClean="0"/>
                  <a:t> in the context of the problem. </a:t>
                </a:r>
              </a:p>
              <a:p>
                <a:pPr marL="1166813" indent="-623888" defTabSz="107315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While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𝑥</m:t>
                    </m:r>
                    <m:r>
                      <a:rPr lang="en-IE" i="1" dirty="0" smtClean="0">
                        <a:latin typeface="Cambria Math"/>
                      </a:rPr>
                      <m:t>&gt;14</m:t>
                    </m:r>
                  </m:oMath>
                </a14:m>
                <a:r>
                  <a:rPr lang="en-IE" dirty="0" smtClean="0"/>
                  <a:t> could mean 50, 50 did not answer this question in this context.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4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understandings have I developed regarding teaching strategies </a:t>
            </a:r>
            <a:r>
              <a:rPr lang="en-IE" dirty="0" smtClean="0"/>
              <a:t>for </a:t>
            </a:r>
            <a:r>
              <a:rPr lang="en-IE" dirty="0"/>
              <a:t>this topic as a result of my involvement in Lesson </a:t>
            </a:r>
            <a:r>
              <a:rPr lang="en-IE" dirty="0" smtClean="0"/>
              <a:t>Study?</a:t>
            </a:r>
          </a:p>
          <a:p>
            <a:pPr marL="715963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never would have thought of using patterns as an introduction to inequalities, but now see it is a brilliant approach.</a:t>
            </a:r>
          </a:p>
          <a:p>
            <a:pPr marL="715963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 slow lead-up to inequalities did not scare the students and they were still engaged at the end of the lesson.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changes would I make in the future, based on what I have learned in my teaching, to address students’ misconceptions?</a:t>
            </a:r>
          </a:p>
          <a:p>
            <a:pPr marL="901700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Use a context-based question to introduce equations.</a:t>
            </a:r>
          </a:p>
          <a:p>
            <a:pPr marL="901700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 the students to spot patterns, where possible.</a:t>
            </a:r>
          </a:p>
          <a:p>
            <a:pPr marL="901700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Teaching Strategies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  <p:pic>
        <p:nvPicPr>
          <p:cNvPr id="5" name="Picture 2" descr="C:\Users\Jillian\Desktop\annie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6564" b="27284"/>
          <a:stretch/>
        </p:blipFill>
        <p:spPr bwMode="auto">
          <a:xfrm>
            <a:off x="611560" y="1441265"/>
            <a:ext cx="7200636" cy="47960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1556792"/>
            <a:ext cx="4176464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Calibri"/>
              </a:rPr>
              <a:t>In future relate </a:t>
            </a:r>
            <a:r>
              <a:rPr lang="en-IE" sz="2000" b="1" dirty="0">
                <a:solidFill>
                  <a:schemeClr val="bg1"/>
                </a:solidFill>
                <a:latin typeface="Calibri"/>
              </a:rPr>
              <a:t>the change in the diagram, to the slope of the graph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200"/>
            <a:ext cx="8229600" cy="128856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62" y="1423317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As a mathematics team how has Lesson Study impacted on the way we work with other colleagues?</a:t>
            </a:r>
          </a:p>
          <a:p>
            <a:pPr marL="901700" indent="-6365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Learned from my colleagues.</a:t>
            </a:r>
          </a:p>
          <a:p>
            <a:pPr marL="901700" indent="-6365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Liked feedback from my colleagues. Do not spot everything yourself. Good or Bad.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305"/>
            <a:ext cx="8229600" cy="118796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73845"/>
            <a:ext cx="8229600" cy="5040560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800" dirty="0" smtClean="0"/>
              <a:t>Personally</a:t>
            </a:r>
            <a:r>
              <a:rPr lang="en-IE" sz="3800" dirty="0"/>
              <a:t>, how has Lesson Study supported my growth as a teacher</a:t>
            </a:r>
            <a:r>
              <a:rPr lang="en-IE" sz="3800" dirty="0" smtClean="0"/>
              <a:t>?</a:t>
            </a:r>
          </a:p>
          <a:p>
            <a:pPr marL="54133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 Confidence to be able to discuss ideas with my colleagues.</a:t>
            </a:r>
          </a:p>
          <a:p>
            <a:pPr marL="54133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Easier to see the learning as an observer.</a:t>
            </a:r>
          </a:p>
          <a:p>
            <a:pPr marL="541338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Privilege to see other teaching styles. Learning from  each other.</a:t>
            </a: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IE" sz="3800" dirty="0"/>
              <a:t>Recommendations as to how Lesson Study could be integrated into a school </a:t>
            </a:r>
            <a:r>
              <a:rPr lang="en-IE" sz="3800" dirty="0" smtClean="0"/>
              <a:t>context.</a:t>
            </a: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 </a:t>
            </a:r>
            <a:r>
              <a:rPr lang="en-IE" dirty="0" smtClean="0"/>
              <a:t>More </a:t>
            </a:r>
            <a:r>
              <a:rPr lang="en-IE" dirty="0"/>
              <a:t>timetabled time </a:t>
            </a:r>
            <a:r>
              <a:rPr lang="en-IE" dirty="0" smtClean="0"/>
              <a:t>needed for department meetings.</a:t>
            </a: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T</a:t>
            </a:r>
            <a:r>
              <a:rPr lang="en-IE" sz="2800" dirty="0" smtClean="0"/>
              <a:t>opic investigated was Problem </a:t>
            </a:r>
            <a:r>
              <a:rPr lang="en-IE" sz="2800" dirty="0"/>
              <a:t>Solving as a “Means” not an “End”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How we planned the lesson:</a:t>
            </a:r>
          </a:p>
          <a:p>
            <a:pPr marL="715963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The idea and methodology was used in the Project Maths workshop 8.</a:t>
            </a:r>
          </a:p>
          <a:p>
            <a:pPr marL="715963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Studied the lesson</a:t>
            </a:r>
          </a:p>
          <a:p>
            <a:pPr marL="715963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Decided how  we would approach it and the timing of the lesson</a:t>
            </a:r>
          </a:p>
          <a:p>
            <a:pPr marL="715963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Photocopied the sheets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T</a:t>
            </a:r>
            <a:r>
              <a:rPr lang="en-IE" sz="2800" dirty="0" smtClean="0"/>
              <a:t>opic investigated was Problem </a:t>
            </a:r>
            <a:r>
              <a:rPr lang="en-IE" sz="2800" dirty="0"/>
              <a:t>Solving as a “Means” not an “End”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used:</a:t>
            </a:r>
            <a:endParaRPr lang="en-IE" sz="2800" dirty="0"/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Photocopied sheets with graph paper on the reverse</a:t>
            </a:r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PowerPoint</a:t>
            </a:r>
          </a:p>
          <a:p>
            <a:pPr marL="714375" indent="-4492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Whiteboard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11561" y="16288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971600" y="21328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800" b="1" dirty="0">
                <a:solidFill>
                  <a:prstClr val="black"/>
                </a:solidFill>
              </a:rPr>
              <a:t>John has 18 ten-cent coins in his wallet and Owen has 22 five-cent coins in his wallet. </a:t>
            </a:r>
          </a:p>
          <a:p>
            <a:pPr lvl="0"/>
            <a:r>
              <a:rPr lang="en-IE" sz="2800" b="1" dirty="0" smtClean="0">
                <a:solidFill>
                  <a:prstClr val="black"/>
                </a:solidFill>
              </a:rPr>
              <a:t>They each decide </a:t>
            </a:r>
            <a:r>
              <a:rPr lang="en-IE" sz="2800" b="1" dirty="0">
                <a:solidFill>
                  <a:prstClr val="black"/>
                </a:solidFill>
              </a:rPr>
              <a:t>to take one coin </a:t>
            </a:r>
            <a:r>
              <a:rPr lang="en-IE" sz="2800" b="1" dirty="0" smtClean="0">
                <a:solidFill>
                  <a:prstClr val="black"/>
                </a:solidFill>
              </a:rPr>
              <a:t>per day</a:t>
            </a:r>
            <a:endParaRPr lang="en-IE" sz="2800" b="1" dirty="0">
              <a:solidFill>
                <a:prstClr val="black"/>
              </a:solidFill>
            </a:endParaRPr>
          </a:p>
          <a:p>
            <a:pPr lvl="0"/>
            <a:r>
              <a:rPr lang="en-IE" sz="2800" b="1" dirty="0">
                <a:solidFill>
                  <a:prstClr val="black"/>
                </a:solidFill>
              </a:rPr>
              <a:t>from their wallets and put it into </a:t>
            </a:r>
            <a:r>
              <a:rPr lang="en-IE" sz="2800" b="1" dirty="0" smtClean="0">
                <a:solidFill>
                  <a:prstClr val="black"/>
                </a:solidFill>
              </a:rPr>
              <a:t>their money </a:t>
            </a:r>
            <a:r>
              <a:rPr lang="en-IE" sz="2800" b="1" dirty="0">
                <a:solidFill>
                  <a:prstClr val="black"/>
                </a:solidFill>
              </a:rPr>
              <a:t>box, until one of them has no </a:t>
            </a:r>
            <a:r>
              <a:rPr lang="en-IE" sz="2800" b="1" dirty="0" smtClean="0">
                <a:solidFill>
                  <a:prstClr val="black"/>
                </a:solidFill>
              </a:rPr>
              <a:t>more </a:t>
            </a:r>
            <a:r>
              <a:rPr lang="en-IE" sz="2800" b="1" dirty="0">
                <a:solidFill>
                  <a:prstClr val="black"/>
                </a:solidFill>
              </a:rPr>
              <a:t>coins left in their wallet.</a:t>
            </a:r>
          </a:p>
          <a:p>
            <a:pPr lvl="0"/>
            <a:r>
              <a:rPr lang="en-IE" sz="2800" b="1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n-IE" sz="2800" b="1" dirty="0">
                <a:solidFill>
                  <a:prstClr val="black"/>
                </a:solidFill>
              </a:rPr>
              <a:t>When does Owen have more money </a:t>
            </a:r>
          </a:p>
          <a:p>
            <a:pPr lvl="0"/>
            <a:r>
              <a:rPr lang="en-IE" sz="2800" b="1" dirty="0">
                <a:solidFill>
                  <a:prstClr val="black"/>
                </a:solidFill>
              </a:rPr>
              <a:t>than John in his wallet?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412776"/>
            <a:ext cx="2592288" cy="461665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Our problem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Prior Knowledge:</a:t>
            </a:r>
          </a:p>
          <a:p>
            <a:pPr marL="1166813" indent="-715963">
              <a:buFont typeface="Wingdings" panose="05000000000000000000" pitchFamily="2" charset="2"/>
              <a:buChar char="Ø"/>
            </a:pPr>
            <a:r>
              <a:rPr lang="en-IE" dirty="0"/>
              <a:t> </a:t>
            </a:r>
            <a:r>
              <a:rPr lang="en-IE" dirty="0" smtClean="0"/>
              <a:t>Patterns</a:t>
            </a:r>
          </a:p>
          <a:p>
            <a:pPr marL="1166813" indent="-715963">
              <a:buFont typeface="Wingdings" panose="05000000000000000000" pitchFamily="2" charset="2"/>
              <a:buChar char="Ø"/>
            </a:pPr>
            <a:r>
              <a:rPr lang="en-IE" dirty="0" smtClean="0"/>
              <a:t>Tables, Graphs, words and formula</a:t>
            </a:r>
          </a:p>
          <a:p>
            <a:pPr marL="1166813" indent="-715963">
              <a:buFont typeface="Wingdings" panose="05000000000000000000" pitchFamily="2" charset="2"/>
              <a:buChar char="Ø"/>
            </a:pPr>
            <a:r>
              <a:rPr lang="en-IE" dirty="0" smtClean="0"/>
              <a:t>Slope (Change)</a:t>
            </a:r>
          </a:p>
          <a:p>
            <a:pPr marL="1166813" indent="-715963">
              <a:buFont typeface="Wingdings" panose="05000000000000000000" pitchFamily="2" charset="2"/>
              <a:buChar char="Ø"/>
            </a:pPr>
            <a:r>
              <a:rPr lang="en-IE" dirty="0" smtClean="0"/>
              <a:t>Variables and Constants</a:t>
            </a:r>
          </a:p>
          <a:p>
            <a:pPr marL="1166813" indent="-715963">
              <a:buFont typeface="Wingdings" panose="05000000000000000000" pitchFamily="2" charset="2"/>
              <a:buChar char="Ø"/>
            </a:pPr>
            <a:r>
              <a:rPr lang="en-IE" dirty="0" smtClean="0"/>
              <a:t>Equations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3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686800" cy="4785395"/>
              </a:xfrm>
            </p:spPr>
            <p:txBody>
              <a:bodyPr/>
              <a:lstStyle/>
              <a:p>
                <a:r>
                  <a:rPr lang="en-IE" dirty="0" smtClean="0"/>
                  <a:t>Format of my lesson: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Students given an opportunity to read the problem 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Students worked on the problem by a method of </a:t>
                </a:r>
                <a:r>
                  <a:rPr lang="en-IE" sz="2400" b="1" u="sng" dirty="0" smtClean="0"/>
                  <a:t>their </a:t>
                </a:r>
                <a:r>
                  <a:rPr lang="en-IE" sz="2400" dirty="0" smtClean="0"/>
                  <a:t>choice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Teacher observed the students’ work and questioned them on their approaches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Drew a table on the board and through class discussion arrived at the formula for John and Owen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Represented the problem as 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110−5</m:t>
                    </m:r>
                    <m:r>
                      <a:rPr lang="en-IE" sz="2400" b="0" i="1" smtClean="0">
                        <a:latin typeface="Cambria Math"/>
                      </a:rPr>
                      <m:t>𝑑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&gt;180−10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IE" sz="2400" dirty="0" smtClean="0"/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Draw comparisons between the inequality and an equation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Solve the inequality using the skills of solving an equation</a:t>
                </a:r>
              </a:p>
              <a:p>
                <a:pPr marL="541338" indent="-449263">
                  <a:buFont typeface="Wingdings" panose="05000000000000000000" pitchFamily="2" charset="2"/>
                  <a:buChar char="Ø"/>
                </a:pPr>
                <a:r>
                  <a:rPr lang="en-IE" sz="2400" dirty="0" smtClean="0"/>
                  <a:t>Brought the answer back to the context of the question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IE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686800" cy="4785395"/>
              </a:xfrm>
              <a:blipFill rotWithShape="1">
                <a:blip r:embed="rId3"/>
                <a:stretch>
                  <a:fillRect l="-1544" t="-1656" b="-36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38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959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164137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9518"/>
            <a:ext cx="5718067" cy="47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58752"/>
            <a:ext cx="69992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3887"/>
            <a:ext cx="7410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04" y="1869736"/>
            <a:ext cx="55959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397125"/>
            <a:ext cx="68897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124744"/>
            <a:ext cx="3672408" cy="369332"/>
          </a:xfrm>
          <a:prstGeom prst="rect">
            <a:avLst/>
          </a:prstGeom>
          <a:solidFill>
            <a:srgbClr val="99003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Development of the inequality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4076"/>
            <a:ext cx="6647209" cy="46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1604</Words>
  <Application>Microsoft Office PowerPoint</Application>
  <PresentationFormat>On-screen Show (4:3)</PresentationFormat>
  <Paragraphs>269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Maths Counts  Insights into Lesson Study</vt:lpstr>
      <vt:lpstr>St Mark’s Community School</vt:lpstr>
      <vt:lpstr>Insights into Lesson Study</vt:lpstr>
      <vt:lpstr>Introduction</vt:lpstr>
      <vt:lpstr>Introduction</vt:lpstr>
      <vt:lpstr>Introduction</vt:lpstr>
      <vt:lpstr>Introduction</vt:lpstr>
      <vt:lpstr>Introduction</vt:lpstr>
      <vt:lpstr>Introduction </vt:lpstr>
      <vt:lpstr>Introduction </vt:lpstr>
      <vt:lpstr>Introduction </vt:lpstr>
      <vt:lpstr>Introduction </vt:lpstr>
      <vt:lpstr>Introduction </vt:lpstr>
      <vt:lpstr>Reflections on the Lesson</vt:lpstr>
      <vt:lpstr> Student Learning   </vt:lpstr>
      <vt:lpstr>Student Understanding</vt:lpstr>
      <vt:lpstr>PowerPoint Presentation</vt:lpstr>
      <vt:lpstr>Student Learning</vt:lpstr>
      <vt:lpstr>Common Misconceptions</vt:lpstr>
      <vt:lpstr>Common Misconceptions</vt:lpstr>
      <vt:lpstr>Common Misconceptions</vt:lpstr>
      <vt:lpstr>Common Misconceptions</vt:lpstr>
      <vt:lpstr>Common Misconceptions</vt:lpstr>
      <vt:lpstr>Common Misconceptions</vt:lpstr>
      <vt:lpstr>Common Misconceptions</vt:lpstr>
      <vt:lpstr>Addressing Misconceptions </vt:lpstr>
      <vt:lpstr>Summary</vt:lpstr>
      <vt:lpstr>Summary</vt:lpstr>
      <vt:lpstr>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115</cp:revision>
  <cp:lastPrinted>2013-08-30T17:48:04Z</cp:lastPrinted>
  <dcterms:created xsi:type="dcterms:W3CDTF">2013-08-28T18:56:52Z</dcterms:created>
  <dcterms:modified xsi:type="dcterms:W3CDTF">2013-11-21T10:22:59Z</dcterms:modified>
</cp:coreProperties>
</file>