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85"/>
  </p:notesMasterIdLst>
  <p:sldIdLst>
    <p:sldId id="256" r:id="rId2"/>
    <p:sldId id="257" r:id="rId3"/>
    <p:sldId id="259" r:id="rId4"/>
    <p:sldId id="258" r:id="rId5"/>
    <p:sldId id="286" r:id="rId6"/>
    <p:sldId id="287" r:id="rId7"/>
    <p:sldId id="273" r:id="rId8"/>
    <p:sldId id="274" r:id="rId9"/>
    <p:sldId id="288" r:id="rId10"/>
    <p:sldId id="290" r:id="rId11"/>
    <p:sldId id="291" r:id="rId12"/>
    <p:sldId id="292"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260" r:id="rId32"/>
    <p:sldId id="311" r:id="rId33"/>
    <p:sldId id="312" r:id="rId34"/>
    <p:sldId id="313" r:id="rId35"/>
    <p:sldId id="315" r:id="rId36"/>
    <p:sldId id="316" r:id="rId37"/>
    <p:sldId id="317" r:id="rId38"/>
    <p:sldId id="318" r:id="rId39"/>
    <p:sldId id="319" r:id="rId40"/>
    <p:sldId id="320" r:id="rId41"/>
    <p:sldId id="331" r:id="rId42"/>
    <p:sldId id="322" r:id="rId43"/>
    <p:sldId id="329" r:id="rId44"/>
    <p:sldId id="332" r:id="rId45"/>
    <p:sldId id="330" r:id="rId46"/>
    <p:sldId id="328" r:id="rId47"/>
    <p:sldId id="327" r:id="rId48"/>
    <p:sldId id="325" r:id="rId49"/>
    <p:sldId id="326" r:id="rId50"/>
    <p:sldId id="323" r:id="rId51"/>
    <p:sldId id="324" r:id="rId52"/>
    <p:sldId id="336" r:id="rId53"/>
    <p:sldId id="335" r:id="rId54"/>
    <p:sldId id="334" r:id="rId55"/>
    <p:sldId id="339" r:id="rId56"/>
    <p:sldId id="333" r:id="rId57"/>
    <p:sldId id="337" r:id="rId58"/>
    <p:sldId id="342" r:id="rId59"/>
    <p:sldId id="338" r:id="rId60"/>
    <p:sldId id="341" r:id="rId61"/>
    <p:sldId id="340" r:id="rId62"/>
    <p:sldId id="343" r:id="rId63"/>
    <p:sldId id="344" r:id="rId64"/>
    <p:sldId id="349" r:id="rId65"/>
    <p:sldId id="352" r:id="rId66"/>
    <p:sldId id="355" r:id="rId67"/>
    <p:sldId id="356" r:id="rId68"/>
    <p:sldId id="261" r:id="rId69"/>
    <p:sldId id="357" r:id="rId70"/>
    <p:sldId id="358" r:id="rId71"/>
    <p:sldId id="275" r:id="rId72"/>
    <p:sldId id="276" r:id="rId73"/>
    <p:sldId id="265" r:id="rId74"/>
    <p:sldId id="266" r:id="rId75"/>
    <p:sldId id="267" r:id="rId76"/>
    <p:sldId id="360" r:id="rId77"/>
    <p:sldId id="279" r:id="rId78"/>
    <p:sldId id="268" r:id="rId79"/>
    <p:sldId id="280" r:id="rId80"/>
    <p:sldId id="361" r:id="rId81"/>
    <p:sldId id="270" r:id="rId82"/>
    <p:sldId id="363" r:id="rId83"/>
    <p:sldId id="362" r:id="rId8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eamus_knox" initials="s"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FDCC33"/>
    <a:srgbClr val="DAD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2" autoAdjust="0"/>
    <p:restoredTop sz="80107" autoAdjust="0"/>
  </p:normalViewPr>
  <p:slideViewPr>
    <p:cSldViewPr>
      <p:cViewPr>
        <p:scale>
          <a:sx n="72" d="100"/>
          <a:sy n="72" d="100"/>
        </p:scale>
        <p:origin x="-894" y="-72"/>
      </p:cViewPr>
      <p:guideLst>
        <p:guide orient="horz" pos="2160"/>
        <p:guide pos="2880"/>
      </p:guideLst>
    </p:cSldViewPr>
  </p:slideViewPr>
  <p:outlineViewPr>
    <p:cViewPr>
      <p:scale>
        <a:sx n="33" d="100"/>
        <a:sy n="33" d="100"/>
      </p:scale>
      <p:origin x="48" y="2466"/>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274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30DFA15-75A5-4A24-B246-A24A446C42D3}" type="datetimeFigureOut">
              <a:rPr lang="en-IE"/>
              <a:pPr>
                <a:defRPr/>
              </a:pPr>
              <a:t>21/11/2013</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E"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DE77338-5D7E-4CCB-A6E6-59ECBE896B8B}" type="slidenum">
              <a:rPr lang="en-IE"/>
              <a:pPr>
                <a:defRPr/>
              </a:pPr>
              <a:t>‹#›</a:t>
            </a:fld>
            <a:endParaRPr lang="en-IE"/>
          </a:p>
        </p:txBody>
      </p:sp>
    </p:spTree>
    <p:extLst>
      <p:ext uri="{BB962C8B-B14F-4D97-AF65-F5344CB8AC3E}">
        <p14:creationId xmlns:p14="http://schemas.microsoft.com/office/powerpoint/2010/main" val="28880668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0FEB9632-44CD-43D6-87A5-2879CD401AD8}" type="slidenum">
              <a:rPr lang="en-IE" smtClean="0"/>
              <a:pPr>
                <a:defRPr/>
              </a:pPr>
              <a:t>1</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28DF4F1-4FCB-437B-8877-3B5A771DE2F6}" type="slidenum">
              <a:rPr lang="en-IE" smtClean="0"/>
              <a:pPr>
                <a:defRPr/>
              </a:pPr>
              <a:t>10</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dirty="0" smtClean="0"/>
          </a:p>
        </p:txBody>
      </p:sp>
      <p:sp>
        <p:nvSpPr>
          <p:cNvPr id="4" name="Slide Number Placeholder 3"/>
          <p:cNvSpPr>
            <a:spLocks noGrp="1"/>
          </p:cNvSpPr>
          <p:nvPr>
            <p:ph type="sldNum" sz="quarter" idx="5"/>
          </p:nvPr>
        </p:nvSpPr>
        <p:spPr/>
        <p:txBody>
          <a:bodyPr/>
          <a:lstStyle/>
          <a:p>
            <a:pPr>
              <a:defRPr/>
            </a:pPr>
            <a:fld id="{128DF4F1-4FCB-437B-8877-3B5A771DE2F6}" type="slidenum">
              <a:rPr lang="en-IE" smtClean="0"/>
              <a:pPr>
                <a:defRPr/>
              </a:pPr>
              <a:t>11</a:t>
            </a:fld>
            <a:endParaRPr lang="en-I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31</a:t>
            </a:fld>
            <a:endParaRPr lang="en-IE">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32</a:t>
            </a:fld>
            <a:endParaRPr lang="en-IE">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33</a:t>
            </a:fld>
            <a:endParaRPr lang="en-IE">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34</a:t>
            </a:fld>
            <a:endParaRPr lang="en-IE">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35</a:t>
            </a:fld>
            <a:endParaRPr lang="en-IE">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36</a:t>
            </a:fld>
            <a:endParaRPr lang="en-IE">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37</a:t>
            </a:fld>
            <a:endParaRPr lang="en-IE">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38</a:t>
            </a:fld>
            <a:endParaRPr lang="en-IE">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F3183869-0E17-4EDC-BFE1-956500265BF0}" type="slidenum">
              <a:rPr lang="en-IE" smtClean="0"/>
              <a:pPr>
                <a:defRPr/>
              </a:pPr>
              <a:t>2</a:t>
            </a:fld>
            <a:endParaRPr lang="en-I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39</a:t>
            </a:fld>
            <a:endParaRPr lang="en-IE">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40</a:t>
            </a:fld>
            <a:endParaRPr lang="en-IE">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41</a:t>
            </a:fld>
            <a:endParaRPr lang="en-IE">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42</a:t>
            </a:fld>
            <a:endParaRPr lang="en-IE">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43</a:t>
            </a:fld>
            <a:endParaRPr lang="en-IE">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45</a:t>
            </a:fld>
            <a:endParaRPr lang="en-IE">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46</a:t>
            </a:fld>
            <a:endParaRPr lang="en-IE">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47</a:t>
            </a:fld>
            <a:endParaRPr lang="en-IE">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48</a:t>
            </a:fld>
            <a:endParaRPr lang="en-IE">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49</a:t>
            </a:fld>
            <a:endParaRPr lang="en-IE">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174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28A109-394A-47E1-B1AB-4256EA25370B}" type="slidenum">
              <a:rPr lang="en-IE">
                <a:cs typeface="Arial" charset="0"/>
              </a:rPr>
              <a:pPr fontAlgn="base">
                <a:spcBef>
                  <a:spcPct val="0"/>
                </a:spcBef>
                <a:spcAft>
                  <a:spcPct val="0"/>
                </a:spcAft>
                <a:defRPr/>
              </a:pPr>
              <a:t>3</a:t>
            </a:fld>
            <a:endParaRPr lang="en-IE">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50</a:t>
            </a:fld>
            <a:endParaRPr lang="en-IE">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51</a:t>
            </a:fld>
            <a:endParaRPr lang="en-IE">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52</a:t>
            </a:fld>
            <a:endParaRPr lang="en-IE">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53</a:t>
            </a:fld>
            <a:endParaRPr lang="en-IE">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54</a:t>
            </a:fld>
            <a:endParaRPr lang="en-IE">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55</a:t>
            </a:fld>
            <a:endParaRPr lang="en-IE">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56</a:t>
            </a:fld>
            <a:endParaRPr lang="en-IE">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57</a:t>
            </a:fld>
            <a:endParaRPr lang="en-IE">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58</a:t>
            </a:fld>
            <a:endParaRPr lang="en-IE">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59</a:t>
            </a:fld>
            <a:endParaRPr lang="en-IE">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3CF487E-EF87-4AAC-8A7C-A5B001BAC002}" type="slidenum">
              <a:rPr lang="en-IE" smtClean="0"/>
              <a:pPr>
                <a:defRPr/>
              </a:pPr>
              <a:t>4</a:t>
            </a:fld>
            <a:endParaRPr lang="en-I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60</a:t>
            </a:fld>
            <a:endParaRPr lang="en-IE">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61</a:t>
            </a:fld>
            <a:endParaRPr lang="en-IE">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62</a:t>
            </a:fld>
            <a:endParaRPr lang="en-IE">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63</a:t>
            </a:fld>
            <a:endParaRPr lang="en-IE">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64</a:t>
            </a:fld>
            <a:endParaRPr lang="en-IE">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65</a:t>
            </a:fld>
            <a:endParaRPr lang="en-IE">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E"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DD56A09-3AA3-43DF-A52D-ED69FE673131}" type="slidenum">
              <a:rPr lang="en-IE">
                <a:cs typeface="Arial" charset="0"/>
              </a:rPr>
              <a:pPr fontAlgn="base">
                <a:spcBef>
                  <a:spcPct val="0"/>
                </a:spcBef>
                <a:spcAft>
                  <a:spcPct val="0"/>
                </a:spcAft>
                <a:defRPr/>
              </a:pPr>
              <a:t>66</a:t>
            </a:fld>
            <a:endParaRPr lang="en-IE">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65FB060-8214-410A-9B4A-510D894F5897}" type="slidenum">
              <a:rPr lang="en-IE" smtClean="0"/>
              <a:pPr>
                <a:defRPr/>
              </a:pPr>
              <a:t>67</a:t>
            </a:fld>
            <a:endParaRPr lang="en-I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65FB060-8214-410A-9B4A-510D894F5897}" type="slidenum">
              <a:rPr lang="en-IE" smtClean="0"/>
              <a:pPr>
                <a:defRPr/>
              </a:pPr>
              <a:t>68</a:t>
            </a:fld>
            <a:endParaRPr lang="en-I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65FB060-8214-410A-9B4A-510D894F5897}" type="slidenum">
              <a:rPr lang="en-IE" smtClean="0"/>
              <a:pPr>
                <a:defRPr/>
              </a:pPr>
              <a:t>69</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3CF487E-EF87-4AAC-8A7C-A5B001BAC002}" type="slidenum">
              <a:rPr lang="en-IE" smtClean="0"/>
              <a:pPr>
                <a:defRPr/>
              </a:pPr>
              <a:t>5</a:t>
            </a:fld>
            <a:endParaRPr lang="en-I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B65FB060-8214-410A-9B4A-510D894F5897}" type="slidenum">
              <a:rPr lang="en-IE" smtClean="0"/>
              <a:pPr>
                <a:defRPr/>
              </a:pPr>
              <a:t>70</a:t>
            </a:fld>
            <a:endParaRPr lang="en-I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CABF4AE6-149E-4C94-A1A0-C93B10CAD9C5}" type="slidenum">
              <a:rPr lang="en-IE" smtClean="0"/>
              <a:pPr>
                <a:defRPr/>
              </a:pPr>
              <a:t>71</a:t>
            </a:fld>
            <a:endParaRPr lang="en-I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983304F0-3971-4BE7-9EDA-6BE95CBC0374}" type="slidenum">
              <a:rPr lang="en-IE" smtClean="0"/>
              <a:pPr>
                <a:defRPr/>
              </a:pPr>
              <a:t>72</a:t>
            </a:fld>
            <a:endParaRPr lang="en-I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D1CDB61D-393E-4982-867E-3FCC6AFFFEBF}" type="slidenum">
              <a:rPr lang="en-IE" smtClean="0"/>
              <a:pPr>
                <a:defRPr/>
              </a:pPr>
              <a:t>73</a:t>
            </a:fld>
            <a:endParaRPr lang="en-I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489414C2-D633-480A-9E73-A41502BF11AD}" type="slidenum">
              <a:rPr lang="en-IE" smtClean="0"/>
              <a:pPr>
                <a:defRPr/>
              </a:pPr>
              <a:t>74</a:t>
            </a:fld>
            <a:endParaRPr lang="en-I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3EBB3DCA-7783-4C27-87AC-13FCDF46DD00}" type="slidenum">
              <a:rPr lang="en-IE" smtClean="0"/>
              <a:pPr>
                <a:defRPr/>
              </a:pPr>
              <a:t>75</a:t>
            </a:fld>
            <a:endParaRPr lang="en-I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91C30E34-65B9-40D7-9BAC-93770255B8AF}" type="slidenum">
              <a:rPr lang="en-IE" smtClean="0"/>
              <a:pPr>
                <a:defRPr/>
              </a:pPr>
              <a:t>76</a:t>
            </a:fld>
            <a:endParaRPr lang="en-I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E03D6B7F-DDC9-4808-9776-55D91DB5CBA6}" type="slidenum">
              <a:rPr lang="en-IE" smtClean="0"/>
              <a:pPr>
                <a:defRPr/>
              </a:pPr>
              <a:t>77</a:t>
            </a:fld>
            <a:endParaRPr lang="en-I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401F572-7C16-461E-998F-B6E12EEA423C}" type="slidenum">
              <a:rPr lang="en-IE" smtClean="0"/>
              <a:pPr>
                <a:defRPr/>
              </a:pPr>
              <a:t>78</a:t>
            </a:fld>
            <a:endParaRPr lang="en-I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F840CED1-9FBD-482E-9C44-D3410B8CA6E9}" type="slidenum">
              <a:rPr lang="en-IE" smtClean="0"/>
              <a:pPr>
                <a:defRPr/>
              </a:pPr>
              <a:t>79</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3CF487E-EF87-4AAC-8A7C-A5B001BAC002}" type="slidenum">
              <a:rPr lang="en-IE" smtClean="0"/>
              <a:pPr>
                <a:defRPr/>
              </a:pPr>
              <a:t>6</a:t>
            </a:fld>
            <a:endParaRPr lang="en-I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3932E215-CB46-4F87-AF17-4AEE027F21D5}" type="slidenum">
              <a:rPr lang="en-IE" smtClean="0"/>
              <a:pPr>
                <a:defRPr/>
              </a:pPr>
              <a:t>80</a:t>
            </a:fld>
            <a:endParaRPr lang="en-I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69F9E5E-9BB1-4D9E-9506-CA6D8863EBDE}" type="slidenum">
              <a:rPr lang="en-IE" smtClean="0"/>
              <a:pPr>
                <a:defRPr/>
              </a:pPr>
              <a:t>81</a:t>
            </a:fld>
            <a:endParaRPr lang="en-I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69F9E5E-9BB1-4D9E-9506-CA6D8863EBDE}" type="slidenum">
              <a:rPr lang="en-IE" smtClean="0"/>
              <a:pPr>
                <a:defRPr/>
              </a:pPr>
              <a:t>82</a:t>
            </a:fld>
            <a:endParaRPr lang="en-I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569F9E5E-9BB1-4D9E-9506-CA6D8863EBDE}" type="slidenum">
              <a:rPr lang="en-IE" smtClean="0"/>
              <a:pPr>
                <a:defRPr/>
              </a:pPr>
              <a:t>83</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64BCDA7C-2A9F-4DB5-BCF0-8BA88D1951E8}" type="slidenum">
              <a:rPr lang="en-IE" smtClean="0"/>
              <a:pPr>
                <a:defRPr/>
              </a:pPr>
              <a:t>7</a:t>
            </a:fld>
            <a:endParaRPr lang="en-I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28DF4F1-4FCB-437B-8877-3B5A771DE2F6}" type="slidenum">
              <a:rPr lang="en-IE" smtClean="0"/>
              <a:pPr>
                <a:defRPr/>
              </a:pPr>
              <a:t>8</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E" smtClean="0"/>
          </a:p>
        </p:txBody>
      </p:sp>
      <p:sp>
        <p:nvSpPr>
          <p:cNvPr id="4" name="Slide Number Placeholder 3"/>
          <p:cNvSpPr>
            <a:spLocks noGrp="1"/>
          </p:cNvSpPr>
          <p:nvPr>
            <p:ph type="sldNum" sz="quarter" idx="5"/>
          </p:nvPr>
        </p:nvSpPr>
        <p:spPr/>
        <p:txBody>
          <a:bodyPr/>
          <a:lstStyle/>
          <a:p>
            <a:pPr>
              <a:defRPr/>
            </a:pPr>
            <a:fld id="{128DF4F1-4FCB-437B-8877-3B5A771DE2F6}" type="slidenum">
              <a:rPr lang="en-IE" smtClean="0"/>
              <a:pPr>
                <a:defRPr/>
              </a:pPr>
              <a:t>9</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BC1B0384-E73E-4E3A-A8B7-CC8318395357}" type="datetime1">
              <a:rPr lang="en-IE"/>
              <a:pPr>
                <a:defRPr/>
              </a:pPr>
              <a:t>21/11/2013</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63CAE493-46F9-4E66-B177-6CB502D17350}" type="slidenum">
              <a:rPr lang="en-IE"/>
              <a:pPr>
                <a:defRPr/>
              </a:pPr>
              <a:t>‹#›</a:t>
            </a:fld>
            <a:endParaRPr lang="en-IE"/>
          </a:p>
        </p:txBody>
      </p:sp>
    </p:spTree>
    <p:extLst>
      <p:ext uri="{BB962C8B-B14F-4D97-AF65-F5344CB8AC3E}">
        <p14:creationId xmlns:p14="http://schemas.microsoft.com/office/powerpoint/2010/main" val="3157922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BCD692D-773B-408F-B782-4A3CF44AEE65}" type="datetime1">
              <a:rPr lang="en-IE"/>
              <a:pPr>
                <a:defRPr/>
              </a:pPr>
              <a:t>21/11/2013</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9940D3DA-1538-450E-8801-88F653A578AB}" type="slidenum">
              <a:rPr lang="en-IE"/>
              <a:pPr>
                <a:defRPr/>
              </a:pPr>
              <a:t>‹#›</a:t>
            </a:fld>
            <a:endParaRPr lang="en-IE"/>
          </a:p>
        </p:txBody>
      </p:sp>
    </p:spTree>
    <p:extLst>
      <p:ext uri="{BB962C8B-B14F-4D97-AF65-F5344CB8AC3E}">
        <p14:creationId xmlns:p14="http://schemas.microsoft.com/office/powerpoint/2010/main" val="337758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99C5B6D5-B689-4FB3-BD11-AD23EFC48A3A}" type="datetime1">
              <a:rPr lang="en-IE"/>
              <a:pPr>
                <a:defRPr/>
              </a:pPr>
              <a:t>21/11/2013</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A1FC19E1-C0B1-40C2-8AD8-04B75AADC19C}" type="slidenum">
              <a:rPr lang="en-IE"/>
              <a:pPr>
                <a:defRPr/>
              </a:pPr>
              <a:t>‹#›</a:t>
            </a:fld>
            <a:endParaRPr lang="en-IE"/>
          </a:p>
        </p:txBody>
      </p:sp>
    </p:spTree>
    <p:extLst>
      <p:ext uri="{BB962C8B-B14F-4D97-AF65-F5344CB8AC3E}">
        <p14:creationId xmlns:p14="http://schemas.microsoft.com/office/powerpoint/2010/main" val="231466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7"/>
          <p:cNvSpPr/>
          <p:nvPr userDrawn="1"/>
        </p:nvSpPr>
        <p:spPr>
          <a:xfrm>
            <a:off x="-26504" y="-33132"/>
            <a:ext cx="9183756" cy="6944140"/>
          </a:xfrm>
          <a:custGeom>
            <a:avLst/>
            <a:gdLst>
              <a:gd name="connsiteX0" fmla="*/ 0 w 9183756"/>
              <a:gd name="connsiteY0" fmla="*/ 0 h 6944140"/>
              <a:gd name="connsiteX1" fmla="*/ 543339 w 9183756"/>
              <a:gd name="connsiteY1" fmla="*/ 0 h 6944140"/>
              <a:gd name="connsiteX2" fmla="*/ 569843 w 9183756"/>
              <a:gd name="connsiteY2" fmla="*/ 6400800 h 6944140"/>
              <a:gd name="connsiteX3" fmla="*/ 9183756 w 9183756"/>
              <a:gd name="connsiteY3" fmla="*/ 6361044 h 6944140"/>
              <a:gd name="connsiteX4" fmla="*/ 9183756 w 9183756"/>
              <a:gd name="connsiteY4" fmla="*/ 6944140 h 6944140"/>
              <a:gd name="connsiteX5" fmla="*/ 13252 w 9183756"/>
              <a:gd name="connsiteY5" fmla="*/ 6917635 h 6944140"/>
              <a:gd name="connsiteX6" fmla="*/ 0 w 9183756"/>
              <a:gd name="connsiteY6" fmla="*/ 0 h 694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83756" h="6944140">
                <a:moveTo>
                  <a:pt x="0" y="0"/>
                </a:moveTo>
                <a:lnTo>
                  <a:pt x="543339" y="0"/>
                </a:lnTo>
                <a:lnTo>
                  <a:pt x="569843" y="6400800"/>
                </a:lnTo>
                <a:lnTo>
                  <a:pt x="9183756" y="6361044"/>
                </a:lnTo>
                <a:lnTo>
                  <a:pt x="9183756" y="6944140"/>
                </a:lnTo>
                <a:lnTo>
                  <a:pt x="13252" y="6917635"/>
                </a:lnTo>
                <a:cubicBezTo>
                  <a:pt x="8835" y="4616174"/>
                  <a:pt x="4417" y="2314714"/>
                  <a:pt x="0" y="0"/>
                </a:cubicBezTo>
                <a:close/>
              </a:path>
            </a:pathLst>
          </a:custGeom>
          <a:gradFill flip="none" rotWithShape="1">
            <a:gsLst>
              <a:gs pos="19000">
                <a:srgbClr val="FDCC33"/>
              </a:gs>
              <a:gs pos="95000">
                <a:srgbClr val="990033"/>
              </a:gs>
              <a:gs pos="100000">
                <a:schemeClr val="accent1">
                  <a:tint val="23500"/>
                  <a:satMod val="160000"/>
                </a:schemeClr>
              </a:gs>
            </a:gsLst>
            <a:path path="shape">
              <a:fillToRect l="50000" t="50000" r="50000" b="50000"/>
            </a:path>
            <a:tileRect/>
          </a:gra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E"/>
          </a:p>
        </p:txBody>
      </p:sp>
      <p:sp>
        <p:nvSpPr>
          <p:cNvPr id="2" name="Title 1"/>
          <p:cNvSpPr>
            <a:spLocks noGrp="1"/>
          </p:cNvSpPr>
          <p:nvPr>
            <p:ph type="title"/>
          </p:nvPr>
        </p:nvSpPr>
        <p:spPr>
          <a:xfrm>
            <a:off x="662880" y="274638"/>
            <a:ext cx="8229600" cy="1143000"/>
          </a:xfrm>
          <a:solidFill>
            <a:schemeClr val="tx1">
              <a:lumMod val="75000"/>
              <a:lumOff val="25000"/>
            </a:schemeClr>
          </a:solidFill>
          <a:effectLst>
            <a:softEdge rad="127000"/>
          </a:effectLst>
          <a:scene3d>
            <a:camera prst="obliqueBottomLeft"/>
            <a:lightRig rig="threePt" dir="t"/>
          </a:scene3d>
        </p:spPr>
        <p:txBody>
          <a:bodyPr/>
          <a:lstStyle>
            <a:lvl1pPr>
              <a:defRPr u="sng">
                <a:solidFill>
                  <a:schemeClr val="bg1">
                    <a:lumMod val="85000"/>
                  </a:schemeClr>
                </a:solidFill>
              </a:defRPr>
            </a:lvl1pPr>
          </a:lstStyle>
          <a:p>
            <a:r>
              <a:rPr lang="en-US" smtClean="0"/>
              <a:t>Click to edit Master title style</a:t>
            </a:r>
            <a:endParaRPr lang="en-IE"/>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0F8FD7A-EF62-4B31-8CA7-A973D243A396}" type="datetime1">
              <a:rPr lang="en-IE"/>
              <a:pPr>
                <a:defRPr/>
              </a:pPr>
              <a:t>21/11/2013</a:t>
            </a:fld>
            <a:endParaRPr lang="en-IE"/>
          </a:p>
        </p:txBody>
      </p:sp>
      <p:sp>
        <p:nvSpPr>
          <p:cNvPr id="6" name="Footer Placeholder 4"/>
          <p:cNvSpPr>
            <a:spLocks noGrp="1"/>
          </p:cNvSpPr>
          <p:nvPr>
            <p:ph type="ftr" sz="quarter" idx="11"/>
          </p:nvPr>
        </p:nvSpPr>
        <p:spPr/>
        <p:txBody>
          <a:bodyPr/>
          <a:lstStyle>
            <a:lvl1pPr>
              <a:defRPr/>
            </a:lvl1pPr>
          </a:lstStyle>
          <a:p>
            <a:pPr>
              <a:defRPr/>
            </a:pPr>
            <a:endParaRPr lang="en-IE"/>
          </a:p>
        </p:txBody>
      </p:sp>
      <p:sp>
        <p:nvSpPr>
          <p:cNvPr id="7" name="Slide Number Placeholder 5"/>
          <p:cNvSpPr>
            <a:spLocks noGrp="1"/>
          </p:cNvSpPr>
          <p:nvPr>
            <p:ph type="sldNum" sz="quarter" idx="12"/>
          </p:nvPr>
        </p:nvSpPr>
        <p:spPr/>
        <p:txBody>
          <a:bodyPr/>
          <a:lstStyle>
            <a:lvl1pPr>
              <a:defRPr/>
            </a:lvl1pPr>
          </a:lstStyle>
          <a:p>
            <a:pPr>
              <a:defRPr/>
            </a:pPr>
            <a:fld id="{F887DBCE-88E3-479E-BE8F-A30AF07B032C}" type="slidenum">
              <a:rPr lang="en-IE"/>
              <a:pPr>
                <a:defRPr/>
              </a:pPr>
              <a:t>‹#›</a:t>
            </a:fld>
            <a:endParaRPr lang="en-IE"/>
          </a:p>
        </p:txBody>
      </p:sp>
    </p:spTree>
    <p:extLst>
      <p:ext uri="{BB962C8B-B14F-4D97-AF65-F5344CB8AC3E}">
        <p14:creationId xmlns:p14="http://schemas.microsoft.com/office/powerpoint/2010/main" val="4249149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88B089-1F66-42B3-B0FA-48A6818D2447}" type="datetime1">
              <a:rPr lang="en-IE"/>
              <a:pPr>
                <a:defRPr/>
              </a:pPr>
              <a:t>21/11/2013</a:t>
            </a:fld>
            <a:endParaRPr lang="en-IE"/>
          </a:p>
        </p:txBody>
      </p:sp>
      <p:sp>
        <p:nvSpPr>
          <p:cNvPr id="5" name="Footer Placeholder 4"/>
          <p:cNvSpPr>
            <a:spLocks noGrp="1"/>
          </p:cNvSpPr>
          <p:nvPr>
            <p:ph type="ftr" sz="quarter" idx="11"/>
          </p:nvPr>
        </p:nvSpPr>
        <p:spPr/>
        <p:txBody>
          <a:bodyPr/>
          <a:lstStyle>
            <a:lvl1pPr>
              <a:defRPr/>
            </a:lvl1pPr>
          </a:lstStyle>
          <a:p>
            <a:pPr>
              <a:defRPr/>
            </a:pPr>
            <a:endParaRPr lang="en-IE"/>
          </a:p>
        </p:txBody>
      </p:sp>
      <p:sp>
        <p:nvSpPr>
          <p:cNvPr id="6" name="Slide Number Placeholder 5"/>
          <p:cNvSpPr>
            <a:spLocks noGrp="1"/>
          </p:cNvSpPr>
          <p:nvPr>
            <p:ph type="sldNum" sz="quarter" idx="12"/>
          </p:nvPr>
        </p:nvSpPr>
        <p:spPr/>
        <p:txBody>
          <a:bodyPr/>
          <a:lstStyle>
            <a:lvl1pPr>
              <a:defRPr/>
            </a:lvl1pPr>
          </a:lstStyle>
          <a:p>
            <a:pPr>
              <a:defRPr/>
            </a:pPr>
            <a:fld id="{3F5AFD6A-8AA8-419B-9AD5-C3151E9ED577}" type="slidenum">
              <a:rPr lang="en-IE"/>
              <a:pPr>
                <a:defRPr/>
              </a:pPr>
              <a:t>‹#›</a:t>
            </a:fld>
            <a:endParaRPr lang="en-IE"/>
          </a:p>
        </p:txBody>
      </p:sp>
    </p:spTree>
    <p:extLst>
      <p:ext uri="{BB962C8B-B14F-4D97-AF65-F5344CB8AC3E}">
        <p14:creationId xmlns:p14="http://schemas.microsoft.com/office/powerpoint/2010/main" val="2798106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E55BC701-614E-4805-9600-301DE9A112F8}" type="datetime1">
              <a:rPr lang="en-IE"/>
              <a:pPr>
                <a:defRPr/>
              </a:pPr>
              <a:t>21/11/2013</a:t>
            </a:fld>
            <a:endParaRPr lang="en-IE"/>
          </a:p>
        </p:txBody>
      </p:sp>
      <p:sp>
        <p:nvSpPr>
          <p:cNvPr id="6" name="Footer Placeholder 5"/>
          <p:cNvSpPr>
            <a:spLocks noGrp="1"/>
          </p:cNvSpPr>
          <p:nvPr>
            <p:ph type="ftr" sz="quarter" idx="11"/>
          </p:nvPr>
        </p:nvSpPr>
        <p:spPr/>
        <p:txBody>
          <a:bodyPr/>
          <a:lstStyle>
            <a:lvl1pPr>
              <a:defRPr/>
            </a:lvl1pPr>
          </a:lstStyle>
          <a:p>
            <a:pPr>
              <a:defRPr/>
            </a:pPr>
            <a:endParaRPr lang="en-IE"/>
          </a:p>
        </p:txBody>
      </p:sp>
      <p:sp>
        <p:nvSpPr>
          <p:cNvPr id="7" name="Slide Number Placeholder 6"/>
          <p:cNvSpPr>
            <a:spLocks noGrp="1"/>
          </p:cNvSpPr>
          <p:nvPr>
            <p:ph type="sldNum" sz="quarter" idx="12"/>
          </p:nvPr>
        </p:nvSpPr>
        <p:spPr/>
        <p:txBody>
          <a:bodyPr/>
          <a:lstStyle>
            <a:lvl1pPr>
              <a:defRPr/>
            </a:lvl1pPr>
          </a:lstStyle>
          <a:p>
            <a:pPr>
              <a:defRPr/>
            </a:pPr>
            <a:fld id="{A6AD1E93-021D-42A0-9794-C5238E516A75}" type="slidenum">
              <a:rPr lang="en-IE"/>
              <a:pPr>
                <a:defRPr/>
              </a:pPr>
              <a:t>‹#›</a:t>
            </a:fld>
            <a:endParaRPr lang="en-IE"/>
          </a:p>
        </p:txBody>
      </p:sp>
    </p:spTree>
    <p:extLst>
      <p:ext uri="{BB962C8B-B14F-4D97-AF65-F5344CB8AC3E}">
        <p14:creationId xmlns:p14="http://schemas.microsoft.com/office/powerpoint/2010/main" val="74740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573CF12-40D5-4CBC-86B0-523B6269EC3E}" type="datetime1">
              <a:rPr lang="en-IE"/>
              <a:pPr>
                <a:defRPr/>
              </a:pPr>
              <a:t>21/11/2013</a:t>
            </a:fld>
            <a:endParaRPr lang="en-IE"/>
          </a:p>
        </p:txBody>
      </p:sp>
      <p:sp>
        <p:nvSpPr>
          <p:cNvPr id="8" name="Footer Placeholder 7"/>
          <p:cNvSpPr>
            <a:spLocks noGrp="1"/>
          </p:cNvSpPr>
          <p:nvPr>
            <p:ph type="ftr" sz="quarter" idx="11"/>
          </p:nvPr>
        </p:nvSpPr>
        <p:spPr/>
        <p:txBody>
          <a:bodyPr/>
          <a:lstStyle>
            <a:lvl1pPr>
              <a:defRPr/>
            </a:lvl1pPr>
          </a:lstStyle>
          <a:p>
            <a:pPr>
              <a:defRPr/>
            </a:pPr>
            <a:endParaRPr lang="en-IE"/>
          </a:p>
        </p:txBody>
      </p:sp>
      <p:sp>
        <p:nvSpPr>
          <p:cNvPr id="9" name="Slide Number Placeholder 8"/>
          <p:cNvSpPr>
            <a:spLocks noGrp="1"/>
          </p:cNvSpPr>
          <p:nvPr>
            <p:ph type="sldNum" sz="quarter" idx="12"/>
          </p:nvPr>
        </p:nvSpPr>
        <p:spPr/>
        <p:txBody>
          <a:bodyPr/>
          <a:lstStyle>
            <a:lvl1pPr>
              <a:defRPr/>
            </a:lvl1pPr>
          </a:lstStyle>
          <a:p>
            <a:pPr>
              <a:defRPr/>
            </a:pPr>
            <a:fld id="{5E112FEC-DA40-4383-88BE-F1214578F854}" type="slidenum">
              <a:rPr lang="en-IE"/>
              <a:pPr>
                <a:defRPr/>
              </a:pPr>
              <a:t>‹#›</a:t>
            </a:fld>
            <a:endParaRPr lang="en-IE"/>
          </a:p>
        </p:txBody>
      </p:sp>
    </p:spTree>
    <p:extLst>
      <p:ext uri="{BB962C8B-B14F-4D97-AF65-F5344CB8AC3E}">
        <p14:creationId xmlns:p14="http://schemas.microsoft.com/office/powerpoint/2010/main" val="1728814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342130A-0EBB-4718-A172-C21F1847E268}" type="datetime1">
              <a:rPr lang="en-IE"/>
              <a:pPr>
                <a:defRPr/>
              </a:pPr>
              <a:t>21/11/2013</a:t>
            </a:fld>
            <a:endParaRPr lang="en-IE"/>
          </a:p>
        </p:txBody>
      </p:sp>
      <p:sp>
        <p:nvSpPr>
          <p:cNvPr id="4" name="Footer Placeholder 3"/>
          <p:cNvSpPr>
            <a:spLocks noGrp="1"/>
          </p:cNvSpPr>
          <p:nvPr>
            <p:ph type="ftr" sz="quarter" idx="11"/>
          </p:nvPr>
        </p:nvSpPr>
        <p:spPr/>
        <p:txBody>
          <a:bodyPr/>
          <a:lstStyle>
            <a:lvl1pPr>
              <a:defRPr/>
            </a:lvl1pPr>
          </a:lstStyle>
          <a:p>
            <a:pPr>
              <a:defRPr/>
            </a:pPr>
            <a:endParaRPr lang="en-IE"/>
          </a:p>
        </p:txBody>
      </p:sp>
      <p:sp>
        <p:nvSpPr>
          <p:cNvPr id="5" name="Slide Number Placeholder 4"/>
          <p:cNvSpPr>
            <a:spLocks noGrp="1"/>
          </p:cNvSpPr>
          <p:nvPr>
            <p:ph type="sldNum" sz="quarter" idx="12"/>
          </p:nvPr>
        </p:nvSpPr>
        <p:spPr/>
        <p:txBody>
          <a:bodyPr/>
          <a:lstStyle>
            <a:lvl1pPr>
              <a:defRPr/>
            </a:lvl1pPr>
          </a:lstStyle>
          <a:p>
            <a:pPr>
              <a:defRPr/>
            </a:pPr>
            <a:fld id="{733345DC-F265-4BC4-90B3-24109E40F863}" type="slidenum">
              <a:rPr lang="en-IE"/>
              <a:pPr>
                <a:defRPr/>
              </a:pPr>
              <a:t>‹#›</a:t>
            </a:fld>
            <a:endParaRPr lang="en-IE"/>
          </a:p>
        </p:txBody>
      </p:sp>
    </p:spTree>
    <p:extLst>
      <p:ext uri="{BB962C8B-B14F-4D97-AF65-F5344CB8AC3E}">
        <p14:creationId xmlns:p14="http://schemas.microsoft.com/office/powerpoint/2010/main" val="1526787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4F9A21CA-EC3E-49A8-A199-282574F877B9}" type="datetime1">
              <a:rPr lang="en-IE"/>
              <a:pPr>
                <a:defRPr/>
              </a:pPr>
              <a:t>21/11/2013</a:t>
            </a:fld>
            <a:endParaRPr lang="en-IE"/>
          </a:p>
        </p:txBody>
      </p:sp>
      <p:sp>
        <p:nvSpPr>
          <p:cNvPr id="3" name="Footer Placeholder 2"/>
          <p:cNvSpPr>
            <a:spLocks noGrp="1"/>
          </p:cNvSpPr>
          <p:nvPr>
            <p:ph type="ftr" sz="quarter" idx="11"/>
          </p:nvPr>
        </p:nvSpPr>
        <p:spPr/>
        <p:txBody>
          <a:bodyPr/>
          <a:lstStyle>
            <a:lvl1pPr>
              <a:defRPr/>
            </a:lvl1pPr>
          </a:lstStyle>
          <a:p>
            <a:pPr>
              <a:defRPr/>
            </a:pPr>
            <a:endParaRPr lang="en-IE"/>
          </a:p>
        </p:txBody>
      </p:sp>
      <p:sp>
        <p:nvSpPr>
          <p:cNvPr id="4" name="Slide Number Placeholder 3"/>
          <p:cNvSpPr>
            <a:spLocks noGrp="1"/>
          </p:cNvSpPr>
          <p:nvPr>
            <p:ph type="sldNum" sz="quarter" idx="12"/>
          </p:nvPr>
        </p:nvSpPr>
        <p:spPr/>
        <p:txBody>
          <a:bodyPr/>
          <a:lstStyle>
            <a:lvl1pPr>
              <a:defRPr/>
            </a:lvl1pPr>
          </a:lstStyle>
          <a:p>
            <a:pPr>
              <a:defRPr/>
            </a:pPr>
            <a:fld id="{6644DA02-170F-488F-9F01-CE493120A008}" type="slidenum">
              <a:rPr lang="en-IE"/>
              <a:pPr>
                <a:defRPr/>
              </a:pPr>
              <a:t>‹#›</a:t>
            </a:fld>
            <a:endParaRPr lang="en-IE"/>
          </a:p>
        </p:txBody>
      </p:sp>
    </p:spTree>
    <p:extLst>
      <p:ext uri="{BB962C8B-B14F-4D97-AF65-F5344CB8AC3E}">
        <p14:creationId xmlns:p14="http://schemas.microsoft.com/office/powerpoint/2010/main" val="1491153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F80629F5-5240-4045-8DCB-8A746B5494DA}" type="datetime1">
              <a:rPr lang="en-IE"/>
              <a:pPr>
                <a:defRPr/>
              </a:pPr>
              <a:t>21/11/2013</a:t>
            </a:fld>
            <a:endParaRPr lang="en-IE"/>
          </a:p>
        </p:txBody>
      </p:sp>
      <p:sp>
        <p:nvSpPr>
          <p:cNvPr id="6" name="Footer Placeholder 5"/>
          <p:cNvSpPr>
            <a:spLocks noGrp="1"/>
          </p:cNvSpPr>
          <p:nvPr>
            <p:ph type="ftr" sz="quarter" idx="11"/>
          </p:nvPr>
        </p:nvSpPr>
        <p:spPr/>
        <p:txBody>
          <a:bodyPr/>
          <a:lstStyle>
            <a:lvl1pPr>
              <a:defRPr/>
            </a:lvl1pPr>
          </a:lstStyle>
          <a:p>
            <a:pPr>
              <a:defRPr/>
            </a:pPr>
            <a:endParaRPr lang="en-IE"/>
          </a:p>
        </p:txBody>
      </p:sp>
      <p:sp>
        <p:nvSpPr>
          <p:cNvPr id="7" name="Slide Number Placeholder 6"/>
          <p:cNvSpPr>
            <a:spLocks noGrp="1"/>
          </p:cNvSpPr>
          <p:nvPr>
            <p:ph type="sldNum" sz="quarter" idx="12"/>
          </p:nvPr>
        </p:nvSpPr>
        <p:spPr/>
        <p:txBody>
          <a:bodyPr/>
          <a:lstStyle>
            <a:lvl1pPr>
              <a:defRPr/>
            </a:lvl1pPr>
          </a:lstStyle>
          <a:p>
            <a:pPr>
              <a:defRPr/>
            </a:pPr>
            <a:fld id="{69DB3E6A-593A-4008-A20B-B40AB43F1755}" type="slidenum">
              <a:rPr lang="en-IE"/>
              <a:pPr>
                <a:defRPr/>
              </a:pPr>
              <a:t>‹#›</a:t>
            </a:fld>
            <a:endParaRPr lang="en-IE"/>
          </a:p>
        </p:txBody>
      </p:sp>
    </p:spTree>
    <p:extLst>
      <p:ext uri="{BB962C8B-B14F-4D97-AF65-F5344CB8AC3E}">
        <p14:creationId xmlns:p14="http://schemas.microsoft.com/office/powerpoint/2010/main" val="118539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390B46E-661E-40D4-858C-F99FB68813E9}" type="datetime1">
              <a:rPr lang="en-IE"/>
              <a:pPr>
                <a:defRPr/>
              </a:pPr>
              <a:t>21/11/2013</a:t>
            </a:fld>
            <a:endParaRPr lang="en-IE"/>
          </a:p>
        </p:txBody>
      </p:sp>
      <p:sp>
        <p:nvSpPr>
          <p:cNvPr id="6" name="Footer Placeholder 5"/>
          <p:cNvSpPr>
            <a:spLocks noGrp="1"/>
          </p:cNvSpPr>
          <p:nvPr>
            <p:ph type="ftr" sz="quarter" idx="11"/>
          </p:nvPr>
        </p:nvSpPr>
        <p:spPr/>
        <p:txBody>
          <a:bodyPr/>
          <a:lstStyle>
            <a:lvl1pPr>
              <a:defRPr/>
            </a:lvl1pPr>
          </a:lstStyle>
          <a:p>
            <a:pPr>
              <a:defRPr/>
            </a:pPr>
            <a:endParaRPr lang="en-IE"/>
          </a:p>
        </p:txBody>
      </p:sp>
      <p:sp>
        <p:nvSpPr>
          <p:cNvPr id="7" name="Slide Number Placeholder 6"/>
          <p:cNvSpPr>
            <a:spLocks noGrp="1"/>
          </p:cNvSpPr>
          <p:nvPr>
            <p:ph type="sldNum" sz="quarter" idx="12"/>
          </p:nvPr>
        </p:nvSpPr>
        <p:spPr/>
        <p:txBody>
          <a:bodyPr/>
          <a:lstStyle>
            <a:lvl1pPr>
              <a:defRPr/>
            </a:lvl1pPr>
          </a:lstStyle>
          <a:p>
            <a:pPr>
              <a:defRPr/>
            </a:pPr>
            <a:fld id="{15227F39-F918-4DEF-9AA9-3609B8BA4043}" type="slidenum">
              <a:rPr lang="en-IE"/>
              <a:pPr>
                <a:defRPr/>
              </a:pPr>
              <a:t>‹#›</a:t>
            </a:fld>
            <a:endParaRPr lang="en-IE"/>
          </a:p>
        </p:txBody>
      </p:sp>
    </p:spTree>
    <p:extLst>
      <p:ext uri="{BB962C8B-B14F-4D97-AF65-F5344CB8AC3E}">
        <p14:creationId xmlns:p14="http://schemas.microsoft.com/office/powerpoint/2010/main" val="3122278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E"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smtClean="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I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678144E-9241-4A8A-B3F9-9A790DEFDADA}" type="slidenum">
              <a:rPr lang="en-IE"/>
              <a:pPr>
                <a:defRPr/>
              </a:pPr>
              <a:t>‹#›</a:t>
            </a:fld>
            <a:endParaRPr lang="en-IE"/>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youtube.com/watch?v=w1TBZhd-sN0"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PUPPETS.wmv"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hyperlink" Target="https://vimeo.com/77002316"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338" y="9525"/>
            <a:ext cx="8315325" cy="3275013"/>
          </a:xfrm>
          <a:gradFill>
            <a:gsLst>
              <a:gs pos="61000">
                <a:schemeClr val="accent6">
                  <a:lumMod val="60000"/>
                  <a:lumOff val="40000"/>
                </a:schemeClr>
              </a:gs>
              <a:gs pos="83000">
                <a:srgbClr val="990033"/>
              </a:gs>
              <a:gs pos="100000">
                <a:schemeClr val="accent1">
                  <a:tint val="23500"/>
                  <a:satMod val="160000"/>
                </a:schemeClr>
              </a:gs>
            </a:gsLst>
            <a:path path="shape">
              <a:fillToRect l="50000" t="50000" r="50000" b="50000"/>
            </a:path>
          </a:gradFill>
        </p:spPr>
        <p:txBody>
          <a:bodyPr rtlCol="0">
            <a:normAutofit/>
          </a:bodyPr>
          <a:lstStyle/>
          <a:p>
            <a:pPr eaLnBrk="1" fontAlgn="auto" hangingPunct="1">
              <a:spcAft>
                <a:spcPts val="0"/>
              </a:spcAft>
              <a:defRPr/>
            </a:pPr>
            <a:r>
              <a:rPr lang="en-IE" sz="7200" b="1" i="1" dirty="0">
                <a:solidFill>
                  <a:schemeClr val="tx1">
                    <a:lumMod val="85000"/>
                    <a:lumOff val="15000"/>
                  </a:schemeClr>
                </a:solidFill>
                <a:latin typeface="Bradley Hand ITC" pitchFamily="66" charset="0"/>
              </a:rPr>
              <a:t>Maths Counts </a:t>
            </a:r>
            <a:r>
              <a:rPr lang="en-IE" sz="4000" dirty="0">
                <a:solidFill>
                  <a:schemeClr val="tx1">
                    <a:lumMod val="85000"/>
                    <a:lumOff val="15000"/>
                  </a:schemeClr>
                </a:solidFill>
              </a:rPr>
              <a:t/>
            </a:r>
            <a:br>
              <a:rPr lang="en-IE" sz="4000" dirty="0">
                <a:solidFill>
                  <a:schemeClr val="tx1">
                    <a:lumMod val="85000"/>
                    <a:lumOff val="15000"/>
                  </a:schemeClr>
                </a:solidFill>
              </a:rPr>
            </a:br>
            <a:r>
              <a:rPr lang="en-IE" sz="5400" b="1" dirty="0">
                <a:solidFill>
                  <a:schemeClr val="tx1">
                    <a:lumMod val="85000"/>
                    <a:lumOff val="15000"/>
                  </a:schemeClr>
                </a:solidFill>
                <a:latin typeface="Century" pitchFamily="18" charset="0"/>
              </a:rPr>
              <a:t>Insights into Lesson </a:t>
            </a:r>
            <a:r>
              <a:rPr lang="en-IE" sz="5400" b="1" dirty="0" smtClean="0">
                <a:solidFill>
                  <a:schemeClr val="tx1">
                    <a:lumMod val="85000"/>
                    <a:lumOff val="15000"/>
                  </a:schemeClr>
                </a:solidFill>
                <a:latin typeface="Century" pitchFamily="18" charset="0"/>
              </a:rPr>
              <a:t>Study</a:t>
            </a:r>
            <a:endParaRPr lang="en-IE" sz="5400" dirty="0">
              <a:solidFill>
                <a:schemeClr val="tx1">
                  <a:lumMod val="85000"/>
                  <a:lumOff val="15000"/>
                </a:schemeClr>
              </a:solidFill>
            </a:endParaRPr>
          </a:p>
        </p:txBody>
      </p:sp>
      <p:sp>
        <p:nvSpPr>
          <p:cNvPr id="5" name="Subtitle 4"/>
          <p:cNvSpPr>
            <a:spLocks noGrp="1"/>
          </p:cNvSpPr>
          <p:nvPr>
            <p:ph type="subTitle" idx="1"/>
          </p:nvPr>
        </p:nvSpPr>
        <p:spPr/>
        <p:txBody>
          <a:bodyPr rtlCol="0">
            <a:normAutofit/>
          </a:bodyPr>
          <a:lstStyle/>
          <a:p>
            <a:pPr algn="l" eaLnBrk="1" fontAlgn="auto" hangingPunct="1">
              <a:spcAft>
                <a:spcPts val="0"/>
              </a:spcAft>
              <a:buFont typeface="Arial" pitchFamily="34" charset="0"/>
              <a:buNone/>
              <a:defRPr/>
            </a:pPr>
            <a:endParaRPr lang="en-IE" dirty="0"/>
          </a:p>
        </p:txBody>
      </p:sp>
      <p:pic>
        <p:nvPicPr>
          <p:cNvPr id="1027" name="Picture 1" descr="ProjectMathsLogo"/>
          <p:cNvPicPr>
            <a:picLocks noChangeAspect="1" noChangeArrowheads="1"/>
          </p:cNvPicPr>
          <p:nvPr/>
        </p:nvPicPr>
        <p:blipFill>
          <a:blip r:embed="rId3" cstate="print">
            <a:extLst/>
          </a:blip>
          <a:srcRect/>
          <a:stretch>
            <a:fillRect/>
          </a:stretch>
        </p:blipFill>
        <p:spPr bwMode="auto">
          <a:xfrm>
            <a:off x="1547127" y="5259790"/>
            <a:ext cx="1223962" cy="900112"/>
          </a:xfrm>
          <a:prstGeom prst="rect">
            <a:avLst/>
          </a:prstGeom>
          <a:noFill/>
          <a:ln>
            <a:noFill/>
          </a:ln>
          <a:scene3d>
            <a:camera prst="perspectiveContrastingRightFacing"/>
            <a:lightRig rig="threePt" dir="t"/>
          </a:scene3d>
          <a:sp3d>
            <a:bevelT/>
          </a:sp3d>
          <a:extLst/>
        </p:spPr>
      </p:pic>
      <p:pic>
        <p:nvPicPr>
          <p:cNvPr id="1028" name="Picture 4" descr="DEC jpeg"/>
          <p:cNvPicPr>
            <a:picLocks noChangeAspect="1" noChangeArrowheads="1"/>
          </p:cNvPicPr>
          <p:nvPr/>
        </p:nvPicPr>
        <p:blipFill>
          <a:blip r:embed="rId4" cstate="print">
            <a:extLst/>
          </a:blip>
          <a:srcRect/>
          <a:stretch>
            <a:fillRect/>
          </a:stretch>
        </p:blipFill>
        <p:spPr bwMode="auto">
          <a:xfrm>
            <a:off x="3347864" y="5268948"/>
            <a:ext cx="1116012" cy="900112"/>
          </a:xfrm>
          <a:prstGeom prst="rect">
            <a:avLst/>
          </a:prstGeom>
          <a:noFill/>
          <a:ln>
            <a:noFill/>
          </a:ln>
          <a:effectLst/>
          <a:scene3d>
            <a:camera prst="perspectiveContrastingRightFacing"/>
            <a:lightRig rig="threePt" dir="t"/>
          </a:scene3d>
          <a:sp3d>
            <a:bevelT/>
          </a:sp3d>
          <a:extLst/>
        </p:spPr>
      </p:pic>
      <p:pic>
        <p:nvPicPr>
          <p:cNvPr id="1029" name="Picture 5" descr="DESlogo"/>
          <p:cNvPicPr>
            <a:picLocks noChangeAspect="1" noChangeArrowheads="1"/>
          </p:cNvPicPr>
          <p:nvPr/>
        </p:nvPicPr>
        <p:blipFill>
          <a:blip r:embed="rId5" cstate="print">
            <a:extLst/>
          </a:blip>
          <a:srcRect/>
          <a:stretch>
            <a:fillRect/>
          </a:stretch>
        </p:blipFill>
        <p:spPr bwMode="auto">
          <a:xfrm>
            <a:off x="4788024" y="5259790"/>
            <a:ext cx="1295400" cy="900112"/>
          </a:xfrm>
          <a:prstGeom prst="rect">
            <a:avLst/>
          </a:prstGeom>
          <a:noFill/>
          <a:ln>
            <a:noFill/>
          </a:ln>
          <a:effectLst/>
          <a:scene3d>
            <a:camera prst="perspectiveContrastingRightFacing"/>
            <a:lightRig rig="threePt" dir="t"/>
          </a:scene3d>
          <a:sp3d>
            <a:bevelT/>
          </a:sp3d>
          <a:extLst/>
        </p:spPr>
      </p:pic>
      <p:pic>
        <p:nvPicPr>
          <p:cNvPr id="1030" name="Picture 6"/>
          <p:cNvPicPr>
            <a:picLocks noChangeAspect="1" noChangeArrowheads="1"/>
          </p:cNvPicPr>
          <p:nvPr/>
        </p:nvPicPr>
        <p:blipFill>
          <a:blip r:embed="rId6">
            <a:extLst/>
          </a:blip>
          <a:srcRect/>
          <a:stretch>
            <a:fillRect/>
          </a:stretch>
        </p:blipFill>
        <p:spPr bwMode="auto">
          <a:xfrm>
            <a:off x="6516216" y="5229200"/>
            <a:ext cx="1223962" cy="900112"/>
          </a:xfrm>
          <a:prstGeom prst="rect">
            <a:avLst/>
          </a:prstGeom>
          <a:noFill/>
          <a:ln>
            <a:noFill/>
          </a:ln>
          <a:effectLst/>
          <a:scene3d>
            <a:camera prst="perspectiveContrastingRightFacing"/>
            <a:lightRig rig="threePt" dir="t"/>
          </a:scene3d>
          <a:sp3d>
            <a:bevelT/>
          </a:sp3d>
          <a:extLst/>
        </p:spPr>
      </p:pic>
      <p:pic>
        <p:nvPicPr>
          <p:cNvPr id="13320"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57475" y="3211513"/>
            <a:ext cx="38290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A978BF21-88BD-4D4A-8097-A01E2A8ED9E6}" type="slidenum">
              <a:rPr lang="en-IE" smtClean="0"/>
              <a:pPr>
                <a:defRPr/>
              </a:pPr>
              <a:t>1</a:t>
            </a:fld>
            <a:endParaRPr lang="en-I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Learning Outcomes</a:t>
            </a:r>
            <a:endParaRPr lang="en-IE" b="1" u="none" dirty="0"/>
          </a:p>
        </p:txBody>
      </p:sp>
      <p:sp>
        <p:nvSpPr>
          <p:cNvPr id="3" name="Content Placeholder 2"/>
          <p:cNvSpPr>
            <a:spLocks noGrp="1"/>
          </p:cNvSpPr>
          <p:nvPr>
            <p:ph idx="1"/>
          </p:nvPr>
        </p:nvSpPr>
        <p:spPr/>
        <p:txBody>
          <a:bodyPr rtlCol="0">
            <a:normAutofit lnSpcReduction="10000"/>
          </a:bodyPr>
          <a:lstStyle/>
          <a:p>
            <a:r>
              <a:rPr lang="en-IE" dirty="0"/>
              <a:t>Students learned how to apply geometry of circles and cones to a practical craft</a:t>
            </a:r>
          </a:p>
          <a:p>
            <a:endParaRPr lang="en-IE" dirty="0"/>
          </a:p>
          <a:p>
            <a:r>
              <a:rPr lang="en-IE" dirty="0"/>
              <a:t>Students learned that </a:t>
            </a:r>
            <a:r>
              <a:rPr lang="en-IE" dirty="0" smtClean="0"/>
              <a:t>mathematical </a:t>
            </a:r>
            <a:r>
              <a:rPr lang="en-IE" dirty="0"/>
              <a:t>knowledge can be applied to more than one facet of the student’s life (effective learning)</a:t>
            </a:r>
          </a:p>
          <a:p>
            <a:endParaRPr lang="en-IE" dirty="0"/>
          </a:p>
          <a:p>
            <a:r>
              <a:rPr lang="en-IE" dirty="0"/>
              <a:t>Students uncovered links to other </a:t>
            </a:r>
            <a:r>
              <a:rPr lang="en-IE" dirty="0" smtClean="0"/>
              <a:t>disciplines and mathematical concepts </a:t>
            </a:r>
            <a:endParaRPr lang="en-IE" dirty="0"/>
          </a:p>
          <a:p>
            <a:pPr lvl="1" eaLnBrk="1" fontAlgn="auto" hangingPunct="1">
              <a:spcAft>
                <a:spcPts val="0"/>
              </a:spcAft>
              <a:buFont typeface="Arial" pitchFamily="34" charset="0"/>
              <a:buChar char="•"/>
              <a:defRPr/>
            </a:pPr>
            <a:endParaRPr lang="en-IE" b="1" dirty="0">
              <a:solidFill>
                <a:srgbClr val="990033"/>
              </a:solidFill>
            </a:endParaRPr>
          </a:p>
        </p:txBody>
      </p:sp>
      <p:sp>
        <p:nvSpPr>
          <p:cNvPr id="4" name="Slide Number Placeholder 3"/>
          <p:cNvSpPr>
            <a:spLocks noGrp="1"/>
          </p:cNvSpPr>
          <p:nvPr>
            <p:ph type="sldNum" sz="quarter" idx="12"/>
          </p:nvPr>
        </p:nvSpPr>
        <p:spPr/>
        <p:txBody>
          <a:bodyPr/>
          <a:lstStyle/>
          <a:p>
            <a:pPr>
              <a:defRPr/>
            </a:pPr>
            <a:fld id="{C4979E7F-673D-4108-949D-87F0AACF44A2}" type="slidenum">
              <a:rPr lang="en-IE" smtClean="0"/>
              <a:pPr>
                <a:defRPr/>
              </a:pPr>
              <a:t>10</a:t>
            </a:fld>
            <a:endParaRPr lang="en-IE"/>
          </a:p>
        </p:txBody>
      </p:sp>
    </p:spTree>
    <p:extLst>
      <p:ext uri="{BB962C8B-B14F-4D97-AF65-F5344CB8AC3E}">
        <p14:creationId xmlns:p14="http://schemas.microsoft.com/office/powerpoint/2010/main" val="73902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Learning Outcomes</a:t>
            </a:r>
            <a:endParaRPr lang="en-IE" b="1" u="none" dirty="0"/>
          </a:p>
        </p:txBody>
      </p:sp>
      <p:sp>
        <p:nvSpPr>
          <p:cNvPr id="3" name="Content Placeholder 2"/>
          <p:cNvSpPr>
            <a:spLocks noGrp="1"/>
          </p:cNvSpPr>
          <p:nvPr>
            <p:ph idx="1"/>
          </p:nvPr>
        </p:nvSpPr>
        <p:spPr/>
        <p:txBody>
          <a:bodyPr rtlCol="0">
            <a:normAutofit/>
          </a:bodyPr>
          <a:lstStyle/>
          <a:p>
            <a:r>
              <a:rPr lang="en-IE" b="1" dirty="0" smtClean="0">
                <a:solidFill>
                  <a:srgbClr val="990033"/>
                </a:solidFill>
              </a:rPr>
              <a:t>How to make a cheerleaders skirt</a:t>
            </a:r>
            <a:endParaRPr lang="en-IE" b="1" dirty="0">
              <a:solidFill>
                <a:srgbClr val="990033"/>
              </a:solidFill>
            </a:endParaRPr>
          </a:p>
          <a:p>
            <a:endParaRPr lang="en-IE" dirty="0"/>
          </a:p>
          <a:p>
            <a:r>
              <a:rPr lang="en-IE" dirty="0"/>
              <a:t>Students learned that </a:t>
            </a:r>
            <a:r>
              <a:rPr lang="en-IE" dirty="0" smtClean="0"/>
              <a:t>mathematical </a:t>
            </a:r>
            <a:r>
              <a:rPr lang="en-IE" dirty="0"/>
              <a:t>knowledge can be applied to more than one facet of the student’s life (effective learning)</a:t>
            </a:r>
          </a:p>
          <a:p>
            <a:endParaRPr lang="en-IE" dirty="0"/>
          </a:p>
          <a:p>
            <a:r>
              <a:rPr lang="en-IE" dirty="0"/>
              <a:t>Students uncovered links to other </a:t>
            </a:r>
            <a:r>
              <a:rPr lang="en-IE" dirty="0" smtClean="0"/>
              <a:t>disciplines and mathematical concepts </a:t>
            </a:r>
            <a:endParaRPr lang="en-IE" dirty="0"/>
          </a:p>
          <a:p>
            <a:pPr lvl="1" eaLnBrk="1" fontAlgn="auto" hangingPunct="1">
              <a:spcAft>
                <a:spcPts val="0"/>
              </a:spcAft>
              <a:buFont typeface="Arial" pitchFamily="34" charset="0"/>
              <a:buChar char="•"/>
              <a:defRPr/>
            </a:pPr>
            <a:endParaRPr lang="en-IE" b="1" dirty="0">
              <a:solidFill>
                <a:srgbClr val="990033"/>
              </a:solidFill>
            </a:endParaRPr>
          </a:p>
        </p:txBody>
      </p:sp>
      <p:sp>
        <p:nvSpPr>
          <p:cNvPr id="4" name="Slide Number Placeholder 3"/>
          <p:cNvSpPr>
            <a:spLocks noGrp="1"/>
          </p:cNvSpPr>
          <p:nvPr>
            <p:ph type="sldNum" sz="quarter" idx="12"/>
          </p:nvPr>
        </p:nvSpPr>
        <p:spPr/>
        <p:txBody>
          <a:bodyPr/>
          <a:lstStyle/>
          <a:p>
            <a:pPr>
              <a:defRPr/>
            </a:pPr>
            <a:fld id="{C4979E7F-673D-4108-949D-87F0AACF44A2}" type="slidenum">
              <a:rPr lang="en-IE" smtClean="0"/>
              <a:pPr>
                <a:defRPr/>
              </a:pPr>
              <a:t>11</a:t>
            </a:fld>
            <a:endParaRPr lang="en-IE"/>
          </a:p>
        </p:txBody>
      </p:sp>
    </p:spTree>
    <p:extLst>
      <p:ext uri="{BB962C8B-B14F-4D97-AF65-F5344CB8AC3E}">
        <p14:creationId xmlns:p14="http://schemas.microsoft.com/office/powerpoint/2010/main" val="122064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Problem…</a:t>
            </a:r>
            <a:endParaRPr lang="en-IE" dirty="0"/>
          </a:p>
        </p:txBody>
      </p:sp>
      <p:sp>
        <p:nvSpPr>
          <p:cNvPr id="3" name="Content Placeholder 2"/>
          <p:cNvSpPr>
            <a:spLocks noGrp="1"/>
          </p:cNvSpPr>
          <p:nvPr>
            <p:ph idx="1"/>
          </p:nvPr>
        </p:nvSpPr>
        <p:spPr/>
        <p:txBody>
          <a:bodyPr>
            <a:normAutofit/>
          </a:bodyPr>
          <a:lstStyle/>
          <a:p>
            <a:endParaRPr lang="en-IE" sz="4800" dirty="0" smtClean="0"/>
          </a:p>
          <a:p>
            <a:r>
              <a:rPr lang="en-IE" sz="4800" dirty="0" smtClean="0"/>
              <a:t>How </a:t>
            </a:r>
            <a:r>
              <a:rPr lang="en-IE" sz="4800" dirty="0"/>
              <a:t>do you </a:t>
            </a:r>
            <a:r>
              <a:rPr lang="en-IE" sz="4800" dirty="0" smtClean="0"/>
              <a:t>make Cheerleader </a:t>
            </a:r>
            <a:r>
              <a:rPr lang="en-IE" sz="4800" dirty="0"/>
              <a:t>skirts in different </a:t>
            </a:r>
            <a:r>
              <a:rPr lang="en-IE" sz="4800" dirty="0" smtClean="0"/>
              <a:t>sizes, without </a:t>
            </a:r>
            <a:r>
              <a:rPr lang="en-IE" sz="4800" dirty="0"/>
              <a:t>a pattern?</a:t>
            </a:r>
          </a:p>
          <a:p>
            <a:endParaRPr lang="en-IE" dirty="0"/>
          </a:p>
        </p:txBody>
      </p:sp>
    </p:spTree>
    <p:extLst>
      <p:ext uri="{BB962C8B-B14F-4D97-AF65-F5344CB8AC3E}">
        <p14:creationId xmlns:p14="http://schemas.microsoft.com/office/powerpoint/2010/main" val="2814560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You will need……</a:t>
            </a:r>
            <a:endParaRPr lang="en-IE" dirty="0"/>
          </a:p>
        </p:txBody>
      </p:sp>
      <p:sp>
        <p:nvSpPr>
          <p:cNvPr id="3" name="Content Placeholder 2"/>
          <p:cNvSpPr>
            <a:spLocks noGrp="1"/>
          </p:cNvSpPr>
          <p:nvPr>
            <p:ph idx="1"/>
          </p:nvPr>
        </p:nvSpPr>
        <p:spPr/>
        <p:txBody>
          <a:bodyPr/>
          <a:lstStyle/>
          <a:p>
            <a:pPr marL="0" indent="0">
              <a:buNone/>
            </a:pPr>
            <a:r>
              <a:rPr lang="en-IE" dirty="0"/>
              <a:t>(a) a very large Compass (or a piece of string secured at one end will do)</a:t>
            </a:r>
          </a:p>
          <a:p>
            <a:pPr marL="0" indent="0">
              <a:buNone/>
            </a:pPr>
            <a:r>
              <a:rPr lang="en-IE" dirty="0" smtClean="0"/>
              <a:t>(</a:t>
            </a:r>
            <a:r>
              <a:rPr lang="en-IE" dirty="0"/>
              <a:t>b) A calculator</a:t>
            </a:r>
          </a:p>
          <a:p>
            <a:pPr marL="0" indent="0">
              <a:buNone/>
            </a:pPr>
            <a:r>
              <a:rPr lang="en-IE" dirty="0"/>
              <a:t>(c) </a:t>
            </a:r>
            <a:r>
              <a:rPr lang="en-IE"/>
              <a:t>A </a:t>
            </a:r>
            <a:r>
              <a:rPr lang="en-IE" smtClean="0"/>
              <a:t>roll </a:t>
            </a:r>
            <a:r>
              <a:rPr lang="en-IE" dirty="0"/>
              <a:t>of cheap curtain material or old sheets that students have at home.</a:t>
            </a:r>
          </a:p>
          <a:p>
            <a:pPr marL="0" indent="0">
              <a:buNone/>
            </a:pPr>
            <a:r>
              <a:rPr lang="en-IE" dirty="0"/>
              <a:t>(d) And some measurements.</a:t>
            </a:r>
          </a:p>
          <a:p>
            <a:pPr algn="ctr"/>
            <a:endParaRPr lang="en-IE" dirty="0"/>
          </a:p>
        </p:txBody>
      </p:sp>
    </p:spTree>
    <p:extLst>
      <p:ext uri="{BB962C8B-B14F-4D97-AF65-F5344CB8AC3E}">
        <p14:creationId xmlns:p14="http://schemas.microsoft.com/office/powerpoint/2010/main" val="3404323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Step 2:</a:t>
            </a:r>
            <a:br>
              <a:rPr lang="en-IE" dirty="0"/>
            </a:br>
            <a:endParaRPr lang="en-IE" dirty="0"/>
          </a:p>
        </p:txBody>
      </p:sp>
      <p:sp>
        <p:nvSpPr>
          <p:cNvPr id="3" name="Content Placeholder 2"/>
          <p:cNvSpPr>
            <a:spLocks noGrp="1"/>
          </p:cNvSpPr>
          <p:nvPr>
            <p:ph idx="1"/>
          </p:nvPr>
        </p:nvSpPr>
        <p:spPr/>
        <p:txBody>
          <a:bodyPr/>
          <a:lstStyle/>
          <a:p>
            <a:r>
              <a:rPr lang="en-IE" dirty="0"/>
              <a:t>Collect measurements from each student e.g. Size 8 or Size 10, 12, 14.</a:t>
            </a:r>
          </a:p>
          <a:p>
            <a:r>
              <a:rPr lang="en-IE" dirty="0"/>
              <a:t>Each skirt will have to be cut a different size and the calculations will have to be adjusted for each batch of sizes.</a:t>
            </a:r>
          </a:p>
          <a:p>
            <a:endParaRPr lang="en-IE" dirty="0"/>
          </a:p>
        </p:txBody>
      </p:sp>
    </p:spTree>
    <p:extLst>
      <p:ext uri="{BB962C8B-B14F-4D97-AF65-F5344CB8AC3E}">
        <p14:creationId xmlns:p14="http://schemas.microsoft.com/office/powerpoint/2010/main" val="1351231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075240" cy="2290266"/>
          </a:xfrm>
        </p:spPr>
        <p:txBody>
          <a:bodyPr>
            <a:normAutofit/>
          </a:bodyPr>
          <a:lstStyle/>
          <a:p>
            <a:r>
              <a:rPr lang="en-IE" dirty="0" smtClean="0"/>
              <a:t> The skirt design is one circle </a:t>
            </a:r>
            <a:r>
              <a:rPr lang="en-IE" dirty="0"/>
              <a:t>inside another</a:t>
            </a:r>
            <a:r>
              <a:rPr lang="en-IE" dirty="0" smtClean="0"/>
              <a:t>:</a:t>
            </a:r>
            <a:endParaRPr lang="en-IE" dirty="0"/>
          </a:p>
        </p:txBody>
      </p:sp>
      <p:sp>
        <p:nvSpPr>
          <p:cNvPr id="8" name="Donut 7"/>
          <p:cNvSpPr/>
          <p:nvPr/>
        </p:nvSpPr>
        <p:spPr>
          <a:xfrm>
            <a:off x="2987824" y="2636912"/>
            <a:ext cx="3384376" cy="3384376"/>
          </a:xfrm>
          <a:prstGeom prst="donut">
            <a:avLst>
              <a:gd name="adj" fmla="val 34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549910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3200" dirty="0" smtClean="0"/>
              <a:t>If you know the waist size, using 2</a:t>
            </a:r>
            <a:r>
              <a:rPr lang="el-GR" sz="3200" dirty="0" smtClean="0"/>
              <a:t>π</a:t>
            </a:r>
            <a:r>
              <a:rPr lang="en-IE" sz="3200" dirty="0" smtClean="0"/>
              <a:t>r we can work out the radius and draw our inner circle.</a:t>
            </a:r>
            <a:endParaRPr lang="en-IE" sz="3200" dirty="0"/>
          </a:p>
        </p:txBody>
      </p:sp>
      <p:sp>
        <p:nvSpPr>
          <p:cNvPr id="3" name="Content Placeholder 2"/>
          <p:cNvSpPr>
            <a:spLocks noGrp="1"/>
          </p:cNvSpPr>
          <p:nvPr>
            <p:ph idx="1"/>
          </p:nvPr>
        </p:nvSpPr>
        <p:spPr/>
        <p:txBody>
          <a:bodyPr>
            <a:normAutofit/>
          </a:bodyPr>
          <a:lstStyle/>
          <a:p>
            <a:endParaRPr lang="en-IE" sz="4000" dirty="0" smtClean="0"/>
          </a:p>
          <a:p>
            <a:r>
              <a:rPr lang="en-IE" sz="4000" dirty="0"/>
              <a:t> </a:t>
            </a:r>
            <a:r>
              <a:rPr lang="en-IE" sz="4000" dirty="0" smtClean="0"/>
              <a:t>         Size 8 = 24 inches</a:t>
            </a:r>
          </a:p>
          <a:p>
            <a:r>
              <a:rPr lang="en-IE" sz="4000" dirty="0" smtClean="0"/>
              <a:t>          Size 10 = 26 inches</a:t>
            </a:r>
          </a:p>
          <a:p>
            <a:r>
              <a:rPr lang="en-IE" sz="4000" dirty="0" smtClean="0"/>
              <a:t>          Size 12 = 28 inches</a:t>
            </a:r>
          </a:p>
          <a:p>
            <a:r>
              <a:rPr lang="en-IE" sz="4000" dirty="0" smtClean="0"/>
              <a:t>          Size 14 = 30 inches</a:t>
            </a:r>
            <a:endParaRPr lang="en-IE" sz="4000" dirty="0"/>
          </a:p>
        </p:txBody>
      </p:sp>
    </p:spTree>
    <p:extLst>
      <p:ext uri="{BB962C8B-B14F-4D97-AF65-F5344CB8AC3E}">
        <p14:creationId xmlns:p14="http://schemas.microsoft.com/office/powerpoint/2010/main" val="3801584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026544" y="3705448"/>
            <a:ext cx="2808312" cy="267588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bg1"/>
              </a:solidFill>
            </a:endParaRPr>
          </a:p>
        </p:txBody>
      </p:sp>
      <p:sp>
        <p:nvSpPr>
          <p:cNvPr id="2" name="Title 1"/>
          <p:cNvSpPr>
            <a:spLocks noGrp="1"/>
          </p:cNvSpPr>
          <p:nvPr>
            <p:ph type="title"/>
          </p:nvPr>
        </p:nvSpPr>
        <p:spPr>
          <a:xfrm>
            <a:off x="467544" y="2132856"/>
            <a:ext cx="6512511" cy="1143000"/>
          </a:xfrm>
        </p:spPr>
        <p:txBody>
          <a:bodyPr/>
          <a:lstStyle/>
          <a:p>
            <a:pPr marL="0" indent="0">
              <a:buNone/>
            </a:pPr>
            <a:r>
              <a:rPr lang="en-IE" dirty="0" smtClean="0"/>
              <a:t>For size 10:</a:t>
            </a:r>
            <a:endParaRPr lang="en-IE" dirty="0"/>
          </a:p>
        </p:txBody>
      </p:sp>
      <p:sp>
        <p:nvSpPr>
          <p:cNvPr id="3" name="Content Placeholder 2"/>
          <p:cNvSpPr>
            <a:spLocks noGrp="1"/>
          </p:cNvSpPr>
          <p:nvPr>
            <p:ph idx="1"/>
          </p:nvPr>
        </p:nvSpPr>
        <p:spPr>
          <a:xfrm>
            <a:off x="1119572" y="404664"/>
            <a:ext cx="6400800" cy="3474720"/>
          </a:xfrm>
        </p:spPr>
        <p:txBody>
          <a:bodyPr/>
          <a:lstStyle/>
          <a:p>
            <a:pPr marL="45720" indent="0">
              <a:buNone/>
            </a:pPr>
            <a:r>
              <a:rPr lang="en-IE" dirty="0" smtClean="0"/>
              <a:t>2</a:t>
            </a:r>
            <a:r>
              <a:rPr lang="el-GR" dirty="0" smtClean="0"/>
              <a:t>π</a:t>
            </a:r>
            <a:r>
              <a:rPr lang="en-IE" dirty="0" smtClean="0"/>
              <a:t>r = 26”</a:t>
            </a:r>
          </a:p>
          <a:p>
            <a:pPr marL="45720" indent="0">
              <a:buNone/>
            </a:pPr>
            <a:r>
              <a:rPr lang="el-GR" dirty="0"/>
              <a:t>π</a:t>
            </a:r>
            <a:r>
              <a:rPr lang="en-IE" dirty="0" smtClean="0"/>
              <a:t>r = 13”</a:t>
            </a:r>
          </a:p>
          <a:p>
            <a:pPr marL="45720" indent="0">
              <a:buNone/>
            </a:pPr>
            <a:r>
              <a:rPr lang="en-IE" dirty="0" smtClean="0"/>
              <a:t>Radius = 4.1”</a:t>
            </a:r>
            <a:endParaRPr lang="en-IE" dirty="0"/>
          </a:p>
        </p:txBody>
      </p:sp>
      <p:sp>
        <p:nvSpPr>
          <p:cNvPr id="43" name="TextBox 42"/>
          <p:cNvSpPr txBox="1"/>
          <p:nvPr/>
        </p:nvSpPr>
        <p:spPr>
          <a:xfrm>
            <a:off x="4675578" y="4553489"/>
            <a:ext cx="914400" cy="369332"/>
          </a:xfrm>
          <a:prstGeom prst="rect">
            <a:avLst/>
          </a:prstGeom>
          <a:noFill/>
        </p:spPr>
        <p:txBody>
          <a:bodyPr wrap="square" rtlCol="0">
            <a:spAutoFit/>
          </a:bodyPr>
          <a:lstStyle/>
          <a:p>
            <a:r>
              <a:rPr lang="en-IE" dirty="0" smtClean="0"/>
              <a:t>R=4.1</a:t>
            </a:r>
            <a:endParaRPr lang="en-IE" dirty="0"/>
          </a:p>
        </p:txBody>
      </p:sp>
      <p:cxnSp>
        <p:nvCxnSpPr>
          <p:cNvPr id="6" name="Straight Arrow Connector 5"/>
          <p:cNvCxnSpPr>
            <a:endCxn id="5" idx="6"/>
          </p:cNvCxnSpPr>
          <p:nvPr/>
        </p:nvCxnSpPr>
        <p:spPr>
          <a:xfrm>
            <a:off x="4430700" y="5043388"/>
            <a:ext cx="1404156" cy="0"/>
          </a:xfrm>
          <a:prstGeom prst="straightConnector1">
            <a:avLst/>
          </a:prstGeom>
          <a:ln w="22225" cmpd="sng">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522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What size should the outer circle be?</a:t>
            </a:r>
            <a:endParaRPr lang="en-IE" dirty="0"/>
          </a:p>
        </p:txBody>
      </p:sp>
      <p:sp>
        <p:nvSpPr>
          <p:cNvPr id="3" name="Content Placeholder 2"/>
          <p:cNvSpPr>
            <a:spLocks noGrp="1"/>
          </p:cNvSpPr>
          <p:nvPr>
            <p:ph idx="1"/>
          </p:nvPr>
        </p:nvSpPr>
        <p:spPr/>
        <p:txBody>
          <a:bodyPr>
            <a:normAutofit/>
          </a:bodyPr>
          <a:lstStyle/>
          <a:p>
            <a:r>
              <a:rPr lang="en-IE" dirty="0" smtClean="0"/>
              <a:t>You need to know the intended length of the skirt, leaving an extra two inches for a hem.</a:t>
            </a:r>
          </a:p>
          <a:p>
            <a:r>
              <a:rPr lang="en-IE" dirty="0" smtClean="0"/>
              <a:t>E.g. for size 10 the length without a hem or waist band should be at least 15 inches. If we add 2 inches for a hem, then the skirt length must be 17 inches.</a:t>
            </a:r>
          </a:p>
          <a:p>
            <a:r>
              <a:rPr lang="en-IE" dirty="0" smtClean="0"/>
              <a:t>What will be the radius of the larger circle? </a:t>
            </a:r>
            <a:endParaRPr lang="en-IE" dirty="0"/>
          </a:p>
        </p:txBody>
      </p:sp>
    </p:spTree>
    <p:extLst>
      <p:ext uri="{BB962C8B-B14F-4D97-AF65-F5344CB8AC3E}">
        <p14:creationId xmlns:p14="http://schemas.microsoft.com/office/powerpoint/2010/main" val="1106566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The larger circle will be 21 inches approximately</a:t>
            </a:r>
            <a:endParaRPr lang="en-IE" dirty="0"/>
          </a:p>
        </p:txBody>
      </p:sp>
      <p:sp>
        <p:nvSpPr>
          <p:cNvPr id="3" name="Content Placeholder 2"/>
          <p:cNvSpPr>
            <a:spLocks noGrp="1"/>
          </p:cNvSpPr>
          <p:nvPr>
            <p:ph idx="1"/>
          </p:nvPr>
        </p:nvSpPr>
        <p:spPr>
          <a:xfrm>
            <a:off x="529208" y="2166242"/>
            <a:ext cx="8229600" cy="4525963"/>
          </a:xfrm>
        </p:spPr>
        <p:txBody>
          <a:bodyPr/>
          <a:lstStyle/>
          <a:p>
            <a:r>
              <a:rPr lang="en-IE" dirty="0" smtClean="0"/>
              <a:t>Radius = 17” + 4.1” = 21.1”</a:t>
            </a:r>
            <a:endParaRPr lang="en-IE" dirty="0"/>
          </a:p>
        </p:txBody>
      </p:sp>
      <p:sp>
        <p:nvSpPr>
          <p:cNvPr id="5" name="Donut 4"/>
          <p:cNvSpPr/>
          <p:nvPr/>
        </p:nvSpPr>
        <p:spPr>
          <a:xfrm>
            <a:off x="2843808" y="2708920"/>
            <a:ext cx="3600400" cy="3456384"/>
          </a:xfrm>
          <a:prstGeom prst="donut">
            <a:avLst>
              <a:gd name="adj" fmla="val 3197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cxnSp>
        <p:nvCxnSpPr>
          <p:cNvPr id="7" name="Straight Arrow Connector 6"/>
          <p:cNvCxnSpPr/>
          <p:nvPr/>
        </p:nvCxnSpPr>
        <p:spPr>
          <a:xfrm>
            <a:off x="4860032" y="4437112"/>
            <a:ext cx="457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5" idx="6"/>
          </p:cNvCxnSpPr>
          <p:nvPr/>
        </p:nvCxnSpPr>
        <p:spPr>
          <a:xfrm>
            <a:off x="5317232" y="4429224"/>
            <a:ext cx="1126976" cy="78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44008" y="4075916"/>
            <a:ext cx="552636" cy="369332"/>
          </a:xfrm>
          <a:prstGeom prst="rect">
            <a:avLst/>
          </a:prstGeom>
          <a:noFill/>
        </p:spPr>
        <p:txBody>
          <a:bodyPr wrap="square" rtlCol="0">
            <a:spAutoFit/>
          </a:bodyPr>
          <a:lstStyle/>
          <a:p>
            <a:r>
              <a:rPr lang="en-IE" dirty="0" smtClean="0"/>
              <a:t>4.1</a:t>
            </a:r>
            <a:endParaRPr lang="en-IE" dirty="0"/>
          </a:p>
        </p:txBody>
      </p:sp>
      <p:sp>
        <p:nvSpPr>
          <p:cNvPr id="13" name="TextBox 12"/>
          <p:cNvSpPr txBox="1"/>
          <p:nvPr/>
        </p:nvSpPr>
        <p:spPr>
          <a:xfrm>
            <a:off x="5682456" y="4075916"/>
            <a:ext cx="617736" cy="369332"/>
          </a:xfrm>
          <a:prstGeom prst="rect">
            <a:avLst/>
          </a:prstGeom>
          <a:noFill/>
        </p:spPr>
        <p:txBody>
          <a:bodyPr wrap="square" rtlCol="0">
            <a:spAutoFit/>
          </a:bodyPr>
          <a:lstStyle/>
          <a:p>
            <a:r>
              <a:rPr lang="en-IE" dirty="0" smtClean="0"/>
              <a:t>17.0</a:t>
            </a:r>
            <a:endParaRPr lang="en-IE" dirty="0"/>
          </a:p>
        </p:txBody>
      </p:sp>
    </p:spTree>
    <p:extLst>
      <p:ext uri="{BB962C8B-B14F-4D97-AF65-F5344CB8AC3E}">
        <p14:creationId xmlns:p14="http://schemas.microsoft.com/office/powerpoint/2010/main" val="424954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3568" y="30087"/>
            <a:ext cx="8229600" cy="2146250"/>
          </a:xfrm>
          <a:ln>
            <a:miter lim="800000"/>
            <a:headEnd/>
            <a:tailEnd/>
          </a:ln>
          <a:extLst/>
        </p:spPr>
        <p:txBody>
          <a:bodyPr rtlCol="0">
            <a:normAutofit/>
          </a:bodyPr>
          <a:lstStyle/>
          <a:p>
            <a:pPr algn="l" eaLnBrk="1" fontAlgn="auto" hangingPunct="1">
              <a:spcAft>
                <a:spcPts val="0"/>
              </a:spcAft>
              <a:defRPr/>
            </a:pPr>
            <a:r>
              <a:rPr lang="en-IE" u="none" dirty="0"/>
              <a:t>Our Lady’s College, </a:t>
            </a:r>
            <a:br>
              <a:rPr lang="en-IE" u="none" dirty="0"/>
            </a:br>
            <a:r>
              <a:rPr lang="en-IE" u="none" dirty="0" err="1"/>
              <a:t>Greenhills</a:t>
            </a:r>
            <a:r>
              <a:rPr lang="en-IE" u="none" dirty="0"/>
              <a:t>, Drogheda, </a:t>
            </a:r>
            <a:br>
              <a:rPr lang="en-IE" u="none" dirty="0"/>
            </a:br>
            <a:r>
              <a:rPr lang="en-IE" u="none" dirty="0"/>
              <a:t>Co. Louth</a:t>
            </a:r>
            <a:r>
              <a:rPr lang="en-IE" u="none" dirty="0" smtClean="0"/>
              <a:t>.</a:t>
            </a:r>
            <a:endParaRPr lang="en-IE" u="none" dirty="0"/>
          </a:p>
        </p:txBody>
      </p:sp>
      <p:sp>
        <p:nvSpPr>
          <p:cNvPr id="3" name="Content Placeholder 2"/>
          <p:cNvSpPr>
            <a:spLocks noGrp="1"/>
          </p:cNvSpPr>
          <p:nvPr>
            <p:ph idx="1"/>
          </p:nvPr>
        </p:nvSpPr>
        <p:spPr>
          <a:xfrm>
            <a:off x="683568" y="2852936"/>
            <a:ext cx="8229600" cy="2520280"/>
          </a:xfrm>
        </p:spPr>
        <p:txBody>
          <a:bodyPr rtlCol="0">
            <a:normAutofit/>
          </a:bodyPr>
          <a:lstStyle/>
          <a:p>
            <a:pPr eaLnBrk="1" fontAlgn="auto" hangingPunct="1">
              <a:spcAft>
                <a:spcPts val="0"/>
              </a:spcAft>
              <a:buFont typeface="Arial" pitchFamily="34" charset="0"/>
              <a:buChar char="•"/>
              <a:defRPr/>
            </a:pPr>
            <a:r>
              <a:rPr lang="en-IE" dirty="0" smtClean="0"/>
              <a:t>Aileen </a:t>
            </a:r>
            <a:r>
              <a:rPr lang="en-IE" dirty="0" err="1" smtClean="0"/>
              <a:t>Hanratty</a:t>
            </a:r>
            <a:r>
              <a:rPr lang="en-IE" dirty="0" smtClean="0"/>
              <a:t> &amp; Maths Department</a:t>
            </a:r>
          </a:p>
          <a:p>
            <a:pPr eaLnBrk="1" fontAlgn="auto" hangingPunct="1">
              <a:spcAft>
                <a:spcPts val="0"/>
              </a:spcAft>
              <a:buFont typeface="Arial" pitchFamily="34" charset="0"/>
              <a:buChar char="•"/>
              <a:defRPr/>
            </a:pPr>
            <a:r>
              <a:rPr lang="en-IE" dirty="0" smtClean="0"/>
              <a:t>Senior Cycle</a:t>
            </a:r>
          </a:p>
          <a:p>
            <a:pPr eaLnBrk="1" fontAlgn="auto" hangingPunct="1">
              <a:spcAft>
                <a:spcPts val="0"/>
              </a:spcAft>
              <a:buFont typeface="Arial" pitchFamily="34" charset="0"/>
              <a:buChar char="•"/>
              <a:defRPr/>
            </a:pPr>
            <a:r>
              <a:rPr lang="en-IE" b="1" dirty="0" smtClean="0">
                <a:solidFill>
                  <a:srgbClr val="C00000"/>
                </a:solidFill>
              </a:rPr>
              <a:t>Necessity is the mother of invention: Real life applications of Mathematics</a:t>
            </a:r>
            <a:endParaRPr lang="en-IE" b="1" dirty="0">
              <a:solidFill>
                <a:srgbClr val="C00000"/>
              </a:solidFill>
            </a:endParaRPr>
          </a:p>
        </p:txBody>
      </p:sp>
      <p:sp>
        <p:nvSpPr>
          <p:cNvPr id="2" name="Slide Number Placeholder 1"/>
          <p:cNvSpPr>
            <a:spLocks noGrp="1"/>
          </p:cNvSpPr>
          <p:nvPr>
            <p:ph type="sldNum" sz="quarter" idx="12"/>
          </p:nvPr>
        </p:nvSpPr>
        <p:spPr/>
        <p:txBody>
          <a:bodyPr/>
          <a:lstStyle/>
          <a:p>
            <a:pPr>
              <a:defRPr/>
            </a:pPr>
            <a:fld id="{C4C1159C-7C80-4703-B1BC-9371318591D3}" type="slidenum">
              <a:rPr lang="en-IE" smtClean="0"/>
              <a:pPr>
                <a:defRPr/>
              </a:pPr>
              <a:t>2</a:t>
            </a:fld>
            <a:endParaRPr lang="en-IE"/>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60648"/>
            <a:ext cx="1659495" cy="1685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765882" y="3284984"/>
            <a:ext cx="6552728" cy="295232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1"/>
          <p:cNvSpPr>
            <a:spLocks noGrp="1"/>
          </p:cNvSpPr>
          <p:nvPr>
            <p:ph type="title"/>
          </p:nvPr>
        </p:nvSpPr>
        <p:spPr/>
        <p:txBody>
          <a:bodyPr>
            <a:normAutofit fontScale="90000"/>
          </a:bodyPr>
          <a:lstStyle/>
          <a:p>
            <a:r>
              <a:rPr lang="en-IE" dirty="0" smtClean="0"/>
              <a:t>Now pick centre for the circle and draw both the larger and smaller circle</a:t>
            </a:r>
            <a:endParaRPr lang="en-IE" dirty="0"/>
          </a:p>
        </p:txBody>
      </p:sp>
      <p:pic>
        <p:nvPicPr>
          <p:cNvPr id="2050" name="Picture 2" descr="http://www.mathsteacher.com.au/year8/ch10_geomcons/03_circles/comph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060848"/>
            <a:ext cx="2828925"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114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075240" cy="2290266"/>
          </a:xfrm>
        </p:spPr>
        <p:txBody>
          <a:bodyPr>
            <a:normAutofit/>
          </a:bodyPr>
          <a:lstStyle/>
          <a:p>
            <a:r>
              <a:rPr lang="en-IE" dirty="0" smtClean="0"/>
              <a:t> It is time to cut out your first skirt </a:t>
            </a:r>
            <a:endParaRPr lang="en-IE" dirty="0"/>
          </a:p>
        </p:txBody>
      </p:sp>
      <p:sp>
        <p:nvSpPr>
          <p:cNvPr id="8" name="Donut 7"/>
          <p:cNvSpPr/>
          <p:nvPr/>
        </p:nvSpPr>
        <p:spPr>
          <a:xfrm>
            <a:off x="827584" y="2658345"/>
            <a:ext cx="3384376" cy="3384376"/>
          </a:xfrm>
          <a:prstGeom prst="donut">
            <a:avLst>
              <a:gd name="adj" fmla="val 343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2585271"/>
            <a:ext cx="3501405" cy="353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35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Now, add an elastic waist band</a:t>
            </a:r>
            <a:endParaRPr lang="en-I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448" y="2204864"/>
            <a:ext cx="6380163"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162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What will be the measurements for:</a:t>
            </a:r>
            <a:endParaRPr lang="en-IE" dirty="0"/>
          </a:p>
        </p:txBody>
      </p:sp>
      <p:sp>
        <p:nvSpPr>
          <p:cNvPr id="3" name="Content Placeholder 2"/>
          <p:cNvSpPr>
            <a:spLocks noGrp="1"/>
          </p:cNvSpPr>
          <p:nvPr>
            <p:ph idx="1"/>
          </p:nvPr>
        </p:nvSpPr>
        <p:spPr>
          <a:xfrm>
            <a:off x="395536" y="1772816"/>
            <a:ext cx="8229600" cy="4525963"/>
          </a:xfrm>
        </p:spPr>
        <p:txBody>
          <a:bodyPr>
            <a:normAutofit lnSpcReduction="10000"/>
          </a:bodyPr>
          <a:lstStyle/>
          <a:p>
            <a:pPr algn="ctr"/>
            <a:endParaRPr lang="en-IE" dirty="0" smtClean="0"/>
          </a:p>
          <a:p>
            <a:pPr marL="0" indent="0" algn="ctr">
              <a:buNone/>
            </a:pPr>
            <a:r>
              <a:rPr lang="en-IE" sz="4400" dirty="0" smtClean="0"/>
              <a:t>Size 8?</a:t>
            </a:r>
          </a:p>
          <a:p>
            <a:pPr marL="0" indent="0" algn="ctr">
              <a:buNone/>
            </a:pPr>
            <a:endParaRPr lang="en-IE" sz="4400" dirty="0" smtClean="0"/>
          </a:p>
          <a:p>
            <a:pPr marL="0" indent="0" algn="ctr">
              <a:buNone/>
            </a:pPr>
            <a:r>
              <a:rPr lang="en-IE" sz="4400" dirty="0" smtClean="0"/>
              <a:t>Size 12?</a:t>
            </a:r>
          </a:p>
          <a:p>
            <a:pPr marL="0" indent="0" algn="ctr">
              <a:buNone/>
            </a:pPr>
            <a:endParaRPr lang="en-IE" sz="4400" dirty="0" smtClean="0"/>
          </a:p>
          <a:p>
            <a:pPr marL="0" indent="0" algn="ctr">
              <a:buNone/>
            </a:pPr>
            <a:r>
              <a:rPr lang="en-IE" sz="4400" dirty="0" smtClean="0"/>
              <a:t>Size 14?</a:t>
            </a:r>
            <a:endParaRPr lang="en-IE" sz="4400" dirty="0"/>
          </a:p>
        </p:txBody>
      </p:sp>
    </p:spTree>
    <p:extLst>
      <p:ext uri="{BB962C8B-B14F-4D97-AF65-F5344CB8AC3E}">
        <p14:creationId xmlns:p14="http://schemas.microsoft.com/office/powerpoint/2010/main" val="3535834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 Convert sizes</a:t>
            </a:r>
            <a:endParaRPr lang="en-IE" dirty="0"/>
          </a:p>
        </p:txBody>
      </p:sp>
      <p:sp>
        <p:nvSpPr>
          <p:cNvPr id="3" name="Content Placeholder 2"/>
          <p:cNvSpPr>
            <a:spLocks noGrp="1"/>
          </p:cNvSpPr>
          <p:nvPr>
            <p:ph idx="1"/>
          </p:nvPr>
        </p:nvSpPr>
        <p:spPr/>
        <p:txBody>
          <a:bodyPr>
            <a:normAutofit/>
          </a:bodyPr>
          <a:lstStyle/>
          <a:p>
            <a:r>
              <a:rPr lang="en-IE" dirty="0" smtClean="0"/>
              <a:t>Size 8 = 24”(circumference in inches)</a:t>
            </a:r>
          </a:p>
          <a:p>
            <a:r>
              <a:rPr lang="en-IE" dirty="0" smtClean="0"/>
              <a:t>24 = 2</a:t>
            </a:r>
            <a:r>
              <a:rPr lang="el-GR" dirty="0" smtClean="0"/>
              <a:t>π</a:t>
            </a:r>
            <a:r>
              <a:rPr lang="en-IE" dirty="0" smtClean="0"/>
              <a:t>r</a:t>
            </a:r>
          </a:p>
          <a:p>
            <a:r>
              <a:rPr lang="en-IE" dirty="0" smtClean="0"/>
              <a:t>12 = </a:t>
            </a:r>
            <a:r>
              <a:rPr lang="el-GR" dirty="0" smtClean="0"/>
              <a:t>π</a:t>
            </a:r>
            <a:r>
              <a:rPr lang="en-IE" dirty="0" smtClean="0"/>
              <a:t>r</a:t>
            </a:r>
          </a:p>
          <a:p>
            <a:r>
              <a:rPr lang="en-IE" dirty="0" smtClean="0"/>
              <a:t>3.8 = </a:t>
            </a:r>
            <a:r>
              <a:rPr lang="en-IE" sz="3600" b="1" i="1" dirty="0" smtClean="0"/>
              <a:t>radius of inner circle</a:t>
            </a:r>
          </a:p>
          <a:p>
            <a:r>
              <a:rPr lang="en-IE" dirty="0" smtClean="0"/>
              <a:t>Now add 14” (length) + 2” (hem) = 16”</a:t>
            </a:r>
          </a:p>
          <a:p>
            <a:r>
              <a:rPr lang="en-IE" dirty="0" smtClean="0"/>
              <a:t>Radius of </a:t>
            </a:r>
            <a:r>
              <a:rPr lang="en-IE" dirty="0"/>
              <a:t>o</a:t>
            </a:r>
            <a:r>
              <a:rPr lang="en-IE" dirty="0" smtClean="0"/>
              <a:t>uter circle + 3.8” + 16” = 19.8”</a:t>
            </a:r>
          </a:p>
          <a:p>
            <a:r>
              <a:rPr lang="en-IE" sz="3600" b="1" i="1" dirty="0" smtClean="0"/>
              <a:t>Radius of outer circle = 19.8”</a:t>
            </a:r>
            <a:endParaRPr lang="en-IE" sz="3600" b="1" i="1" dirty="0"/>
          </a:p>
        </p:txBody>
      </p:sp>
    </p:spTree>
    <p:extLst>
      <p:ext uri="{BB962C8B-B14F-4D97-AF65-F5344CB8AC3E}">
        <p14:creationId xmlns:p14="http://schemas.microsoft.com/office/powerpoint/2010/main" val="1751162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Case 2</a:t>
            </a:r>
            <a:endParaRPr lang="en-IE" dirty="0"/>
          </a:p>
        </p:txBody>
      </p:sp>
      <p:sp>
        <p:nvSpPr>
          <p:cNvPr id="3" name="Content Placeholder 2"/>
          <p:cNvSpPr>
            <a:spLocks noGrp="1"/>
          </p:cNvSpPr>
          <p:nvPr>
            <p:ph idx="1"/>
          </p:nvPr>
        </p:nvSpPr>
        <p:spPr>
          <a:xfrm>
            <a:off x="539552" y="2367386"/>
            <a:ext cx="8229600" cy="4525963"/>
          </a:xfrm>
        </p:spPr>
        <p:txBody>
          <a:bodyPr>
            <a:normAutofit/>
          </a:bodyPr>
          <a:lstStyle/>
          <a:p>
            <a:pPr marL="0" indent="0">
              <a:buNone/>
            </a:pPr>
            <a:r>
              <a:rPr lang="en-IE" sz="4000" dirty="0" smtClean="0"/>
              <a:t>If we wished to encase a waistband in the body of the skirt rather than add a waist band, how would this change our measurements?</a:t>
            </a:r>
          </a:p>
        </p:txBody>
      </p:sp>
    </p:spTree>
    <p:extLst>
      <p:ext uri="{BB962C8B-B14F-4D97-AF65-F5344CB8AC3E}">
        <p14:creationId xmlns:p14="http://schemas.microsoft.com/office/powerpoint/2010/main" val="1602472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920" y="260648"/>
            <a:ext cx="8229600" cy="1498848"/>
          </a:xfrm>
        </p:spPr>
        <p:txBody>
          <a:bodyPr>
            <a:normAutofit fontScale="90000"/>
          </a:bodyPr>
          <a:lstStyle/>
          <a:p>
            <a:r>
              <a:rPr lang="en-IE" sz="3200" dirty="0" smtClean="0"/>
              <a:t>We must use a smaller waist measurement so that when it is folded back by 1 inch, it folds to exactly the correct waist measurement</a:t>
            </a:r>
            <a:endParaRPr lang="en-IE" sz="3200" dirty="0"/>
          </a:p>
        </p:txBody>
      </p:sp>
      <p:sp>
        <p:nvSpPr>
          <p:cNvPr id="5" name="Donut 4"/>
          <p:cNvSpPr/>
          <p:nvPr/>
        </p:nvSpPr>
        <p:spPr>
          <a:xfrm>
            <a:off x="2699792" y="2174174"/>
            <a:ext cx="4104456" cy="3869819"/>
          </a:xfrm>
          <a:prstGeom prst="donut">
            <a:avLst>
              <a:gd name="adj" fmla="val 334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6" name="Curved Up Arrow 5"/>
          <p:cNvSpPr/>
          <p:nvPr/>
        </p:nvSpPr>
        <p:spPr>
          <a:xfrm rot="13197563">
            <a:off x="4566907" y="4624912"/>
            <a:ext cx="432048" cy="272802"/>
          </a:xfrm>
          <a:prstGeom prst="curved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7" name="Curved Right Arrow 6"/>
          <p:cNvSpPr/>
          <p:nvPr/>
        </p:nvSpPr>
        <p:spPr>
          <a:xfrm>
            <a:off x="5226420" y="4146056"/>
            <a:ext cx="365760" cy="608076"/>
          </a:xfrm>
          <a:prstGeom prst="curvedRightArrow">
            <a:avLst>
              <a:gd name="adj1" fmla="val 25000"/>
              <a:gd name="adj2" fmla="val 78000"/>
              <a:gd name="adj3" fmla="val 25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9" name="Curved Left Arrow 8"/>
          <p:cNvSpPr/>
          <p:nvPr/>
        </p:nvSpPr>
        <p:spPr>
          <a:xfrm>
            <a:off x="3995936" y="4026519"/>
            <a:ext cx="216024" cy="412838"/>
          </a:xfrm>
          <a:prstGeom prst="curved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0" name="Curved Up Arrow 9"/>
          <p:cNvSpPr/>
          <p:nvPr/>
        </p:nvSpPr>
        <p:spPr>
          <a:xfrm>
            <a:off x="4782932" y="3517014"/>
            <a:ext cx="443488" cy="288032"/>
          </a:xfrm>
          <a:prstGeom prst="curvedUp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Tree>
    <p:extLst>
      <p:ext uri="{BB962C8B-B14F-4D97-AF65-F5344CB8AC3E}">
        <p14:creationId xmlns:p14="http://schemas.microsoft.com/office/powerpoint/2010/main" val="2362863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377784"/>
          </a:xfrm>
        </p:spPr>
        <p:txBody>
          <a:bodyPr>
            <a:normAutofit/>
          </a:bodyPr>
          <a:lstStyle/>
          <a:p>
            <a:endParaRPr lang="en-IE" dirty="0" smtClean="0"/>
          </a:p>
          <a:p>
            <a:pPr marL="109728" indent="0">
              <a:buNone/>
            </a:pPr>
            <a:r>
              <a:rPr lang="en-IE" sz="3200" dirty="0" smtClean="0"/>
              <a:t> </a:t>
            </a:r>
            <a:r>
              <a:rPr lang="en-IE" sz="3200" dirty="0"/>
              <a:t>So for size 10 we use 3.1 inches for the inner </a:t>
            </a:r>
            <a:r>
              <a:rPr lang="en-IE" sz="3200" dirty="0" smtClean="0"/>
              <a:t>circle</a:t>
            </a:r>
            <a:r>
              <a:rPr lang="en-IE" sz="3200" dirty="0"/>
              <a:t>.  After snipping and folding back 1 inch all round, the radius becomes 4.1 inches, which gives a circumference (waistline) of 26 inches as before.</a:t>
            </a:r>
          </a:p>
          <a:p>
            <a:endParaRPr lang="en-IE" dirty="0"/>
          </a:p>
          <a:p>
            <a:pPr marL="0" indent="0">
              <a:buNone/>
            </a:pPr>
            <a:r>
              <a:rPr lang="en-IE" sz="3200" b="1" dirty="0" smtClean="0"/>
              <a:t>But what is the radius of the outer Circle?</a:t>
            </a:r>
            <a:endParaRPr lang="en-IE" b="1" dirty="0" smtClean="0"/>
          </a:p>
          <a:p>
            <a:pPr marL="0" indent="0">
              <a:buNone/>
            </a:pPr>
            <a:r>
              <a:rPr lang="en-IE" sz="3200" b="1" dirty="0" smtClean="0"/>
              <a:t>i.e. How long should the skirt be?</a:t>
            </a:r>
          </a:p>
        </p:txBody>
      </p:sp>
      <p:sp>
        <p:nvSpPr>
          <p:cNvPr id="4" name="Content Placeholder 2"/>
          <p:cNvSpPr txBox="1">
            <a:spLocks/>
          </p:cNvSpPr>
          <p:nvPr/>
        </p:nvSpPr>
        <p:spPr>
          <a:xfrm>
            <a:off x="899592" y="2924944"/>
            <a:ext cx="7797552" cy="32055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Tree>
    <p:extLst>
      <p:ext uri="{BB962C8B-B14F-4D97-AF65-F5344CB8AC3E}">
        <p14:creationId xmlns:p14="http://schemas.microsoft.com/office/powerpoint/2010/main" val="958822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880" y="274638"/>
            <a:ext cx="8229600" cy="1714202"/>
          </a:xfrm>
        </p:spPr>
        <p:txBody>
          <a:bodyPr>
            <a:normAutofit/>
          </a:bodyPr>
          <a:lstStyle/>
          <a:p>
            <a:r>
              <a:rPr lang="en-IE" dirty="0" smtClean="0"/>
              <a:t>Radius = 17 + 4.1 = 21.1” </a:t>
            </a:r>
            <a:br>
              <a:rPr lang="en-IE" dirty="0" smtClean="0"/>
            </a:br>
            <a:r>
              <a:rPr lang="en-IE" dirty="0" smtClean="0"/>
              <a:t>– exactly as before!</a:t>
            </a:r>
            <a:endParaRPr lang="en-IE" dirty="0"/>
          </a:p>
        </p:txBody>
      </p:sp>
      <p:sp>
        <p:nvSpPr>
          <p:cNvPr id="5" name="Donut 4"/>
          <p:cNvSpPr/>
          <p:nvPr/>
        </p:nvSpPr>
        <p:spPr>
          <a:xfrm>
            <a:off x="2843808" y="2708920"/>
            <a:ext cx="3600400" cy="3456384"/>
          </a:xfrm>
          <a:prstGeom prst="donut">
            <a:avLst>
              <a:gd name="adj" fmla="val 3197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cxnSp>
        <p:nvCxnSpPr>
          <p:cNvPr id="7" name="Straight Arrow Connector 6"/>
          <p:cNvCxnSpPr/>
          <p:nvPr/>
        </p:nvCxnSpPr>
        <p:spPr>
          <a:xfrm>
            <a:off x="4860032" y="4437112"/>
            <a:ext cx="45720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5" idx="6"/>
          </p:cNvCxnSpPr>
          <p:nvPr/>
        </p:nvCxnSpPr>
        <p:spPr>
          <a:xfrm>
            <a:off x="5317232" y="4429224"/>
            <a:ext cx="1126976" cy="78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44008" y="4075916"/>
            <a:ext cx="552636" cy="369332"/>
          </a:xfrm>
          <a:prstGeom prst="rect">
            <a:avLst/>
          </a:prstGeom>
          <a:noFill/>
        </p:spPr>
        <p:txBody>
          <a:bodyPr wrap="square" rtlCol="0">
            <a:spAutoFit/>
          </a:bodyPr>
          <a:lstStyle/>
          <a:p>
            <a:r>
              <a:rPr lang="en-IE" dirty="0" smtClean="0"/>
              <a:t>4.1</a:t>
            </a:r>
            <a:endParaRPr lang="en-IE" dirty="0"/>
          </a:p>
        </p:txBody>
      </p:sp>
      <p:sp>
        <p:nvSpPr>
          <p:cNvPr id="13" name="TextBox 12"/>
          <p:cNvSpPr txBox="1"/>
          <p:nvPr/>
        </p:nvSpPr>
        <p:spPr>
          <a:xfrm>
            <a:off x="5682456" y="4075916"/>
            <a:ext cx="761752" cy="369332"/>
          </a:xfrm>
          <a:prstGeom prst="rect">
            <a:avLst/>
          </a:prstGeom>
          <a:noFill/>
        </p:spPr>
        <p:txBody>
          <a:bodyPr wrap="square" rtlCol="0">
            <a:spAutoFit/>
          </a:bodyPr>
          <a:lstStyle/>
          <a:p>
            <a:r>
              <a:rPr lang="en-IE" dirty="0" smtClean="0"/>
              <a:t>17</a:t>
            </a:r>
            <a:endParaRPr lang="en-IE" dirty="0"/>
          </a:p>
        </p:txBody>
      </p:sp>
    </p:spTree>
    <p:extLst>
      <p:ext uri="{BB962C8B-B14F-4D97-AF65-F5344CB8AC3E}">
        <p14:creationId xmlns:p14="http://schemas.microsoft.com/office/powerpoint/2010/main" val="437576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98"/>
            <a:ext cx="8229600" cy="1426840"/>
          </a:xfrm>
        </p:spPr>
        <p:txBody>
          <a:bodyPr>
            <a:normAutofit/>
          </a:bodyPr>
          <a:lstStyle/>
          <a:p>
            <a:r>
              <a:rPr lang="en-IE" sz="3600" dirty="0"/>
              <a:t>C</a:t>
            </a:r>
            <a:r>
              <a:rPr lang="en-IE" sz="3600" dirty="0" smtClean="0"/>
              <a:t>ut out triangular shapes from the front of the skirt and replace with coloured pleats</a:t>
            </a:r>
            <a:endParaRPr lang="en-IE" sz="36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9592" y="1412776"/>
            <a:ext cx="7128792" cy="4721668"/>
          </a:xfrm>
        </p:spPr>
      </p:pic>
    </p:spTree>
    <p:extLst>
      <p:ext uri="{BB962C8B-B14F-4D97-AF65-F5344CB8AC3E}">
        <p14:creationId xmlns:p14="http://schemas.microsoft.com/office/powerpoint/2010/main" val="662515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Insights into Lesson Study</a:t>
            </a:r>
            <a:endParaRPr lang="en-IE"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IE" sz="2800" b="1" dirty="0" smtClean="0">
                <a:solidFill>
                  <a:srgbClr val="990033"/>
                </a:solidFill>
              </a:rPr>
              <a:t>Introduction: </a:t>
            </a:r>
            <a:r>
              <a:rPr lang="en-IE" sz="2800" dirty="0" smtClean="0"/>
              <a:t>Focus of Lesson</a:t>
            </a:r>
          </a:p>
          <a:p>
            <a:pPr eaLnBrk="1" fontAlgn="auto" hangingPunct="1">
              <a:spcAft>
                <a:spcPts val="0"/>
              </a:spcAft>
              <a:buFont typeface="Arial" pitchFamily="34" charset="0"/>
              <a:buChar char="•"/>
              <a:defRPr/>
            </a:pPr>
            <a:r>
              <a:rPr lang="en-IE" sz="2800" b="1" dirty="0" smtClean="0">
                <a:solidFill>
                  <a:srgbClr val="990033"/>
                </a:solidFill>
              </a:rPr>
              <a:t>Student Learning : </a:t>
            </a:r>
            <a:r>
              <a:rPr lang="en-IE" sz="2800" dirty="0" smtClean="0"/>
              <a:t>What we learned about students’ understanding based on data collected</a:t>
            </a:r>
          </a:p>
          <a:p>
            <a:pPr eaLnBrk="1" fontAlgn="auto" hangingPunct="1">
              <a:spcAft>
                <a:spcPts val="0"/>
              </a:spcAft>
              <a:buFont typeface="Arial" pitchFamily="34" charset="0"/>
              <a:buChar char="•"/>
              <a:defRPr/>
            </a:pPr>
            <a:r>
              <a:rPr lang="en-IE" sz="2800" b="1" dirty="0" smtClean="0">
                <a:solidFill>
                  <a:srgbClr val="990033"/>
                </a:solidFill>
              </a:rPr>
              <a:t>Teaching Strategies: </a:t>
            </a:r>
            <a:r>
              <a:rPr lang="en-IE" sz="2800" dirty="0" smtClean="0"/>
              <a:t>What we noticed about our own teaching</a:t>
            </a:r>
          </a:p>
          <a:p>
            <a:pPr eaLnBrk="1" fontAlgn="auto" hangingPunct="1">
              <a:spcAft>
                <a:spcPts val="0"/>
              </a:spcAft>
              <a:buFont typeface="Arial" pitchFamily="34" charset="0"/>
              <a:buChar char="•"/>
              <a:defRPr/>
            </a:pPr>
            <a:r>
              <a:rPr lang="en-IE" sz="2800" b="1" dirty="0" smtClean="0">
                <a:solidFill>
                  <a:srgbClr val="990033"/>
                </a:solidFill>
              </a:rPr>
              <a:t>Strengths &amp; Weaknesses </a:t>
            </a:r>
            <a:r>
              <a:rPr lang="en-IE" sz="2800" dirty="0" smtClean="0"/>
              <a:t>of adopting the Lesson Study process</a:t>
            </a:r>
          </a:p>
          <a:p>
            <a:pPr marL="571500" indent="-571500" eaLnBrk="1" fontAlgn="auto" hangingPunct="1">
              <a:spcAft>
                <a:spcPts val="0"/>
              </a:spcAft>
              <a:buFont typeface="+mj-lt"/>
              <a:buAutoNum type="romanUcPeriod"/>
              <a:defRPr/>
            </a:pPr>
            <a:endParaRPr lang="en-IE" dirty="0"/>
          </a:p>
        </p:txBody>
      </p:sp>
      <p:sp>
        <p:nvSpPr>
          <p:cNvPr id="4" name="Slide Number Placeholder 3"/>
          <p:cNvSpPr>
            <a:spLocks noGrp="1"/>
          </p:cNvSpPr>
          <p:nvPr>
            <p:ph type="sldNum" sz="quarter" idx="12"/>
          </p:nvPr>
        </p:nvSpPr>
        <p:spPr/>
        <p:txBody>
          <a:bodyPr/>
          <a:lstStyle/>
          <a:p>
            <a:pPr>
              <a:defRPr/>
            </a:pPr>
            <a:fld id="{D6488D1F-1DDB-4D1D-A834-76D2CCF8B41A}" type="slidenum">
              <a:rPr lang="en-IE" smtClean="0"/>
              <a:pPr>
                <a:defRPr/>
              </a:pPr>
              <a:t>3</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066800"/>
          </a:xfrm>
        </p:spPr>
        <p:txBody>
          <a:bodyPr/>
          <a:lstStyle/>
          <a:p>
            <a:r>
              <a:rPr lang="en-IE" dirty="0" smtClean="0"/>
              <a:t>Have a good show!</a:t>
            </a:r>
            <a:endParaRPr lang="en-IE"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417185"/>
            <a:ext cx="8640960" cy="5334469"/>
          </a:xfrm>
        </p:spPr>
      </p:pic>
    </p:spTree>
    <p:extLst>
      <p:ext uri="{BB962C8B-B14F-4D97-AF65-F5344CB8AC3E}">
        <p14:creationId xmlns:p14="http://schemas.microsoft.com/office/powerpoint/2010/main" val="3873291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eaLnBrk="1" fontAlgn="auto" hangingPunct="1">
              <a:spcAft>
                <a:spcPts val="0"/>
              </a:spcAft>
              <a:defRPr/>
            </a:pPr>
            <a:r>
              <a:rPr lang="en-IE" b="1" u="none" dirty="0" smtClean="0"/>
              <a:t>Reflections on the Lesson</a:t>
            </a:r>
            <a:endParaRPr lang="en-IE" b="1"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IE" dirty="0" smtClean="0"/>
              <a:t>Before we discuss this, we have another two topics to explore, I would prefer to provide a final overview of all the mathematics the students encountered.</a:t>
            </a:r>
          </a:p>
          <a:p>
            <a:pPr eaLnBrk="1" fontAlgn="auto" hangingPunct="1">
              <a:spcAft>
                <a:spcPts val="0"/>
              </a:spcAft>
              <a:buFont typeface="Arial" pitchFamily="34" charset="0"/>
              <a:buChar char="•"/>
              <a:defRPr/>
            </a:pPr>
            <a:r>
              <a:rPr lang="en-IE" dirty="0" smtClean="0"/>
              <a:t>The second topic I explored was</a:t>
            </a:r>
          </a:p>
          <a:p>
            <a:pPr eaLnBrk="1" fontAlgn="auto" hangingPunct="1">
              <a:spcAft>
                <a:spcPts val="0"/>
              </a:spcAft>
              <a:buFont typeface="Arial" pitchFamily="34" charset="0"/>
              <a:buChar char="•"/>
              <a:defRPr/>
            </a:pPr>
            <a:endParaRPr lang="en-IE" dirty="0"/>
          </a:p>
          <a:p>
            <a:pPr eaLnBrk="1" fontAlgn="auto" hangingPunct="1">
              <a:spcAft>
                <a:spcPts val="0"/>
              </a:spcAft>
              <a:buFont typeface="Arial" pitchFamily="34" charset="0"/>
              <a:buChar char="•"/>
              <a:defRPr/>
            </a:pPr>
            <a:r>
              <a:rPr lang="en-IE" b="1" dirty="0">
                <a:solidFill>
                  <a:srgbClr val="990033"/>
                </a:solidFill>
              </a:rPr>
              <a:t>Hands-on approach to dimensions and Scale of Factor</a:t>
            </a:r>
          </a:p>
          <a:p>
            <a:pPr eaLnBrk="1" fontAlgn="auto" hangingPunct="1">
              <a:spcAft>
                <a:spcPts val="0"/>
              </a:spcAft>
              <a:buFont typeface="Arial" pitchFamily="34" charset="0"/>
              <a:buChar char="•"/>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31</a:t>
            </a:fld>
            <a:endParaRPr lang="en-IE"/>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eaLnBrk="1" fontAlgn="auto" hangingPunct="1">
              <a:spcAft>
                <a:spcPts val="0"/>
              </a:spcAft>
              <a:defRPr/>
            </a:pPr>
            <a:r>
              <a:rPr lang="en-IE" b="1" u="none" dirty="0" smtClean="0"/>
              <a:t>Introduction</a:t>
            </a:r>
            <a:endParaRPr lang="en-IE" b="1"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IE" b="1" dirty="0" smtClean="0">
                <a:solidFill>
                  <a:srgbClr val="990033"/>
                </a:solidFill>
              </a:rPr>
              <a:t>Hands-on </a:t>
            </a:r>
            <a:r>
              <a:rPr lang="en-IE" b="1" dirty="0">
                <a:solidFill>
                  <a:srgbClr val="990033"/>
                </a:solidFill>
              </a:rPr>
              <a:t>approach to dimensions and Scale of </a:t>
            </a:r>
            <a:r>
              <a:rPr lang="en-IE" b="1" dirty="0" smtClean="0">
                <a:solidFill>
                  <a:srgbClr val="990033"/>
                </a:solidFill>
              </a:rPr>
              <a:t>Factor</a:t>
            </a:r>
          </a:p>
          <a:p>
            <a:pPr lvl="1"/>
            <a:r>
              <a:rPr lang="en-IE" dirty="0"/>
              <a:t>Real-life application of scaling areas/volumes</a:t>
            </a:r>
          </a:p>
          <a:p>
            <a:pPr lvl="1"/>
            <a:r>
              <a:rPr lang="en-IE" dirty="0"/>
              <a:t>Students’ difficulty visualising the problem </a:t>
            </a:r>
          </a:p>
          <a:p>
            <a:pPr lvl="1"/>
            <a:r>
              <a:rPr lang="en-IE" dirty="0"/>
              <a:t>Teaching examples sometimes a bit abstract</a:t>
            </a:r>
          </a:p>
          <a:p>
            <a:pPr lvl="1"/>
            <a:r>
              <a:rPr lang="en-IE" dirty="0"/>
              <a:t>Strength of the plan – practical insights</a:t>
            </a:r>
          </a:p>
          <a:p>
            <a:pPr lvl="1"/>
            <a:r>
              <a:rPr lang="en-IE" dirty="0"/>
              <a:t>Weakness –relevance of the illustrative craft technique may be limited</a:t>
            </a:r>
          </a:p>
          <a:p>
            <a:pPr eaLnBrk="1" fontAlgn="auto" hangingPunct="1">
              <a:spcAft>
                <a:spcPts val="0"/>
              </a:spcAft>
              <a:buFont typeface="Arial" pitchFamily="34" charset="0"/>
              <a:buChar char="•"/>
              <a:defRPr/>
            </a:pPr>
            <a:endParaRPr lang="en-IE" b="1" dirty="0">
              <a:solidFill>
                <a:srgbClr val="990033"/>
              </a:solidFill>
            </a:endParaRPr>
          </a:p>
          <a:p>
            <a:pPr eaLnBrk="1" fontAlgn="auto" hangingPunct="1">
              <a:spcAft>
                <a:spcPts val="0"/>
              </a:spcAft>
              <a:buFont typeface="Arial" pitchFamily="34" charset="0"/>
              <a:buChar char="•"/>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32</a:t>
            </a:fld>
            <a:endParaRPr lang="en-IE"/>
          </a:p>
        </p:txBody>
      </p:sp>
    </p:spTree>
    <p:extLst>
      <p:ext uri="{BB962C8B-B14F-4D97-AF65-F5344CB8AC3E}">
        <p14:creationId xmlns:p14="http://schemas.microsoft.com/office/powerpoint/2010/main" val="105788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eaLnBrk="1" fontAlgn="auto" hangingPunct="1">
              <a:spcAft>
                <a:spcPts val="0"/>
              </a:spcAft>
              <a:defRPr/>
            </a:pPr>
            <a:r>
              <a:rPr lang="en-IE" b="1" u="none" dirty="0" smtClean="0"/>
              <a:t>Introduction: Scale Factor</a:t>
            </a:r>
            <a:endParaRPr lang="en-IE" b="1"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r>
              <a:rPr lang="en-IE" b="1" dirty="0">
                <a:solidFill>
                  <a:srgbClr val="990033"/>
                </a:solidFill>
              </a:rPr>
              <a:t>ENDURING/EFFECTIVE LEARNING OUTCOMES</a:t>
            </a:r>
          </a:p>
          <a:p>
            <a:pPr lvl="0"/>
            <a:r>
              <a:rPr lang="en-IE" dirty="0"/>
              <a:t>Students have a deeper understanding of the underlying concepts of dimensional scaling </a:t>
            </a:r>
          </a:p>
          <a:p>
            <a:pPr lvl="0"/>
            <a:r>
              <a:rPr lang="en-IE" dirty="0"/>
              <a:t>Students have improved spatial reasoning and awareness</a:t>
            </a:r>
          </a:p>
          <a:p>
            <a:pPr lvl="0"/>
            <a:r>
              <a:rPr lang="en-IE" dirty="0"/>
              <a:t>Students are able to apply this knowledge in examinations and real-life situations</a:t>
            </a:r>
          </a:p>
          <a:p>
            <a:pPr eaLnBrk="1" fontAlgn="auto" hangingPunct="1">
              <a:spcAft>
                <a:spcPts val="0"/>
              </a:spcAft>
              <a:buFont typeface="Arial" pitchFamily="34" charset="0"/>
              <a:buChar char="•"/>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33</a:t>
            </a:fld>
            <a:endParaRPr lang="en-IE"/>
          </a:p>
        </p:txBody>
      </p:sp>
    </p:spTree>
    <p:extLst>
      <p:ext uri="{BB962C8B-B14F-4D97-AF65-F5344CB8AC3E}">
        <p14:creationId xmlns:p14="http://schemas.microsoft.com/office/powerpoint/2010/main" val="112617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marL="0" indent="0"/>
            <a:r>
              <a:rPr lang="en-IE" u="none" dirty="0"/>
              <a:t>CORE THEME </a:t>
            </a: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r>
              <a:rPr lang="en-IE" b="1" dirty="0"/>
              <a:t>“Maths is not scary if you can touch it”</a:t>
            </a:r>
          </a:p>
          <a:p>
            <a:pPr marL="0" indent="0">
              <a:buNone/>
            </a:pPr>
            <a:r>
              <a:rPr lang="en-IE" dirty="0"/>
              <a:t>           </a:t>
            </a:r>
            <a:r>
              <a:rPr lang="en-IE" sz="2400" dirty="0" err="1"/>
              <a:t>Prof.</a:t>
            </a:r>
            <a:r>
              <a:rPr lang="en-IE" sz="2400" dirty="0"/>
              <a:t> </a:t>
            </a:r>
            <a:r>
              <a:rPr lang="en-IE" sz="2400" dirty="0" err="1"/>
              <a:t>Daina</a:t>
            </a:r>
            <a:r>
              <a:rPr lang="en-IE" sz="2400" dirty="0"/>
              <a:t> </a:t>
            </a:r>
            <a:r>
              <a:rPr lang="en-IE" sz="2400" dirty="0" err="1"/>
              <a:t>Taimina</a:t>
            </a:r>
            <a:r>
              <a:rPr lang="en-IE" sz="2400" dirty="0"/>
              <a:t>, Cornell University, 2007</a:t>
            </a:r>
          </a:p>
          <a:p>
            <a:pPr eaLnBrk="1" fontAlgn="auto" hangingPunct="1">
              <a:spcAft>
                <a:spcPts val="0"/>
              </a:spcAft>
              <a:buFont typeface="Arial" pitchFamily="34" charset="0"/>
              <a:buChar char="•"/>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34</a:t>
            </a:fld>
            <a:endParaRPr lang="en-IE"/>
          </a:p>
        </p:txBody>
      </p:sp>
    </p:spTree>
    <p:extLst>
      <p:ext uri="{BB962C8B-B14F-4D97-AF65-F5344CB8AC3E}">
        <p14:creationId xmlns:p14="http://schemas.microsoft.com/office/powerpoint/2010/main" val="26629274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marL="0" indent="0"/>
            <a:r>
              <a:rPr lang="en-IE" u="none" dirty="0" smtClean="0"/>
              <a:t>Prior Learning</a:t>
            </a:r>
            <a:endParaRPr lang="en-IE" u="none" dirty="0"/>
          </a:p>
        </p:txBody>
      </p:sp>
      <p:sp>
        <p:nvSpPr>
          <p:cNvPr id="3" name="Content Placeholder 2"/>
          <p:cNvSpPr>
            <a:spLocks noGrp="1"/>
          </p:cNvSpPr>
          <p:nvPr>
            <p:ph idx="1"/>
          </p:nvPr>
        </p:nvSpPr>
        <p:spPr/>
        <p:txBody>
          <a:bodyPr rtlCol="0">
            <a:normAutofit/>
          </a:bodyPr>
          <a:lstStyle/>
          <a:p>
            <a:pPr marL="0" indent="0">
              <a:buNone/>
            </a:pPr>
            <a:r>
              <a:rPr lang="en-IE" b="1" dirty="0">
                <a:solidFill>
                  <a:srgbClr val="990033"/>
                </a:solidFill>
              </a:rPr>
              <a:t>ASSUMPTIONS</a:t>
            </a:r>
          </a:p>
          <a:p>
            <a:endParaRPr lang="en-IE" dirty="0"/>
          </a:p>
          <a:p>
            <a:r>
              <a:rPr lang="en-IE" b="1" dirty="0">
                <a:solidFill>
                  <a:srgbClr val="C00000"/>
                </a:solidFill>
              </a:rPr>
              <a:t>Students have previously learned:</a:t>
            </a:r>
          </a:p>
          <a:p>
            <a:pPr lvl="1"/>
            <a:r>
              <a:rPr lang="en-IE" dirty="0"/>
              <a:t>what </a:t>
            </a:r>
            <a:r>
              <a:rPr lang="en-IE" i="1" dirty="0"/>
              <a:t>Enlargement</a:t>
            </a:r>
            <a:r>
              <a:rPr lang="en-IE" dirty="0"/>
              <a:t> and </a:t>
            </a:r>
            <a:r>
              <a:rPr lang="en-IE" i="1" dirty="0"/>
              <a:t>Scale of Factor </a:t>
            </a:r>
            <a:r>
              <a:rPr lang="en-IE" dirty="0"/>
              <a:t>mean</a:t>
            </a:r>
          </a:p>
          <a:p>
            <a:pPr lvl="1"/>
            <a:r>
              <a:rPr lang="en-IE" dirty="0"/>
              <a:t>how to enlarge an image by a scale of factor in 2D</a:t>
            </a:r>
          </a:p>
          <a:p>
            <a:pPr lvl="1"/>
            <a:r>
              <a:rPr lang="en-IE" dirty="0"/>
              <a:t>what an object and its image being </a:t>
            </a:r>
            <a:r>
              <a:rPr lang="en-IE" i="1" dirty="0"/>
              <a:t>Similar</a:t>
            </a:r>
            <a:r>
              <a:rPr lang="en-IE" dirty="0"/>
              <a:t> means</a:t>
            </a:r>
          </a:p>
          <a:p>
            <a:pPr lvl="1"/>
            <a:r>
              <a:rPr lang="en-IE" dirty="0"/>
              <a:t>that corresponding sides of an object and its image are in the same ratio</a:t>
            </a:r>
          </a:p>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35</a:t>
            </a:fld>
            <a:endParaRPr lang="en-IE"/>
          </a:p>
        </p:txBody>
      </p:sp>
    </p:spTree>
    <p:extLst>
      <p:ext uri="{BB962C8B-B14F-4D97-AF65-F5344CB8AC3E}">
        <p14:creationId xmlns:p14="http://schemas.microsoft.com/office/powerpoint/2010/main" val="91681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marL="0" indent="0"/>
            <a:r>
              <a:rPr lang="en-IE" u="none" dirty="0" smtClean="0"/>
              <a:t>Learning Outcomes</a:t>
            </a:r>
            <a:endParaRPr lang="en-IE" u="none" dirty="0"/>
          </a:p>
        </p:txBody>
      </p:sp>
      <p:sp>
        <p:nvSpPr>
          <p:cNvPr id="3" name="Content Placeholder 2"/>
          <p:cNvSpPr>
            <a:spLocks noGrp="1"/>
          </p:cNvSpPr>
          <p:nvPr>
            <p:ph idx="1"/>
          </p:nvPr>
        </p:nvSpPr>
        <p:spPr/>
        <p:txBody>
          <a:bodyPr rtlCol="0">
            <a:normAutofit lnSpcReduction="10000"/>
          </a:bodyPr>
          <a:lstStyle/>
          <a:p>
            <a:r>
              <a:rPr lang="en-IE" b="1" dirty="0">
                <a:solidFill>
                  <a:srgbClr val="990033"/>
                </a:solidFill>
              </a:rPr>
              <a:t>The students learn a new skill </a:t>
            </a:r>
          </a:p>
          <a:p>
            <a:pPr lvl="1"/>
            <a:r>
              <a:rPr lang="en-IE" dirty="0"/>
              <a:t>How to make objects by </a:t>
            </a:r>
            <a:r>
              <a:rPr lang="en-IE" dirty="0" smtClean="0"/>
              <a:t>crochet</a:t>
            </a:r>
            <a:r>
              <a:rPr lang="en-IE" sz="2200" b="1" dirty="0" smtClean="0"/>
              <a:t/>
            </a:r>
            <a:br>
              <a:rPr lang="en-IE" sz="2200" b="1" dirty="0" smtClean="0"/>
            </a:br>
            <a:r>
              <a:rPr lang="en-IE" sz="2200" b="1" dirty="0" smtClean="0"/>
              <a:t> (</a:t>
            </a:r>
            <a:r>
              <a:rPr lang="en-IE" sz="2200" b="1" dirty="0"/>
              <a:t>N</a:t>
            </a:r>
            <a:r>
              <a:rPr lang="en-IE" sz="2200" b="1" dirty="0" smtClean="0"/>
              <a:t>ote: this is a </a:t>
            </a:r>
            <a:r>
              <a:rPr lang="en-IE" sz="2200" b="1" u="sng" dirty="0" smtClean="0">
                <a:solidFill>
                  <a:srgbClr val="990033"/>
                </a:solidFill>
              </a:rPr>
              <a:t>transition year </a:t>
            </a:r>
            <a:r>
              <a:rPr lang="en-IE" sz="2200" b="1" dirty="0" smtClean="0"/>
              <a:t>module)</a:t>
            </a:r>
            <a:endParaRPr lang="en-IE" sz="2200" b="1" dirty="0"/>
          </a:p>
          <a:p>
            <a:r>
              <a:rPr lang="en-IE" dirty="0" smtClean="0"/>
              <a:t>This </a:t>
            </a:r>
            <a:r>
              <a:rPr lang="en-IE" dirty="0"/>
              <a:t>project involves working with teachers in any of the following areas:</a:t>
            </a:r>
          </a:p>
          <a:p>
            <a:pPr lvl="1"/>
            <a:r>
              <a:rPr lang="en-IE" dirty="0"/>
              <a:t>Art and Craft</a:t>
            </a:r>
          </a:p>
          <a:p>
            <a:pPr lvl="1"/>
            <a:r>
              <a:rPr lang="en-IE" dirty="0"/>
              <a:t>Home Economics</a:t>
            </a:r>
          </a:p>
          <a:p>
            <a:pPr lvl="1"/>
            <a:r>
              <a:rPr lang="en-IE" dirty="0"/>
              <a:t>Mini Company</a:t>
            </a:r>
          </a:p>
          <a:p>
            <a:pPr lvl="1"/>
            <a:r>
              <a:rPr lang="en-IE" dirty="0" err="1"/>
              <a:t>Gaisce</a:t>
            </a:r>
            <a:r>
              <a:rPr lang="en-IE" dirty="0"/>
              <a:t> (President’s Award)</a:t>
            </a:r>
          </a:p>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36</a:t>
            </a:fld>
            <a:endParaRPr lang="en-IE"/>
          </a:p>
        </p:txBody>
      </p:sp>
    </p:spTree>
    <p:extLst>
      <p:ext uri="{BB962C8B-B14F-4D97-AF65-F5344CB8AC3E}">
        <p14:creationId xmlns:p14="http://schemas.microsoft.com/office/powerpoint/2010/main" val="3692410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marL="0" indent="0"/>
            <a:r>
              <a:rPr lang="en-IE" u="none" dirty="0" smtClean="0"/>
              <a:t>Learning Outcomes</a:t>
            </a:r>
            <a:endParaRPr lang="en-IE"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37</a:t>
            </a:fld>
            <a:endParaRPr lang="en-IE"/>
          </a:p>
        </p:txBody>
      </p:sp>
      <p:sp>
        <p:nvSpPr>
          <p:cNvPr id="5" name="Title 1"/>
          <p:cNvSpPr txBox="1">
            <a:spLocks/>
          </p:cNvSpPr>
          <p:nvPr/>
        </p:nvSpPr>
        <p:spPr bwMode="auto">
          <a:xfrm>
            <a:off x="457200" y="274638"/>
            <a:ext cx="7847485" cy="972737"/>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IE" smtClean="0"/>
              <a:t>Meet ‘Bill’….</a:t>
            </a:r>
            <a:endParaRPr lang="en-I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263" y="1958749"/>
            <a:ext cx="4943845" cy="3707885"/>
          </a:xfrm>
          <a:prstGeom prst="rect">
            <a:avLst/>
          </a:prstGeom>
        </p:spPr>
      </p:pic>
      <p:sp>
        <p:nvSpPr>
          <p:cNvPr id="7" name="TextBox 6"/>
          <p:cNvSpPr txBox="1"/>
          <p:nvPr/>
        </p:nvSpPr>
        <p:spPr>
          <a:xfrm>
            <a:off x="5148065" y="1628801"/>
            <a:ext cx="2883910" cy="4401205"/>
          </a:xfrm>
          <a:prstGeom prst="rect">
            <a:avLst/>
          </a:prstGeom>
          <a:noFill/>
        </p:spPr>
        <p:txBody>
          <a:bodyPr wrap="square" rtlCol="0">
            <a:spAutoFit/>
          </a:bodyPr>
          <a:lstStyle/>
          <a:p>
            <a:r>
              <a:rPr lang="en-IE" sz="2800" b="1" i="1" dirty="0"/>
              <a:t>Each student will crochet an owl with the same specified dimension using a pattern, wool and crochet hook provided.</a:t>
            </a:r>
          </a:p>
          <a:p>
            <a:endParaRPr lang="en-IE" sz="2800" b="1" i="1" dirty="0"/>
          </a:p>
        </p:txBody>
      </p:sp>
    </p:spTree>
    <p:extLst>
      <p:ext uri="{BB962C8B-B14F-4D97-AF65-F5344CB8AC3E}">
        <p14:creationId xmlns:p14="http://schemas.microsoft.com/office/powerpoint/2010/main" val="30780283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marL="0" indent="0"/>
            <a:r>
              <a:rPr lang="en-IE" u="none" dirty="0" smtClean="0"/>
              <a:t>Learning Outcomes</a:t>
            </a:r>
            <a:endParaRPr lang="en-IE"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38</a:t>
            </a:fld>
            <a:endParaRPr lang="en-IE"/>
          </a:p>
        </p:txBody>
      </p:sp>
      <p:sp>
        <p:nvSpPr>
          <p:cNvPr id="5" name="Title 1"/>
          <p:cNvSpPr txBox="1">
            <a:spLocks/>
          </p:cNvSpPr>
          <p:nvPr/>
        </p:nvSpPr>
        <p:spPr bwMode="auto">
          <a:xfrm>
            <a:off x="457200" y="274638"/>
            <a:ext cx="7847485" cy="972737"/>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8" name="Title 1"/>
          <p:cNvSpPr txBox="1">
            <a:spLocks/>
          </p:cNvSpPr>
          <p:nvPr/>
        </p:nvSpPr>
        <p:spPr bwMode="auto">
          <a:xfrm>
            <a:off x="609600" y="427038"/>
            <a:ext cx="8229600" cy="114300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IE" smtClean="0"/>
              <a:t>‘Bill’ is created by an algorithm…</a:t>
            </a:r>
            <a:endParaRPr lang="en-IE" dirty="0"/>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smtClean="0"/>
              <a:t>Basic body pattern is radially symmetrical – like a vase</a:t>
            </a:r>
          </a:p>
          <a:p>
            <a:endParaRPr lang="en-IE" smtClean="0"/>
          </a:p>
          <a:p>
            <a:r>
              <a:rPr lang="en-IE" smtClean="0"/>
              <a:t>Formed from a spiral of interlocking knots in four distinct sections:  </a:t>
            </a:r>
          </a:p>
          <a:p>
            <a:pPr lvl="1"/>
            <a:r>
              <a:rPr lang="en-IE" smtClean="0"/>
              <a:t>flat base</a:t>
            </a:r>
          </a:p>
          <a:p>
            <a:pPr lvl="1"/>
            <a:r>
              <a:rPr lang="en-IE" smtClean="0"/>
              <a:t>expanding curved surface</a:t>
            </a:r>
          </a:p>
          <a:p>
            <a:pPr lvl="1"/>
            <a:r>
              <a:rPr lang="en-IE" smtClean="0"/>
              <a:t>vertical tube</a:t>
            </a:r>
          </a:p>
          <a:p>
            <a:pPr lvl="1"/>
            <a:r>
              <a:rPr lang="en-IE" smtClean="0"/>
              <a:t>converging curved surface</a:t>
            </a:r>
            <a:endParaRPr lang="en-IE" dirty="0"/>
          </a:p>
        </p:txBody>
      </p:sp>
    </p:spTree>
    <p:extLst>
      <p:ext uri="{BB962C8B-B14F-4D97-AF65-F5344CB8AC3E}">
        <p14:creationId xmlns:p14="http://schemas.microsoft.com/office/powerpoint/2010/main" val="6376966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marL="0" indent="0"/>
            <a:r>
              <a:rPr lang="en-IE" u="none" dirty="0" smtClean="0"/>
              <a:t>Learning Outcomes</a:t>
            </a:r>
            <a:endParaRPr lang="en-IE"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39</a:t>
            </a:fld>
            <a:endParaRPr lang="en-IE"/>
          </a:p>
        </p:txBody>
      </p:sp>
      <p:sp>
        <p:nvSpPr>
          <p:cNvPr id="5" name="Title 1"/>
          <p:cNvSpPr txBox="1">
            <a:spLocks/>
          </p:cNvSpPr>
          <p:nvPr/>
        </p:nvSpPr>
        <p:spPr bwMode="auto">
          <a:xfrm>
            <a:off x="457200" y="274638"/>
            <a:ext cx="7847485" cy="972737"/>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9" name="Content Placeholder 2"/>
          <p:cNvSpPr txBox="1">
            <a:spLocks/>
          </p:cNvSpPr>
          <p:nvPr/>
        </p:nvSpPr>
        <p:spPr bwMode="auto">
          <a:xfrm>
            <a:off x="685935" y="155679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0" name="Title 1"/>
          <p:cNvSpPr txBox="1">
            <a:spLocks/>
          </p:cNvSpPr>
          <p:nvPr/>
        </p:nvSpPr>
        <p:spPr bwMode="auto">
          <a:xfrm>
            <a:off x="457200" y="274638"/>
            <a:ext cx="8229600" cy="114300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IE" smtClean="0"/>
              <a:t>Bill’s base</a:t>
            </a:r>
            <a:endParaRPr lang="en-IE" dirty="0"/>
          </a:p>
        </p:txBody>
      </p:sp>
      <p:pic>
        <p:nvPicPr>
          <p:cNvPr id="11" name="Picture 2" descr="http://www.familychristmasonline.com/crafts/paper_crafts/simple_crafts/spirals/spiral_patter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1449059"/>
            <a:ext cx="2890905" cy="291604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83566" y="4513095"/>
            <a:ext cx="8231967" cy="1569660"/>
          </a:xfrm>
          <a:prstGeom prst="rect">
            <a:avLst/>
          </a:prstGeom>
        </p:spPr>
        <p:txBody>
          <a:bodyPr wrap="square">
            <a:spAutoFit/>
          </a:bodyPr>
          <a:lstStyle/>
          <a:p>
            <a:r>
              <a:rPr lang="en-IE" sz="2400" dirty="0" smtClean="0"/>
              <a:t>An initial  circle </a:t>
            </a:r>
            <a:r>
              <a:rPr lang="en-IE" sz="2400" dirty="0"/>
              <a:t>of six crochet stitches which, when </a:t>
            </a:r>
            <a:r>
              <a:rPr lang="en-IE" sz="2400" dirty="0" smtClean="0"/>
              <a:t>continued, </a:t>
            </a:r>
            <a:r>
              <a:rPr lang="en-IE" sz="2400" dirty="0"/>
              <a:t>spiral outwards adding six extra stitches to each revolution, resulting in a flat </a:t>
            </a:r>
            <a:r>
              <a:rPr lang="en-IE" sz="2400" dirty="0" smtClean="0"/>
              <a:t>disk.  (6, 12, 18, 24, 30… up to 60 stiches)</a:t>
            </a:r>
            <a:endParaRPr lang="en-IE" sz="2400" dirty="0"/>
          </a:p>
        </p:txBody>
      </p:sp>
    </p:spTree>
    <p:extLst>
      <p:ext uri="{BB962C8B-B14F-4D97-AF65-F5344CB8AC3E}">
        <p14:creationId xmlns:p14="http://schemas.microsoft.com/office/powerpoint/2010/main" val="422811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Introduction</a:t>
            </a:r>
            <a:endParaRPr lang="en-IE" b="1" u="none" dirty="0"/>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buFont typeface="Arial" pitchFamily="34" charset="0"/>
              <a:buChar char="•"/>
              <a:defRPr/>
            </a:pPr>
            <a:r>
              <a:rPr lang="en-IE" sz="2800" b="1" dirty="0">
                <a:solidFill>
                  <a:srgbClr val="990033"/>
                </a:solidFill>
              </a:rPr>
              <a:t>T</a:t>
            </a:r>
            <a:r>
              <a:rPr lang="en-IE" sz="2800" b="1" dirty="0" smtClean="0">
                <a:solidFill>
                  <a:srgbClr val="990033"/>
                </a:solidFill>
              </a:rPr>
              <a:t>opic investigated: </a:t>
            </a:r>
          </a:p>
          <a:p>
            <a:pPr eaLnBrk="1" fontAlgn="auto" hangingPunct="1">
              <a:spcAft>
                <a:spcPts val="0"/>
              </a:spcAft>
              <a:buFont typeface="Arial" pitchFamily="34" charset="0"/>
              <a:buChar char="•"/>
              <a:defRPr/>
            </a:pPr>
            <a:r>
              <a:rPr lang="en-IE" sz="2800" dirty="0" smtClean="0"/>
              <a:t>There is no singular topic investigated here. This presentation will deal with how various concepts in mathematics can be used in real life applications. Many strands of the syllabus will be explored, and connections within the various strands will become evident.</a:t>
            </a:r>
          </a:p>
          <a:p>
            <a:pPr eaLnBrk="1" fontAlgn="auto" hangingPunct="1">
              <a:spcAft>
                <a:spcPts val="0"/>
              </a:spcAft>
              <a:buFont typeface="Arial" pitchFamily="34" charset="0"/>
              <a:buChar char="•"/>
              <a:defRPr/>
            </a:pPr>
            <a:r>
              <a:rPr lang="en-IE" sz="2800" b="1" dirty="0" smtClean="0">
                <a:solidFill>
                  <a:srgbClr val="990033"/>
                </a:solidFill>
              </a:rPr>
              <a:t>How we planned the lesson </a:t>
            </a:r>
            <a:endParaRPr lang="en-IE" sz="2800" dirty="0" smtClean="0"/>
          </a:p>
          <a:p>
            <a:pPr eaLnBrk="1" fontAlgn="auto" hangingPunct="1">
              <a:spcAft>
                <a:spcPts val="0"/>
              </a:spcAft>
              <a:buFont typeface="Arial" pitchFamily="34" charset="0"/>
              <a:buChar char="•"/>
              <a:defRPr/>
            </a:pPr>
            <a:r>
              <a:rPr lang="en-IE" sz="2800" dirty="0" smtClean="0"/>
              <a:t>In some cases it was necessity in others we had a discussion with the maths department</a:t>
            </a:r>
          </a:p>
          <a:p>
            <a:pPr marL="0" indent="0" eaLnBrk="1" fontAlgn="auto" hangingPunct="1">
              <a:spcAft>
                <a:spcPts val="0"/>
              </a:spcAft>
              <a:buFont typeface="Arial" pitchFamily="34" charset="0"/>
              <a:buNone/>
              <a:defRPr/>
            </a:pPr>
            <a:endParaRPr lang="en-IE" sz="2800" dirty="0" smtClean="0"/>
          </a:p>
          <a:p>
            <a:pPr marL="0" indent="0" eaLnBrk="1" fontAlgn="auto" hangingPunct="1">
              <a:spcAft>
                <a:spcPts val="0"/>
              </a:spcAft>
              <a:buFont typeface="Arial" pitchFamily="34" charset="0"/>
              <a:buNone/>
              <a:defRPr/>
            </a:pPr>
            <a:endParaRPr lang="en-IE" sz="2800" dirty="0" smtClean="0"/>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endParaRPr lang="en-IE" dirty="0"/>
          </a:p>
        </p:txBody>
      </p:sp>
      <p:sp>
        <p:nvSpPr>
          <p:cNvPr id="4" name="Slide Number Placeholder 3"/>
          <p:cNvSpPr>
            <a:spLocks noGrp="1"/>
          </p:cNvSpPr>
          <p:nvPr>
            <p:ph type="sldNum" sz="quarter" idx="12"/>
          </p:nvPr>
        </p:nvSpPr>
        <p:spPr/>
        <p:txBody>
          <a:bodyPr/>
          <a:lstStyle/>
          <a:p>
            <a:pPr>
              <a:defRPr/>
            </a:pPr>
            <a:fld id="{268BAFCC-65C4-4A74-B3D2-06A429979A84}" type="slidenum">
              <a:rPr lang="en-IE" smtClean="0"/>
              <a:pPr>
                <a:defRPr/>
              </a:pPr>
              <a:t>4</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440000"/>
          </a:xfrm>
          <a:ln>
            <a:miter lim="800000"/>
            <a:headEnd/>
            <a:tailEnd/>
          </a:ln>
          <a:extLst/>
        </p:spPr>
        <p:txBody>
          <a:bodyPr rtlCol="0">
            <a:noAutofit/>
          </a:bodyPr>
          <a:lstStyle/>
          <a:p>
            <a:pPr marL="0" indent="0"/>
            <a:r>
              <a:rPr lang="en-IE" u="none" dirty="0" smtClean="0"/>
              <a:t>Learning Outcomes</a:t>
            </a:r>
            <a:endParaRPr lang="en-IE"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40</a:t>
            </a:fld>
            <a:endParaRPr lang="en-IE"/>
          </a:p>
        </p:txBody>
      </p:sp>
      <p:sp>
        <p:nvSpPr>
          <p:cNvPr id="5" name="Title 1"/>
          <p:cNvSpPr txBox="1">
            <a:spLocks/>
          </p:cNvSpPr>
          <p:nvPr/>
        </p:nvSpPr>
        <p:spPr bwMode="auto">
          <a:xfrm>
            <a:off x="457200" y="274638"/>
            <a:ext cx="7847485" cy="972737"/>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0" name="Title 1"/>
          <p:cNvSpPr txBox="1">
            <a:spLocks/>
          </p:cNvSpPr>
          <p:nvPr/>
        </p:nvSpPr>
        <p:spPr bwMode="auto">
          <a:xfrm>
            <a:off x="457200" y="274638"/>
            <a:ext cx="8229600" cy="114300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13" name="Title 1"/>
          <p:cNvSpPr txBox="1">
            <a:spLocks/>
          </p:cNvSpPr>
          <p:nvPr/>
        </p:nvSpPr>
        <p:spPr bwMode="auto">
          <a:xfrm>
            <a:off x="1018668" y="457390"/>
            <a:ext cx="7580707" cy="1005327"/>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IE" smtClean="0"/>
              <a:t>Transition from base to helix</a:t>
            </a:r>
            <a:endParaRPr lang="en-IE" dirty="0"/>
          </a:p>
        </p:txBody>
      </p:sp>
      <p:sp>
        <p:nvSpPr>
          <p:cNvPr id="14" name="Rectangle 13"/>
          <p:cNvSpPr/>
          <p:nvPr/>
        </p:nvSpPr>
        <p:spPr>
          <a:xfrm>
            <a:off x="681809" y="4088566"/>
            <a:ext cx="8158881" cy="2308324"/>
          </a:xfrm>
          <a:prstGeom prst="rect">
            <a:avLst/>
          </a:prstGeom>
        </p:spPr>
        <p:txBody>
          <a:bodyPr wrap="square">
            <a:spAutoFit/>
          </a:bodyPr>
          <a:lstStyle/>
          <a:p>
            <a:r>
              <a:rPr lang="en-IE" sz="2400" dirty="0" smtClean="0"/>
              <a:t>Once the flat base is wide enough, </a:t>
            </a:r>
            <a:r>
              <a:rPr lang="en-IE" sz="2400" dirty="0"/>
              <a:t>t</a:t>
            </a:r>
            <a:r>
              <a:rPr lang="en-IE" sz="2400" dirty="0" smtClean="0"/>
              <a:t>he </a:t>
            </a:r>
            <a:r>
              <a:rPr lang="en-IE" sz="2400" dirty="0"/>
              <a:t>pattern gradually changes from a horizontal spiral to a vertical helix by reducing the number of additional stitches per </a:t>
            </a:r>
            <a:r>
              <a:rPr lang="en-IE" sz="2400" dirty="0" smtClean="0"/>
              <a:t>revolution. Instead of adding six extra, add five, </a:t>
            </a:r>
            <a:r>
              <a:rPr lang="en-IE" sz="2400" dirty="0"/>
              <a:t>then four, then three then two then one then none.  The </a:t>
            </a:r>
            <a:r>
              <a:rPr lang="en-IE" sz="2400" dirty="0" smtClean="0"/>
              <a:t>result is a </a:t>
            </a:r>
            <a:r>
              <a:rPr lang="en-IE" sz="2400" dirty="0"/>
              <a:t>locally-curved section rather like the surface of </a:t>
            </a:r>
            <a:r>
              <a:rPr lang="en-IE" sz="2400" dirty="0" smtClean="0"/>
              <a:t>a bowl.</a:t>
            </a:r>
          </a:p>
        </p:txBody>
      </p:sp>
      <p:pic>
        <p:nvPicPr>
          <p:cNvPr id="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614937" y="1650285"/>
            <a:ext cx="5399689" cy="2337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2065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41</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610749" y="197768"/>
            <a:ext cx="8229600" cy="1143000"/>
          </a:xfrm>
        </p:spPr>
        <p:txBody>
          <a:bodyPr/>
          <a:lstStyle/>
          <a:p>
            <a:r>
              <a:rPr lang="en-IE" dirty="0" smtClean="0"/>
              <a:t>Helical section</a:t>
            </a:r>
            <a:endParaRPr lang="en-IE" dirty="0"/>
          </a:p>
        </p:txBody>
      </p:sp>
      <p:pic>
        <p:nvPicPr>
          <p:cNvPr id="8" name="Picture 2" descr="http://www.plantcell.org/content/21/7/2090/F9.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340768"/>
            <a:ext cx="5836502" cy="33123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824405" y="1340768"/>
            <a:ext cx="2664296"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467544" y="4649329"/>
            <a:ext cx="7924734" cy="1569660"/>
          </a:xfrm>
          <a:prstGeom prst="rect">
            <a:avLst/>
          </a:prstGeom>
        </p:spPr>
        <p:txBody>
          <a:bodyPr wrap="square">
            <a:spAutoFit/>
          </a:bodyPr>
          <a:lstStyle/>
          <a:p>
            <a:r>
              <a:rPr lang="en-IE" sz="2400" dirty="0"/>
              <a:t>For as long as </a:t>
            </a:r>
            <a:r>
              <a:rPr lang="en-IE" sz="2400" dirty="0" smtClean="0"/>
              <a:t>the crochet pattern has the </a:t>
            </a:r>
            <a:r>
              <a:rPr lang="en-IE" sz="2400" dirty="0"/>
              <a:t>same number of stiches </a:t>
            </a:r>
            <a:r>
              <a:rPr lang="en-IE" sz="2400" dirty="0" smtClean="0"/>
              <a:t>per revolution</a:t>
            </a:r>
            <a:r>
              <a:rPr lang="en-IE" sz="2400" dirty="0"/>
              <a:t>, each turn of the </a:t>
            </a:r>
            <a:r>
              <a:rPr lang="en-IE" sz="2400" dirty="0" smtClean="0"/>
              <a:t>helix will </a:t>
            </a:r>
            <a:r>
              <a:rPr lang="en-IE" sz="2400" dirty="0"/>
              <a:t>have the same radius and will </a:t>
            </a:r>
            <a:r>
              <a:rPr lang="en-IE" sz="2400" dirty="0" smtClean="0"/>
              <a:t>sit </a:t>
            </a:r>
            <a:r>
              <a:rPr lang="en-IE" sz="2400" dirty="0"/>
              <a:t>exactly above the previous one, resulting in </a:t>
            </a:r>
            <a:r>
              <a:rPr lang="en-IE" sz="2400" dirty="0" smtClean="0"/>
              <a:t>a vertical cylinder shape</a:t>
            </a:r>
            <a:r>
              <a:rPr lang="en-IE" sz="2400" dirty="0"/>
              <a:t>. </a:t>
            </a:r>
            <a:r>
              <a:rPr lang="en-IE" sz="2400" dirty="0" smtClean="0"/>
              <a:t> </a:t>
            </a:r>
            <a:endParaRPr lang="en-IE" sz="2400" dirty="0"/>
          </a:p>
        </p:txBody>
      </p:sp>
    </p:spTree>
    <p:extLst>
      <p:ext uri="{BB962C8B-B14F-4D97-AF65-F5344CB8AC3E}">
        <p14:creationId xmlns:p14="http://schemas.microsoft.com/office/powerpoint/2010/main" val="5283019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42</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IE" dirty="0" smtClean="0"/>
              <a:t>Top Section</a:t>
            </a:r>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8" name="Rectangle 7"/>
          <p:cNvSpPr/>
          <p:nvPr/>
        </p:nvSpPr>
        <p:spPr>
          <a:xfrm>
            <a:off x="701900" y="3991986"/>
            <a:ext cx="7848872" cy="1938992"/>
          </a:xfrm>
          <a:prstGeom prst="rect">
            <a:avLst/>
          </a:prstGeom>
        </p:spPr>
        <p:txBody>
          <a:bodyPr wrap="square">
            <a:spAutoFit/>
          </a:bodyPr>
          <a:lstStyle/>
          <a:p>
            <a:r>
              <a:rPr lang="en-IE" sz="2400" dirty="0"/>
              <a:t>Approaching the top of the crocheted owl, the pattern will begin to narrow again. This is achieved as an inversion of the transition </a:t>
            </a:r>
            <a:r>
              <a:rPr lang="en-IE" sz="2400" dirty="0" smtClean="0"/>
              <a:t>described previously. </a:t>
            </a:r>
            <a:r>
              <a:rPr lang="en-IE" sz="2400" dirty="0"/>
              <a:t>Instead of </a:t>
            </a:r>
            <a:r>
              <a:rPr lang="en-IE" sz="2400" dirty="0" smtClean="0"/>
              <a:t>keeping the </a:t>
            </a:r>
            <a:r>
              <a:rPr lang="en-IE" sz="2400" dirty="0"/>
              <a:t>same number of stitches per turn, </a:t>
            </a:r>
            <a:r>
              <a:rPr lang="en-IE" sz="2400" dirty="0" smtClean="0"/>
              <a:t>reduce </a:t>
            </a:r>
            <a:r>
              <a:rPr lang="en-IE" sz="2400" dirty="0"/>
              <a:t>by one, then by two, then by three </a:t>
            </a:r>
            <a:r>
              <a:rPr lang="en-IE" sz="2400" dirty="0" smtClean="0"/>
              <a:t>… </a:t>
            </a:r>
            <a:r>
              <a:rPr lang="en-IE" sz="2400" dirty="0"/>
              <a:t>until the </a:t>
            </a:r>
            <a:r>
              <a:rPr lang="en-IE" sz="2400" dirty="0" smtClean="0"/>
              <a:t>top opening is </a:t>
            </a:r>
            <a:r>
              <a:rPr lang="en-IE" sz="2400" dirty="0"/>
              <a:t>sufficiently narrow.</a:t>
            </a:r>
          </a:p>
        </p:txBody>
      </p:sp>
      <p:sp>
        <p:nvSpPr>
          <p:cNvPr id="10" name="Oval 9"/>
          <p:cNvSpPr/>
          <p:nvPr/>
        </p:nvSpPr>
        <p:spPr>
          <a:xfrm>
            <a:off x="3059832" y="1638004"/>
            <a:ext cx="2736304" cy="576064"/>
          </a:xfrm>
          <a:prstGeom prst="ellipse">
            <a:avLst/>
          </a:prstGeom>
          <a:solidFill>
            <a:schemeClr val="accent6">
              <a:alpha val="23000"/>
            </a:schemeClr>
          </a:soli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Arc 10"/>
          <p:cNvSpPr/>
          <p:nvPr/>
        </p:nvSpPr>
        <p:spPr>
          <a:xfrm flipV="1">
            <a:off x="2915816" y="2204860"/>
            <a:ext cx="3024336" cy="480719"/>
          </a:xfrm>
          <a:prstGeom prst="arc">
            <a:avLst>
              <a:gd name="adj1" fmla="val 10751836"/>
              <a:gd name="adj2" fmla="val 0"/>
            </a:avLst>
          </a:prstGeom>
          <a:ln w="63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2" name="Arc 11"/>
          <p:cNvSpPr/>
          <p:nvPr/>
        </p:nvSpPr>
        <p:spPr>
          <a:xfrm flipV="1">
            <a:off x="2699792" y="2750021"/>
            <a:ext cx="3474716" cy="512436"/>
          </a:xfrm>
          <a:prstGeom prst="arc">
            <a:avLst>
              <a:gd name="adj1" fmla="val 10751836"/>
              <a:gd name="adj2" fmla="val 0"/>
            </a:avLst>
          </a:prstGeom>
          <a:ln w="63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5" name="Arc 14"/>
          <p:cNvSpPr/>
          <p:nvPr/>
        </p:nvSpPr>
        <p:spPr>
          <a:xfrm flipV="1">
            <a:off x="2790132" y="2445221"/>
            <a:ext cx="3294036" cy="545160"/>
          </a:xfrm>
          <a:prstGeom prst="arc">
            <a:avLst>
              <a:gd name="adj1" fmla="val 10751836"/>
              <a:gd name="adj2" fmla="val 0"/>
            </a:avLst>
          </a:prstGeom>
          <a:ln w="63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6" name="Arc 15"/>
          <p:cNvSpPr/>
          <p:nvPr/>
        </p:nvSpPr>
        <p:spPr>
          <a:xfrm flipV="1">
            <a:off x="2483768" y="3027353"/>
            <a:ext cx="3888432" cy="480719"/>
          </a:xfrm>
          <a:prstGeom prst="arc">
            <a:avLst>
              <a:gd name="adj1" fmla="val 10751836"/>
              <a:gd name="adj2" fmla="val 0"/>
            </a:avLst>
          </a:prstGeom>
          <a:ln w="63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cxnSp>
        <p:nvCxnSpPr>
          <p:cNvPr id="17" name="Straight Connector 16"/>
          <p:cNvCxnSpPr/>
          <p:nvPr/>
        </p:nvCxnSpPr>
        <p:spPr>
          <a:xfrm flipV="1">
            <a:off x="2339752" y="1926036"/>
            <a:ext cx="720080" cy="1582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5796136" y="1926036"/>
            <a:ext cx="792088" cy="158203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347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43</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457200" y="274638"/>
            <a:ext cx="8229600" cy="1143000"/>
          </a:xfrm>
        </p:spPr>
        <p:txBody>
          <a:bodyPr/>
          <a:lstStyle/>
          <a:p>
            <a:r>
              <a:rPr lang="en-IE" dirty="0" smtClean="0"/>
              <a:t>Before we stuff Bill….</a:t>
            </a:r>
            <a:endParaRPr lang="en-IE" dirty="0"/>
          </a:p>
        </p:txBody>
      </p:sp>
      <p:pic>
        <p:nvPicPr>
          <p:cNvPr id="8" name="Picture 3" descr="C:\Users\user\Desktop\Project Maths\IMG_17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628800"/>
            <a:ext cx="3841083" cy="45339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932040" y="1638451"/>
            <a:ext cx="4059560" cy="4801314"/>
          </a:xfrm>
          <a:prstGeom prst="rect">
            <a:avLst/>
          </a:prstGeom>
        </p:spPr>
        <p:txBody>
          <a:bodyPr wrap="square">
            <a:spAutoFit/>
          </a:bodyPr>
          <a:lstStyle/>
          <a:p>
            <a:r>
              <a:rPr lang="en-IE" sz="2400" dirty="0" smtClean="0"/>
              <a:t>Let’s find </a:t>
            </a:r>
            <a:r>
              <a:rPr lang="en-IE" sz="2400" dirty="0"/>
              <a:t>out an approximation of his area. </a:t>
            </a:r>
          </a:p>
          <a:p>
            <a:endParaRPr lang="en-IE" sz="900" dirty="0" smtClean="0"/>
          </a:p>
          <a:p>
            <a:r>
              <a:rPr lang="en-IE" sz="2400" dirty="0" smtClean="0"/>
              <a:t>Having flattened him, we can use </a:t>
            </a:r>
            <a:r>
              <a:rPr lang="en-IE" sz="2400" dirty="0"/>
              <a:t>t</a:t>
            </a:r>
            <a:r>
              <a:rPr lang="en-IE" sz="2400" dirty="0" smtClean="0"/>
              <a:t>he </a:t>
            </a:r>
            <a:r>
              <a:rPr lang="en-IE" sz="2400" dirty="0"/>
              <a:t>Trapezoidal rule to make an estimate of </a:t>
            </a:r>
            <a:r>
              <a:rPr lang="en-IE" sz="2400" dirty="0" smtClean="0"/>
              <a:t>his </a:t>
            </a:r>
            <a:r>
              <a:rPr lang="en-IE" sz="2400" dirty="0"/>
              <a:t>surface area remembering to multiply the result by two for front and back. </a:t>
            </a:r>
            <a:endParaRPr lang="en-IE" sz="2400" dirty="0" smtClean="0"/>
          </a:p>
          <a:p>
            <a:endParaRPr lang="en-IE" sz="900" dirty="0"/>
          </a:p>
          <a:p>
            <a:r>
              <a:rPr lang="en-IE" sz="2400" dirty="0" smtClean="0"/>
              <a:t>(</a:t>
            </a:r>
            <a:r>
              <a:rPr lang="en-IE" sz="2400" dirty="0"/>
              <a:t>Note: ideally we would take a measurement of the curved surface rather than flat surface area.)</a:t>
            </a:r>
          </a:p>
        </p:txBody>
      </p:sp>
    </p:spTree>
    <p:extLst>
      <p:ext uri="{BB962C8B-B14F-4D97-AF65-F5344CB8AC3E}">
        <p14:creationId xmlns:p14="http://schemas.microsoft.com/office/powerpoint/2010/main" val="3205027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Pictures\Pictures 2013\DSC_23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778097"/>
            <a:ext cx="6885772" cy="46074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15616" y="5589240"/>
            <a:ext cx="6885772" cy="830997"/>
          </a:xfrm>
          <a:prstGeom prst="rect">
            <a:avLst/>
          </a:prstGeom>
          <a:noFill/>
        </p:spPr>
        <p:txBody>
          <a:bodyPr wrap="square" rtlCol="0">
            <a:spAutoFit/>
          </a:bodyPr>
          <a:lstStyle/>
          <a:p>
            <a:r>
              <a:rPr lang="en-IE" sz="2400" dirty="0" smtClean="0"/>
              <a:t>Here we have divided Bill’s flattened profile into trapezia, each of 10mm  width.</a:t>
            </a:r>
            <a:endParaRPr lang="en-IE" sz="2400" dirty="0"/>
          </a:p>
        </p:txBody>
      </p:sp>
    </p:spTree>
    <p:extLst>
      <p:ext uri="{BB962C8B-B14F-4D97-AF65-F5344CB8AC3E}">
        <p14:creationId xmlns:p14="http://schemas.microsoft.com/office/powerpoint/2010/main" val="23900526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45</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483542" y="188640"/>
            <a:ext cx="8229600" cy="1143000"/>
          </a:xfrm>
        </p:spPr>
        <p:txBody>
          <a:bodyPr>
            <a:normAutofit/>
          </a:bodyPr>
          <a:lstStyle/>
          <a:p>
            <a:r>
              <a:rPr lang="en-IE" dirty="0"/>
              <a:t>M</a:t>
            </a:r>
            <a:r>
              <a:rPr lang="en-IE" dirty="0" smtClean="0"/>
              <a:t>ake Bill’s </a:t>
            </a:r>
            <a:r>
              <a:rPr lang="en-IE" dirty="0"/>
              <a:t>eyes and </a:t>
            </a:r>
            <a:r>
              <a:rPr lang="en-IE" dirty="0" smtClean="0"/>
              <a:t>beak</a:t>
            </a:r>
            <a:endParaRPr lang="en-IE" dirty="0"/>
          </a:p>
        </p:txBody>
      </p:sp>
      <p:sp>
        <p:nvSpPr>
          <p:cNvPr id="8" name="Rectangle 7"/>
          <p:cNvSpPr/>
          <p:nvPr/>
        </p:nvSpPr>
        <p:spPr>
          <a:xfrm>
            <a:off x="1124068" y="5039817"/>
            <a:ext cx="6369592" cy="1231106"/>
          </a:xfrm>
          <a:prstGeom prst="rect">
            <a:avLst/>
          </a:prstGeom>
        </p:spPr>
        <p:txBody>
          <a:bodyPr wrap="square">
            <a:spAutoFit/>
          </a:bodyPr>
          <a:lstStyle/>
          <a:p>
            <a:r>
              <a:rPr lang="en-IE" sz="2800" dirty="0" smtClean="0"/>
              <a:t>Measure and then cut out the required circles </a:t>
            </a:r>
            <a:r>
              <a:rPr lang="en-IE" sz="2800" dirty="0"/>
              <a:t>and triangle </a:t>
            </a:r>
            <a:r>
              <a:rPr lang="en-IE" sz="2800" dirty="0" smtClean="0"/>
              <a:t>from a sheet of felt.</a:t>
            </a:r>
            <a:r>
              <a:rPr lang="en-IE" dirty="0"/>
              <a:t/>
            </a:r>
            <a:br>
              <a:rPr lang="en-IE" dirty="0"/>
            </a:br>
            <a:endParaRPr lang="en-IE" dirty="0"/>
          </a:p>
        </p:txBody>
      </p:sp>
      <p:pic>
        <p:nvPicPr>
          <p:cNvPr id="10" name="Picture 2" descr="C:\Users\user\Desktop\Project Maths\IMG_17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366396" y="690558"/>
            <a:ext cx="2210325" cy="39427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user\Desktop\Project Maths\IMG_17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2534" y="1563827"/>
            <a:ext cx="1866076" cy="2203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user\Desktop\Project Maths\IMG_175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2773" y="1563827"/>
            <a:ext cx="1649957" cy="22085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95739" y="4015581"/>
            <a:ext cx="3168352" cy="461665"/>
          </a:xfrm>
          <a:prstGeom prst="rect">
            <a:avLst/>
          </a:prstGeom>
          <a:noFill/>
        </p:spPr>
        <p:txBody>
          <a:bodyPr wrap="square" rtlCol="0">
            <a:spAutoFit/>
          </a:bodyPr>
          <a:lstStyle/>
          <a:p>
            <a:r>
              <a:rPr lang="en-IE" sz="2400" b="1" dirty="0" smtClean="0"/>
              <a:t>Area = ½ base x height</a:t>
            </a:r>
            <a:endParaRPr lang="en-IE" sz="2400" b="1" dirty="0"/>
          </a:p>
        </p:txBody>
      </p:sp>
      <p:sp>
        <p:nvSpPr>
          <p:cNvPr id="16" name="TextBox 15"/>
          <p:cNvSpPr txBox="1"/>
          <p:nvPr/>
        </p:nvSpPr>
        <p:spPr>
          <a:xfrm>
            <a:off x="4943207" y="4015581"/>
            <a:ext cx="2952328" cy="461665"/>
          </a:xfrm>
          <a:prstGeom prst="rect">
            <a:avLst/>
          </a:prstGeom>
          <a:noFill/>
        </p:spPr>
        <p:txBody>
          <a:bodyPr wrap="square" rtlCol="0">
            <a:spAutoFit/>
          </a:bodyPr>
          <a:lstStyle/>
          <a:p>
            <a:r>
              <a:rPr lang="en-IE" sz="2400" b="1" dirty="0" smtClean="0"/>
              <a:t>Area = </a:t>
            </a:r>
            <a:r>
              <a:rPr lang="el-GR" sz="2400" b="1" dirty="0" smtClean="0"/>
              <a:t>π</a:t>
            </a:r>
            <a:r>
              <a:rPr lang="en-IE" sz="2400" b="1" dirty="0" smtClean="0"/>
              <a:t>r²</a:t>
            </a:r>
            <a:endParaRPr lang="en-IE" sz="2400" b="1" dirty="0"/>
          </a:p>
        </p:txBody>
      </p:sp>
    </p:spTree>
    <p:extLst>
      <p:ext uri="{BB962C8B-B14F-4D97-AF65-F5344CB8AC3E}">
        <p14:creationId xmlns:p14="http://schemas.microsoft.com/office/powerpoint/2010/main" val="366367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46</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641378" y="332656"/>
            <a:ext cx="8229600" cy="1296144"/>
          </a:xfrm>
        </p:spPr>
        <p:txBody>
          <a:bodyPr/>
          <a:lstStyle/>
          <a:p>
            <a:r>
              <a:rPr lang="en-IE" dirty="0" smtClean="0"/>
              <a:t>Then add the stuffing…</a:t>
            </a:r>
            <a:endParaRPr lang="en-IE" dirty="0"/>
          </a:p>
        </p:txBody>
      </p:sp>
      <p:pic>
        <p:nvPicPr>
          <p:cNvPr id="8" name="Picture 2" descr="C:\Users\user\Desktop\Project Maths\IMG_17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628800"/>
            <a:ext cx="2882997" cy="446449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499991" y="1844824"/>
            <a:ext cx="3813679" cy="2062103"/>
          </a:xfrm>
          <a:prstGeom prst="rect">
            <a:avLst/>
          </a:prstGeom>
        </p:spPr>
        <p:txBody>
          <a:bodyPr wrap="square">
            <a:spAutoFit/>
          </a:bodyPr>
          <a:lstStyle/>
          <a:p>
            <a:r>
              <a:rPr lang="en-IE" sz="3200" dirty="0"/>
              <a:t>W</a:t>
            </a:r>
            <a:r>
              <a:rPr lang="en-IE" sz="3200" dirty="0" smtClean="0"/>
              <a:t>eigh </a:t>
            </a:r>
            <a:r>
              <a:rPr lang="en-IE" sz="3200" dirty="0"/>
              <a:t>the amount of </a:t>
            </a:r>
            <a:r>
              <a:rPr lang="en-IE" sz="3200" dirty="0" smtClean="0"/>
              <a:t>filling material needed </a:t>
            </a:r>
            <a:r>
              <a:rPr lang="en-IE" sz="3200" dirty="0"/>
              <a:t>to stuff Bill. (40 grams approx.)</a:t>
            </a:r>
          </a:p>
        </p:txBody>
      </p:sp>
    </p:spTree>
    <p:extLst>
      <p:ext uri="{BB962C8B-B14F-4D97-AF65-F5344CB8AC3E}">
        <p14:creationId xmlns:p14="http://schemas.microsoft.com/office/powerpoint/2010/main" val="6011817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47</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467544" y="620688"/>
            <a:ext cx="8229600" cy="1143000"/>
          </a:xfrm>
        </p:spPr>
        <p:txBody>
          <a:bodyPr>
            <a:normAutofit fontScale="90000"/>
          </a:bodyPr>
          <a:lstStyle/>
          <a:p>
            <a:r>
              <a:rPr lang="en-IE" dirty="0" smtClean="0"/>
              <a:t>We now make </a:t>
            </a:r>
            <a:r>
              <a:rPr lang="en-IE" dirty="0"/>
              <a:t>a second </a:t>
            </a:r>
            <a:r>
              <a:rPr lang="en-IE" dirty="0" smtClean="0"/>
              <a:t>owl by applying a Scale </a:t>
            </a:r>
            <a:r>
              <a:rPr lang="en-IE" dirty="0"/>
              <a:t>of Factor.</a:t>
            </a:r>
            <a:br>
              <a:rPr lang="en-IE" dirty="0"/>
            </a:br>
            <a:endParaRPr lang="en-IE" dirty="0"/>
          </a:p>
        </p:txBody>
      </p:sp>
      <p:sp>
        <p:nvSpPr>
          <p:cNvPr id="8" name="Rectangle 7"/>
          <p:cNvSpPr/>
          <p:nvPr/>
        </p:nvSpPr>
        <p:spPr>
          <a:xfrm>
            <a:off x="762000" y="1905000"/>
            <a:ext cx="7482408" cy="4433942"/>
          </a:xfrm>
          <a:prstGeom prst="rect">
            <a:avLst/>
          </a:prstGeom>
        </p:spPr>
        <p:txBody>
          <a:bodyPr wrap="square">
            <a:spAutoFit/>
          </a:bodyPr>
          <a:lstStyle/>
          <a:p>
            <a:r>
              <a:rPr lang="en-IE" sz="3600" b="1" dirty="0"/>
              <a:t>Students are offered a choice</a:t>
            </a:r>
            <a:r>
              <a:rPr lang="en-IE" sz="3600" b="1" dirty="0" smtClean="0"/>
              <a:t>:</a:t>
            </a:r>
          </a:p>
          <a:p>
            <a:endParaRPr lang="en-IE" sz="3600" dirty="0"/>
          </a:p>
          <a:p>
            <a:pPr marL="571500" lvl="0" indent="-571500">
              <a:buFont typeface="Arial" pitchFamily="34" charset="0"/>
              <a:buChar char="•"/>
            </a:pPr>
            <a:r>
              <a:rPr lang="en-IE" sz="3600" dirty="0" smtClean="0"/>
              <a:t>scale </a:t>
            </a:r>
            <a:r>
              <a:rPr lang="en-IE" sz="3600" dirty="0"/>
              <a:t>to a factor of </a:t>
            </a:r>
            <a:r>
              <a:rPr lang="en-IE" sz="3600" b="1" dirty="0" smtClean="0"/>
              <a:t>2</a:t>
            </a:r>
            <a:endParaRPr lang="en-IE" sz="3600" dirty="0"/>
          </a:p>
          <a:p>
            <a:pPr lvl="0"/>
            <a:r>
              <a:rPr lang="en-IE" sz="3600" dirty="0" smtClean="0"/>
              <a:t>or</a:t>
            </a:r>
            <a:endParaRPr lang="en-IE" sz="3600" dirty="0"/>
          </a:p>
          <a:p>
            <a:pPr marL="571500" lvl="0" indent="-571500">
              <a:buFont typeface="Arial" pitchFamily="34" charset="0"/>
              <a:buChar char="•"/>
            </a:pPr>
            <a:r>
              <a:rPr lang="en-IE" sz="3600" dirty="0" smtClean="0"/>
              <a:t>scale </a:t>
            </a:r>
            <a:r>
              <a:rPr lang="en-IE" sz="3600" dirty="0"/>
              <a:t>to a factor of </a:t>
            </a:r>
            <a:r>
              <a:rPr lang="en-IE" sz="3600" b="1" dirty="0"/>
              <a:t>½</a:t>
            </a:r>
          </a:p>
          <a:p>
            <a:pPr lvl="0"/>
            <a:endParaRPr lang="en-IE" sz="3600" dirty="0" smtClean="0"/>
          </a:p>
          <a:p>
            <a:pPr lvl="0"/>
            <a:r>
              <a:rPr lang="en-IE" sz="2800" dirty="0" smtClean="0"/>
              <a:t>(</a:t>
            </a:r>
            <a:r>
              <a:rPr lang="en-IE" sz="2800" dirty="0"/>
              <a:t>Some students may choose neither and decide to scale even larger than 2.)</a:t>
            </a:r>
          </a:p>
        </p:txBody>
      </p:sp>
    </p:spTree>
    <p:extLst>
      <p:ext uri="{BB962C8B-B14F-4D97-AF65-F5344CB8AC3E}">
        <p14:creationId xmlns:p14="http://schemas.microsoft.com/office/powerpoint/2010/main" val="11640471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48</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539486" y="27045"/>
            <a:ext cx="8229600" cy="1143000"/>
          </a:xfrm>
        </p:spPr>
        <p:txBody>
          <a:bodyPr/>
          <a:lstStyle/>
          <a:p>
            <a:r>
              <a:rPr lang="en-IE" dirty="0" smtClean="0"/>
              <a:t>Scale factor 2</a:t>
            </a:r>
            <a:endParaRPr lang="en-IE" dirty="0"/>
          </a:p>
        </p:txBody>
      </p:sp>
      <p:sp>
        <p:nvSpPr>
          <p:cNvPr id="8" name="Rectangle 7"/>
          <p:cNvSpPr/>
          <p:nvPr/>
        </p:nvSpPr>
        <p:spPr>
          <a:xfrm>
            <a:off x="547936" y="1196752"/>
            <a:ext cx="8352928" cy="4924425"/>
          </a:xfrm>
          <a:prstGeom prst="rect">
            <a:avLst/>
          </a:prstGeom>
        </p:spPr>
        <p:txBody>
          <a:bodyPr wrap="square">
            <a:spAutoFit/>
          </a:bodyPr>
          <a:lstStyle/>
          <a:p>
            <a:pPr lvl="0"/>
            <a:r>
              <a:rPr lang="en-IE" sz="2800" dirty="0"/>
              <a:t>We </a:t>
            </a:r>
            <a:r>
              <a:rPr lang="en-IE" sz="2800" dirty="0" smtClean="0"/>
              <a:t>must adjust </a:t>
            </a:r>
            <a:r>
              <a:rPr lang="en-IE" sz="2800" dirty="0"/>
              <a:t>the pattern to take account of the increased </a:t>
            </a:r>
            <a:r>
              <a:rPr lang="en-IE" sz="2800" dirty="0" smtClean="0"/>
              <a:t>scale. </a:t>
            </a:r>
          </a:p>
          <a:p>
            <a:pPr lvl="0"/>
            <a:endParaRPr lang="en-IE" sz="1400" dirty="0"/>
          </a:p>
          <a:p>
            <a:pPr marL="457200" lvl="0" indent="-457200">
              <a:buFont typeface="Arial" pitchFamily="34" charset="0"/>
              <a:buChar char="•"/>
            </a:pPr>
            <a:r>
              <a:rPr lang="en-IE" sz="2800" dirty="0" smtClean="0"/>
              <a:t>Double the number of turns in the flat base spiral, thereby doubling its diameter. There will also be twice as many stitches per revolution in the helical section.</a:t>
            </a:r>
            <a:endParaRPr lang="en-IE" sz="2800" dirty="0"/>
          </a:p>
          <a:p>
            <a:endParaRPr lang="en-IE" sz="1400" dirty="0" smtClean="0"/>
          </a:p>
          <a:p>
            <a:r>
              <a:rPr lang="en-IE" sz="2800" dirty="0" smtClean="0"/>
              <a:t>What </a:t>
            </a:r>
            <a:r>
              <a:rPr lang="en-IE" sz="2800" dirty="0"/>
              <a:t>size do </a:t>
            </a:r>
            <a:r>
              <a:rPr lang="en-IE" sz="2800" dirty="0" smtClean="0"/>
              <a:t>we </a:t>
            </a:r>
            <a:r>
              <a:rPr lang="en-IE" sz="2800" dirty="0"/>
              <a:t>expect Bill to turn into when he becomes ‘Big Phil’?</a:t>
            </a:r>
          </a:p>
          <a:p>
            <a:endParaRPr lang="en-IE" sz="1400" dirty="0" smtClean="0"/>
          </a:p>
          <a:p>
            <a:pPr marL="342900" indent="-342900">
              <a:buFont typeface="Arial" pitchFamily="34" charset="0"/>
              <a:buChar char="•"/>
            </a:pPr>
            <a:r>
              <a:rPr lang="en-IE" sz="2400" i="1" dirty="0" smtClean="0"/>
              <a:t>Ask students </a:t>
            </a:r>
            <a:r>
              <a:rPr lang="en-IE" sz="2400" i="1" dirty="0"/>
              <a:t>to </a:t>
            </a:r>
            <a:r>
              <a:rPr lang="en-IE" sz="2400" i="1" dirty="0" smtClean="0"/>
              <a:t>visualize </a:t>
            </a:r>
            <a:r>
              <a:rPr lang="en-IE" sz="2400" i="1" dirty="0"/>
              <a:t>his size before </a:t>
            </a:r>
            <a:r>
              <a:rPr lang="en-IE" sz="2400" i="1" dirty="0" smtClean="0"/>
              <a:t>calculating how </a:t>
            </a:r>
            <a:r>
              <a:rPr lang="en-IE" sz="2400" i="1" dirty="0"/>
              <a:t>the volume and surface area will </a:t>
            </a:r>
            <a:r>
              <a:rPr lang="en-IE" sz="2400" i="1" dirty="0" smtClean="0"/>
              <a:t>change</a:t>
            </a:r>
            <a:endParaRPr lang="en-IE" sz="2400" i="1" dirty="0"/>
          </a:p>
        </p:txBody>
      </p:sp>
    </p:spTree>
    <p:extLst>
      <p:ext uri="{BB962C8B-B14F-4D97-AF65-F5344CB8AC3E}">
        <p14:creationId xmlns:p14="http://schemas.microsoft.com/office/powerpoint/2010/main" val="27269028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49</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pic>
        <p:nvPicPr>
          <p:cNvPr id="7" name="Picture 2" descr="C:\Users\user\Desktop\Project Maths\IMG_17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7120"/>
            <a:ext cx="9144000" cy="7674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1488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Introduction</a:t>
            </a:r>
            <a:endParaRPr lang="en-IE" b="1"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IE" sz="2800" b="1" dirty="0" smtClean="0">
                <a:solidFill>
                  <a:srgbClr val="990033"/>
                </a:solidFill>
              </a:rPr>
              <a:t>How we planned the lesson </a:t>
            </a:r>
          </a:p>
          <a:p>
            <a:pPr eaLnBrk="1" fontAlgn="auto" hangingPunct="1">
              <a:spcAft>
                <a:spcPts val="0"/>
              </a:spcAft>
              <a:buFont typeface="Arial" pitchFamily="34" charset="0"/>
              <a:buChar char="•"/>
              <a:defRPr/>
            </a:pPr>
            <a:r>
              <a:rPr lang="en-IE" sz="2800" dirty="0" smtClean="0"/>
              <a:t>In some cases the mathematical learning outcomes arose through the necessity to understand them</a:t>
            </a:r>
          </a:p>
          <a:p>
            <a:pPr eaLnBrk="1" fontAlgn="auto" hangingPunct="1">
              <a:spcAft>
                <a:spcPts val="0"/>
              </a:spcAft>
              <a:buFont typeface="Arial" pitchFamily="34" charset="0"/>
              <a:buChar char="•"/>
              <a:defRPr/>
            </a:pPr>
            <a:r>
              <a:rPr lang="en-IE" sz="2800" dirty="0" smtClean="0"/>
              <a:t>In other cases the students had difficulty understanding concepts e.g. graph function and its derivative – slope function. New methodologies had to be developed to enhance student understanding of this topic</a:t>
            </a:r>
          </a:p>
          <a:p>
            <a:pPr marL="0" indent="0" eaLnBrk="1" fontAlgn="auto" hangingPunct="1">
              <a:spcAft>
                <a:spcPts val="0"/>
              </a:spcAft>
              <a:buFont typeface="Arial" pitchFamily="34" charset="0"/>
              <a:buNone/>
              <a:defRPr/>
            </a:pPr>
            <a:endParaRPr lang="en-IE" sz="2800" dirty="0" smtClean="0"/>
          </a:p>
          <a:p>
            <a:pPr marL="0" indent="0" eaLnBrk="1" fontAlgn="auto" hangingPunct="1">
              <a:spcAft>
                <a:spcPts val="0"/>
              </a:spcAft>
              <a:buFont typeface="Arial" pitchFamily="34" charset="0"/>
              <a:buNone/>
              <a:defRPr/>
            </a:pPr>
            <a:endParaRPr lang="en-IE" sz="2800" dirty="0" smtClean="0"/>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endParaRPr lang="en-IE" dirty="0"/>
          </a:p>
        </p:txBody>
      </p:sp>
      <p:sp>
        <p:nvSpPr>
          <p:cNvPr id="4" name="Slide Number Placeholder 3"/>
          <p:cNvSpPr>
            <a:spLocks noGrp="1"/>
          </p:cNvSpPr>
          <p:nvPr>
            <p:ph type="sldNum" sz="quarter" idx="12"/>
          </p:nvPr>
        </p:nvSpPr>
        <p:spPr/>
        <p:txBody>
          <a:bodyPr/>
          <a:lstStyle/>
          <a:p>
            <a:pPr>
              <a:defRPr/>
            </a:pPr>
            <a:fld id="{268BAFCC-65C4-4A74-B3D2-06A429979A84}" type="slidenum">
              <a:rPr lang="en-IE" smtClean="0"/>
              <a:pPr>
                <a:defRPr/>
              </a:pPr>
              <a:t>5</a:t>
            </a:fld>
            <a:endParaRPr lang="en-IE"/>
          </a:p>
        </p:txBody>
      </p:sp>
    </p:spTree>
    <p:extLst>
      <p:ext uri="{BB962C8B-B14F-4D97-AF65-F5344CB8AC3E}">
        <p14:creationId xmlns:p14="http://schemas.microsoft.com/office/powerpoint/2010/main" val="109316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50</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575556" y="188640"/>
            <a:ext cx="8229600" cy="1296144"/>
          </a:xfrm>
        </p:spPr>
        <p:txBody>
          <a:bodyPr>
            <a:normAutofit fontScale="90000"/>
          </a:bodyPr>
          <a:lstStyle/>
          <a:p>
            <a:r>
              <a:rPr lang="en-IE" dirty="0"/>
              <a:t>Phil’s surface area = the area of Bill x 2²</a:t>
            </a:r>
            <a:br>
              <a:rPr lang="en-IE" dirty="0"/>
            </a:br>
            <a:endParaRPr lang="en-IE" dirty="0"/>
          </a:p>
        </p:txBody>
      </p:sp>
      <p:sp>
        <p:nvSpPr>
          <p:cNvPr id="8" name="Content Placeholder 2"/>
          <p:cNvSpPr txBox="1">
            <a:spLocks/>
          </p:cNvSpPr>
          <p:nvPr/>
        </p:nvSpPr>
        <p:spPr bwMode="auto">
          <a:xfrm>
            <a:off x="779715" y="1484784"/>
            <a:ext cx="8229600"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i="1" dirty="0" smtClean="0"/>
              <a:t>Big Phil should therefore be four times bigger in area than Bill.</a:t>
            </a:r>
          </a:p>
          <a:p>
            <a:pPr marL="0" indent="0">
              <a:buFont typeface="Arial" charset="0"/>
              <a:buNone/>
            </a:pPr>
            <a:endParaRPr lang="en-IE" dirty="0"/>
          </a:p>
        </p:txBody>
      </p:sp>
      <p:pic>
        <p:nvPicPr>
          <p:cNvPr id="10" name="Picture 3" descr="C:\Users\user\Desktop\Project Maths\IMG_17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745" y="2636912"/>
            <a:ext cx="3824996" cy="33123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148064" y="2852936"/>
            <a:ext cx="2808312" cy="2062103"/>
          </a:xfrm>
          <a:prstGeom prst="rect">
            <a:avLst/>
          </a:prstGeom>
          <a:noFill/>
        </p:spPr>
        <p:txBody>
          <a:bodyPr wrap="square" rtlCol="0">
            <a:spAutoFit/>
          </a:bodyPr>
          <a:lstStyle/>
          <a:p>
            <a:r>
              <a:rPr lang="en-IE" sz="3200" dirty="0" smtClean="0"/>
              <a:t>This can be verified using the Trapezoidal Rule</a:t>
            </a:r>
            <a:endParaRPr lang="en-IE" sz="3200" dirty="0"/>
          </a:p>
        </p:txBody>
      </p:sp>
    </p:spTree>
    <p:extLst>
      <p:ext uri="{BB962C8B-B14F-4D97-AF65-F5344CB8AC3E}">
        <p14:creationId xmlns:p14="http://schemas.microsoft.com/office/powerpoint/2010/main" val="16304217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51</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224136"/>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748612" y="0"/>
            <a:ext cx="8229600" cy="1143000"/>
          </a:xfrm>
        </p:spPr>
        <p:txBody>
          <a:bodyPr>
            <a:normAutofit fontScale="90000"/>
          </a:bodyPr>
          <a:lstStyle/>
          <a:p>
            <a:r>
              <a:rPr lang="en-IE" dirty="0" smtClean="0"/>
              <a:t>What size are Big Phil’s eyes and beak?</a:t>
            </a:r>
            <a:endParaRPr lang="en-IE" dirty="0"/>
          </a:p>
        </p:txBody>
      </p:sp>
      <p:sp>
        <p:nvSpPr>
          <p:cNvPr id="8" name="Rectangle 7"/>
          <p:cNvSpPr/>
          <p:nvPr/>
        </p:nvSpPr>
        <p:spPr>
          <a:xfrm>
            <a:off x="841469" y="4437112"/>
            <a:ext cx="8317068" cy="1938992"/>
          </a:xfrm>
          <a:prstGeom prst="rect">
            <a:avLst/>
          </a:prstGeom>
        </p:spPr>
        <p:txBody>
          <a:bodyPr wrap="square">
            <a:spAutoFit/>
          </a:bodyPr>
          <a:lstStyle/>
          <a:p>
            <a:r>
              <a:rPr lang="en-IE" sz="2000" dirty="0"/>
              <a:t>Students can </a:t>
            </a:r>
            <a:r>
              <a:rPr lang="en-IE" sz="2000" dirty="0" smtClean="0"/>
              <a:t>draw and cut out Phil’s triangular </a:t>
            </a:r>
            <a:r>
              <a:rPr lang="en-IE" sz="2000" dirty="0"/>
              <a:t>beak using what they have learned about Similar </a:t>
            </a:r>
            <a:r>
              <a:rPr lang="en-IE" sz="2000" dirty="0" smtClean="0"/>
              <a:t>triangles. The diameter of the eyeball circle will also double.</a:t>
            </a:r>
          </a:p>
          <a:p>
            <a:endParaRPr lang="en-IE" sz="2000" dirty="0"/>
          </a:p>
          <a:p>
            <a:r>
              <a:rPr lang="en-IE" sz="2000" dirty="0" smtClean="0"/>
              <a:t>Hence the surface area of Big Phil’s eyes and beak should each be four times  larger than Bill’s. (Verify using </a:t>
            </a:r>
            <a:r>
              <a:rPr lang="en-IE" sz="2000" i="1" dirty="0" smtClean="0"/>
              <a:t>½ base x height </a:t>
            </a:r>
            <a:r>
              <a:rPr lang="en-IE" sz="2000" dirty="0" smtClean="0"/>
              <a:t>and </a:t>
            </a:r>
            <a:r>
              <a:rPr lang="el-GR" sz="2000" i="1" dirty="0" smtClean="0"/>
              <a:t>π</a:t>
            </a:r>
            <a:r>
              <a:rPr lang="en-IE" sz="2000" i="1" dirty="0" smtClean="0"/>
              <a:t>r²</a:t>
            </a:r>
            <a:r>
              <a:rPr lang="en-IE" sz="2000" dirty="0" smtClean="0"/>
              <a:t>)</a:t>
            </a:r>
            <a:endParaRPr lang="en-IE" sz="2000" dirty="0"/>
          </a:p>
        </p:txBody>
      </p:sp>
      <p:pic>
        <p:nvPicPr>
          <p:cNvPr id="10" name="Picture 2" descr="C:\Users\user\Desktop\Project Maths\IMG_17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654684"/>
            <a:ext cx="3888432" cy="24913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user\Desktop\Project Maths\IMG_175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689009"/>
            <a:ext cx="3707904" cy="248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724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52</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647687" y="260648"/>
            <a:ext cx="8229600" cy="781980"/>
          </a:xfrm>
        </p:spPr>
        <p:txBody>
          <a:bodyPr/>
          <a:lstStyle/>
          <a:p>
            <a:r>
              <a:rPr lang="en-IE" dirty="0" smtClean="0"/>
              <a:t>Three dimensional Scale of Factor</a:t>
            </a:r>
            <a:endParaRPr lang="en-IE" dirty="0"/>
          </a:p>
        </p:txBody>
      </p:sp>
      <p:sp>
        <p:nvSpPr>
          <p:cNvPr id="8" name="Rectangle 7"/>
          <p:cNvSpPr/>
          <p:nvPr/>
        </p:nvSpPr>
        <p:spPr>
          <a:xfrm>
            <a:off x="630966" y="1076315"/>
            <a:ext cx="8274905" cy="4955203"/>
          </a:xfrm>
          <a:prstGeom prst="rect">
            <a:avLst/>
          </a:prstGeom>
        </p:spPr>
        <p:txBody>
          <a:bodyPr wrap="square">
            <a:spAutoFit/>
          </a:bodyPr>
          <a:lstStyle/>
          <a:p>
            <a:r>
              <a:rPr lang="en-IE" sz="2800" dirty="0">
                <a:solidFill>
                  <a:schemeClr val="tx1">
                    <a:lumMod val="75000"/>
                    <a:lumOff val="25000"/>
                  </a:schemeClr>
                </a:solidFill>
                <a:latin typeface="+mj-lt"/>
              </a:rPr>
              <a:t>Can students now guess </a:t>
            </a:r>
            <a:r>
              <a:rPr lang="en-IE" sz="2800" dirty="0" smtClean="0">
                <a:solidFill>
                  <a:schemeClr val="tx1">
                    <a:lumMod val="75000"/>
                    <a:lumOff val="25000"/>
                  </a:schemeClr>
                </a:solidFill>
                <a:latin typeface="+mj-lt"/>
              </a:rPr>
              <a:t>by what factor the </a:t>
            </a:r>
            <a:r>
              <a:rPr lang="en-IE" sz="2800" b="1" dirty="0">
                <a:solidFill>
                  <a:schemeClr val="tx1">
                    <a:lumMod val="75000"/>
                    <a:lumOff val="25000"/>
                  </a:schemeClr>
                </a:solidFill>
                <a:latin typeface="+mj-lt"/>
              </a:rPr>
              <a:t>volume</a:t>
            </a:r>
            <a:r>
              <a:rPr lang="en-IE" sz="2800" dirty="0">
                <a:solidFill>
                  <a:schemeClr val="tx1">
                    <a:lumMod val="75000"/>
                    <a:lumOff val="25000"/>
                  </a:schemeClr>
                </a:solidFill>
                <a:latin typeface="+mj-lt"/>
              </a:rPr>
              <a:t> of Big Phil has </a:t>
            </a:r>
            <a:r>
              <a:rPr lang="en-IE" sz="2800" dirty="0" smtClean="0">
                <a:solidFill>
                  <a:schemeClr val="tx1">
                    <a:lumMod val="75000"/>
                    <a:lumOff val="25000"/>
                  </a:schemeClr>
                </a:solidFill>
                <a:latin typeface="+mj-lt"/>
              </a:rPr>
              <a:t>increased? </a:t>
            </a:r>
          </a:p>
          <a:p>
            <a:endParaRPr lang="en-IE" sz="2800" dirty="0">
              <a:solidFill>
                <a:schemeClr val="tx1">
                  <a:lumMod val="75000"/>
                  <a:lumOff val="25000"/>
                </a:schemeClr>
              </a:solidFill>
              <a:latin typeface="+mj-lt"/>
            </a:endParaRPr>
          </a:p>
          <a:p>
            <a:pPr marL="457200" indent="-457200">
              <a:buFont typeface="Arial" pitchFamily="34" charset="0"/>
              <a:buChar char="•"/>
            </a:pPr>
            <a:r>
              <a:rPr lang="en-IE" sz="2800" dirty="0" smtClean="0">
                <a:solidFill>
                  <a:schemeClr val="tx1">
                    <a:lumMod val="75000"/>
                    <a:lumOff val="25000"/>
                  </a:schemeClr>
                </a:solidFill>
                <a:latin typeface="+mj-lt"/>
              </a:rPr>
              <a:t>Does he have 2²= 4  </a:t>
            </a:r>
            <a:r>
              <a:rPr lang="en-IE" sz="2800" dirty="0">
                <a:solidFill>
                  <a:schemeClr val="tx1">
                    <a:lumMod val="75000"/>
                    <a:lumOff val="25000"/>
                  </a:schemeClr>
                </a:solidFill>
                <a:latin typeface="+mj-lt"/>
              </a:rPr>
              <a:t>or </a:t>
            </a:r>
            <a:r>
              <a:rPr lang="en-IE" sz="2800" dirty="0" smtClean="0">
                <a:solidFill>
                  <a:schemeClr val="tx1">
                    <a:lumMod val="75000"/>
                    <a:lumOff val="25000"/>
                  </a:schemeClr>
                </a:solidFill>
                <a:latin typeface="+mj-lt"/>
              </a:rPr>
              <a:t>2³ = 8 times the volume of Bill?</a:t>
            </a:r>
          </a:p>
          <a:p>
            <a:endParaRPr lang="en-IE" sz="2800" dirty="0">
              <a:solidFill>
                <a:schemeClr val="tx1">
                  <a:lumMod val="75000"/>
                  <a:lumOff val="25000"/>
                </a:schemeClr>
              </a:solidFill>
              <a:latin typeface="+mj-lt"/>
            </a:endParaRPr>
          </a:p>
          <a:p>
            <a:r>
              <a:rPr lang="en-IE" sz="2800" dirty="0" smtClean="0">
                <a:solidFill>
                  <a:schemeClr val="tx1">
                    <a:lumMod val="75000"/>
                    <a:lumOff val="25000"/>
                  </a:schemeClr>
                </a:solidFill>
                <a:latin typeface="+mj-lt"/>
              </a:rPr>
              <a:t>By </a:t>
            </a:r>
            <a:r>
              <a:rPr lang="en-IE" sz="2800" dirty="0">
                <a:solidFill>
                  <a:schemeClr val="tx1">
                    <a:lumMod val="75000"/>
                    <a:lumOff val="25000"/>
                  </a:schemeClr>
                </a:solidFill>
                <a:latin typeface="+mj-lt"/>
              </a:rPr>
              <a:t>a process of discussion, students should arrive at the conclusion that Phil will need 2³ times the volume of stuffing that Bill needed. </a:t>
            </a:r>
            <a:endParaRPr lang="en-IE" sz="2800" dirty="0" smtClean="0">
              <a:solidFill>
                <a:schemeClr val="tx1">
                  <a:lumMod val="75000"/>
                  <a:lumOff val="25000"/>
                </a:schemeClr>
              </a:solidFill>
              <a:latin typeface="+mj-lt"/>
            </a:endParaRPr>
          </a:p>
          <a:p>
            <a:r>
              <a:rPr lang="en-IE" sz="2000" i="1" dirty="0" smtClean="0">
                <a:solidFill>
                  <a:schemeClr val="tx1">
                    <a:lumMod val="75000"/>
                    <a:lumOff val="25000"/>
                  </a:schemeClr>
                </a:solidFill>
                <a:latin typeface="+mj-lt"/>
              </a:rPr>
              <a:t>This </a:t>
            </a:r>
            <a:r>
              <a:rPr lang="en-IE" sz="2000" i="1" dirty="0">
                <a:solidFill>
                  <a:schemeClr val="tx1">
                    <a:lumMod val="75000"/>
                    <a:lumOff val="25000"/>
                  </a:schemeClr>
                </a:solidFill>
                <a:latin typeface="+mj-lt"/>
              </a:rPr>
              <a:t>hypothesis can be </a:t>
            </a:r>
            <a:r>
              <a:rPr lang="en-IE" sz="2000" i="1" dirty="0" smtClean="0">
                <a:solidFill>
                  <a:schemeClr val="tx1">
                    <a:lumMod val="75000"/>
                    <a:lumOff val="25000"/>
                  </a:schemeClr>
                </a:solidFill>
                <a:latin typeface="+mj-lt"/>
              </a:rPr>
              <a:t>empirically tested as </a:t>
            </a:r>
            <a:r>
              <a:rPr lang="en-IE" sz="2000" i="1" dirty="0">
                <a:solidFill>
                  <a:schemeClr val="tx1">
                    <a:lumMod val="75000"/>
                    <a:lumOff val="25000"/>
                  </a:schemeClr>
                </a:solidFill>
                <a:latin typeface="+mj-lt"/>
              </a:rPr>
              <a:t>soon as the first student has completed </a:t>
            </a:r>
            <a:r>
              <a:rPr lang="en-IE" sz="2000" i="1" dirty="0" smtClean="0">
                <a:solidFill>
                  <a:schemeClr val="tx1">
                    <a:lumMod val="75000"/>
                    <a:lumOff val="25000"/>
                  </a:schemeClr>
                </a:solidFill>
                <a:latin typeface="+mj-lt"/>
              </a:rPr>
              <a:t>and stuffed Big Phil. (The stuffing can be removed and </a:t>
            </a:r>
            <a:r>
              <a:rPr lang="en-IE" sz="2000" i="1" dirty="0">
                <a:solidFill>
                  <a:schemeClr val="tx1">
                    <a:lumMod val="75000"/>
                    <a:lumOff val="25000"/>
                  </a:schemeClr>
                </a:solidFill>
                <a:latin typeface="+mj-lt"/>
              </a:rPr>
              <a:t>weighed</a:t>
            </a:r>
            <a:r>
              <a:rPr lang="en-IE" sz="2000" i="1" dirty="0" smtClean="0">
                <a:solidFill>
                  <a:schemeClr val="tx1">
                    <a:lumMod val="75000"/>
                    <a:lumOff val="25000"/>
                  </a:schemeClr>
                </a:solidFill>
                <a:latin typeface="+mj-lt"/>
              </a:rPr>
              <a:t>.) </a:t>
            </a:r>
          </a:p>
          <a:p>
            <a:r>
              <a:rPr lang="en-IE" sz="2000" i="1" dirty="0" smtClean="0">
                <a:solidFill>
                  <a:schemeClr val="tx1">
                    <a:lumMod val="75000"/>
                    <a:lumOff val="25000"/>
                  </a:schemeClr>
                </a:solidFill>
                <a:latin typeface="+mj-lt"/>
              </a:rPr>
              <a:t>Phil’s weight </a:t>
            </a:r>
            <a:r>
              <a:rPr lang="en-IE" sz="2000" i="1" dirty="0">
                <a:solidFill>
                  <a:schemeClr val="tx1">
                    <a:lumMod val="75000"/>
                    <a:lumOff val="25000"/>
                  </a:schemeClr>
                </a:solidFill>
                <a:latin typeface="+mj-lt"/>
              </a:rPr>
              <a:t>should be approximately  40 x 2³ = 320 grams</a:t>
            </a:r>
            <a:r>
              <a:rPr lang="en-IE" sz="2400" i="1" dirty="0">
                <a:solidFill>
                  <a:schemeClr val="tx1">
                    <a:lumMod val="75000"/>
                    <a:lumOff val="25000"/>
                  </a:schemeClr>
                </a:solidFill>
                <a:latin typeface="+mj-lt"/>
              </a:rPr>
              <a:t>.</a:t>
            </a:r>
          </a:p>
        </p:txBody>
      </p:sp>
    </p:spTree>
    <p:extLst>
      <p:ext uri="{BB962C8B-B14F-4D97-AF65-F5344CB8AC3E}">
        <p14:creationId xmlns:p14="http://schemas.microsoft.com/office/powerpoint/2010/main" val="3631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53</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pic>
        <p:nvPicPr>
          <p:cNvPr id="7" name="Picture 2" descr="C:\Users\user\Desktop\Project Maths\IMG_17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6"/>
            <a:ext cx="9396536" cy="6873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5760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54</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594183" y="116632"/>
            <a:ext cx="8229600" cy="850106"/>
          </a:xfrm>
        </p:spPr>
        <p:txBody>
          <a:bodyPr/>
          <a:lstStyle/>
          <a:p>
            <a:r>
              <a:rPr lang="en-IE" dirty="0" smtClean="0"/>
              <a:t>Scale of Factor ½</a:t>
            </a:r>
            <a:endParaRPr lang="en-IE" dirty="0"/>
          </a:p>
        </p:txBody>
      </p:sp>
      <p:sp>
        <p:nvSpPr>
          <p:cNvPr id="8" name="Rectangle 7"/>
          <p:cNvSpPr/>
          <p:nvPr/>
        </p:nvSpPr>
        <p:spPr>
          <a:xfrm>
            <a:off x="749638" y="1196752"/>
            <a:ext cx="7920880" cy="1200329"/>
          </a:xfrm>
          <a:prstGeom prst="rect">
            <a:avLst/>
          </a:prstGeom>
        </p:spPr>
        <p:txBody>
          <a:bodyPr wrap="square">
            <a:spAutoFit/>
          </a:bodyPr>
          <a:lstStyle/>
          <a:p>
            <a:r>
              <a:rPr lang="en-IE" sz="2400" dirty="0" smtClean="0"/>
              <a:t>To crochet ‘Baby Dill’, simply halve the number of turns in the spiral base compared to Bill. Likewise, there will only be half the number of stitches per turn of the helix. </a:t>
            </a:r>
          </a:p>
        </p:txBody>
      </p:sp>
      <p:pic>
        <p:nvPicPr>
          <p:cNvPr id="10" name="Picture 3" descr="C:\Users\user\Desktop\Project Maths\IMG_17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96679"/>
            <a:ext cx="9144000" cy="416132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283968" y="2852936"/>
            <a:ext cx="4860032" cy="1015663"/>
          </a:xfrm>
          <a:prstGeom prst="rect">
            <a:avLst/>
          </a:prstGeom>
        </p:spPr>
        <p:txBody>
          <a:bodyPr wrap="square">
            <a:spAutoFit/>
          </a:bodyPr>
          <a:lstStyle/>
          <a:p>
            <a:r>
              <a:rPr lang="en-IE" sz="2800" b="1" dirty="0"/>
              <a:t>Dill’s surface area will be </a:t>
            </a:r>
            <a:r>
              <a:rPr lang="en-IE" sz="3200" b="1" dirty="0" smtClean="0"/>
              <a:t>(½)</a:t>
            </a:r>
            <a:r>
              <a:rPr lang="en-IE" sz="3200" b="1" dirty="0"/>
              <a:t>²  </a:t>
            </a:r>
            <a:r>
              <a:rPr lang="en-IE" sz="2800" b="1" dirty="0"/>
              <a:t>i.e. one quarter of Bill’s.</a:t>
            </a:r>
          </a:p>
        </p:txBody>
      </p:sp>
    </p:spTree>
    <p:extLst>
      <p:ext uri="{BB962C8B-B14F-4D97-AF65-F5344CB8AC3E}">
        <p14:creationId xmlns:p14="http://schemas.microsoft.com/office/powerpoint/2010/main" val="301081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anim calcmode="lin" valueType="num">
                                      <p:cBhvr>
                                        <p:cTn id="15" dur="2000" fill="hold"/>
                                        <p:tgtEl>
                                          <p:spTgt spid="10"/>
                                        </p:tgtEl>
                                        <p:attrNameLst>
                                          <p:attrName>ppt_x</p:attrName>
                                        </p:attrNameLst>
                                      </p:cBhvr>
                                      <p:tavLst>
                                        <p:tav tm="0">
                                          <p:val>
                                            <p:strVal val="#ppt_x"/>
                                          </p:val>
                                        </p:tav>
                                        <p:tav tm="100000">
                                          <p:val>
                                            <p:strVal val="#ppt_x"/>
                                          </p:val>
                                        </p:tav>
                                      </p:tavLst>
                                    </p:anim>
                                    <p:anim calcmode="lin" valueType="num">
                                      <p:cBhvr>
                                        <p:cTn id="16" dur="2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55</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pic>
        <p:nvPicPr>
          <p:cNvPr id="7" name="Picture 2" descr="C:\Users\user\Desktop\Project Maths\IMG_17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658" y="3284983"/>
            <a:ext cx="4821342" cy="27847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762000" y="202629"/>
            <a:ext cx="8229600" cy="850106"/>
          </a:xfrm>
        </p:spPr>
        <p:txBody>
          <a:bodyPr/>
          <a:lstStyle/>
          <a:p>
            <a:r>
              <a:rPr lang="en-IE" dirty="0" smtClean="0"/>
              <a:t>Scale of Factor ½ for eyes and beak</a:t>
            </a:r>
            <a:endParaRPr lang="en-IE" dirty="0"/>
          </a:p>
        </p:txBody>
      </p:sp>
      <p:pic>
        <p:nvPicPr>
          <p:cNvPr id="10" name="Picture 2" descr="C:\Users\user\Desktop\Project Maths\IMG_176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7" y="1196751"/>
            <a:ext cx="4032449" cy="2341916"/>
          </a:xfrm>
          <a:prstGeom prst="rect">
            <a:avLst/>
          </a:prstGeom>
          <a:noFill/>
          <a:extLst>
            <a:ext uri="{909E8E84-426E-40DD-AFC4-6F175D3DCCD1}">
              <a14:hiddenFill xmlns:a14="http://schemas.microsoft.com/office/drawing/2010/main">
                <a:solidFill>
                  <a:srgbClr val="FFFFFF"/>
                </a:solidFill>
              </a14:hiddenFill>
            </a:ext>
          </a:extLst>
        </p:spPr>
      </p:pic>
      <p:sp>
        <p:nvSpPr>
          <p:cNvPr id="11" name="Curved Left Arrow 10"/>
          <p:cNvSpPr/>
          <p:nvPr/>
        </p:nvSpPr>
        <p:spPr>
          <a:xfrm rot="1062650">
            <a:off x="5876425" y="1083331"/>
            <a:ext cx="637894" cy="28032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12" name="Right Arrow 11"/>
          <p:cNvSpPr/>
          <p:nvPr/>
        </p:nvSpPr>
        <p:spPr>
          <a:xfrm rot="3908820">
            <a:off x="5545817" y="2648937"/>
            <a:ext cx="4353060" cy="548167"/>
          </a:xfrm>
          <a:prstGeom prst="rightArrow">
            <a:avLst>
              <a:gd name="adj1" fmla="val 7904"/>
              <a:gd name="adj2" fmla="val 5962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TextBox 14"/>
          <p:cNvSpPr txBox="1"/>
          <p:nvPr/>
        </p:nvSpPr>
        <p:spPr>
          <a:xfrm>
            <a:off x="944755" y="4269215"/>
            <a:ext cx="2789991" cy="1200329"/>
          </a:xfrm>
          <a:prstGeom prst="rect">
            <a:avLst/>
          </a:prstGeom>
          <a:noFill/>
        </p:spPr>
        <p:txBody>
          <a:bodyPr wrap="square" rtlCol="0">
            <a:spAutoFit/>
          </a:bodyPr>
          <a:lstStyle/>
          <a:p>
            <a:r>
              <a:rPr lang="en-IE" sz="2400" dirty="0" smtClean="0"/>
              <a:t>Students to check the areas using the formulae</a:t>
            </a:r>
            <a:endParaRPr lang="en-IE" sz="2400" dirty="0"/>
          </a:p>
        </p:txBody>
      </p:sp>
    </p:spTree>
    <p:extLst>
      <p:ext uri="{BB962C8B-B14F-4D97-AF65-F5344CB8AC3E}">
        <p14:creationId xmlns:p14="http://schemas.microsoft.com/office/powerpoint/2010/main" val="4600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500"/>
                                        <p:tgtEl>
                                          <p:spTgt spid="10"/>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500"/>
                                        <p:tgtEl>
                                          <p:spTgt spid="11"/>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500"/>
                                        <p:tgtEl>
                                          <p:spTgt spid="12"/>
                                        </p:tgtEl>
                                      </p:cBhvr>
                                    </p:animEffect>
                                  </p:childTnLst>
                                </p:cTn>
                              </p:par>
                            </p:childTnLst>
                          </p:cTn>
                        </p:par>
                        <p:par>
                          <p:cTn id="20" fill="hold">
                            <p:stCondLst>
                              <p:cond delay="2000"/>
                            </p:stCondLst>
                            <p:childTnLst>
                              <p:par>
                                <p:cTn id="21" presetID="1" presetClass="entr" presetSubtype="0" fill="hold" nodeType="afterEffect">
                                  <p:stCondLst>
                                    <p:cond delay="100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56</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575455" y="35497"/>
            <a:ext cx="8229600" cy="1143000"/>
          </a:xfrm>
        </p:spPr>
        <p:txBody>
          <a:bodyPr/>
          <a:lstStyle/>
          <a:p>
            <a:r>
              <a:rPr lang="en-IE" dirty="0" smtClean="0"/>
              <a:t>Scale of Factor ½</a:t>
            </a:r>
            <a:endParaRPr lang="en-IE" dirty="0"/>
          </a:p>
        </p:txBody>
      </p:sp>
      <p:sp>
        <p:nvSpPr>
          <p:cNvPr id="8" name="Rectangle 7"/>
          <p:cNvSpPr/>
          <p:nvPr/>
        </p:nvSpPr>
        <p:spPr>
          <a:xfrm>
            <a:off x="634211" y="1340768"/>
            <a:ext cx="8280920" cy="3877985"/>
          </a:xfrm>
          <a:prstGeom prst="rect">
            <a:avLst/>
          </a:prstGeom>
        </p:spPr>
        <p:txBody>
          <a:bodyPr wrap="square">
            <a:spAutoFit/>
          </a:bodyPr>
          <a:lstStyle/>
          <a:p>
            <a:r>
              <a:rPr lang="en-IE" sz="2800" dirty="0"/>
              <a:t>H</a:t>
            </a:r>
            <a:r>
              <a:rPr lang="en-IE" sz="2800" dirty="0" smtClean="0"/>
              <a:t>ow </a:t>
            </a:r>
            <a:r>
              <a:rPr lang="en-IE" sz="2800" dirty="0"/>
              <a:t>much </a:t>
            </a:r>
            <a:r>
              <a:rPr lang="en-IE" sz="2800" dirty="0" smtClean="0"/>
              <a:t>filling will </a:t>
            </a:r>
            <a:r>
              <a:rPr lang="en-IE" sz="2800" dirty="0"/>
              <a:t>be needed </a:t>
            </a:r>
            <a:r>
              <a:rPr lang="en-IE" sz="2800" dirty="0" smtClean="0"/>
              <a:t>to stuff Dill?</a:t>
            </a:r>
          </a:p>
          <a:p>
            <a:endParaRPr lang="en-IE" sz="2800" dirty="0"/>
          </a:p>
          <a:p>
            <a:r>
              <a:rPr lang="en-IE" sz="2800" dirty="0"/>
              <a:t>Based on the conclusions made about Big Phil, </a:t>
            </a:r>
            <a:r>
              <a:rPr lang="en-IE" sz="2800" dirty="0" smtClean="0"/>
              <a:t>students should be able to see that Dill’s </a:t>
            </a:r>
            <a:r>
              <a:rPr lang="en-IE" sz="2800" b="1" dirty="0" smtClean="0"/>
              <a:t>volume</a:t>
            </a:r>
            <a:r>
              <a:rPr lang="en-IE" sz="2800" dirty="0" smtClean="0"/>
              <a:t> is  </a:t>
            </a:r>
            <a:r>
              <a:rPr lang="en-IE" sz="3200" dirty="0" smtClean="0"/>
              <a:t>(½)</a:t>
            </a:r>
            <a:r>
              <a:rPr lang="en-IE" sz="3200" dirty="0"/>
              <a:t>³</a:t>
            </a:r>
            <a:r>
              <a:rPr lang="en-IE" sz="2800" dirty="0"/>
              <a:t> times </a:t>
            </a:r>
            <a:r>
              <a:rPr lang="en-IE" sz="2800" dirty="0" smtClean="0"/>
              <a:t>that of </a:t>
            </a:r>
            <a:r>
              <a:rPr lang="en-IE" sz="2800" dirty="0"/>
              <a:t>Bill. </a:t>
            </a:r>
            <a:endParaRPr lang="en-IE" sz="2800" dirty="0" smtClean="0"/>
          </a:p>
          <a:p>
            <a:endParaRPr lang="en-IE" sz="2800" dirty="0"/>
          </a:p>
          <a:p>
            <a:r>
              <a:rPr lang="en-IE" sz="2800" dirty="0" smtClean="0"/>
              <a:t>The required weight of stuffing is therefore:</a:t>
            </a:r>
          </a:p>
          <a:p>
            <a:endParaRPr lang="en-IE" sz="1400" dirty="0"/>
          </a:p>
          <a:p>
            <a:r>
              <a:rPr lang="en-IE" sz="2800" dirty="0" smtClean="0"/>
              <a:t>40 </a:t>
            </a:r>
            <a:r>
              <a:rPr lang="en-IE" sz="2800" dirty="0"/>
              <a:t>x </a:t>
            </a:r>
            <a:r>
              <a:rPr lang="en-IE" sz="3200" dirty="0"/>
              <a:t>(½)³</a:t>
            </a:r>
            <a:r>
              <a:rPr lang="en-IE" sz="2800" dirty="0"/>
              <a:t> = 5 grams.</a:t>
            </a:r>
          </a:p>
        </p:txBody>
      </p:sp>
    </p:spTree>
    <p:extLst>
      <p:ext uri="{BB962C8B-B14F-4D97-AF65-F5344CB8AC3E}">
        <p14:creationId xmlns:p14="http://schemas.microsoft.com/office/powerpoint/2010/main" val="36195251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57</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pic>
        <p:nvPicPr>
          <p:cNvPr id="7" name="Picture 2" descr="C:\Users\user\Desktop\Project Maths\IMG_17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220"/>
            <a:ext cx="9144000" cy="6837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379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196752"/>
            <a:ext cx="8229600" cy="4525963"/>
          </a:xfrm>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58</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630357" y="116632"/>
            <a:ext cx="8229600" cy="1143000"/>
          </a:xfrm>
        </p:spPr>
        <p:txBody>
          <a:bodyPr/>
          <a:lstStyle/>
          <a:p>
            <a:r>
              <a:rPr lang="en-IE" dirty="0" smtClean="0"/>
              <a:t>Finishing up</a:t>
            </a:r>
            <a:endParaRPr lang="en-IE" dirty="0"/>
          </a:p>
        </p:txBody>
      </p:sp>
      <p:sp>
        <p:nvSpPr>
          <p:cNvPr id="8" name="Content Placeholder 2"/>
          <p:cNvSpPr txBox="1">
            <a:spLocks/>
          </p:cNvSpPr>
          <p:nvPr/>
        </p:nvSpPr>
        <p:spPr bwMode="auto">
          <a:xfrm>
            <a:off x="914400" y="2057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smtClean="0"/>
              <a:t>Eyes and beak to be sewn onto the helical section </a:t>
            </a:r>
          </a:p>
          <a:p>
            <a:endParaRPr lang="en-IE" smtClean="0"/>
          </a:p>
          <a:p>
            <a:r>
              <a:rPr lang="en-IE" smtClean="0"/>
              <a:t>Wings can be added, and students can include ornamental touches (flowers etc.) if they wish</a:t>
            </a:r>
          </a:p>
          <a:p>
            <a:endParaRPr lang="en-IE" smtClean="0"/>
          </a:p>
          <a:p>
            <a:r>
              <a:rPr lang="en-IE" smtClean="0"/>
              <a:t>Sew up the top hole and you are finally ready to make a….</a:t>
            </a:r>
            <a:endParaRPr lang="en-IE" dirty="0"/>
          </a:p>
        </p:txBody>
      </p:sp>
    </p:spTree>
    <p:extLst>
      <p:ext uri="{BB962C8B-B14F-4D97-AF65-F5344CB8AC3E}">
        <p14:creationId xmlns:p14="http://schemas.microsoft.com/office/powerpoint/2010/main" val="38869561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59</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pic>
        <p:nvPicPr>
          <p:cNvPr id="8" name="Picture 2" descr="C:\Users\user\Desktop\Project Maths\IMG_17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107504" y="5774507"/>
            <a:ext cx="2195736" cy="1008112"/>
          </a:xfrm>
          <a:noFill/>
        </p:spPr>
        <p:txBody>
          <a:bodyPr>
            <a:normAutofit fontScale="90000"/>
          </a:bodyPr>
          <a:lstStyle/>
          <a:p>
            <a:r>
              <a:rPr lang="en-IE" b="1" dirty="0" smtClean="0">
                <a:solidFill>
                  <a:srgbClr val="990033"/>
                </a:solidFill>
              </a:rPr>
              <a:t> …Family Album!</a:t>
            </a:r>
            <a:endParaRPr lang="en-IE" b="1" dirty="0">
              <a:solidFill>
                <a:srgbClr val="990033"/>
              </a:solidFill>
            </a:endParaRPr>
          </a:p>
        </p:txBody>
      </p:sp>
    </p:spTree>
    <p:extLst>
      <p:ext uri="{BB962C8B-B14F-4D97-AF65-F5344CB8AC3E}">
        <p14:creationId xmlns:p14="http://schemas.microsoft.com/office/powerpoint/2010/main" val="3109913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Introduction</a:t>
            </a:r>
            <a:endParaRPr lang="en-IE" b="1"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IE" sz="2800" b="1" dirty="0" smtClean="0">
                <a:solidFill>
                  <a:srgbClr val="990033"/>
                </a:solidFill>
              </a:rPr>
              <a:t>Resources used </a:t>
            </a:r>
            <a:endParaRPr lang="en-IE" sz="2800" dirty="0"/>
          </a:p>
          <a:p>
            <a:pPr eaLnBrk="1" fontAlgn="auto" hangingPunct="1">
              <a:spcAft>
                <a:spcPts val="0"/>
              </a:spcAft>
              <a:buFont typeface="Arial" pitchFamily="34" charset="0"/>
              <a:buChar char="•"/>
              <a:defRPr/>
            </a:pPr>
            <a:r>
              <a:rPr lang="en-IE" sz="2800" dirty="0" smtClean="0"/>
              <a:t>Too numerous to mention!</a:t>
            </a:r>
          </a:p>
          <a:p>
            <a:pPr eaLnBrk="1" fontAlgn="auto" hangingPunct="1">
              <a:spcAft>
                <a:spcPts val="0"/>
              </a:spcAft>
              <a:buFont typeface="Arial" pitchFamily="34" charset="0"/>
              <a:buChar char="•"/>
              <a:defRPr/>
            </a:pPr>
            <a:r>
              <a:rPr lang="en-IE" sz="2800" dirty="0" smtClean="0"/>
              <a:t>However the most important resources used throughout this lesson study were;</a:t>
            </a:r>
          </a:p>
          <a:p>
            <a:pPr lvl="1" eaLnBrk="1" fontAlgn="auto" hangingPunct="1">
              <a:spcAft>
                <a:spcPts val="0"/>
              </a:spcAft>
              <a:buFont typeface="Arial" pitchFamily="34" charset="0"/>
              <a:buChar char="•"/>
              <a:defRPr/>
            </a:pPr>
            <a:r>
              <a:rPr lang="en-IE" sz="2400" dirty="0" smtClean="0"/>
              <a:t>Time</a:t>
            </a:r>
          </a:p>
          <a:p>
            <a:pPr lvl="1" eaLnBrk="1" fontAlgn="auto" hangingPunct="1">
              <a:spcAft>
                <a:spcPts val="0"/>
              </a:spcAft>
              <a:buFont typeface="Arial" pitchFamily="34" charset="0"/>
              <a:buChar char="•"/>
              <a:defRPr/>
            </a:pPr>
            <a:r>
              <a:rPr lang="en-IE" sz="2400" dirty="0" smtClean="0"/>
              <a:t> Teachers</a:t>
            </a:r>
          </a:p>
          <a:p>
            <a:pPr lvl="1" eaLnBrk="1" fontAlgn="auto" hangingPunct="1">
              <a:spcAft>
                <a:spcPts val="0"/>
              </a:spcAft>
              <a:buFont typeface="Arial" pitchFamily="34" charset="0"/>
              <a:buChar char="•"/>
              <a:defRPr/>
            </a:pPr>
            <a:r>
              <a:rPr lang="en-IE" sz="2400" dirty="0" smtClean="0"/>
              <a:t> </a:t>
            </a:r>
            <a:r>
              <a:rPr lang="en-IE" sz="2400" dirty="0"/>
              <a:t>T</a:t>
            </a:r>
            <a:r>
              <a:rPr lang="en-IE" sz="2400" dirty="0" smtClean="0"/>
              <a:t>he students themselves and their willingness to engage with the activities</a:t>
            </a:r>
          </a:p>
          <a:p>
            <a:pPr marL="0" indent="0" eaLnBrk="1" fontAlgn="auto" hangingPunct="1">
              <a:spcAft>
                <a:spcPts val="0"/>
              </a:spcAft>
              <a:buFont typeface="Arial" pitchFamily="34" charset="0"/>
              <a:buNone/>
              <a:defRPr/>
            </a:pPr>
            <a:endParaRPr lang="en-IE" sz="2800" dirty="0" smtClean="0"/>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endParaRPr lang="en-IE" dirty="0"/>
          </a:p>
        </p:txBody>
      </p:sp>
      <p:sp>
        <p:nvSpPr>
          <p:cNvPr id="4" name="Slide Number Placeholder 3"/>
          <p:cNvSpPr>
            <a:spLocks noGrp="1"/>
          </p:cNvSpPr>
          <p:nvPr>
            <p:ph type="sldNum" sz="quarter" idx="12"/>
          </p:nvPr>
        </p:nvSpPr>
        <p:spPr/>
        <p:txBody>
          <a:bodyPr/>
          <a:lstStyle/>
          <a:p>
            <a:pPr>
              <a:defRPr/>
            </a:pPr>
            <a:fld id="{268BAFCC-65C4-4A74-B3D2-06A429979A84}" type="slidenum">
              <a:rPr lang="en-IE" smtClean="0"/>
              <a:pPr>
                <a:defRPr/>
              </a:pPr>
              <a:t>6</a:t>
            </a:fld>
            <a:endParaRPr lang="en-IE"/>
          </a:p>
        </p:txBody>
      </p:sp>
    </p:spTree>
    <p:extLst>
      <p:ext uri="{BB962C8B-B14F-4D97-AF65-F5344CB8AC3E}">
        <p14:creationId xmlns:p14="http://schemas.microsoft.com/office/powerpoint/2010/main" val="364636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60</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IE" dirty="0"/>
          </a:p>
        </p:txBody>
      </p:sp>
      <p:sp>
        <p:nvSpPr>
          <p:cNvPr id="7" name="Title 1"/>
          <p:cNvSpPr>
            <a:spLocks noGrp="1"/>
          </p:cNvSpPr>
          <p:nvPr>
            <p:ph type="title"/>
          </p:nvPr>
        </p:nvSpPr>
        <p:spPr>
          <a:xfrm>
            <a:off x="914400" y="399120"/>
            <a:ext cx="8229600" cy="1143000"/>
          </a:xfrm>
        </p:spPr>
        <p:txBody>
          <a:bodyPr>
            <a:normAutofit fontScale="90000"/>
          </a:bodyPr>
          <a:lstStyle/>
          <a:p>
            <a:r>
              <a:rPr lang="en-IE" dirty="0" smtClean="0"/>
              <a:t>What other areas of (more advanced) mathematics might also be explored?</a:t>
            </a:r>
            <a:endParaRPr lang="en-IE" dirty="0"/>
          </a:p>
        </p:txBody>
      </p:sp>
      <p:sp>
        <p:nvSpPr>
          <p:cNvPr id="8" name="Content Placeholder 2"/>
          <p:cNvSpPr txBox="1">
            <a:spLocks/>
          </p:cNvSpPr>
          <p:nvPr/>
        </p:nvSpPr>
        <p:spPr bwMode="auto">
          <a:xfrm>
            <a:off x="914400" y="20574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dirty="0" smtClean="0"/>
              <a:t>The effect of varying </a:t>
            </a:r>
            <a:r>
              <a:rPr lang="en-IE" b="1" dirty="0" smtClean="0"/>
              <a:t>arithmetic progressions </a:t>
            </a:r>
            <a:r>
              <a:rPr lang="en-IE" dirty="0" smtClean="0"/>
              <a:t>in the crochet pattern</a:t>
            </a:r>
            <a:endParaRPr lang="en-IE" sz="900" dirty="0" smtClean="0"/>
          </a:p>
          <a:p>
            <a:r>
              <a:rPr lang="en-IE" dirty="0" smtClean="0"/>
              <a:t>Changing other physical variables and investigating their effects on scale)</a:t>
            </a:r>
          </a:p>
          <a:p>
            <a:pPr lvl="1"/>
            <a:r>
              <a:rPr lang="en-IE" b="1" i="1" dirty="0" smtClean="0"/>
              <a:t>Thickness of wool</a:t>
            </a:r>
          </a:p>
          <a:p>
            <a:pPr lvl="1"/>
            <a:r>
              <a:rPr lang="en-IE" b="1" i="1" dirty="0" smtClean="0"/>
              <a:t>Size of crochet hook</a:t>
            </a:r>
          </a:p>
          <a:p>
            <a:endParaRPr lang="en-IE" sz="900" dirty="0" smtClean="0"/>
          </a:p>
          <a:p>
            <a:r>
              <a:rPr lang="en-IE" b="1" dirty="0" smtClean="0"/>
              <a:t>Non-Euclidian geometry</a:t>
            </a:r>
            <a:r>
              <a:rPr lang="en-IE" dirty="0" smtClean="0"/>
              <a:t> on the curved surfaces (where the angles of triangles sum to &gt;180 degrees)</a:t>
            </a:r>
          </a:p>
          <a:p>
            <a:endParaRPr lang="en-IE" dirty="0" smtClean="0"/>
          </a:p>
          <a:p>
            <a:r>
              <a:rPr lang="en-IE" dirty="0" smtClean="0"/>
              <a:t>Visualising </a:t>
            </a:r>
            <a:r>
              <a:rPr lang="en-IE" b="1" dirty="0" smtClean="0"/>
              <a:t>hyperbolic geometry </a:t>
            </a:r>
            <a:r>
              <a:rPr lang="en-IE" dirty="0" smtClean="0"/>
              <a:t>using hyperbolic crochet patterns </a:t>
            </a:r>
          </a:p>
          <a:p>
            <a:pPr lvl="1"/>
            <a:r>
              <a:rPr lang="en-IE" dirty="0" smtClean="0">
                <a:hlinkClick r:id="rId3"/>
              </a:rPr>
              <a:t>www.youtube.com/watch?v=w1TBZhd-sN0</a:t>
            </a:r>
            <a:r>
              <a:rPr lang="en-IE" dirty="0" smtClean="0"/>
              <a:t> </a:t>
            </a:r>
          </a:p>
        </p:txBody>
      </p:sp>
    </p:spTree>
    <p:extLst>
      <p:ext uri="{BB962C8B-B14F-4D97-AF65-F5344CB8AC3E}">
        <p14:creationId xmlns:p14="http://schemas.microsoft.com/office/powerpoint/2010/main" val="768794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61</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IE" dirty="0" smtClean="0"/>
              <a:t>Introduction</a:t>
            </a:r>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dirty="0" smtClean="0"/>
              <a:t>Just before I get to the reflections of the lesson study, I have one more lesson to share with you.</a:t>
            </a:r>
          </a:p>
          <a:p>
            <a:pPr marL="0" indent="0">
              <a:buNone/>
            </a:pPr>
            <a:endParaRPr lang="en-IE" dirty="0"/>
          </a:p>
          <a:p>
            <a:pPr marL="0" indent="0">
              <a:buNone/>
            </a:pPr>
            <a:r>
              <a:rPr lang="en-IE" b="1" dirty="0">
                <a:solidFill>
                  <a:srgbClr val="990033"/>
                </a:solidFill>
              </a:rPr>
              <a:t>Getting animated about differentials</a:t>
            </a:r>
          </a:p>
          <a:p>
            <a:pPr marL="0" indent="0">
              <a:buNone/>
            </a:pPr>
            <a:r>
              <a:rPr lang="en-IE" dirty="0" smtClean="0"/>
              <a:t> </a:t>
            </a:r>
          </a:p>
          <a:p>
            <a:pPr marL="0" indent="0">
              <a:buNone/>
            </a:pPr>
            <a:endParaRPr lang="en-IE" dirty="0"/>
          </a:p>
        </p:txBody>
      </p:sp>
    </p:spTree>
    <p:extLst>
      <p:ext uri="{BB962C8B-B14F-4D97-AF65-F5344CB8AC3E}">
        <p14:creationId xmlns:p14="http://schemas.microsoft.com/office/powerpoint/2010/main" val="149180276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62</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3" name="Title 1"/>
          <p:cNvSpPr txBox="1">
            <a:spLocks/>
          </p:cNvSpPr>
          <p:nvPr/>
        </p:nvSpPr>
        <p:spPr bwMode="auto">
          <a:xfrm>
            <a:off x="748612" y="188640"/>
            <a:ext cx="8229600" cy="156396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IE" dirty="0" smtClean="0"/>
              <a:t>Lesson Plan</a:t>
            </a:r>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dirty="0"/>
              <a:t>To explain tangents as the local gradient of a curve</a:t>
            </a:r>
          </a:p>
          <a:p>
            <a:endParaRPr lang="en-IE" dirty="0"/>
          </a:p>
          <a:p>
            <a:r>
              <a:rPr lang="en-IE" dirty="0"/>
              <a:t>To use a strong visual analogy to reinforce the concepts of sign of slope, point of inflection and max/min turning points</a:t>
            </a:r>
          </a:p>
          <a:p>
            <a:endParaRPr lang="en-IE" dirty="0"/>
          </a:p>
          <a:p>
            <a:r>
              <a:rPr lang="en-IE" dirty="0"/>
              <a:t>To use humour to encourage students to think about other real-life applications of calculus</a:t>
            </a:r>
          </a:p>
          <a:p>
            <a:pPr marL="0" indent="0">
              <a:buNone/>
            </a:pPr>
            <a:endParaRPr lang="en-IE" dirty="0"/>
          </a:p>
        </p:txBody>
      </p:sp>
    </p:spTree>
    <p:extLst>
      <p:ext uri="{BB962C8B-B14F-4D97-AF65-F5344CB8AC3E}">
        <p14:creationId xmlns:p14="http://schemas.microsoft.com/office/powerpoint/2010/main" val="5540561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63</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dirty="0" smtClean="0"/>
              <a:t> </a:t>
            </a:r>
          </a:p>
          <a:p>
            <a:pPr marL="0" indent="0">
              <a:buNone/>
            </a:pPr>
            <a:endParaRPr lang="en-IE" dirty="0"/>
          </a:p>
        </p:txBody>
      </p:sp>
      <p:sp>
        <p:nvSpPr>
          <p:cNvPr id="7" name="Title 1"/>
          <p:cNvSpPr>
            <a:spLocks noGrp="1"/>
          </p:cNvSpPr>
          <p:nvPr>
            <p:ph type="title"/>
          </p:nvPr>
        </p:nvSpPr>
        <p:spPr>
          <a:xfrm>
            <a:off x="1147921" y="188640"/>
            <a:ext cx="6512511" cy="1440160"/>
          </a:xfrm>
        </p:spPr>
        <p:txBody>
          <a:bodyPr/>
          <a:lstStyle/>
          <a:p>
            <a:pPr marL="0" indent="0" algn="ctr">
              <a:buNone/>
            </a:pPr>
            <a:r>
              <a:rPr lang="en-IE" dirty="0" smtClean="0"/>
              <a:t/>
            </a:r>
            <a:br>
              <a:rPr lang="en-IE" dirty="0" smtClean="0"/>
            </a:br>
            <a:r>
              <a:rPr lang="en-IE" dirty="0"/>
              <a:t/>
            </a:r>
            <a:br>
              <a:rPr lang="en-IE" dirty="0"/>
            </a:br>
            <a:r>
              <a:rPr lang="en-IE" dirty="0" smtClean="0"/>
              <a:t>Learning Outcomes</a:t>
            </a:r>
            <a:br>
              <a:rPr lang="en-IE" dirty="0" smtClean="0"/>
            </a:br>
            <a:r>
              <a:rPr lang="en-IE" dirty="0" smtClean="0"/>
              <a:t/>
            </a:r>
            <a:br>
              <a:rPr lang="en-IE" dirty="0" smtClean="0"/>
            </a:br>
            <a:endParaRPr lang="en-IE" dirty="0"/>
          </a:p>
        </p:txBody>
      </p:sp>
      <p:sp>
        <p:nvSpPr>
          <p:cNvPr id="8" name="Content Placeholder 2"/>
          <p:cNvSpPr txBox="1">
            <a:spLocks/>
          </p:cNvSpPr>
          <p:nvPr/>
        </p:nvSpPr>
        <p:spPr>
          <a:xfrm>
            <a:off x="1259632" y="2276872"/>
            <a:ext cx="6400800" cy="347472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E" dirty="0" smtClean="0"/>
              <a:t>Students gain an intuitive feel for tangents to curves</a:t>
            </a:r>
          </a:p>
          <a:p>
            <a:endParaRPr lang="en-IE" dirty="0" smtClean="0"/>
          </a:p>
          <a:p>
            <a:r>
              <a:rPr lang="en-IE" dirty="0" smtClean="0"/>
              <a:t>Students thereby overcome the perception that calculus is abstract and inaccessible</a:t>
            </a:r>
          </a:p>
          <a:p>
            <a:endParaRPr lang="en-IE" dirty="0" smtClean="0"/>
          </a:p>
          <a:p>
            <a:endParaRPr lang="en-IE" dirty="0"/>
          </a:p>
        </p:txBody>
      </p:sp>
    </p:spTree>
    <p:extLst>
      <p:ext uri="{BB962C8B-B14F-4D97-AF65-F5344CB8AC3E}">
        <p14:creationId xmlns:p14="http://schemas.microsoft.com/office/powerpoint/2010/main" val="6287973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64</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dirty="0" smtClean="0"/>
              <a:t> </a:t>
            </a:r>
          </a:p>
          <a:p>
            <a:pPr marL="0" indent="0">
              <a:buNone/>
            </a:pPr>
            <a:endParaRPr lang="en-IE" dirty="0"/>
          </a:p>
        </p:txBody>
      </p:sp>
      <p:sp>
        <p:nvSpPr>
          <p:cNvPr id="8" name="Content Placeholder 2"/>
          <p:cNvSpPr txBox="1">
            <a:spLocks/>
          </p:cNvSpPr>
          <p:nvPr/>
        </p:nvSpPr>
        <p:spPr>
          <a:xfrm>
            <a:off x="1259632" y="2276872"/>
            <a:ext cx="6400800" cy="347472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a:p>
        </p:txBody>
      </p:sp>
      <p:sp>
        <p:nvSpPr>
          <p:cNvPr id="2" name="Title 1"/>
          <p:cNvSpPr>
            <a:spLocks noGrp="1"/>
          </p:cNvSpPr>
          <p:nvPr>
            <p:ph type="title"/>
          </p:nvPr>
        </p:nvSpPr>
        <p:spPr/>
        <p:txBody>
          <a:bodyPr/>
          <a:lstStyle/>
          <a:p>
            <a:endParaRPr lang="en-I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340769"/>
            <a:ext cx="8229600" cy="493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37550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65</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dirty="0" smtClean="0"/>
              <a:t> </a:t>
            </a:r>
          </a:p>
          <a:p>
            <a:pPr marL="0" indent="0">
              <a:buNone/>
            </a:pPr>
            <a:endParaRPr lang="en-IE" dirty="0"/>
          </a:p>
        </p:txBody>
      </p:sp>
      <p:sp>
        <p:nvSpPr>
          <p:cNvPr id="8" name="Content Placeholder 2"/>
          <p:cNvSpPr txBox="1">
            <a:spLocks/>
          </p:cNvSpPr>
          <p:nvPr/>
        </p:nvSpPr>
        <p:spPr>
          <a:xfrm>
            <a:off x="1259632" y="2276872"/>
            <a:ext cx="6400800" cy="347472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a:p>
        </p:txBody>
      </p:sp>
      <p:sp>
        <p:nvSpPr>
          <p:cNvPr id="10" name="Title 1"/>
          <p:cNvSpPr txBox="1">
            <a:spLocks/>
          </p:cNvSpPr>
          <p:nvPr/>
        </p:nvSpPr>
        <p:spPr bwMode="auto">
          <a:xfrm>
            <a:off x="607031" y="260648"/>
            <a:ext cx="8229600" cy="1143000"/>
          </a:xfrm>
          <a:prstGeom prst="rect">
            <a:avLst/>
          </a:prstGeom>
          <a:solidFill>
            <a:schemeClr val="tx1">
              <a:lumMod val="75000"/>
              <a:lumOff val="25000"/>
            </a:schemeClr>
          </a:solidFill>
          <a:ln>
            <a:noFill/>
          </a:ln>
          <a:effectLst>
            <a:softEdge rad="127000"/>
          </a:effectLst>
          <a:scene3d>
            <a:camera prst="obliqueBottomLeft"/>
            <a:lightRig rig="threePt" dir="t"/>
          </a:scene3d>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u="sng" kern="1200">
                <a:solidFill>
                  <a:schemeClr val="bg1">
                    <a:lumMod val="85000"/>
                  </a:schemeClr>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IE" sz="6600" dirty="0" smtClean="0">
                <a:latin typeface="Brush Script MT" pitchFamily="66" charset="0"/>
              </a:rPr>
              <a:t>Did you get all that?</a:t>
            </a:r>
            <a:endParaRPr lang="en-IE" sz="6600" dirty="0">
              <a:latin typeface="Brush Script MT" pitchFamily="66" charset="0"/>
            </a:endParaRPr>
          </a:p>
        </p:txBody>
      </p:sp>
      <p:sp>
        <p:nvSpPr>
          <p:cNvPr id="11" name="Content Placeholder 2"/>
          <p:cNvSpPr txBox="1">
            <a:spLocks/>
          </p:cNvSpPr>
          <p:nvPr/>
        </p:nvSpPr>
        <p:spPr>
          <a:xfrm>
            <a:off x="762000" y="1752600"/>
            <a:ext cx="8229600" cy="4525963"/>
          </a:xfrm>
          <a:prstGeom prst="rect">
            <a:avLst/>
          </a:prstGeom>
        </p:spPr>
        <p:txBody>
          <a:bodyPr>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IE" sz="5400" dirty="0" smtClean="0">
                <a:latin typeface="Cooper Black" pitchFamily="18" charset="0"/>
              </a:rPr>
              <a:t>No? </a:t>
            </a:r>
            <a:endParaRPr lang="en-IE" sz="5400" dirty="0">
              <a:latin typeface="Cooper Black" pitchFamily="18" charset="0"/>
            </a:endParaRPr>
          </a:p>
        </p:txBody>
      </p:sp>
      <p:sp>
        <p:nvSpPr>
          <p:cNvPr id="12" name="TextBox 11"/>
          <p:cNvSpPr txBox="1"/>
          <p:nvPr/>
        </p:nvSpPr>
        <p:spPr>
          <a:xfrm>
            <a:off x="1395264" y="4776936"/>
            <a:ext cx="5688632" cy="830997"/>
          </a:xfrm>
          <a:prstGeom prst="rect">
            <a:avLst/>
          </a:prstGeom>
          <a:noFill/>
        </p:spPr>
        <p:txBody>
          <a:bodyPr wrap="square" rtlCol="0">
            <a:spAutoFit/>
          </a:bodyPr>
          <a:lstStyle/>
          <a:p>
            <a:r>
              <a:rPr lang="en-IE" sz="4800" dirty="0" smtClean="0">
                <a:latin typeface="Showcard Gothic" pitchFamily="82" charset="0"/>
              </a:rPr>
              <a:t>Ok…….</a:t>
            </a:r>
            <a:endParaRPr lang="en-IE" sz="4800" dirty="0">
              <a:latin typeface="Showcard Gothic" pitchFamily="82" charset="0"/>
            </a:endParaRPr>
          </a:p>
        </p:txBody>
      </p:sp>
      <p:pic>
        <p:nvPicPr>
          <p:cNvPr id="13" name="Picture 2" descr="C:\Users\user\AppData\Local\Microsoft\Windows\Temporary Internet Files\Content.IE5\79ANMP3W\MC90043381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067" y="2256656"/>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061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endParaRPr lang="en-IE" b="1" dirty="0">
              <a:solidFill>
                <a:srgbClr val="990033"/>
              </a:solidFill>
            </a:endParaRPr>
          </a:p>
          <a:p>
            <a:pPr marL="0" indent="0">
              <a:buNone/>
            </a:pPr>
            <a:endParaRPr lang="en-IE" dirty="0"/>
          </a:p>
          <a:p>
            <a:pPr marL="0" indent="0" eaLnBrk="1" fontAlgn="auto" hangingPunct="1">
              <a:spcAft>
                <a:spcPts val="0"/>
              </a:spcAft>
              <a:buNone/>
              <a:defRPr/>
            </a:pPr>
            <a:endParaRPr lang="en-IE" dirty="0" smtClean="0"/>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BE5DCA4E-1579-4A31-9E5B-C320DFAAF292}" type="slidenum">
              <a:rPr lang="en-IE" smtClean="0"/>
              <a:pPr>
                <a:defRPr/>
              </a:pPr>
              <a:t>66</a:t>
            </a:fld>
            <a:endParaRPr lang="en-IE"/>
          </a:p>
        </p:txBody>
      </p:sp>
      <p:sp>
        <p:nvSpPr>
          <p:cNvPr id="9" name="Content Placeholder 2"/>
          <p:cNvSpPr txBox="1">
            <a:spLocks/>
          </p:cNvSpPr>
          <p:nvPr/>
        </p:nvSpPr>
        <p:spPr bwMode="auto">
          <a:xfrm>
            <a:off x="609600" y="1752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a:p>
        </p:txBody>
      </p:sp>
      <p:sp>
        <p:nvSpPr>
          <p:cNvPr id="14" name="Content Placeholder 2"/>
          <p:cNvSpPr txBox="1">
            <a:spLocks/>
          </p:cNvSpPr>
          <p:nvPr/>
        </p:nvSpPr>
        <p:spPr bwMode="auto">
          <a:xfrm>
            <a:off x="762000" y="1905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lumMod val="75000"/>
                    <a:lumOff val="25000"/>
                  </a:schemeClr>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lumMod val="75000"/>
                    <a:lumOff val="25000"/>
                  </a:schemeClr>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lumMod val="75000"/>
                    <a:lumOff val="25000"/>
                  </a:schemeClr>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IE" dirty="0" smtClean="0"/>
              <a:t> </a:t>
            </a:r>
          </a:p>
          <a:p>
            <a:pPr marL="0" indent="0">
              <a:buNone/>
            </a:pPr>
            <a:r>
              <a:rPr lang="en-IE" dirty="0" smtClean="0">
                <a:hlinkClick r:id="rId3" action="ppaction://hlinkfile"/>
              </a:rPr>
              <a:t>Play </a:t>
            </a:r>
            <a:r>
              <a:rPr lang="en-IE" smtClean="0">
                <a:hlinkClick r:id="rId3" action="ppaction://hlinkfile"/>
              </a:rPr>
              <a:t>Video</a:t>
            </a:r>
            <a:r>
              <a:rPr lang="en-IE" smtClean="0"/>
              <a:t> </a:t>
            </a:r>
            <a:endParaRPr lang="en-IE" dirty="0" smtClean="0"/>
          </a:p>
          <a:p>
            <a:pPr marL="0" indent="0">
              <a:buNone/>
            </a:pPr>
            <a:endParaRPr lang="en-IE" dirty="0"/>
          </a:p>
          <a:p>
            <a:pPr marL="0" indent="0">
              <a:buNone/>
            </a:pPr>
            <a:r>
              <a:rPr lang="en-IE" dirty="0">
                <a:hlinkClick r:id="rId4"/>
              </a:rPr>
              <a:t>https://vimeo.com/77002316</a:t>
            </a:r>
            <a:endParaRPr lang="en-IE" dirty="0"/>
          </a:p>
        </p:txBody>
      </p:sp>
      <p:sp>
        <p:nvSpPr>
          <p:cNvPr id="7" name="Title 1"/>
          <p:cNvSpPr>
            <a:spLocks noGrp="1"/>
          </p:cNvSpPr>
          <p:nvPr>
            <p:ph type="title"/>
          </p:nvPr>
        </p:nvSpPr>
        <p:spPr>
          <a:xfrm>
            <a:off x="1147921" y="188640"/>
            <a:ext cx="6512511" cy="1440160"/>
          </a:xfrm>
        </p:spPr>
        <p:txBody>
          <a:bodyPr/>
          <a:lstStyle/>
          <a:p>
            <a:pPr marL="0" indent="0" algn="ctr">
              <a:buNone/>
            </a:pPr>
            <a:r>
              <a:rPr lang="en-IE" dirty="0" smtClean="0"/>
              <a:t/>
            </a:r>
            <a:br>
              <a:rPr lang="en-IE" dirty="0" smtClean="0"/>
            </a:br>
            <a:r>
              <a:rPr lang="en-IE" dirty="0"/>
              <a:t/>
            </a:r>
            <a:br>
              <a:rPr lang="en-IE" dirty="0"/>
            </a:br>
            <a:r>
              <a:rPr lang="en-IE" dirty="0" smtClean="0"/>
              <a:t/>
            </a:r>
            <a:br>
              <a:rPr lang="en-IE" dirty="0" smtClean="0"/>
            </a:br>
            <a:r>
              <a:rPr lang="en-IE" dirty="0" smtClean="0"/>
              <a:t/>
            </a:r>
            <a:br>
              <a:rPr lang="en-IE" dirty="0" smtClean="0"/>
            </a:br>
            <a:endParaRPr lang="en-IE" dirty="0"/>
          </a:p>
        </p:txBody>
      </p:sp>
      <p:sp>
        <p:nvSpPr>
          <p:cNvPr id="8" name="Content Placeholder 2"/>
          <p:cNvSpPr txBox="1">
            <a:spLocks/>
          </p:cNvSpPr>
          <p:nvPr/>
        </p:nvSpPr>
        <p:spPr>
          <a:xfrm>
            <a:off x="1259632" y="2276872"/>
            <a:ext cx="6400800" cy="347472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1752600"/>
            <a:ext cx="2749442" cy="1898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9961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944000"/>
          </a:xfrm>
          <a:ln>
            <a:miter lim="800000"/>
            <a:headEnd/>
            <a:tailEnd/>
          </a:ln>
          <a:extLst/>
        </p:spPr>
        <p:txBody>
          <a:bodyPr rtlCol="0">
            <a:noAutofit/>
          </a:bodyPr>
          <a:lstStyle/>
          <a:p>
            <a:pPr eaLnBrk="1" fontAlgn="auto" hangingPunct="1">
              <a:spcAft>
                <a:spcPts val="0"/>
              </a:spcAft>
              <a:defRPr/>
            </a:pPr>
            <a:r>
              <a:rPr lang="en-IE" b="1" u="none" dirty="0" smtClean="0"/>
              <a:t/>
            </a:r>
            <a:br>
              <a:rPr lang="en-IE" b="1" u="none" dirty="0" smtClean="0"/>
            </a:br>
            <a:r>
              <a:rPr lang="en-IE" b="1" u="none" dirty="0" smtClean="0"/>
              <a:t>Student Learning  </a:t>
            </a:r>
            <a:br>
              <a:rPr lang="en-IE" b="1" u="none" dirty="0" smtClean="0"/>
            </a:br>
            <a:endParaRPr lang="en-IE" sz="5400" b="1" u="none" dirty="0"/>
          </a:p>
        </p:txBody>
      </p:sp>
      <p:sp>
        <p:nvSpPr>
          <p:cNvPr id="3" name="Content Placeholder 2"/>
          <p:cNvSpPr>
            <a:spLocks noGrp="1"/>
          </p:cNvSpPr>
          <p:nvPr>
            <p:ph idx="1"/>
          </p:nvPr>
        </p:nvSpPr>
        <p:spPr>
          <a:xfrm>
            <a:off x="457200" y="1811338"/>
            <a:ext cx="8229600" cy="4786312"/>
          </a:xfrm>
        </p:spPr>
        <p:txBody>
          <a:bodyPr rtlCol="0">
            <a:normAutofit/>
          </a:bodyPr>
          <a:lstStyle/>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r>
              <a:rPr lang="en-IE" b="1" dirty="0" smtClean="0">
                <a:solidFill>
                  <a:srgbClr val="990033"/>
                </a:solidFill>
              </a:rPr>
              <a:t>Data Collected from the Lesson(s):</a:t>
            </a:r>
          </a:p>
          <a:p>
            <a:pPr marL="514350" indent="-514350" eaLnBrk="1" fontAlgn="auto" hangingPunct="1">
              <a:spcAft>
                <a:spcPts val="0"/>
              </a:spcAft>
              <a:buFont typeface="+mj-lt"/>
              <a:buAutoNum type="arabicPeriod"/>
              <a:defRPr/>
            </a:pPr>
            <a:r>
              <a:rPr lang="en-IE" dirty="0" smtClean="0"/>
              <a:t>Academic e.g. samples of students’ work</a:t>
            </a:r>
            <a:br>
              <a:rPr lang="en-IE" dirty="0" smtClean="0"/>
            </a:br>
            <a:r>
              <a:rPr lang="en-IE" dirty="0" smtClean="0"/>
              <a:t>Cheerleading skirts: 2 </a:t>
            </a:r>
            <a:r>
              <a:rPr lang="el-GR" dirty="0" smtClean="0"/>
              <a:t>π</a:t>
            </a:r>
            <a:r>
              <a:rPr lang="en-IE" dirty="0" smtClean="0"/>
              <a:t> r</a:t>
            </a:r>
            <a:r>
              <a:rPr lang="en-IE" baseline="30000" dirty="0" smtClean="0"/>
              <a:t>2</a:t>
            </a:r>
          </a:p>
          <a:p>
            <a:pPr marL="0" indent="0" eaLnBrk="1" fontAlgn="auto" hangingPunct="1">
              <a:spcAft>
                <a:spcPts val="0"/>
              </a:spcAft>
              <a:buNone/>
              <a:defRPr/>
            </a:pPr>
            <a:endParaRPr lang="en-IE" dirty="0" smtClean="0"/>
          </a:p>
        </p:txBody>
      </p:sp>
      <p:sp>
        <p:nvSpPr>
          <p:cNvPr id="4" name="Slide Number Placeholder 3"/>
          <p:cNvSpPr>
            <a:spLocks noGrp="1"/>
          </p:cNvSpPr>
          <p:nvPr>
            <p:ph type="sldNum" sz="quarter" idx="12"/>
          </p:nvPr>
        </p:nvSpPr>
        <p:spPr/>
        <p:txBody>
          <a:bodyPr/>
          <a:lstStyle/>
          <a:p>
            <a:pPr>
              <a:defRPr/>
            </a:pPr>
            <a:fld id="{14B45F22-5B31-4218-983B-B5BC86660AFB}" type="slidenum">
              <a:rPr lang="en-IE" smtClean="0"/>
              <a:pPr>
                <a:defRPr/>
              </a:pPr>
              <a:t>67</a:t>
            </a:fld>
            <a:endParaRPr lang="en-IE"/>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9" y="4149080"/>
            <a:ext cx="1944216" cy="1869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4" descr="https://mail-attachment.googleusercontent.com/attachment/u/0/?ui=2&amp;ik=1f646bfaa7&amp;view=att&amp;th=141be06464c0e34f&amp;attid=0.1&amp;disp=inline&amp;safe=1&amp;zw&amp;saduie=AG9B_P_eyaa-QsvLdxAkIFgE54M0&amp;sadet=1381872691201&amp;sads=Pm3NOBdMCifxUvdMLFAkPInOeOs&amp;sadssc=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179439"/>
            <a:ext cx="2152566" cy="1950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5587489" y="4179439"/>
            <a:ext cx="3282612" cy="202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1222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944000"/>
          </a:xfrm>
          <a:ln>
            <a:miter lim="800000"/>
            <a:headEnd/>
            <a:tailEnd/>
          </a:ln>
          <a:extLst/>
        </p:spPr>
        <p:txBody>
          <a:bodyPr rtlCol="0">
            <a:noAutofit/>
          </a:bodyPr>
          <a:lstStyle/>
          <a:p>
            <a:pPr eaLnBrk="1" fontAlgn="auto" hangingPunct="1">
              <a:spcAft>
                <a:spcPts val="0"/>
              </a:spcAft>
              <a:defRPr/>
            </a:pPr>
            <a:r>
              <a:rPr lang="en-IE" b="1" u="none" dirty="0" smtClean="0"/>
              <a:t/>
            </a:r>
            <a:br>
              <a:rPr lang="en-IE" b="1" u="none" dirty="0" smtClean="0"/>
            </a:br>
            <a:r>
              <a:rPr lang="en-IE" b="1" u="none" dirty="0" smtClean="0"/>
              <a:t>Student Learning  </a:t>
            </a:r>
            <a:br>
              <a:rPr lang="en-IE" b="1" u="none" dirty="0" smtClean="0"/>
            </a:br>
            <a:endParaRPr lang="en-IE" sz="5400" b="1" u="none" dirty="0"/>
          </a:p>
        </p:txBody>
      </p:sp>
      <p:sp>
        <p:nvSpPr>
          <p:cNvPr id="3" name="Content Placeholder 2"/>
          <p:cNvSpPr>
            <a:spLocks noGrp="1"/>
          </p:cNvSpPr>
          <p:nvPr>
            <p:ph idx="1"/>
          </p:nvPr>
        </p:nvSpPr>
        <p:spPr>
          <a:xfrm>
            <a:off x="467544" y="1412776"/>
            <a:ext cx="8229600" cy="4786312"/>
          </a:xfrm>
        </p:spPr>
        <p:txBody>
          <a:bodyPr rtlCol="0">
            <a:normAutofit/>
          </a:bodyPr>
          <a:lstStyle/>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r>
              <a:rPr lang="en-IE" b="1" dirty="0" smtClean="0">
                <a:solidFill>
                  <a:srgbClr val="990033"/>
                </a:solidFill>
              </a:rPr>
              <a:t>Data Collected from the Lesson: </a:t>
            </a:r>
          </a:p>
          <a:p>
            <a:pPr marL="0" indent="0" eaLnBrk="1" fontAlgn="auto" hangingPunct="1">
              <a:spcAft>
                <a:spcPts val="0"/>
              </a:spcAft>
              <a:buNone/>
              <a:defRPr/>
            </a:pPr>
            <a:r>
              <a:rPr lang="en-IE" b="1" dirty="0" smtClean="0">
                <a:solidFill>
                  <a:srgbClr val="990033"/>
                </a:solidFill>
              </a:rPr>
              <a:t>Motivation:</a:t>
            </a:r>
          </a:p>
          <a:p>
            <a:pPr marL="0" indent="0" eaLnBrk="1" fontAlgn="auto" hangingPunct="1">
              <a:spcAft>
                <a:spcPts val="0"/>
              </a:spcAft>
              <a:buNone/>
              <a:defRPr/>
            </a:pPr>
            <a:r>
              <a:rPr lang="en-IE" sz="2600" dirty="0" smtClean="0">
                <a:solidFill>
                  <a:schemeClr val="bg2">
                    <a:lumMod val="25000"/>
                  </a:schemeClr>
                </a:solidFill>
              </a:rPr>
              <a:t>In terms of </a:t>
            </a:r>
            <a:r>
              <a:rPr lang="en-IE" sz="2600" b="1" dirty="0" smtClean="0">
                <a:solidFill>
                  <a:srgbClr val="990033"/>
                </a:solidFill>
              </a:rPr>
              <a:t>session 1</a:t>
            </a:r>
            <a:r>
              <a:rPr lang="en-IE" sz="2600" dirty="0" smtClean="0">
                <a:solidFill>
                  <a:schemeClr val="bg2">
                    <a:lumMod val="25000"/>
                  </a:schemeClr>
                </a:solidFill>
              </a:rPr>
              <a:t>: The </a:t>
            </a:r>
            <a:r>
              <a:rPr lang="en-IE" sz="2600" b="1" dirty="0" smtClean="0">
                <a:solidFill>
                  <a:srgbClr val="990033"/>
                </a:solidFill>
              </a:rPr>
              <a:t>cheer leader skirts</a:t>
            </a:r>
            <a:r>
              <a:rPr lang="en-IE" sz="2600" dirty="0" smtClean="0">
                <a:solidFill>
                  <a:schemeClr val="bg2">
                    <a:lumMod val="25000"/>
                  </a:schemeClr>
                </a:solidFill>
              </a:rPr>
              <a:t>, the students were intrinsically motivated to find a way to complete the project as they were directly involved with the play.</a:t>
            </a:r>
          </a:p>
          <a:p>
            <a:pPr marL="0" indent="0" eaLnBrk="1" fontAlgn="auto" hangingPunct="1">
              <a:spcAft>
                <a:spcPts val="0"/>
              </a:spcAft>
              <a:buNone/>
              <a:defRPr/>
            </a:pPr>
            <a:r>
              <a:rPr lang="en-IE" sz="2600" dirty="0" smtClean="0">
                <a:solidFill>
                  <a:schemeClr val="bg2">
                    <a:lumMod val="25000"/>
                  </a:schemeClr>
                </a:solidFill>
              </a:rPr>
              <a:t>If the costumes were not finished, it would reflect poorly on the overall production. Students didn’t even realise they were using mathematical formulas and ratios until half way through the process.</a:t>
            </a:r>
          </a:p>
          <a:p>
            <a:pPr marL="0" indent="0" eaLnBrk="1" fontAlgn="auto" hangingPunct="1">
              <a:spcAft>
                <a:spcPts val="0"/>
              </a:spcAft>
              <a:buNone/>
              <a:defRPr/>
            </a:pPr>
            <a:endParaRPr lang="en-IE" b="1" dirty="0" smtClean="0">
              <a:solidFill>
                <a:srgbClr val="990033"/>
              </a:solidFill>
            </a:endParaRPr>
          </a:p>
        </p:txBody>
      </p:sp>
      <p:sp>
        <p:nvSpPr>
          <p:cNvPr id="4" name="Slide Number Placeholder 3"/>
          <p:cNvSpPr>
            <a:spLocks noGrp="1"/>
          </p:cNvSpPr>
          <p:nvPr>
            <p:ph type="sldNum" sz="quarter" idx="12"/>
          </p:nvPr>
        </p:nvSpPr>
        <p:spPr/>
        <p:txBody>
          <a:bodyPr/>
          <a:lstStyle/>
          <a:p>
            <a:pPr>
              <a:defRPr/>
            </a:pPr>
            <a:fld id="{14B45F22-5B31-4218-983B-B5BC86660AFB}" type="slidenum">
              <a:rPr lang="en-IE" smtClean="0"/>
              <a:pPr>
                <a:defRPr/>
              </a:pPr>
              <a:t>68</a:t>
            </a:fld>
            <a:endParaRPr lang="en-IE"/>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944000"/>
          </a:xfrm>
          <a:ln>
            <a:miter lim="800000"/>
            <a:headEnd/>
            <a:tailEnd/>
          </a:ln>
          <a:extLst/>
        </p:spPr>
        <p:txBody>
          <a:bodyPr rtlCol="0">
            <a:noAutofit/>
          </a:bodyPr>
          <a:lstStyle/>
          <a:p>
            <a:pPr eaLnBrk="1" fontAlgn="auto" hangingPunct="1">
              <a:spcAft>
                <a:spcPts val="0"/>
              </a:spcAft>
              <a:defRPr/>
            </a:pPr>
            <a:r>
              <a:rPr lang="en-IE" b="1" u="none" dirty="0" smtClean="0"/>
              <a:t/>
            </a:r>
            <a:br>
              <a:rPr lang="en-IE" b="1" u="none" dirty="0" smtClean="0"/>
            </a:br>
            <a:r>
              <a:rPr lang="en-IE" b="1" u="none" dirty="0" smtClean="0"/>
              <a:t>Student Learning  </a:t>
            </a:r>
            <a:br>
              <a:rPr lang="en-IE" b="1" u="none" dirty="0" smtClean="0"/>
            </a:br>
            <a:endParaRPr lang="en-IE" sz="5400" b="1" u="none" dirty="0"/>
          </a:p>
        </p:txBody>
      </p:sp>
      <p:sp>
        <p:nvSpPr>
          <p:cNvPr id="3" name="Content Placeholder 2"/>
          <p:cNvSpPr>
            <a:spLocks noGrp="1"/>
          </p:cNvSpPr>
          <p:nvPr>
            <p:ph idx="1"/>
          </p:nvPr>
        </p:nvSpPr>
        <p:spPr>
          <a:xfrm>
            <a:off x="457200" y="1811338"/>
            <a:ext cx="8229600" cy="4786312"/>
          </a:xfrm>
        </p:spPr>
        <p:txBody>
          <a:bodyPr rtlCol="0">
            <a:normAutofit/>
          </a:bodyPr>
          <a:lstStyle/>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r>
              <a:rPr lang="en-IE" b="1" dirty="0" smtClean="0">
                <a:solidFill>
                  <a:srgbClr val="990033"/>
                </a:solidFill>
              </a:rPr>
              <a:t>Data Collected from the Lesson: </a:t>
            </a:r>
          </a:p>
          <a:p>
            <a:pPr marL="0" indent="0" eaLnBrk="1" fontAlgn="auto" hangingPunct="1">
              <a:spcAft>
                <a:spcPts val="0"/>
              </a:spcAft>
              <a:buNone/>
              <a:defRPr/>
            </a:pPr>
            <a:r>
              <a:rPr lang="en-IE" b="1" dirty="0" smtClean="0">
                <a:solidFill>
                  <a:srgbClr val="990033"/>
                </a:solidFill>
              </a:rPr>
              <a:t>Motivation:</a:t>
            </a:r>
          </a:p>
          <a:p>
            <a:pPr marL="0" indent="0" eaLnBrk="1" fontAlgn="auto" hangingPunct="1">
              <a:spcAft>
                <a:spcPts val="0"/>
              </a:spcAft>
              <a:buNone/>
              <a:defRPr/>
            </a:pPr>
            <a:r>
              <a:rPr lang="en-IE" sz="2400" dirty="0" smtClean="0"/>
              <a:t>For the Bill, </a:t>
            </a:r>
            <a:r>
              <a:rPr lang="en-IE" sz="2400" dirty="0" err="1" smtClean="0"/>
              <a:t>Dil</a:t>
            </a:r>
            <a:r>
              <a:rPr lang="en-IE" sz="2400" dirty="0" smtClean="0"/>
              <a:t> and Phil activities, students began to connect different areas of the syllabus together (area, volume, patterns, Cartesian plane </a:t>
            </a:r>
            <a:r>
              <a:rPr lang="en-IE" sz="2400" dirty="0" err="1" smtClean="0"/>
              <a:t>etc</a:t>
            </a:r>
            <a:r>
              <a:rPr lang="en-IE" sz="2400" dirty="0" smtClean="0"/>
              <a:t>) without even realising it. They discovered (by themselves) various relationships between increasing area, scale factor, volume and so on)</a:t>
            </a:r>
          </a:p>
        </p:txBody>
      </p:sp>
      <p:sp>
        <p:nvSpPr>
          <p:cNvPr id="4" name="Slide Number Placeholder 3"/>
          <p:cNvSpPr>
            <a:spLocks noGrp="1"/>
          </p:cNvSpPr>
          <p:nvPr>
            <p:ph type="sldNum" sz="quarter" idx="12"/>
          </p:nvPr>
        </p:nvSpPr>
        <p:spPr/>
        <p:txBody>
          <a:bodyPr/>
          <a:lstStyle/>
          <a:p>
            <a:pPr>
              <a:defRPr/>
            </a:pPr>
            <a:fld id="{14B45F22-5B31-4218-983B-B5BC86660AFB}" type="slidenum">
              <a:rPr lang="en-IE" smtClean="0"/>
              <a:pPr>
                <a:defRPr/>
              </a:pPr>
              <a:t>69</a:t>
            </a:fld>
            <a:endParaRPr lang="en-IE"/>
          </a:p>
        </p:txBody>
      </p:sp>
    </p:spTree>
    <p:extLst>
      <p:ext uri="{BB962C8B-B14F-4D97-AF65-F5344CB8AC3E}">
        <p14:creationId xmlns:p14="http://schemas.microsoft.com/office/powerpoint/2010/main" val="2955010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Introduction</a:t>
            </a:r>
            <a:r>
              <a:rPr lang="en-IE" b="1" dirty="0" smtClean="0"/>
              <a:t> </a:t>
            </a:r>
            <a:endParaRPr lang="en-IE" b="1" dirty="0"/>
          </a:p>
        </p:txBody>
      </p:sp>
      <p:sp>
        <p:nvSpPr>
          <p:cNvPr id="3" name="Content Placeholder 2"/>
          <p:cNvSpPr>
            <a:spLocks noGrp="1"/>
          </p:cNvSpPr>
          <p:nvPr>
            <p:ph idx="1"/>
          </p:nvPr>
        </p:nvSpPr>
        <p:spPr>
          <a:xfrm>
            <a:off x="457200" y="1340768"/>
            <a:ext cx="8579296" cy="5112568"/>
          </a:xfrm>
        </p:spPr>
        <p:txBody>
          <a:bodyPr rtlCol="0">
            <a:normAutofit fontScale="62500" lnSpcReduction="20000"/>
          </a:bodyPr>
          <a:lstStyle/>
          <a:p>
            <a:pPr marL="0" indent="0" algn="ctr" eaLnBrk="1" fontAlgn="auto" hangingPunct="1">
              <a:spcAft>
                <a:spcPts val="0"/>
              </a:spcAft>
              <a:buNone/>
              <a:defRPr/>
            </a:pPr>
            <a:r>
              <a:rPr lang="en-IE" b="1" dirty="0">
                <a:solidFill>
                  <a:srgbClr val="990033"/>
                </a:solidFill>
              </a:rPr>
              <a:t>Learning Outcomes </a:t>
            </a:r>
            <a:endParaRPr lang="en-IE" b="1" dirty="0" smtClean="0">
              <a:solidFill>
                <a:srgbClr val="990033"/>
              </a:solidFill>
            </a:endParaRPr>
          </a:p>
          <a:p>
            <a:pPr marL="0" indent="0" algn="ctr" eaLnBrk="1" fontAlgn="auto" hangingPunct="1">
              <a:spcAft>
                <a:spcPts val="0"/>
              </a:spcAft>
              <a:buNone/>
              <a:defRPr/>
            </a:pPr>
            <a:endParaRPr lang="en-IE" b="1" dirty="0" smtClean="0">
              <a:solidFill>
                <a:srgbClr val="990033"/>
              </a:solidFill>
            </a:endParaRPr>
          </a:p>
          <a:p>
            <a:pPr eaLnBrk="1" fontAlgn="auto" hangingPunct="1">
              <a:spcAft>
                <a:spcPts val="0"/>
              </a:spcAft>
              <a:buFont typeface="Arial" pitchFamily="34" charset="0"/>
              <a:buChar char="•"/>
              <a:defRPr/>
            </a:pPr>
            <a:r>
              <a:rPr lang="en-IE" b="1" dirty="0" smtClean="0">
                <a:solidFill>
                  <a:srgbClr val="990033"/>
                </a:solidFill>
              </a:rPr>
              <a:t>This presentation consists of 3 separate sessions</a:t>
            </a:r>
          </a:p>
          <a:p>
            <a:pPr marL="514350" indent="-514350">
              <a:buFont typeface="+mj-lt"/>
              <a:buAutoNum type="arabicPeriod"/>
            </a:pPr>
            <a:r>
              <a:rPr lang="en-IE" dirty="0" smtClean="0"/>
              <a:t>Geometry </a:t>
            </a:r>
            <a:r>
              <a:rPr lang="en-IE" dirty="0"/>
              <a:t>as a problem-solving tool</a:t>
            </a:r>
          </a:p>
          <a:p>
            <a:pPr marL="514350" indent="-514350">
              <a:buFont typeface="+mj-lt"/>
              <a:buAutoNum type="arabicPeriod"/>
            </a:pPr>
            <a:r>
              <a:rPr lang="en-IE" dirty="0"/>
              <a:t>Hands-on approach to dimensions and Scale of Factor</a:t>
            </a:r>
          </a:p>
          <a:p>
            <a:pPr marL="514350" indent="-514350">
              <a:buFont typeface="+mj-lt"/>
              <a:buAutoNum type="arabicPeriod"/>
            </a:pPr>
            <a:r>
              <a:rPr lang="en-IE" dirty="0"/>
              <a:t>Getting animated about differentials</a:t>
            </a:r>
          </a:p>
          <a:p>
            <a:pPr eaLnBrk="1" fontAlgn="auto" hangingPunct="1">
              <a:spcAft>
                <a:spcPts val="0"/>
              </a:spcAft>
              <a:buFont typeface="Arial" pitchFamily="34" charset="0"/>
              <a:buChar char="•"/>
              <a:defRPr/>
            </a:pPr>
            <a:endParaRPr lang="en-IE" b="1" dirty="0" smtClean="0">
              <a:solidFill>
                <a:srgbClr val="990033"/>
              </a:solidFill>
            </a:endParaRPr>
          </a:p>
          <a:p>
            <a:pPr eaLnBrk="1" fontAlgn="auto" hangingPunct="1">
              <a:spcAft>
                <a:spcPts val="0"/>
              </a:spcAft>
              <a:buFont typeface="Arial" pitchFamily="34" charset="0"/>
              <a:buChar char="•"/>
              <a:defRPr/>
            </a:pPr>
            <a:r>
              <a:rPr lang="en-IE" b="1" dirty="0" smtClean="0">
                <a:solidFill>
                  <a:srgbClr val="990033"/>
                </a:solidFill>
              </a:rPr>
              <a:t>Each session had different learning outcomes</a:t>
            </a:r>
          </a:p>
          <a:p>
            <a:pPr eaLnBrk="1" fontAlgn="auto" hangingPunct="1">
              <a:spcAft>
                <a:spcPts val="0"/>
              </a:spcAft>
              <a:buFont typeface="Arial" pitchFamily="34" charset="0"/>
              <a:buChar char="•"/>
              <a:defRPr/>
            </a:pPr>
            <a:r>
              <a:rPr lang="en-IE" dirty="0" smtClean="0"/>
              <a:t>The over riding theme is;</a:t>
            </a:r>
          </a:p>
          <a:p>
            <a:pPr lvl="1" eaLnBrk="1" fontAlgn="auto" hangingPunct="1">
              <a:spcAft>
                <a:spcPts val="0"/>
              </a:spcAft>
              <a:buFont typeface="Arial" pitchFamily="34" charset="0"/>
              <a:buChar char="•"/>
              <a:defRPr/>
            </a:pPr>
            <a:r>
              <a:rPr lang="en-IE" dirty="0" smtClean="0"/>
              <a:t>How mathematical concepts are related to everyday situations</a:t>
            </a:r>
          </a:p>
          <a:p>
            <a:pPr lvl="1" eaLnBrk="1" fontAlgn="auto" hangingPunct="1">
              <a:spcAft>
                <a:spcPts val="0"/>
              </a:spcAft>
              <a:buFont typeface="Arial" pitchFamily="34" charset="0"/>
              <a:buChar char="•"/>
              <a:defRPr/>
            </a:pPr>
            <a:r>
              <a:rPr lang="en-IE" dirty="0" smtClean="0"/>
              <a:t>Why it is important to understand various concepts in mathematics to enable students to complete these tasks</a:t>
            </a:r>
            <a:endParaRPr lang="en-IE" dirty="0"/>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r>
              <a:rPr lang="en-IE" b="1" dirty="0" smtClean="0">
                <a:solidFill>
                  <a:srgbClr val="990033"/>
                </a:solidFill>
              </a:rPr>
              <a:t>Why </a:t>
            </a:r>
            <a:r>
              <a:rPr lang="en-IE" b="1" dirty="0">
                <a:solidFill>
                  <a:srgbClr val="990033"/>
                </a:solidFill>
              </a:rPr>
              <a:t>did we choose to focus on this mathematical area? </a:t>
            </a:r>
            <a:endParaRPr lang="en-IE" b="1" dirty="0" smtClean="0">
              <a:solidFill>
                <a:srgbClr val="990033"/>
              </a:solidFill>
            </a:endParaRPr>
          </a:p>
          <a:p>
            <a:pPr lvl="1" eaLnBrk="1" fontAlgn="auto" hangingPunct="1">
              <a:spcAft>
                <a:spcPts val="0"/>
              </a:spcAft>
              <a:buFont typeface="Arial" pitchFamily="34" charset="0"/>
              <a:buChar char="•"/>
              <a:defRPr/>
            </a:pPr>
            <a:r>
              <a:rPr lang="en-IE" dirty="0" smtClean="0"/>
              <a:t>To allow students to discover that mathematics is not simply a subject they must study at school, but rather a skill they must develop to solve problems they will encounter in their everyday lives</a:t>
            </a:r>
            <a:endParaRPr lang="en-IE" dirty="0"/>
          </a:p>
        </p:txBody>
      </p:sp>
      <p:sp>
        <p:nvSpPr>
          <p:cNvPr id="4" name="Slide Number Placeholder 3"/>
          <p:cNvSpPr>
            <a:spLocks noGrp="1"/>
          </p:cNvSpPr>
          <p:nvPr>
            <p:ph type="sldNum" sz="quarter" idx="12"/>
          </p:nvPr>
        </p:nvSpPr>
        <p:spPr/>
        <p:txBody>
          <a:bodyPr/>
          <a:lstStyle/>
          <a:p>
            <a:pPr>
              <a:defRPr/>
            </a:pPr>
            <a:fld id="{22442F1E-A617-40F4-83A2-90C1141EF153}" type="slidenum">
              <a:rPr lang="en-IE" smtClean="0"/>
              <a:pPr>
                <a:defRPr/>
              </a:pPr>
              <a:t>7</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944000"/>
          </a:xfrm>
          <a:ln>
            <a:miter lim="800000"/>
            <a:headEnd/>
            <a:tailEnd/>
          </a:ln>
          <a:extLst/>
        </p:spPr>
        <p:txBody>
          <a:bodyPr rtlCol="0">
            <a:noAutofit/>
          </a:bodyPr>
          <a:lstStyle/>
          <a:p>
            <a:pPr eaLnBrk="1" fontAlgn="auto" hangingPunct="1">
              <a:spcAft>
                <a:spcPts val="0"/>
              </a:spcAft>
              <a:defRPr/>
            </a:pPr>
            <a:r>
              <a:rPr lang="en-IE" b="1" u="none" dirty="0" smtClean="0"/>
              <a:t/>
            </a:r>
            <a:br>
              <a:rPr lang="en-IE" b="1" u="none" dirty="0" smtClean="0"/>
            </a:br>
            <a:r>
              <a:rPr lang="en-IE" b="1" u="none" dirty="0" smtClean="0"/>
              <a:t>Student Learning  </a:t>
            </a:r>
            <a:br>
              <a:rPr lang="en-IE" b="1" u="none" dirty="0" smtClean="0"/>
            </a:br>
            <a:endParaRPr lang="en-IE" sz="5400" b="1" u="none" dirty="0"/>
          </a:p>
        </p:txBody>
      </p:sp>
      <p:sp>
        <p:nvSpPr>
          <p:cNvPr id="3" name="Content Placeholder 2"/>
          <p:cNvSpPr>
            <a:spLocks noGrp="1"/>
          </p:cNvSpPr>
          <p:nvPr>
            <p:ph idx="1"/>
          </p:nvPr>
        </p:nvSpPr>
        <p:spPr>
          <a:xfrm>
            <a:off x="457200" y="1811338"/>
            <a:ext cx="8229600" cy="4786312"/>
          </a:xfrm>
        </p:spPr>
        <p:txBody>
          <a:bodyPr rtlCol="0">
            <a:normAutofit lnSpcReduction="10000"/>
          </a:bodyPr>
          <a:lstStyle/>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r>
              <a:rPr lang="en-IE" b="1" dirty="0" smtClean="0">
                <a:solidFill>
                  <a:srgbClr val="990033"/>
                </a:solidFill>
              </a:rPr>
              <a:t>Data Collected from the Lesson: </a:t>
            </a:r>
          </a:p>
          <a:p>
            <a:pPr marL="0" indent="0" eaLnBrk="1" fontAlgn="auto" hangingPunct="1">
              <a:spcAft>
                <a:spcPts val="0"/>
              </a:spcAft>
              <a:buNone/>
              <a:defRPr/>
            </a:pPr>
            <a:r>
              <a:rPr lang="en-IE" b="1" dirty="0" smtClean="0">
                <a:solidFill>
                  <a:srgbClr val="990033"/>
                </a:solidFill>
              </a:rPr>
              <a:t>Motivation:</a:t>
            </a:r>
          </a:p>
          <a:p>
            <a:pPr marL="0" indent="0" eaLnBrk="1" fontAlgn="auto" hangingPunct="1">
              <a:spcAft>
                <a:spcPts val="0"/>
              </a:spcAft>
              <a:buNone/>
              <a:defRPr/>
            </a:pPr>
            <a:r>
              <a:rPr lang="en-IE" sz="2400" dirty="0" smtClean="0"/>
              <a:t>In terms of Calculus, the graph function and slope function. My students were confused, when I showed them the video for the first time.. They didn’t get it! However it initiated a class discussion. Students started to talk (verbalise) what they thought might be happening. There were disagreements/ debates and discussion. However, once they viewed the video a few times, they developed an understanding of what the slope function was and how it was related to the rate of change compared to the actual graph function</a:t>
            </a:r>
          </a:p>
        </p:txBody>
      </p:sp>
      <p:sp>
        <p:nvSpPr>
          <p:cNvPr id="4" name="Slide Number Placeholder 3"/>
          <p:cNvSpPr>
            <a:spLocks noGrp="1"/>
          </p:cNvSpPr>
          <p:nvPr>
            <p:ph type="sldNum" sz="quarter" idx="12"/>
          </p:nvPr>
        </p:nvSpPr>
        <p:spPr/>
        <p:txBody>
          <a:bodyPr/>
          <a:lstStyle/>
          <a:p>
            <a:pPr>
              <a:defRPr/>
            </a:pPr>
            <a:fld id="{14B45F22-5B31-4218-983B-B5BC86660AFB}" type="slidenum">
              <a:rPr lang="en-IE" smtClean="0"/>
              <a:pPr>
                <a:defRPr/>
              </a:pPr>
              <a:t>70</a:t>
            </a:fld>
            <a:endParaRPr lang="en-IE"/>
          </a:p>
        </p:txBody>
      </p:sp>
    </p:spTree>
    <p:extLst>
      <p:ext uri="{BB962C8B-B14F-4D97-AF65-F5344CB8AC3E}">
        <p14:creationId xmlns:p14="http://schemas.microsoft.com/office/powerpoint/2010/main" val="11522074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548000"/>
          </a:xfrm>
          <a:ln>
            <a:miter lim="800000"/>
            <a:headEnd/>
            <a:tailEnd/>
          </a:ln>
          <a:extLst/>
        </p:spPr>
        <p:txBody>
          <a:bodyPr rtlCol="0">
            <a:noAutofit/>
          </a:bodyPr>
          <a:lstStyle/>
          <a:p>
            <a:pPr eaLnBrk="1" fontAlgn="auto" hangingPunct="1">
              <a:spcAft>
                <a:spcPts val="0"/>
              </a:spcAft>
              <a:defRPr/>
            </a:pPr>
            <a:r>
              <a:rPr lang="en-IE" b="1" u="none" dirty="0" smtClean="0"/>
              <a:t>Student </a:t>
            </a:r>
            <a:r>
              <a:rPr lang="en-IE" b="1" u="none" dirty="0"/>
              <a:t>U</a:t>
            </a:r>
            <a:r>
              <a:rPr lang="en-IE" b="1" u="none" dirty="0" smtClean="0"/>
              <a:t>nderstanding</a:t>
            </a:r>
            <a:endParaRPr lang="en-IE" b="1" u="none" dirty="0"/>
          </a:p>
        </p:txBody>
      </p:sp>
      <p:sp>
        <p:nvSpPr>
          <p:cNvPr id="3" name="Content Placeholder 2"/>
          <p:cNvSpPr>
            <a:spLocks noGrp="1"/>
          </p:cNvSpPr>
          <p:nvPr>
            <p:ph idx="1"/>
          </p:nvPr>
        </p:nvSpPr>
        <p:spPr/>
        <p:txBody>
          <a:bodyPr rtlCol="0">
            <a:normAutofit fontScale="92500"/>
          </a:bodyPr>
          <a:lstStyle/>
          <a:p>
            <a:pPr eaLnBrk="1" fontAlgn="auto" hangingPunct="1">
              <a:spcAft>
                <a:spcPts val="0"/>
              </a:spcAft>
              <a:buFont typeface="Arial" pitchFamily="34" charset="0"/>
              <a:buChar char="•"/>
              <a:defRPr/>
            </a:pPr>
            <a:r>
              <a:rPr lang="en-IE" dirty="0" smtClean="0"/>
              <a:t>What we learned about the way different students understand the content of these topics?</a:t>
            </a:r>
          </a:p>
          <a:p>
            <a:pPr eaLnBrk="1" fontAlgn="auto" hangingPunct="1">
              <a:spcAft>
                <a:spcPts val="0"/>
              </a:spcAft>
              <a:defRPr/>
            </a:pPr>
            <a:r>
              <a:rPr lang="en-IE" dirty="0" smtClean="0"/>
              <a:t>Student like to discuss topics with </a:t>
            </a:r>
            <a:r>
              <a:rPr lang="en-IE" dirty="0" err="1" smtClean="0"/>
              <a:t>eachother</a:t>
            </a:r>
            <a:r>
              <a:rPr lang="en-IE" dirty="0" smtClean="0"/>
              <a:t> (peer to peer learning)</a:t>
            </a:r>
          </a:p>
          <a:p>
            <a:pPr eaLnBrk="1" fontAlgn="auto" hangingPunct="1">
              <a:spcAft>
                <a:spcPts val="0"/>
              </a:spcAft>
              <a:defRPr/>
            </a:pPr>
            <a:r>
              <a:rPr lang="en-IE" dirty="0" smtClean="0"/>
              <a:t>Students need to be able to relate mathematics to real life, or in some cases discovered that real life could be related to mathematics!</a:t>
            </a:r>
          </a:p>
          <a:p>
            <a:pPr eaLnBrk="1" fontAlgn="auto" hangingPunct="1">
              <a:spcAft>
                <a:spcPts val="0"/>
              </a:spcAft>
              <a:defRPr/>
            </a:pPr>
            <a:r>
              <a:rPr lang="en-IE" dirty="0" smtClean="0"/>
              <a:t>Allowing student discussion/questioning/ debating enhances the learning process</a:t>
            </a:r>
          </a:p>
          <a:p>
            <a:pPr eaLnBrk="1" fontAlgn="auto" hangingPunct="1">
              <a:spcAft>
                <a:spcPts val="0"/>
              </a:spcAft>
              <a:buFont typeface="Arial" pitchFamily="34" charset="0"/>
              <a:buChar char="•"/>
              <a:defRPr/>
            </a:pPr>
            <a:endParaRPr lang="en-IE" dirty="0"/>
          </a:p>
        </p:txBody>
      </p:sp>
      <p:sp>
        <p:nvSpPr>
          <p:cNvPr id="4" name="Slide Number Placeholder 3"/>
          <p:cNvSpPr>
            <a:spLocks noGrp="1"/>
          </p:cNvSpPr>
          <p:nvPr>
            <p:ph type="sldNum" sz="quarter" idx="12"/>
          </p:nvPr>
        </p:nvSpPr>
        <p:spPr/>
        <p:txBody>
          <a:bodyPr/>
          <a:lstStyle/>
          <a:p>
            <a:pPr>
              <a:defRPr/>
            </a:pPr>
            <a:fld id="{440ED80F-5EA3-4726-912C-0ACEDC5170BD}" type="slidenum">
              <a:rPr lang="en-IE" smtClean="0"/>
              <a:pPr>
                <a:defRPr/>
              </a:pPr>
              <a:t>71</a:t>
            </a:fld>
            <a:endParaRPr lang="en-IE"/>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IE" b="1" dirty="0" smtClean="0">
                <a:solidFill>
                  <a:srgbClr val="990033"/>
                </a:solidFill>
              </a:rPr>
              <a:t>What effective </a:t>
            </a:r>
            <a:r>
              <a:rPr lang="en-IE" b="1" dirty="0">
                <a:solidFill>
                  <a:srgbClr val="990033"/>
                </a:solidFill>
              </a:rPr>
              <a:t>understanding of this </a:t>
            </a:r>
            <a:r>
              <a:rPr lang="en-IE" b="1" dirty="0" smtClean="0">
                <a:solidFill>
                  <a:srgbClr val="990033"/>
                </a:solidFill>
              </a:rPr>
              <a:t>topic looks like:</a:t>
            </a:r>
          </a:p>
          <a:p>
            <a:pPr eaLnBrk="1" fontAlgn="auto" hangingPunct="1">
              <a:spcAft>
                <a:spcPts val="0"/>
              </a:spcAft>
              <a:buFont typeface="Arial" pitchFamily="34" charset="0"/>
              <a:buChar char="•"/>
              <a:defRPr/>
            </a:pPr>
            <a:r>
              <a:rPr lang="en-IE" sz="3400" dirty="0" smtClean="0"/>
              <a:t>In terms of our “Cheerleading skirt”.. The show went on </a:t>
            </a:r>
            <a:r>
              <a:rPr lang="en-IE" sz="3400" dirty="0" smtClean="0">
                <a:sym typeface="Wingdings" panose="05000000000000000000" pitchFamily="2" charset="2"/>
              </a:rPr>
              <a:t> because the students were able to mathematically work out the cutting of material, sizes and length ratio</a:t>
            </a:r>
          </a:p>
          <a:p>
            <a:pPr eaLnBrk="1" fontAlgn="auto" hangingPunct="1">
              <a:spcAft>
                <a:spcPts val="0"/>
              </a:spcAft>
              <a:buFont typeface="Arial" pitchFamily="34" charset="0"/>
              <a:buChar char="•"/>
              <a:defRPr/>
            </a:pPr>
            <a:r>
              <a:rPr lang="en-IE" sz="3400" dirty="0" smtClean="0">
                <a:sym typeface="Wingdings" panose="05000000000000000000" pitchFamily="2" charset="2"/>
              </a:rPr>
              <a:t>Students physically created “Bill”, Dill” and “Phil” and understood the concepts of scale factor, area, volume </a:t>
            </a:r>
            <a:r>
              <a:rPr lang="en-IE" sz="3400" dirty="0" err="1" smtClean="0">
                <a:sym typeface="Wingdings" panose="05000000000000000000" pitchFamily="2" charset="2"/>
              </a:rPr>
              <a:t>etc</a:t>
            </a:r>
            <a:endParaRPr lang="en-IE" sz="3400" dirty="0" smtClean="0">
              <a:sym typeface="Wingdings" panose="05000000000000000000" pitchFamily="2" charset="2"/>
            </a:endParaRPr>
          </a:p>
          <a:p>
            <a:pPr eaLnBrk="1" fontAlgn="auto" hangingPunct="1">
              <a:spcAft>
                <a:spcPts val="0"/>
              </a:spcAft>
              <a:buFont typeface="Arial" pitchFamily="34" charset="0"/>
              <a:buChar char="•"/>
              <a:defRPr/>
            </a:pPr>
            <a:r>
              <a:rPr lang="en-IE" sz="3400" dirty="0" smtClean="0">
                <a:sym typeface="Wingdings" panose="05000000000000000000" pitchFamily="2" charset="2"/>
              </a:rPr>
              <a:t>The video on the roller coaster was designed to elicit discussion and debate from students.. And it succeeded, I had to show the video a few times, but the learning outcome was achieved, students did have a solid understanding of the “Slope Function” and were able to explain exactly what was happening in relation to the initial function – Rate of change</a:t>
            </a:r>
            <a:endParaRPr lang="en-IE" sz="3400" dirty="0"/>
          </a:p>
          <a:p>
            <a:pPr eaLnBrk="1" fontAlgn="auto" hangingPunct="1">
              <a:spcAft>
                <a:spcPts val="0"/>
              </a:spcAft>
              <a:buFont typeface="Arial" pitchFamily="34" charset="0"/>
              <a:buChar char="•"/>
              <a:defRPr/>
            </a:pPr>
            <a:endParaRPr lang="en-IE" dirty="0"/>
          </a:p>
        </p:txBody>
      </p:sp>
      <p:sp>
        <p:nvSpPr>
          <p:cNvPr id="4" name="Title 3"/>
          <p:cNvSpPr>
            <a:spLocks noGrp="1"/>
          </p:cNvSpPr>
          <p:nvPr>
            <p:ph type="title"/>
          </p:nvPr>
        </p:nvSpPr>
        <p:spPr>
          <a:ln>
            <a:miter lim="800000"/>
            <a:headEnd/>
            <a:tailEnd/>
          </a:ln>
          <a:extLst/>
        </p:spPr>
        <p:txBody>
          <a:bodyPr rtlCol="0">
            <a:normAutofit/>
          </a:bodyPr>
          <a:lstStyle/>
          <a:p>
            <a:pPr eaLnBrk="1" fontAlgn="auto" hangingPunct="1">
              <a:spcAft>
                <a:spcPts val="0"/>
              </a:spcAft>
              <a:defRPr/>
            </a:pPr>
            <a:endParaRPr lang="en-IE"/>
          </a:p>
        </p:txBody>
      </p:sp>
      <p:sp>
        <p:nvSpPr>
          <p:cNvPr id="5" name="Title 1"/>
          <p:cNvSpPr txBox="1">
            <a:spLocks/>
          </p:cNvSpPr>
          <p:nvPr/>
        </p:nvSpPr>
        <p:spPr>
          <a:xfrm>
            <a:off x="457200" y="44624"/>
            <a:ext cx="8229600" cy="1548000"/>
          </a:xfrm>
          <a:prstGeom prst="rect">
            <a:avLst/>
          </a:prstGeom>
          <a:solidFill>
            <a:schemeClr val="tx1">
              <a:lumMod val="75000"/>
              <a:lumOff val="25000"/>
            </a:schemeClr>
          </a:solidFill>
          <a:effectLst>
            <a:softEdge rad="127000"/>
          </a:effectLst>
          <a:scene3d>
            <a:camera prst="obliqueBottomLeft"/>
            <a:lightRig rig="threePt" dir="t"/>
          </a:scene3d>
        </p:spPr>
        <p:txBody>
          <a:bodyPr anchor="ctr"/>
          <a:lstStyle>
            <a:lvl1pPr algn="ctr" defTabSz="914400" rtl="0" eaLnBrk="1" latinLnBrk="0" hangingPunct="1">
              <a:spcBef>
                <a:spcPct val="0"/>
              </a:spcBef>
              <a:buNone/>
              <a:defRPr sz="4400" u="sng" kern="1200">
                <a:solidFill>
                  <a:schemeClr val="bg1">
                    <a:lumMod val="85000"/>
                  </a:schemeClr>
                </a:solidFill>
                <a:latin typeface="+mj-lt"/>
                <a:ea typeface="+mj-ea"/>
                <a:cs typeface="+mj-cs"/>
              </a:defRPr>
            </a:lvl1pPr>
          </a:lstStyle>
          <a:p>
            <a:pPr fontAlgn="auto">
              <a:spcAft>
                <a:spcPts val="0"/>
              </a:spcAft>
              <a:defRPr/>
            </a:pPr>
            <a:r>
              <a:rPr lang="en-IE" b="1" u="none" dirty="0" smtClean="0"/>
              <a:t>Effective Student Understanding</a:t>
            </a:r>
            <a:endParaRPr lang="en-IE" b="1" u="none" dirty="0"/>
          </a:p>
        </p:txBody>
      </p:sp>
      <p:sp>
        <p:nvSpPr>
          <p:cNvPr id="2" name="Slide Number Placeholder 1"/>
          <p:cNvSpPr>
            <a:spLocks noGrp="1"/>
          </p:cNvSpPr>
          <p:nvPr>
            <p:ph type="sldNum" sz="quarter" idx="12"/>
          </p:nvPr>
        </p:nvSpPr>
        <p:spPr/>
        <p:txBody>
          <a:bodyPr/>
          <a:lstStyle/>
          <a:p>
            <a:pPr>
              <a:defRPr/>
            </a:pPr>
            <a:fld id="{B7D81743-0CDA-48CD-B13A-552296DFE382}" type="slidenum">
              <a:rPr lang="en-IE" smtClean="0"/>
              <a:pPr>
                <a:defRPr/>
              </a:pPr>
              <a:t>72</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Summary</a:t>
            </a:r>
            <a:endParaRPr lang="en-IE" b="1" u="none" dirty="0"/>
          </a:p>
        </p:txBody>
      </p:sp>
      <p:sp>
        <p:nvSpPr>
          <p:cNvPr id="3" name="Content Placeholder 2"/>
          <p:cNvSpPr>
            <a:spLocks noGrp="1"/>
          </p:cNvSpPr>
          <p:nvPr>
            <p:ph idx="1"/>
          </p:nvPr>
        </p:nvSpPr>
        <p:spPr/>
        <p:txBody>
          <a:bodyPr rtlCol="0">
            <a:normAutofit fontScale="77500" lnSpcReduction="20000"/>
          </a:bodyPr>
          <a:lstStyle/>
          <a:p>
            <a:pPr eaLnBrk="1" fontAlgn="auto" hangingPunct="1">
              <a:spcAft>
                <a:spcPts val="0"/>
              </a:spcAft>
              <a:buFont typeface="Arial" pitchFamily="34" charset="0"/>
              <a:buChar char="•"/>
              <a:defRPr/>
            </a:pPr>
            <a:r>
              <a:rPr lang="en-IE" b="1" dirty="0" smtClean="0">
                <a:solidFill>
                  <a:srgbClr val="990033"/>
                </a:solidFill>
              </a:rPr>
              <a:t>The understandings we gained regarding students’ learning as a result of being involved in the research lesson</a:t>
            </a:r>
          </a:p>
          <a:p>
            <a:r>
              <a:rPr lang="en-IE" dirty="0"/>
              <a:t>Students learn by doing</a:t>
            </a:r>
          </a:p>
          <a:p>
            <a:r>
              <a:rPr lang="en-IE" dirty="0"/>
              <a:t>Important to allow time for students to discuss/debate various concepts e.g. roller coaster video</a:t>
            </a:r>
          </a:p>
          <a:p>
            <a:r>
              <a:rPr lang="en-IE" dirty="0"/>
              <a:t>Mistakes are part of the “learning process” and a NOT a negative thing</a:t>
            </a:r>
          </a:p>
          <a:p>
            <a:r>
              <a:rPr lang="en-IE" dirty="0"/>
              <a:t>Project Maths .. We must enjoy the process more and worry less about the end result, the process is where the learning/understanding occurs</a:t>
            </a:r>
          </a:p>
          <a:p>
            <a:r>
              <a:rPr lang="en-IE" dirty="0"/>
              <a:t>Enjoyed working together, collaboration</a:t>
            </a:r>
          </a:p>
          <a:p>
            <a:r>
              <a:rPr lang="en-IE" dirty="0"/>
              <a:t>Maths is a very clever problem solving tool</a:t>
            </a:r>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endParaRPr lang="en-IE" dirty="0"/>
          </a:p>
        </p:txBody>
      </p:sp>
      <p:sp>
        <p:nvSpPr>
          <p:cNvPr id="4" name="Slide Number Placeholder 3"/>
          <p:cNvSpPr>
            <a:spLocks noGrp="1"/>
          </p:cNvSpPr>
          <p:nvPr>
            <p:ph type="sldNum" sz="quarter" idx="12"/>
          </p:nvPr>
        </p:nvSpPr>
        <p:spPr/>
        <p:txBody>
          <a:bodyPr/>
          <a:lstStyle/>
          <a:p>
            <a:pPr>
              <a:defRPr/>
            </a:pPr>
            <a:fld id="{C904AA1F-FB70-40D0-991C-28E3027B7969}" type="slidenum">
              <a:rPr lang="en-IE" smtClean="0"/>
              <a:pPr>
                <a:defRPr/>
              </a:pPr>
              <a:t>73</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Summary</a:t>
            </a:r>
            <a:endParaRPr lang="en-IE" b="1"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IE" b="1" dirty="0" smtClean="0">
                <a:solidFill>
                  <a:srgbClr val="990033"/>
                </a:solidFill>
              </a:rPr>
              <a:t>What did we learn about this content to ensure we had a strong conceptual understanding of this topic?</a:t>
            </a:r>
          </a:p>
          <a:p>
            <a:pPr eaLnBrk="1" fontAlgn="auto" hangingPunct="1">
              <a:spcAft>
                <a:spcPts val="0"/>
              </a:spcAft>
              <a:buFont typeface="Arial" pitchFamily="34" charset="0"/>
              <a:buChar char="•"/>
              <a:defRPr/>
            </a:pPr>
            <a:r>
              <a:rPr lang="en-IE" dirty="0" smtClean="0"/>
              <a:t>As a teacher I had to spend a lot of time researching material I thought I already knew.</a:t>
            </a:r>
          </a:p>
          <a:p>
            <a:pPr eaLnBrk="1" fontAlgn="auto" hangingPunct="1">
              <a:spcAft>
                <a:spcPts val="0"/>
              </a:spcAft>
              <a:buFont typeface="Arial" pitchFamily="34" charset="0"/>
              <a:buChar char="•"/>
              <a:defRPr/>
            </a:pPr>
            <a:r>
              <a:rPr lang="en-IE" dirty="0" smtClean="0"/>
              <a:t>This time was well spent as I made new connections in my own mind, discovered new concepts, and developed new methodologies </a:t>
            </a:r>
            <a:endParaRPr lang="en-IE" dirty="0"/>
          </a:p>
        </p:txBody>
      </p:sp>
      <p:sp>
        <p:nvSpPr>
          <p:cNvPr id="4" name="Slide Number Placeholder 3"/>
          <p:cNvSpPr>
            <a:spLocks noGrp="1"/>
          </p:cNvSpPr>
          <p:nvPr>
            <p:ph type="sldNum" sz="quarter" idx="12"/>
          </p:nvPr>
        </p:nvSpPr>
        <p:spPr/>
        <p:txBody>
          <a:bodyPr/>
          <a:lstStyle/>
          <a:p>
            <a:pPr>
              <a:defRPr/>
            </a:pPr>
            <a:fld id="{BC8E9666-AA04-4A66-B6B3-80C10143EB0A}" type="slidenum">
              <a:rPr lang="en-IE" smtClean="0"/>
              <a:pPr>
                <a:defRPr/>
              </a:pPr>
              <a:t>74</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548000"/>
          </a:xfrm>
          <a:ln>
            <a:miter lim="800000"/>
            <a:headEnd/>
            <a:tailEnd/>
          </a:ln>
          <a:extLst/>
        </p:spPr>
        <p:txBody>
          <a:bodyPr rtlCol="0">
            <a:noAutofit/>
          </a:bodyPr>
          <a:lstStyle/>
          <a:p>
            <a:pPr eaLnBrk="1" fontAlgn="auto" hangingPunct="1">
              <a:spcAft>
                <a:spcPts val="0"/>
              </a:spcAft>
              <a:defRPr/>
            </a:pPr>
            <a:r>
              <a:rPr lang="en-IE" b="1" u="none" dirty="0" smtClean="0"/>
              <a:t>Teaching Strategies</a:t>
            </a:r>
            <a:r>
              <a:rPr lang="en-IE" sz="3600" b="1" dirty="0" smtClean="0"/>
              <a:t/>
            </a:r>
            <a:br>
              <a:rPr lang="en-IE" sz="3600" b="1" dirty="0" smtClean="0"/>
            </a:br>
            <a:endParaRPr lang="en-IE" sz="3600" b="1" dirty="0"/>
          </a:p>
        </p:txBody>
      </p:sp>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charset="0"/>
              <a:buNone/>
              <a:defRPr/>
            </a:pPr>
            <a:r>
              <a:rPr lang="en-IE" b="1" dirty="0" smtClean="0"/>
              <a:t>    </a:t>
            </a:r>
            <a:r>
              <a:rPr lang="en-IE" b="1" dirty="0" smtClean="0">
                <a:solidFill>
                  <a:srgbClr val="990033"/>
                </a:solidFill>
              </a:rPr>
              <a:t> What </a:t>
            </a:r>
            <a:r>
              <a:rPr lang="en-IE" b="1" dirty="0">
                <a:solidFill>
                  <a:srgbClr val="990033"/>
                </a:solidFill>
              </a:rPr>
              <a:t>did I notice about my own teaching?</a:t>
            </a:r>
            <a:endParaRPr lang="en-IE" b="1" dirty="0" smtClean="0">
              <a:solidFill>
                <a:srgbClr val="990033"/>
              </a:solidFill>
            </a:endParaRPr>
          </a:p>
          <a:p>
            <a:pPr eaLnBrk="1" fontAlgn="auto" hangingPunct="1">
              <a:spcAft>
                <a:spcPts val="0"/>
              </a:spcAft>
              <a:buFont typeface="Arial" pitchFamily="34" charset="0"/>
              <a:buChar char="•"/>
              <a:defRPr/>
            </a:pPr>
            <a:r>
              <a:rPr lang="en-IE" b="1" dirty="0" smtClean="0">
                <a:solidFill>
                  <a:srgbClr val="990033"/>
                </a:solidFill>
              </a:rPr>
              <a:t>Was it difficult?</a:t>
            </a:r>
          </a:p>
          <a:p>
            <a:pPr eaLnBrk="1" fontAlgn="auto" hangingPunct="1">
              <a:spcAft>
                <a:spcPts val="0"/>
              </a:spcAft>
              <a:buFont typeface="Arial" pitchFamily="34" charset="0"/>
              <a:buChar char="•"/>
              <a:defRPr/>
            </a:pPr>
            <a:r>
              <a:rPr lang="en-IE" dirty="0" err="1" smtClean="0"/>
              <a:t>Intially</a:t>
            </a:r>
            <a:r>
              <a:rPr lang="en-IE" dirty="0" smtClean="0"/>
              <a:t>, yes it was more difficult</a:t>
            </a:r>
          </a:p>
          <a:p>
            <a:pPr lvl="1" eaLnBrk="1" fontAlgn="auto" hangingPunct="1">
              <a:spcAft>
                <a:spcPts val="0"/>
              </a:spcAft>
              <a:buFont typeface="Arial" pitchFamily="34" charset="0"/>
              <a:buChar char="•"/>
              <a:defRPr/>
            </a:pPr>
            <a:r>
              <a:rPr lang="en-IE" dirty="0" smtClean="0"/>
              <a:t>More time needed</a:t>
            </a:r>
          </a:p>
          <a:p>
            <a:pPr lvl="1" eaLnBrk="1" fontAlgn="auto" hangingPunct="1">
              <a:spcAft>
                <a:spcPts val="0"/>
              </a:spcAft>
              <a:buFont typeface="Arial" pitchFamily="34" charset="0"/>
              <a:buChar char="•"/>
              <a:defRPr/>
            </a:pPr>
            <a:r>
              <a:rPr lang="en-IE" dirty="0" smtClean="0"/>
              <a:t>Much nosier classroom</a:t>
            </a:r>
          </a:p>
          <a:p>
            <a:pPr lvl="1" eaLnBrk="1" fontAlgn="auto" hangingPunct="1">
              <a:spcAft>
                <a:spcPts val="0"/>
              </a:spcAft>
              <a:buFont typeface="Arial" pitchFamily="34" charset="0"/>
              <a:buChar char="•"/>
              <a:defRPr/>
            </a:pPr>
            <a:r>
              <a:rPr lang="en-IE" dirty="0" smtClean="0"/>
              <a:t>Slower progress</a:t>
            </a:r>
          </a:p>
          <a:p>
            <a:pPr lvl="1" eaLnBrk="1" fontAlgn="auto" hangingPunct="1">
              <a:spcAft>
                <a:spcPts val="0"/>
              </a:spcAft>
              <a:buFont typeface="Arial" pitchFamily="34" charset="0"/>
              <a:buChar char="•"/>
              <a:defRPr/>
            </a:pPr>
            <a:r>
              <a:rPr lang="en-IE" dirty="0" smtClean="0"/>
              <a:t>Fell behind in our year plan for common tests</a:t>
            </a:r>
          </a:p>
          <a:p>
            <a:pPr marL="457200" lvl="1" indent="0" eaLnBrk="1" fontAlgn="auto" hangingPunct="1">
              <a:spcAft>
                <a:spcPts val="0"/>
              </a:spcAft>
              <a:buNone/>
              <a:defRPr/>
            </a:pPr>
            <a:endParaRPr lang="en-IE" dirty="0" smtClean="0"/>
          </a:p>
          <a:p>
            <a:pPr marL="514350" indent="-514350" eaLnBrk="1" fontAlgn="auto" hangingPunct="1">
              <a:spcAft>
                <a:spcPts val="0"/>
              </a:spcAft>
              <a:buFont typeface="+mj-lt"/>
              <a:buAutoNum type="arabicPeriod"/>
              <a:defRPr/>
            </a:pPr>
            <a:endParaRPr lang="en-IE" dirty="0" smtClean="0"/>
          </a:p>
          <a:p>
            <a:pPr marL="514350" indent="-514350" eaLnBrk="1" fontAlgn="auto" hangingPunct="1">
              <a:spcAft>
                <a:spcPts val="0"/>
              </a:spcAft>
              <a:buFont typeface="+mj-lt"/>
              <a:buAutoNum type="arabicPeriod"/>
              <a:defRPr/>
            </a:pPr>
            <a:endParaRPr lang="en-IE" dirty="0" smtClean="0"/>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endParaRPr lang="en-IE" dirty="0"/>
          </a:p>
        </p:txBody>
      </p:sp>
      <p:sp>
        <p:nvSpPr>
          <p:cNvPr id="4" name="Slide Number Placeholder 3"/>
          <p:cNvSpPr>
            <a:spLocks noGrp="1"/>
          </p:cNvSpPr>
          <p:nvPr>
            <p:ph type="sldNum" sz="quarter" idx="12"/>
          </p:nvPr>
        </p:nvSpPr>
        <p:spPr/>
        <p:txBody>
          <a:bodyPr/>
          <a:lstStyle/>
          <a:p>
            <a:pPr>
              <a:defRPr/>
            </a:pPr>
            <a:fld id="{6F2E9E0E-9CA1-4F11-A2D3-11A3079E8819}" type="slidenum">
              <a:rPr lang="en-IE" smtClean="0"/>
              <a:pPr>
                <a:defRPr/>
              </a:pPr>
              <a:t>75</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Teaching Strategies</a:t>
            </a:r>
            <a:endParaRPr lang="en-IE" b="1" u="none" dirty="0"/>
          </a:p>
        </p:txBody>
      </p:sp>
      <p:sp>
        <p:nvSpPr>
          <p:cNvPr id="3" name="Content Placeholder 2"/>
          <p:cNvSpPr>
            <a:spLocks noGrp="1"/>
          </p:cNvSpPr>
          <p:nvPr>
            <p:ph idx="1"/>
          </p:nvPr>
        </p:nvSpPr>
        <p:spPr/>
        <p:txBody>
          <a:bodyPr rtlCol="0">
            <a:normAutofit fontScale="85000" lnSpcReduction="20000"/>
          </a:bodyPr>
          <a:lstStyle/>
          <a:p>
            <a:pPr eaLnBrk="1" fontAlgn="auto" hangingPunct="1">
              <a:spcAft>
                <a:spcPts val="0"/>
              </a:spcAft>
              <a:buFont typeface="Arial" pitchFamily="34" charset="0"/>
              <a:buChar char="•"/>
              <a:defRPr/>
            </a:pPr>
            <a:r>
              <a:rPr lang="en-IE" b="1" dirty="0" smtClean="0">
                <a:solidFill>
                  <a:srgbClr val="990033"/>
                </a:solidFill>
              </a:rPr>
              <a:t>BUT..</a:t>
            </a:r>
          </a:p>
          <a:p>
            <a:pPr eaLnBrk="1" fontAlgn="auto" hangingPunct="1">
              <a:spcAft>
                <a:spcPts val="0"/>
              </a:spcAft>
              <a:buFont typeface="Arial" pitchFamily="34" charset="0"/>
              <a:buChar char="•"/>
              <a:defRPr/>
            </a:pPr>
            <a:r>
              <a:rPr lang="en-IE" dirty="0" smtClean="0"/>
              <a:t>Had </a:t>
            </a:r>
            <a:r>
              <a:rPr lang="en-IE" dirty="0" smtClean="0">
                <a:solidFill>
                  <a:srgbClr val="990033"/>
                </a:solidFill>
              </a:rPr>
              <a:t>more conversations </a:t>
            </a:r>
            <a:r>
              <a:rPr lang="en-IE" dirty="0" smtClean="0"/>
              <a:t>with students about mathematics</a:t>
            </a:r>
          </a:p>
          <a:p>
            <a:pPr eaLnBrk="1" fontAlgn="auto" hangingPunct="1">
              <a:spcAft>
                <a:spcPts val="0"/>
              </a:spcAft>
              <a:buFont typeface="Arial" pitchFamily="34" charset="0"/>
              <a:buChar char="•"/>
              <a:defRPr/>
            </a:pPr>
            <a:r>
              <a:rPr lang="en-IE" dirty="0" smtClean="0">
                <a:solidFill>
                  <a:srgbClr val="990033"/>
                </a:solidFill>
              </a:rPr>
              <a:t>More questions </a:t>
            </a:r>
            <a:r>
              <a:rPr lang="en-IE" dirty="0" smtClean="0"/>
              <a:t>asked by students, such as “ what if”, “how come “ “why”</a:t>
            </a:r>
          </a:p>
          <a:p>
            <a:pPr eaLnBrk="1" fontAlgn="auto" hangingPunct="1">
              <a:spcAft>
                <a:spcPts val="0"/>
              </a:spcAft>
              <a:buFont typeface="Arial" pitchFamily="34" charset="0"/>
              <a:buChar char="•"/>
              <a:defRPr/>
            </a:pPr>
            <a:r>
              <a:rPr lang="en-IE" dirty="0" smtClean="0"/>
              <a:t>Students did seem to develop an </a:t>
            </a:r>
            <a:r>
              <a:rPr lang="en-IE" dirty="0" smtClean="0">
                <a:solidFill>
                  <a:srgbClr val="990033"/>
                </a:solidFill>
              </a:rPr>
              <a:t>understanding</a:t>
            </a:r>
            <a:r>
              <a:rPr lang="en-IE" dirty="0" smtClean="0"/>
              <a:t> of mathematical concepts, instead of just “learning a formula”</a:t>
            </a:r>
          </a:p>
          <a:p>
            <a:pPr eaLnBrk="1" fontAlgn="auto" hangingPunct="1">
              <a:spcAft>
                <a:spcPts val="0"/>
              </a:spcAft>
              <a:buFont typeface="Arial" pitchFamily="34" charset="0"/>
              <a:buChar char="•"/>
              <a:defRPr/>
            </a:pPr>
            <a:r>
              <a:rPr lang="en-IE" dirty="0" smtClean="0"/>
              <a:t>Students were much </a:t>
            </a:r>
            <a:r>
              <a:rPr lang="en-IE" dirty="0" smtClean="0">
                <a:solidFill>
                  <a:srgbClr val="990033"/>
                </a:solidFill>
              </a:rPr>
              <a:t>more engaged </a:t>
            </a:r>
            <a:r>
              <a:rPr lang="en-IE" dirty="0" smtClean="0"/>
              <a:t>in class and a lot more discussion/ debate took place</a:t>
            </a:r>
          </a:p>
          <a:p>
            <a:pPr eaLnBrk="1" fontAlgn="auto" hangingPunct="1">
              <a:spcAft>
                <a:spcPts val="0"/>
              </a:spcAft>
              <a:buFont typeface="Arial" pitchFamily="34" charset="0"/>
              <a:buChar char="•"/>
              <a:defRPr/>
            </a:pPr>
            <a:r>
              <a:rPr lang="en-IE" dirty="0" smtClean="0">
                <a:solidFill>
                  <a:srgbClr val="990033"/>
                </a:solidFill>
              </a:rPr>
              <a:t>Peer to peer </a:t>
            </a:r>
            <a:r>
              <a:rPr lang="en-IE" dirty="0" smtClean="0"/>
              <a:t>learning became the norm</a:t>
            </a:r>
          </a:p>
          <a:p>
            <a:pPr eaLnBrk="1" fontAlgn="auto" hangingPunct="1">
              <a:spcAft>
                <a:spcPts val="0"/>
              </a:spcAft>
              <a:buFont typeface="Arial" pitchFamily="34" charset="0"/>
              <a:buChar char="•"/>
              <a:defRPr/>
            </a:pPr>
            <a:endParaRPr lang="en-IE" dirty="0" smtClean="0"/>
          </a:p>
          <a:p>
            <a:pPr eaLnBrk="1" fontAlgn="auto" hangingPunct="1">
              <a:spcAft>
                <a:spcPts val="0"/>
              </a:spcAft>
              <a:buFont typeface="Arial" pitchFamily="34" charset="0"/>
              <a:buChar char="•"/>
              <a:defRPr/>
            </a:pPr>
            <a:endParaRPr lang="en-IE" dirty="0"/>
          </a:p>
        </p:txBody>
      </p:sp>
      <p:sp>
        <p:nvSpPr>
          <p:cNvPr id="4" name="Slide Number Placeholder 3"/>
          <p:cNvSpPr>
            <a:spLocks noGrp="1"/>
          </p:cNvSpPr>
          <p:nvPr>
            <p:ph type="sldNum" sz="quarter" idx="12"/>
          </p:nvPr>
        </p:nvSpPr>
        <p:spPr/>
        <p:txBody>
          <a:bodyPr/>
          <a:lstStyle/>
          <a:p>
            <a:pPr>
              <a:defRPr/>
            </a:pPr>
            <a:fld id="{AA683866-A281-42A2-8531-F89C71C67037}" type="slidenum">
              <a:rPr lang="en-IE" smtClean="0"/>
              <a:pPr>
                <a:defRPr/>
              </a:pPr>
              <a:t>76</a:t>
            </a:fld>
            <a:endParaRPr lang="en-IE"/>
          </a:p>
        </p:txBody>
      </p:sp>
    </p:spTree>
    <p:extLst>
      <p:ext uri="{BB962C8B-B14F-4D97-AF65-F5344CB8AC3E}">
        <p14:creationId xmlns:p14="http://schemas.microsoft.com/office/powerpoint/2010/main" val="5226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Teaching Strategies</a:t>
            </a:r>
            <a:endParaRPr lang="en-IE" b="1"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IE" b="1" dirty="0">
                <a:solidFill>
                  <a:srgbClr val="990033"/>
                </a:solidFill>
              </a:rPr>
              <a:t>Was it difficult to ask questions to provoke students’ deep thinking?</a:t>
            </a:r>
          </a:p>
          <a:p>
            <a:pPr eaLnBrk="1" fontAlgn="auto" hangingPunct="1">
              <a:spcAft>
                <a:spcPts val="0"/>
              </a:spcAft>
              <a:buFont typeface="Arial" pitchFamily="34" charset="0"/>
              <a:buChar char="•"/>
              <a:defRPr/>
            </a:pPr>
            <a:r>
              <a:rPr lang="en-IE" dirty="0" smtClean="0"/>
              <a:t>In short.. With the work we did.. It was the </a:t>
            </a:r>
            <a:r>
              <a:rPr lang="en-IE" b="1" dirty="0" smtClean="0">
                <a:solidFill>
                  <a:srgbClr val="990033"/>
                </a:solidFill>
              </a:rPr>
              <a:t>students</a:t>
            </a:r>
            <a:r>
              <a:rPr lang="en-IE" dirty="0" smtClean="0"/>
              <a:t> who asked the “</a:t>
            </a:r>
            <a:r>
              <a:rPr lang="en-IE" b="1" dirty="0" smtClean="0">
                <a:solidFill>
                  <a:srgbClr val="990033"/>
                </a:solidFill>
              </a:rPr>
              <a:t>deeper</a:t>
            </a:r>
            <a:r>
              <a:rPr lang="en-IE" dirty="0" smtClean="0"/>
              <a:t>” questions.. “what will we do if?, if I do this what will happen?, how can we know that?” and so on</a:t>
            </a:r>
            <a:endParaRPr lang="en-IE" dirty="0"/>
          </a:p>
        </p:txBody>
      </p:sp>
      <p:sp>
        <p:nvSpPr>
          <p:cNvPr id="4" name="Slide Number Placeholder 3"/>
          <p:cNvSpPr>
            <a:spLocks noGrp="1"/>
          </p:cNvSpPr>
          <p:nvPr>
            <p:ph type="sldNum" sz="quarter" idx="12"/>
          </p:nvPr>
        </p:nvSpPr>
        <p:spPr/>
        <p:txBody>
          <a:bodyPr/>
          <a:lstStyle/>
          <a:p>
            <a:pPr>
              <a:defRPr/>
            </a:pPr>
            <a:fld id="{C68967D6-55DD-4A88-B25F-5D1C4BF1CFCC}" type="slidenum">
              <a:rPr lang="en-IE" smtClean="0"/>
              <a:pPr>
                <a:defRPr/>
              </a:pPr>
              <a:t>77</a:t>
            </a:fld>
            <a:endParaRPr lang="en-IE"/>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a:t>Teaching Strategies</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IE" b="1" dirty="0" smtClean="0">
                <a:solidFill>
                  <a:srgbClr val="990033"/>
                </a:solidFill>
              </a:rPr>
              <a:t>How did I engage and sustain students’ interest and attention during the lesson?</a:t>
            </a:r>
          </a:p>
          <a:p>
            <a:pPr eaLnBrk="1" fontAlgn="auto" hangingPunct="1">
              <a:spcAft>
                <a:spcPts val="0"/>
              </a:spcAft>
              <a:defRPr/>
            </a:pPr>
            <a:r>
              <a:rPr lang="en-IE" dirty="0" smtClean="0"/>
              <a:t>To be fair.. You’ve seen what I have done.. The students were engaged </a:t>
            </a:r>
            <a:r>
              <a:rPr lang="en-IE" dirty="0" smtClean="0">
                <a:sym typeface="Wingdings" panose="05000000000000000000" pitchFamily="2" charset="2"/>
              </a:rPr>
              <a:t> and they wanted to know what would happen.. If I pick a scale factor of a half, or two or maybe 4 how big will my puppet be?</a:t>
            </a:r>
          </a:p>
          <a:p>
            <a:pPr eaLnBrk="1" fontAlgn="auto" hangingPunct="1">
              <a:spcAft>
                <a:spcPts val="0"/>
              </a:spcAft>
              <a:defRPr/>
            </a:pPr>
            <a:r>
              <a:rPr lang="en-IE" dirty="0" smtClean="0">
                <a:sym typeface="Wingdings" panose="05000000000000000000" pitchFamily="2" charset="2"/>
              </a:rPr>
              <a:t>The cheerleading skirts, if I make the wrong measurements, will we still have enough material?</a:t>
            </a:r>
          </a:p>
          <a:p>
            <a:pPr marL="0" indent="0" eaLnBrk="1" fontAlgn="auto" hangingPunct="1">
              <a:spcAft>
                <a:spcPts val="0"/>
              </a:spcAft>
              <a:buFont typeface="Arial" pitchFamily="34" charset="0"/>
              <a:buNone/>
              <a:defRPr/>
            </a:pPr>
            <a:endParaRPr lang="en-IE" dirty="0" smtClean="0">
              <a:sym typeface="Wingdings" panose="05000000000000000000" pitchFamily="2" charset="2"/>
            </a:endParaRPr>
          </a:p>
          <a:p>
            <a:pPr marL="0" indent="0" eaLnBrk="1" fontAlgn="auto" hangingPunct="1">
              <a:spcAft>
                <a:spcPts val="0"/>
              </a:spcAft>
              <a:buFont typeface="Arial" pitchFamily="34" charset="0"/>
              <a:buNone/>
              <a:defRPr/>
            </a:pPr>
            <a:endParaRPr lang="en-IE" dirty="0" smtClean="0"/>
          </a:p>
        </p:txBody>
      </p:sp>
      <p:sp>
        <p:nvSpPr>
          <p:cNvPr id="4" name="Slide Number Placeholder 3"/>
          <p:cNvSpPr>
            <a:spLocks noGrp="1"/>
          </p:cNvSpPr>
          <p:nvPr>
            <p:ph type="sldNum" sz="quarter" idx="12"/>
          </p:nvPr>
        </p:nvSpPr>
        <p:spPr/>
        <p:txBody>
          <a:bodyPr/>
          <a:lstStyle/>
          <a:p>
            <a:pPr>
              <a:defRPr/>
            </a:pPr>
            <a:fld id="{999CE6A9-949E-4E22-A0F6-BEB90F2CFE77}" type="slidenum">
              <a:rPr lang="en-IE" smtClean="0"/>
              <a:pPr>
                <a:defRPr/>
              </a:pPr>
              <a:t>78</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a:t>Teaching Strategies</a:t>
            </a:r>
          </a:p>
        </p:txBody>
      </p:sp>
      <p:sp>
        <p:nvSpPr>
          <p:cNvPr id="3" name="Content Placeholder 2"/>
          <p:cNvSpPr>
            <a:spLocks noGrp="1"/>
          </p:cNvSpPr>
          <p:nvPr>
            <p:ph idx="1"/>
          </p:nvPr>
        </p:nvSpPr>
        <p:spPr/>
        <p:txBody>
          <a:bodyPr rtlCol="0">
            <a:normAutofit fontScale="85000" lnSpcReduction="10000"/>
          </a:bodyPr>
          <a:lstStyle/>
          <a:p>
            <a:pPr eaLnBrk="1" fontAlgn="auto" hangingPunct="1">
              <a:spcAft>
                <a:spcPts val="0"/>
              </a:spcAft>
              <a:buFont typeface="Arial" pitchFamily="34" charset="0"/>
              <a:buChar char="•"/>
              <a:defRPr/>
            </a:pPr>
            <a:r>
              <a:rPr lang="en-IE" b="1" dirty="0">
                <a:solidFill>
                  <a:srgbClr val="990033"/>
                </a:solidFill>
              </a:rPr>
              <a:t>How did I assess what students knew and understood during the lesson?</a:t>
            </a:r>
          </a:p>
          <a:p>
            <a:pPr eaLnBrk="1" fontAlgn="auto" hangingPunct="1">
              <a:spcAft>
                <a:spcPts val="0"/>
              </a:spcAft>
              <a:buFont typeface="Arial" pitchFamily="34" charset="0"/>
              <a:buChar char="•"/>
              <a:defRPr/>
            </a:pPr>
            <a:r>
              <a:rPr lang="en-IE" dirty="0" smtClean="0"/>
              <a:t>Well, the show went on, the students had very little room for error when making the skirts</a:t>
            </a:r>
          </a:p>
          <a:p>
            <a:pPr eaLnBrk="1" fontAlgn="auto" hangingPunct="1">
              <a:spcAft>
                <a:spcPts val="0"/>
              </a:spcAft>
              <a:buFont typeface="Arial" pitchFamily="34" charset="0"/>
              <a:buChar char="•"/>
              <a:defRPr/>
            </a:pPr>
            <a:r>
              <a:rPr lang="en-IE" dirty="0" smtClean="0"/>
              <a:t>Bill, </a:t>
            </a:r>
            <a:r>
              <a:rPr lang="en-IE" dirty="0" err="1" smtClean="0"/>
              <a:t>Dil</a:t>
            </a:r>
            <a:r>
              <a:rPr lang="en-IE" dirty="0" smtClean="0"/>
              <a:t> and Phil were created</a:t>
            </a:r>
          </a:p>
          <a:p>
            <a:pPr eaLnBrk="1" fontAlgn="auto" hangingPunct="1">
              <a:spcAft>
                <a:spcPts val="0"/>
              </a:spcAft>
              <a:buFont typeface="Arial" pitchFamily="34" charset="0"/>
              <a:buChar char="•"/>
              <a:defRPr/>
            </a:pPr>
            <a:r>
              <a:rPr lang="en-IE" dirty="0" smtClean="0"/>
              <a:t>Students were able to verbalise /discuss and debate the difference between the slope function of a cubic graph and the graph function itself, they had developed and understanding how one was the initial function and the other was the rate of change and were able to explain it to me and each other </a:t>
            </a:r>
          </a:p>
          <a:p>
            <a:pPr eaLnBrk="1" fontAlgn="auto" hangingPunct="1">
              <a:spcAft>
                <a:spcPts val="0"/>
              </a:spcAft>
              <a:buFont typeface="Arial" pitchFamily="34" charset="0"/>
              <a:buChar char="•"/>
              <a:defRPr/>
            </a:pPr>
            <a:endParaRPr lang="en-IE" dirty="0"/>
          </a:p>
        </p:txBody>
      </p:sp>
      <p:sp>
        <p:nvSpPr>
          <p:cNvPr id="4" name="Slide Number Placeholder 3"/>
          <p:cNvSpPr>
            <a:spLocks noGrp="1"/>
          </p:cNvSpPr>
          <p:nvPr>
            <p:ph type="sldNum" sz="quarter" idx="12"/>
          </p:nvPr>
        </p:nvSpPr>
        <p:spPr/>
        <p:txBody>
          <a:bodyPr/>
          <a:lstStyle/>
          <a:p>
            <a:pPr>
              <a:defRPr/>
            </a:pPr>
            <a:fld id="{1A3EF585-8831-40DC-AAC9-7160B39C8C7A}" type="slidenum">
              <a:rPr lang="en-IE" smtClean="0"/>
              <a:pPr>
                <a:defRPr/>
              </a:pPr>
              <a:t>79</a:t>
            </a:fld>
            <a:endParaRPr lang="en-IE"/>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Introduction </a:t>
            </a:r>
            <a:endParaRPr lang="en-IE" b="1" u="none" dirty="0"/>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pitchFamily="34" charset="0"/>
              <a:buChar char="•"/>
              <a:defRPr/>
            </a:pPr>
            <a:r>
              <a:rPr lang="en-IE" b="1" dirty="0">
                <a:solidFill>
                  <a:srgbClr val="990033"/>
                </a:solidFill>
              </a:rPr>
              <a:t>Enduring </a:t>
            </a:r>
            <a:r>
              <a:rPr lang="en-IE" b="1" dirty="0" smtClean="0">
                <a:solidFill>
                  <a:srgbClr val="990033"/>
                </a:solidFill>
              </a:rPr>
              <a:t>understandings</a:t>
            </a:r>
          </a:p>
          <a:p>
            <a:pPr lvl="1" eaLnBrk="1" fontAlgn="auto" hangingPunct="1">
              <a:spcAft>
                <a:spcPts val="0"/>
              </a:spcAft>
              <a:buFont typeface="Arial" pitchFamily="34" charset="0"/>
              <a:buChar char="•"/>
              <a:defRPr/>
            </a:pPr>
            <a:r>
              <a:rPr lang="en-IE" dirty="0" smtClean="0"/>
              <a:t>Mathematics is an important tool</a:t>
            </a:r>
          </a:p>
          <a:p>
            <a:pPr lvl="1" eaLnBrk="1" fontAlgn="auto" hangingPunct="1">
              <a:spcAft>
                <a:spcPts val="0"/>
              </a:spcAft>
              <a:buFont typeface="Arial" pitchFamily="34" charset="0"/>
              <a:buChar char="•"/>
              <a:defRPr/>
            </a:pPr>
            <a:r>
              <a:rPr lang="en-IE" dirty="0" smtClean="0"/>
              <a:t>It is not just a subject a school</a:t>
            </a:r>
          </a:p>
          <a:p>
            <a:pPr lvl="1" eaLnBrk="1" fontAlgn="auto" hangingPunct="1">
              <a:spcAft>
                <a:spcPts val="0"/>
              </a:spcAft>
              <a:buFont typeface="Arial" pitchFamily="34" charset="0"/>
              <a:buChar char="•"/>
              <a:defRPr/>
            </a:pPr>
            <a:r>
              <a:rPr lang="en-IE" dirty="0" smtClean="0"/>
              <a:t>If students develop a good understanding of mathematics at this stage in their lives, the skill will stay with them forever.</a:t>
            </a:r>
          </a:p>
          <a:p>
            <a:pPr lvl="1" eaLnBrk="1" fontAlgn="auto" hangingPunct="1">
              <a:spcAft>
                <a:spcPts val="0"/>
              </a:spcAft>
              <a:buFont typeface="Arial" pitchFamily="34" charset="0"/>
              <a:buChar char="•"/>
              <a:defRPr/>
            </a:pPr>
            <a:endParaRPr lang="en-IE" b="1" dirty="0">
              <a:solidFill>
                <a:srgbClr val="990033"/>
              </a:solidFill>
            </a:endParaRPr>
          </a:p>
        </p:txBody>
      </p:sp>
      <p:sp>
        <p:nvSpPr>
          <p:cNvPr id="4" name="Slide Number Placeholder 3"/>
          <p:cNvSpPr>
            <a:spLocks noGrp="1"/>
          </p:cNvSpPr>
          <p:nvPr>
            <p:ph type="sldNum" sz="quarter" idx="12"/>
          </p:nvPr>
        </p:nvSpPr>
        <p:spPr/>
        <p:txBody>
          <a:bodyPr/>
          <a:lstStyle/>
          <a:p>
            <a:pPr>
              <a:defRPr/>
            </a:pPr>
            <a:fld id="{C4979E7F-673D-4108-949D-87F0AACF44A2}" type="slidenum">
              <a:rPr lang="en-IE" smtClean="0"/>
              <a:pPr>
                <a:defRPr/>
              </a:pPr>
              <a:t>8</a:t>
            </a:fld>
            <a:endParaRPr lang="en-I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a:t>Teaching Strategies</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Char char="•"/>
              <a:defRPr/>
            </a:pPr>
            <a:r>
              <a:rPr lang="en-IE" b="1" dirty="0" smtClean="0">
                <a:solidFill>
                  <a:srgbClr val="990033"/>
                </a:solidFill>
              </a:rPr>
              <a:t>What </a:t>
            </a:r>
            <a:r>
              <a:rPr lang="en-IE" b="1" dirty="0">
                <a:solidFill>
                  <a:srgbClr val="990033"/>
                </a:solidFill>
              </a:rPr>
              <a:t>understandings have I developed regarding teaching strategies </a:t>
            </a:r>
            <a:r>
              <a:rPr lang="en-IE" b="1" dirty="0" smtClean="0">
                <a:solidFill>
                  <a:srgbClr val="990033"/>
                </a:solidFill>
              </a:rPr>
              <a:t>for </a:t>
            </a:r>
            <a:r>
              <a:rPr lang="en-IE" b="1" dirty="0">
                <a:solidFill>
                  <a:srgbClr val="990033"/>
                </a:solidFill>
              </a:rPr>
              <a:t>this topic as a result of my involvement in Lesson </a:t>
            </a:r>
            <a:r>
              <a:rPr lang="en-IE" b="1" dirty="0" smtClean="0">
                <a:solidFill>
                  <a:srgbClr val="990033"/>
                </a:solidFill>
              </a:rPr>
              <a:t>Study?</a:t>
            </a:r>
            <a:endParaRPr lang="en-IE" dirty="0">
              <a:solidFill>
                <a:srgbClr val="990033"/>
              </a:solidFill>
            </a:endParaRPr>
          </a:p>
          <a:p>
            <a:pPr eaLnBrk="1" fontAlgn="auto" hangingPunct="1">
              <a:spcAft>
                <a:spcPts val="0"/>
              </a:spcAft>
              <a:buFont typeface="Arial" pitchFamily="34" charset="0"/>
              <a:buChar char="•"/>
              <a:defRPr/>
            </a:pPr>
            <a:r>
              <a:rPr lang="en-IE" dirty="0" smtClean="0"/>
              <a:t>Encourage hands on resources (whatever they may be)</a:t>
            </a:r>
          </a:p>
          <a:p>
            <a:pPr eaLnBrk="1" fontAlgn="auto" hangingPunct="1">
              <a:spcAft>
                <a:spcPts val="0"/>
              </a:spcAft>
              <a:buFont typeface="Arial" pitchFamily="34" charset="0"/>
              <a:buChar char="•"/>
              <a:defRPr/>
            </a:pPr>
            <a:r>
              <a:rPr lang="en-IE" dirty="0" smtClean="0"/>
              <a:t>Step back.. Allow students to make errors, then ask, what do you think might be wrong?</a:t>
            </a:r>
          </a:p>
          <a:p>
            <a:pPr eaLnBrk="1" fontAlgn="auto" hangingPunct="1">
              <a:spcAft>
                <a:spcPts val="0"/>
              </a:spcAft>
              <a:buFont typeface="Arial" pitchFamily="34" charset="0"/>
              <a:buChar char="•"/>
              <a:defRPr/>
            </a:pPr>
            <a:r>
              <a:rPr lang="en-IE" dirty="0" smtClean="0"/>
              <a:t>Encourage students to relate mathematical problems to real life contexts</a:t>
            </a:r>
          </a:p>
          <a:p>
            <a:pPr eaLnBrk="1" fontAlgn="auto" hangingPunct="1">
              <a:spcAft>
                <a:spcPts val="0"/>
              </a:spcAft>
              <a:buFont typeface="Arial" pitchFamily="34" charset="0"/>
              <a:buChar char="•"/>
              <a:defRPr/>
            </a:pPr>
            <a:r>
              <a:rPr lang="en-IE" dirty="0" smtClean="0"/>
              <a:t>Encourage students to develop problem solving skills </a:t>
            </a:r>
          </a:p>
          <a:p>
            <a:pPr eaLnBrk="1" fontAlgn="auto" hangingPunct="1">
              <a:spcAft>
                <a:spcPts val="0"/>
              </a:spcAft>
              <a:buFont typeface="Arial" pitchFamily="34" charset="0"/>
              <a:buChar char="•"/>
              <a:defRPr/>
            </a:pPr>
            <a:endParaRPr lang="en-IE" b="1" dirty="0">
              <a:solidFill>
                <a:srgbClr val="C00000"/>
              </a:solidFill>
            </a:endParaRPr>
          </a:p>
          <a:p>
            <a:pPr eaLnBrk="1" fontAlgn="auto" hangingPunct="1">
              <a:spcAft>
                <a:spcPts val="0"/>
              </a:spcAft>
              <a:buFont typeface="Arial" pitchFamily="34" charset="0"/>
              <a:buChar char="•"/>
              <a:defRPr/>
            </a:pPr>
            <a:endParaRPr lang="en-IE" b="1" dirty="0" smtClean="0">
              <a:solidFill>
                <a:srgbClr val="C00000"/>
              </a:solidFill>
            </a:endParaRPr>
          </a:p>
          <a:p>
            <a:pPr eaLnBrk="1" fontAlgn="auto" hangingPunct="1">
              <a:spcAft>
                <a:spcPts val="0"/>
              </a:spcAft>
              <a:buFont typeface="Arial" pitchFamily="34" charset="0"/>
              <a:buChar char="•"/>
              <a:defRPr/>
            </a:pPr>
            <a:endParaRPr lang="en-IE" b="1" dirty="0" smtClean="0">
              <a:solidFill>
                <a:srgbClr val="C00000"/>
              </a:solidFill>
            </a:endParaRPr>
          </a:p>
        </p:txBody>
      </p:sp>
      <p:sp>
        <p:nvSpPr>
          <p:cNvPr id="4" name="Slide Number Placeholder 3"/>
          <p:cNvSpPr>
            <a:spLocks noGrp="1"/>
          </p:cNvSpPr>
          <p:nvPr>
            <p:ph type="sldNum" sz="quarter" idx="12"/>
          </p:nvPr>
        </p:nvSpPr>
        <p:spPr/>
        <p:txBody>
          <a:bodyPr/>
          <a:lstStyle/>
          <a:p>
            <a:pPr>
              <a:defRPr/>
            </a:pPr>
            <a:fld id="{B5137E78-7D03-4F29-A8B9-799A6B4A6866}" type="slidenum">
              <a:rPr lang="en-IE" smtClean="0"/>
              <a:pPr>
                <a:defRPr/>
              </a:pPr>
              <a:t>80</a:t>
            </a:fld>
            <a:endParaRPr lang="en-IE"/>
          </a:p>
        </p:txBody>
      </p:sp>
    </p:spTree>
    <p:extLst>
      <p:ext uri="{BB962C8B-B14F-4D97-AF65-F5344CB8AC3E}">
        <p14:creationId xmlns:p14="http://schemas.microsoft.com/office/powerpoint/2010/main" val="203650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92"/>
            <a:ext cx="8229600" cy="1548000"/>
          </a:xfrm>
          <a:ln>
            <a:miter lim="800000"/>
            <a:headEnd/>
            <a:tailEnd/>
          </a:ln>
          <a:extLst/>
        </p:spPr>
        <p:txBody>
          <a:bodyPr rtlCol="0">
            <a:normAutofit/>
          </a:bodyPr>
          <a:lstStyle/>
          <a:p>
            <a:pPr eaLnBrk="1" fontAlgn="auto" hangingPunct="1">
              <a:spcAft>
                <a:spcPts val="0"/>
              </a:spcAft>
              <a:defRPr/>
            </a:pPr>
            <a:r>
              <a:rPr lang="en-IE" u="none" dirty="0" smtClean="0"/>
              <a:t>Reflections on Lesson Study Process</a:t>
            </a:r>
            <a:endParaRPr lang="en-IE" u="none" dirty="0"/>
          </a:p>
        </p:txBody>
      </p:sp>
      <p:sp>
        <p:nvSpPr>
          <p:cNvPr id="3" name="Content Placeholder 2"/>
          <p:cNvSpPr>
            <a:spLocks noGrp="1"/>
          </p:cNvSpPr>
          <p:nvPr>
            <p:ph idx="1"/>
          </p:nvPr>
        </p:nvSpPr>
        <p:spPr/>
        <p:txBody>
          <a:bodyPr rtlCol="0">
            <a:normAutofit/>
          </a:bodyPr>
          <a:lstStyle/>
          <a:p>
            <a:pPr marL="0" indent="0" algn="ctr" eaLnBrk="1" fontAlgn="auto" hangingPunct="1">
              <a:spcAft>
                <a:spcPts val="0"/>
              </a:spcAft>
              <a:buFont typeface="Arial" charset="0"/>
              <a:buNone/>
              <a:defRPr/>
            </a:pPr>
            <a:r>
              <a:rPr lang="en-IE" b="1" dirty="0" smtClean="0"/>
              <a:t>Strengths &amp; Weaknesses</a:t>
            </a:r>
          </a:p>
          <a:p>
            <a:pPr eaLnBrk="1" fontAlgn="auto" hangingPunct="1">
              <a:spcAft>
                <a:spcPts val="0"/>
              </a:spcAft>
              <a:defRPr/>
            </a:pPr>
            <a:r>
              <a:rPr lang="en-IE" b="1" dirty="0" smtClean="0">
                <a:solidFill>
                  <a:srgbClr val="990033"/>
                </a:solidFill>
              </a:rPr>
              <a:t>As a mathematics team how has Lesson Study impacted on the way we work with other colleagues?</a:t>
            </a:r>
          </a:p>
          <a:p>
            <a:pPr eaLnBrk="1" fontAlgn="auto" hangingPunct="1">
              <a:spcAft>
                <a:spcPts val="0"/>
              </a:spcAft>
              <a:defRPr/>
            </a:pPr>
            <a:r>
              <a:rPr lang="en-IE" dirty="0" smtClean="0"/>
              <a:t>We collaborate a lot more with each other and other departments within the school</a:t>
            </a:r>
          </a:p>
          <a:p>
            <a:pPr eaLnBrk="1" fontAlgn="auto" hangingPunct="1">
              <a:spcAft>
                <a:spcPts val="0"/>
              </a:spcAft>
              <a:defRPr/>
            </a:pPr>
            <a:endParaRPr lang="en-IE" dirty="0"/>
          </a:p>
        </p:txBody>
      </p:sp>
      <p:sp>
        <p:nvSpPr>
          <p:cNvPr id="4" name="Slide Number Placeholder 3"/>
          <p:cNvSpPr>
            <a:spLocks noGrp="1"/>
          </p:cNvSpPr>
          <p:nvPr>
            <p:ph type="sldNum" sz="quarter" idx="12"/>
          </p:nvPr>
        </p:nvSpPr>
        <p:spPr/>
        <p:txBody>
          <a:bodyPr/>
          <a:lstStyle/>
          <a:p>
            <a:pPr>
              <a:defRPr/>
            </a:pPr>
            <a:fld id="{20B32376-9FEA-4566-9820-B791352A5F6C}" type="slidenum">
              <a:rPr lang="en-IE" smtClean="0"/>
              <a:pPr>
                <a:defRPr/>
              </a:pPr>
              <a:t>81</a:t>
            </a:fld>
            <a:endParaRPr lang="en-IE"/>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92"/>
            <a:ext cx="8229600" cy="1548000"/>
          </a:xfrm>
          <a:ln>
            <a:miter lim="800000"/>
            <a:headEnd/>
            <a:tailEnd/>
          </a:ln>
          <a:extLst/>
        </p:spPr>
        <p:txBody>
          <a:bodyPr rtlCol="0">
            <a:normAutofit/>
          </a:bodyPr>
          <a:lstStyle/>
          <a:p>
            <a:pPr eaLnBrk="1" fontAlgn="auto" hangingPunct="1">
              <a:spcAft>
                <a:spcPts val="0"/>
              </a:spcAft>
              <a:defRPr/>
            </a:pPr>
            <a:r>
              <a:rPr lang="en-IE" u="none" dirty="0" smtClean="0"/>
              <a:t>Reflections on Lesson Study Process</a:t>
            </a:r>
            <a:endParaRPr lang="en-IE" u="none" dirty="0"/>
          </a:p>
        </p:txBody>
      </p:sp>
      <p:sp>
        <p:nvSpPr>
          <p:cNvPr id="3" name="Content Placeholder 2"/>
          <p:cNvSpPr>
            <a:spLocks noGrp="1"/>
          </p:cNvSpPr>
          <p:nvPr>
            <p:ph idx="1"/>
          </p:nvPr>
        </p:nvSpPr>
        <p:spPr/>
        <p:txBody>
          <a:bodyPr rtlCol="0">
            <a:normAutofit/>
          </a:bodyPr>
          <a:lstStyle/>
          <a:p>
            <a:pPr marL="0" indent="0" algn="ctr" eaLnBrk="1" fontAlgn="auto" hangingPunct="1">
              <a:spcAft>
                <a:spcPts val="0"/>
              </a:spcAft>
              <a:buFont typeface="Arial" charset="0"/>
              <a:buNone/>
              <a:defRPr/>
            </a:pPr>
            <a:r>
              <a:rPr lang="en-IE" b="1" dirty="0" smtClean="0"/>
              <a:t>Strengths &amp; Weaknesses</a:t>
            </a:r>
          </a:p>
          <a:p>
            <a:pPr eaLnBrk="1" fontAlgn="auto" hangingPunct="1">
              <a:spcAft>
                <a:spcPts val="0"/>
              </a:spcAft>
              <a:defRPr/>
            </a:pPr>
            <a:r>
              <a:rPr lang="en-IE" b="1" dirty="0" smtClean="0">
                <a:solidFill>
                  <a:srgbClr val="990033"/>
                </a:solidFill>
              </a:rPr>
              <a:t>Personally</a:t>
            </a:r>
            <a:r>
              <a:rPr lang="en-IE" b="1" dirty="0">
                <a:solidFill>
                  <a:srgbClr val="990033"/>
                </a:solidFill>
              </a:rPr>
              <a:t>, how has Lesson Study supported my growth as a teacher</a:t>
            </a:r>
            <a:r>
              <a:rPr lang="en-IE" b="1" dirty="0" smtClean="0">
                <a:solidFill>
                  <a:srgbClr val="990033"/>
                </a:solidFill>
              </a:rPr>
              <a:t>?</a:t>
            </a:r>
          </a:p>
          <a:p>
            <a:pPr eaLnBrk="1" fontAlgn="auto" hangingPunct="1">
              <a:spcAft>
                <a:spcPts val="0"/>
              </a:spcAft>
              <a:defRPr/>
            </a:pPr>
            <a:r>
              <a:rPr lang="en-IE" dirty="0" smtClean="0"/>
              <a:t>I enjoy teaching maths a lot more, I am always thinking of “new ways” to approach a topic.</a:t>
            </a:r>
          </a:p>
          <a:p>
            <a:pPr eaLnBrk="1" fontAlgn="auto" hangingPunct="1">
              <a:spcAft>
                <a:spcPts val="0"/>
              </a:spcAft>
              <a:defRPr/>
            </a:pPr>
            <a:r>
              <a:rPr lang="en-IE" dirty="0" smtClean="0"/>
              <a:t>I have learned a lot more about the nature of mathematics and the numerous ways it can be applied to “Real life”</a:t>
            </a:r>
          </a:p>
          <a:p>
            <a:pPr eaLnBrk="1" fontAlgn="auto" hangingPunct="1">
              <a:spcAft>
                <a:spcPts val="0"/>
              </a:spcAft>
              <a:defRPr/>
            </a:pPr>
            <a:endParaRPr lang="en-IE" dirty="0" smtClean="0"/>
          </a:p>
          <a:p>
            <a:pPr eaLnBrk="1" fontAlgn="auto" hangingPunct="1">
              <a:spcAft>
                <a:spcPts val="0"/>
              </a:spcAft>
              <a:defRPr/>
            </a:pPr>
            <a:endParaRPr lang="en-IE" dirty="0"/>
          </a:p>
        </p:txBody>
      </p:sp>
      <p:sp>
        <p:nvSpPr>
          <p:cNvPr id="4" name="Slide Number Placeholder 3"/>
          <p:cNvSpPr>
            <a:spLocks noGrp="1"/>
          </p:cNvSpPr>
          <p:nvPr>
            <p:ph type="sldNum" sz="quarter" idx="12"/>
          </p:nvPr>
        </p:nvSpPr>
        <p:spPr/>
        <p:txBody>
          <a:bodyPr/>
          <a:lstStyle/>
          <a:p>
            <a:pPr>
              <a:defRPr/>
            </a:pPr>
            <a:fld id="{20B32376-9FEA-4566-9820-B791352A5F6C}" type="slidenum">
              <a:rPr lang="en-IE" smtClean="0"/>
              <a:pPr>
                <a:defRPr/>
              </a:pPr>
              <a:t>82</a:t>
            </a:fld>
            <a:endParaRPr lang="en-IE"/>
          </a:p>
        </p:txBody>
      </p:sp>
    </p:spTree>
    <p:extLst>
      <p:ext uri="{BB962C8B-B14F-4D97-AF65-F5344CB8AC3E}">
        <p14:creationId xmlns:p14="http://schemas.microsoft.com/office/powerpoint/2010/main" val="23316142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92"/>
            <a:ext cx="8229600" cy="1548000"/>
          </a:xfrm>
          <a:ln>
            <a:miter lim="800000"/>
            <a:headEnd/>
            <a:tailEnd/>
          </a:ln>
          <a:extLst/>
        </p:spPr>
        <p:txBody>
          <a:bodyPr rtlCol="0">
            <a:normAutofit/>
          </a:bodyPr>
          <a:lstStyle/>
          <a:p>
            <a:pPr eaLnBrk="1" fontAlgn="auto" hangingPunct="1">
              <a:spcAft>
                <a:spcPts val="0"/>
              </a:spcAft>
              <a:defRPr/>
            </a:pPr>
            <a:r>
              <a:rPr lang="en-IE" u="none" dirty="0" smtClean="0"/>
              <a:t>Reflections on Lesson Study Process</a:t>
            </a:r>
            <a:endParaRPr lang="en-IE" u="none" dirty="0"/>
          </a:p>
        </p:txBody>
      </p:sp>
      <p:sp>
        <p:nvSpPr>
          <p:cNvPr id="3" name="Content Placeholder 2"/>
          <p:cNvSpPr>
            <a:spLocks noGrp="1"/>
          </p:cNvSpPr>
          <p:nvPr>
            <p:ph idx="1"/>
          </p:nvPr>
        </p:nvSpPr>
        <p:spPr/>
        <p:txBody>
          <a:bodyPr rtlCol="0">
            <a:normAutofit/>
          </a:bodyPr>
          <a:lstStyle/>
          <a:p>
            <a:pPr marL="0" indent="0" algn="ctr" eaLnBrk="1" fontAlgn="auto" hangingPunct="1">
              <a:spcAft>
                <a:spcPts val="0"/>
              </a:spcAft>
              <a:buFont typeface="Arial" charset="0"/>
              <a:buNone/>
              <a:defRPr/>
            </a:pPr>
            <a:r>
              <a:rPr lang="en-IE" b="1" dirty="0" smtClean="0"/>
              <a:t>Strengths &amp; Weaknesses</a:t>
            </a:r>
          </a:p>
          <a:p>
            <a:pPr eaLnBrk="1" fontAlgn="auto" hangingPunct="1">
              <a:spcAft>
                <a:spcPts val="0"/>
              </a:spcAft>
              <a:defRPr/>
            </a:pPr>
            <a:r>
              <a:rPr lang="en-IE" b="1" dirty="0" smtClean="0">
                <a:solidFill>
                  <a:srgbClr val="990033"/>
                </a:solidFill>
              </a:rPr>
              <a:t>Recommendations </a:t>
            </a:r>
            <a:r>
              <a:rPr lang="en-IE" b="1" dirty="0">
                <a:solidFill>
                  <a:srgbClr val="990033"/>
                </a:solidFill>
              </a:rPr>
              <a:t>as to how Lesson Study could be integrated into a school </a:t>
            </a:r>
            <a:r>
              <a:rPr lang="en-IE" b="1" dirty="0" smtClean="0">
                <a:solidFill>
                  <a:srgbClr val="990033"/>
                </a:solidFill>
              </a:rPr>
              <a:t>context.</a:t>
            </a:r>
          </a:p>
          <a:p>
            <a:pPr eaLnBrk="1" fontAlgn="auto" hangingPunct="1">
              <a:spcAft>
                <a:spcPts val="0"/>
              </a:spcAft>
              <a:defRPr/>
            </a:pPr>
            <a:r>
              <a:rPr lang="en-IE" dirty="0" smtClean="0"/>
              <a:t>The maths department intends to share all of our findings with the rest of the staff in the school</a:t>
            </a:r>
            <a:endParaRPr lang="en-IE" dirty="0"/>
          </a:p>
          <a:p>
            <a:pPr eaLnBrk="1" fontAlgn="auto" hangingPunct="1">
              <a:spcAft>
                <a:spcPts val="0"/>
              </a:spcAft>
              <a:defRPr/>
            </a:pPr>
            <a:endParaRPr lang="en-IE" dirty="0" smtClean="0"/>
          </a:p>
          <a:p>
            <a:pPr eaLnBrk="1" fontAlgn="auto" hangingPunct="1">
              <a:spcAft>
                <a:spcPts val="0"/>
              </a:spcAft>
              <a:defRPr/>
            </a:pPr>
            <a:endParaRPr lang="en-IE" dirty="0"/>
          </a:p>
        </p:txBody>
      </p:sp>
      <p:sp>
        <p:nvSpPr>
          <p:cNvPr id="4" name="Slide Number Placeholder 3"/>
          <p:cNvSpPr>
            <a:spLocks noGrp="1"/>
          </p:cNvSpPr>
          <p:nvPr>
            <p:ph type="sldNum" sz="quarter" idx="12"/>
          </p:nvPr>
        </p:nvSpPr>
        <p:spPr/>
        <p:txBody>
          <a:bodyPr/>
          <a:lstStyle/>
          <a:p>
            <a:pPr>
              <a:defRPr/>
            </a:pPr>
            <a:fld id="{20B32376-9FEA-4566-9820-B791352A5F6C}" type="slidenum">
              <a:rPr lang="en-IE" smtClean="0"/>
              <a:pPr>
                <a:defRPr/>
              </a:pPr>
              <a:t>83</a:t>
            </a:fld>
            <a:endParaRPr lang="en-IE"/>
          </a:p>
        </p:txBody>
      </p:sp>
    </p:spTree>
    <p:extLst>
      <p:ext uri="{BB962C8B-B14F-4D97-AF65-F5344CB8AC3E}">
        <p14:creationId xmlns:p14="http://schemas.microsoft.com/office/powerpoint/2010/main" val="1353118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rtlCol="0">
            <a:normAutofit/>
          </a:bodyPr>
          <a:lstStyle/>
          <a:p>
            <a:pPr eaLnBrk="1" fontAlgn="auto" hangingPunct="1">
              <a:spcAft>
                <a:spcPts val="0"/>
              </a:spcAft>
              <a:defRPr/>
            </a:pPr>
            <a:r>
              <a:rPr lang="en-IE" b="1" u="none" dirty="0" smtClean="0"/>
              <a:t>Session 1 </a:t>
            </a:r>
            <a:endParaRPr lang="en-IE" b="1" u="none" dirty="0"/>
          </a:p>
        </p:txBody>
      </p:sp>
      <p:sp>
        <p:nvSpPr>
          <p:cNvPr id="3" name="Content Placeholder 2"/>
          <p:cNvSpPr>
            <a:spLocks noGrp="1"/>
          </p:cNvSpPr>
          <p:nvPr>
            <p:ph idx="1"/>
          </p:nvPr>
        </p:nvSpPr>
        <p:spPr/>
        <p:txBody>
          <a:bodyPr rtlCol="0">
            <a:normAutofit/>
          </a:bodyPr>
          <a:lstStyle/>
          <a:p>
            <a:pPr marL="0" indent="0">
              <a:buNone/>
            </a:pPr>
            <a:r>
              <a:rPr lang="en-IE" b="1" dirty="0">
                <a:solidFill>
                  <a:srgbClr val="990033"/>
                </a:solidFill>
              </a:rPr>
              <a:t>Transition Year Project Maths</a:t>
            </a:r>
          </a:p>
          <a:p>
            <a:pPr marL="0" indent="0">
              <a:buNone/>
            </a:pPr>
            <a:r>
              <a:rPr lang="en-IE" sz="2400" dirty="0"/>
              <a:t>Aileen </a:t>
            </a:r>
            <a:r>
              <a:rPr lang="en-IE" sz="2400" dirty="0" err="1" smtClean="0"/>
              <a:t>Hanratty</a:t>
            </a:r>
            <a:r>
              <a:rPr lang="en-IE" sz="2400" dirty="0" smtClean="0"/>
              <a:t>, </a:t>
            </a:r>
            <a:r>
              <a:rPr lang="en-IE" sz="2400" dirty="0" err="1" smtClean="0"/>
              <a:t>Una</a:t>
            </a:r>
            <a:r>
              <a:rPr lang="en-IE" sz="2400" dirty="0" smtClean="0"/>
              <a:t> Rooney, Patricia </a:t>
            </a:r>
            <a:r>
              <a:rPr lang="en-IE" sz="2400" dirty="0"/>
              <a:t>Grimes</a:t>
            </a:r>
          </a:p>
          <a:p>
            <a:pPr marL="0" indent="0">
              <a:buNone/>
            </a:pPr>
            <a:endParaRPr lang="en-IE" b="1" dirty="0"/>
          </a:p>
          <a:p>
            <a:pPr marL="0" indent="0">
              <a:buNone/>
            </a:pPr>
            <a:r>
              <a:rPr lang="en-IE" b="1" dirty="0" smtClean="0">
                <a:solidFill>
                  <a:srgbClr val="990033"/>
                </a:solidFill>
              </a:rPr>
              <a:t>Using Geometry </a:t>
            </a:r>
            <a:r>
              <a:rPr lang="en-IE" b="1" dirty="0">
                <a:solidFill>
                  <a:srgbClr val="990033"/>
                </a:solidFill>
              </a:rPr>
              <a:t>as a problem-solving tool</a:t>
            </a:r>
          </a:p>
          <a:p>
            <a:pPr lvl="1" eaLnBrk="1" fontAlgn="auto" hangingPunct="1">
              <a:spcAft>
                <a:spcPts val="0"/>
              </a:spcAft>
              <a:buFont typeface="Arial" pitchFamily="34" charset="0"/>
              <a:buChar char="•"/>
              <a:defRPr/>
            </a:pPr>
            <a:endParaRPr lang="en-IE" b="1" dirty="0">
              <a:solidFill>
                <a:srgbClr val="990033"/>
              </a:solidFill>
            </a:endParaRPr>
          </a:p>
        </p:txBody>
      </p:sp>
      <p:sp>
        <p:nvSpPr>
          <p:cNvPr id="4" name="Slide Number Placeholder 3"/>
          <p:cNvSpPr>
            <a:spLocks noGrp="1"/>
          </p:cNvSpPr>
          <p:nvPr>
            <p:ph type="sldNum" sz="quarter" idx="12"/>
          </p:nvPr>
        </p:nvSpPr>
        <p:spPr/>
        <p:txBody>
          <a:bodyPr/>
          <a:lstStyle/>
          <a:p>
            <a:pPr>
              <a:defRPr/>
            </a:pPr>
            <a:fld id="{C4979E7F-673D-4108-949D-87F0AACF44A2}" type="slidenum">
              <a:rPr lang="en-IE" smtClean="0"/>
              <a:pPr>
                <a:defRPr/>
              </a:pPr>
              <a:t>9</a:t>
            </a:fld>
            <a:endParaRPr lang="en-IE"/>
          </a:p>
        </p:txBody>
      </p:sp>
      <p:sp>
        <p:nvSpPr>
          <p:cNvPr id="6" name="Rectangle 5"/>
          <p:cNvSpPr/>
          <p:nvPr/>
        </p:nvSpPr>
        <p:spPr>
          <a:xfrm>
            <a:off x="1475656" y="3929221"/>
            <a:ext cx="5958408" cy="1815882"/>
          </a:xfrm>
          <a:prstGeom prst="rect">
            <a:avLst/>
          </a:prstGeom>
        </p:spPr>
        <p:txBody>
          <a:bodyPr wrap="square">
            <a:spAutoFit/>
          </a:bodyPr>
          <a:lstStyle/>
          <a:p>
            <a:pPr lvl="1" fontAlgn="auto">
              <a:spcBef>
                <a:spcPct val="20000"/>
              </a:spcBef>
              <a:spcAft>
                <a:spcPts val="0"/>
              </a:spcAft>
              <a:defRPr/>
            </a:pPr>
            <a:r>
              <a:rPr lang="en-IE" sz="2800" dirty="0">
                <a:solidFill>
                  <a:prstClr val="black">
                    <a:lumMod val="75000"/>
                    <a:lumOff val="25000"/>
                  </a:prstClr>
                </a:solidFill>
                <a:latin typeface="Calibri"/>
              </a:rPr>
              <a:t>The following slides show the lesson study of how students solved a real-life practical problem using mathematics</a:t>
            </a:r>
          </a:p>
        </p:txBody>
      </p:sp>
    </p:spTree>
    <p:extLst>
      <p:ext uri="{BB962C8B-B14F-4D97-AF65-F5344CB8AC3E}">
        <p14:creationId xmlns:p14="http://schemas.microsoft.com/office/powerpoint/2010/main" val="56337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662</TotalTime>
  <Words>3671</Words>
  <Application>Microsoft Office PowerPoint</Application>
  <PresentationFormat>On-screen Show (4:3)</PresentationFormat>
  <Paragraphs>574</Paragraphs>
  <Slides>83</Slides>
  <Notes>63</Notes>
  <HiddenSlides>0</HiddenSlides>
  <MMClips>0</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Maths Counts  Insights into Lesson Study</vt:lpstr>
      <vt:lpstr>Our Lady’s College,  Greenhills, Drogheda,  Co. Louth.</vt:lpstr>
      <vt:lpstr>Insights into Lesson Study</vt:lpstr>
      <vt:lpstr>Introduction</vt:lpstr>
      <vt:lpstr>Introduction</vt:lpstr>
      <vt:lpstr>Introduction</vt:lpstr>
      <vt:lpstr>Introduction </vt:lpstr>
      <vt:lpstr>Introduction </vt:lpstr>
      <vt:lpstr>Session 1 </vt:lpstr>
      <vt:lpstr>Learning Outcomes</vt:lpstr>
      <vt:lpstr>Learning Outcomes</vt:lpstr>
      <vt:lpstr>The Problem…</vt:lpstr>
      <vt:lpstr>You will need……</vt:lpstr>
      <vt:lpstr>Step 2: </vt:lpstr>
      <vt:lpstr> The skirt design is one circle inside another:</vt:lpstr>
      <vt:lpstr>If you know the waist size, using 2πr we can work out the radius and draw our inner circle.</vt:lpstr>
      <vt:lpstr>For size 10:</vt:lpstr>
      <vt:lpstr>What size should the outer circle be?</vt:lpstr>
      <vt:lpstr>The larger circle will be 21 inches approximately</vt:lpstr>
      <vt:lpstr>Now pick centre for the circle and draw both the larger and smaller circle</vt:lpstr>
      <vt:lpstr> It is time to cut out your first skirt </vt:lpstr>
      <vt:lpstr>Now, add an elastic waist band</vt:lpstr>
      <vt:lpstr>What will be the measurements for:</vt:lpstr>
      <vt:lpstr> Convert sizes</vt:lpstr>
      <vt:lpstr>Case 2</vt:lpstr>
      <vt:lpstr>We must use a smaller waist measurement so that when it is folded back by 1 inch, it folds to exactly the correct waist measurement</vt:lpstr>
      <vt:lpstr>PowerPoint Presentation</vt:lpstr>
      <vt:lpstr>Radius = 17 + 4.1 = 21.1”  – exactly as before!</vt:lpstr>
      <vt:lpstr>Cut out triangular shapes from the front of the skirt and replace with coloured pleats</vt:lpstr>
      <vt:lpstr>Have a good show!</vt:lpstr>
      <vt:lpstr>Reflections on the Lesson</vt:lpstr>
      <vt:lpstr>Introduction</vt:lpstr>
      <vt:lpstr>Introduction: Scale Factor</vt:lpstr>
      <vt:lpstr>CORE THEME </vt:lpstr>
      <vt:lpstr>Prior Learning</vt:lpstr>
      <vt:lpstr>Learning Outcomes</vt:lpstr>
      <vt:lpstr>Learning Outcomes</vt:lpstr>
      <vt:lpstr>Learning Outcomes</vt:lpstr>
      <vt:lpstr>Learning Outcomes</vt:lpstr>
      <vt:lpstr>Learning Outcomes</vt:lpstr>
      <vt:lpstr>Helical section</vt:lpstr>
      <vt:lpstr>PowerPoint Presentation</vt:lpstr>
      <vt:lpstr>Before we stuff Bill….</vt:lpstr>
      <vt:lpstr>PowerPoint Presentation</vt:lpstr>
      <vt:lpstr>Make Bill’s eyes and beak</vt:lpstr>
      <vt:lpstr>Then add the stuffing…</vt:lpstr>
      <vt:lpstr>We now make a second owl by applying a Scale of Factor. </vt:lpstr>
      <vt:lpstr>Scale factor 2</vt:lpstr>
      <vt:lpstr>PowerPoint Presentation</vt:lpstr>
      <vt:lpstr>Phil’s surface area = the area of Bill x 2² </vt:lpstr>
      <vt:lpstr>What size are Big Phil’s eyes and beak?</vt:lpstr>
      <vt:lpstr>Three dimensional Scale of Factor</vt:lpstr>
      <vt:lpstr>PowerPoint Presentation</vt:lpstr>
      <vt:lpstr>Scale of Factor ½</vt:lpstr>
      <vt:lpstr>Scale of Factor ½ for eyes and beak</vt:lpstr>
      <vt:lpstr>Scale of Factor ½</vt:lpstr>
      <vt:lpstr>PowerPoint Presentation</vt:lpstr>
      <vt:lpstr>Finishing up</vt:lpstr>
      <vt:lpstr> …Family Album!</vt:lpstr>
      <vt:lpstr>What other areas of (more advanced) mathematics might also be explored?</vt:lpstr>
      <vt:lpstr>PowerPoint Presentation</vt:lpstr>
      <vt:lpstr>PowerPoint Presentation</vt:lpstr>
      <vt:lpstr>  Learning Outcomes  </vt:lpstr>
      <vt:lpstr>PowerPoint Presentation</vt:lpstr>
      <vt:lpstr>PowerPoint Presentation</vt:lpstr>
      <vt:lpstr>    </vt:lpstr>
      <vt:lpstr> Student Learning   </vt:lpstr>
      <vt:lpstr> Student Learning   </vt:lpstr>
      <vt:lpstr> Student Learning   </vt:lpstr>
      <vt:lpstr> Student Learning   </vt:lpstr>
      <vt:lpstr>Student Understanding</vt:lpstr>
      <vt:lpstr>PowerPoint Presentation</vt:lpstr>
      <vt:lpstr>Summary</vt:lpstr>
      <vt:lpstr>Summary</vt:lpstr>
      <vt:lpstr>Teaching Strategies </vt:lpstr>
      <vt:lpstr>Teaching Strategies</vt:lpstr>
      <vt:lpstr>Teaching Strategies</vt:lpstr>
      <vt:lpstr>Teaching Strategies</vt:lpstr>
      <vt:lpstr>Teaching Strategies</vt:lpstr>
      <vt:lpstr>Teaching Strategies</vt:lpstr>
      <vt:lpstr>Reflections on Lesson Study Process</vt:lpstr>
      <vt:lpstr>Reflections on Lesson Study Process</vt:lpstr>
      <vt:lpstr>Reflections on Lesson Study Process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dc:creator>
  <cp:lastModifiedBy>Anne</cp:lastModifiedBy>
  <cp:revision>68</cp:revision>
  <cp:lastPrinted>2013-08-30T17:48:04Z</cp:lastPrinted>
  <dcterms:created xsi:type="dcterms:W3CDTF">2013-08-28T18:56:52Z</dcterms:created>
  <dcterms:modified xsi:type="dcterms:W3CDTF">2013-11-21T09:27:04Z</dcterms:modified>
</cp:coreProperties>
</file>