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0033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 rot="5400000">
            <a:off x="4429125" y="-4514851"/>
            <a:ext cx="384176" cy="9321801"/>
            <a:chOff x="-36512" y="13447"/>
            <a:chExt cx="396000" cy="6858000"/>
          </a:xfrm>
        </p:grpSpPr>
        <p:sp>
          <p:nvSpPr>
            <p:cNvPr id="5" name="Rectangle 7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  <p:sp>
          <p:nvSpPr>
            <p:cNvPr id="6" name="Freeform 8"/>
            <p:cNvSpPr/>
            <p:nvPr userDrawn="1"/>
          </p:nvSpPr>
          <p:spPr>
            <a:xfrm>
              <a:off x="9306" y="13447"/>
              <a:ext cx="337091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</p:grpSp>
      <p:grpSp>
        <p:nvGrpSpPr>
          <p:cNvPr id="7" name="Group 9"/>
          <p:cNvGrpSpPr>
            <a:grpSpLocks/>
          </p:cNvGrpSpPr>
          <p:nvPr userDrawn="1"/>
        </p:nvGrpSpPr>
        <p:grpSpPr bwMode="auto">
          <a:xfrm rot="-5400000">
            <a:off x="4320381" y="2037556"/>
            <a:ext cx="382588" cy="9337676"/>
            <a:chOff x="-36512" y="13447"/>
            <a:chExt cx="396000" cy="6868687"/>
          </a:xfrm>
        </p:grpSpPr>
        <p:sp>
          <p:nvSpPr>
            <p:cNvPr id="8" name="Rectangle 10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  <p:sp>
          <p:nvSpPr>
            <p:cNvPr id="9" name="Freeform 11"/>
            <p:cNvSpPr/>
            <p:nvPr userDrawn="1"/>
          </p:nvSpPr>
          <p:spPr>
            <a:xfrm>
              <a:off x="4567" y="13447"/>
              <a:ext cx="338489" cy="6858177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07F26-DE1E-43A6-98C7-F92AD4EBADA8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DABB7-B40E-4AA3-9CF5-D8BC8B294E78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22C9-8D1B-4843-86F7-0018DEB69021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71A84-0E57-4763-A357-5DF0FED0FB88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1CADD-792C-4E5F-8FD8-EF935DB623BD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74F88-D590-4D20-93BC-2DFC2743B6AE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 t="5754"/>
          <a:stretch>
            <a:fillRect/>
          </a:stretch>
        </p:blipFill>
        <p:spPr bwMode="auto">
          <a:xfrm>
            <a:off x="971550" y="752475"/>
            <a:ext cx="7200900" cy="2820988"/>
          </a:xfrm>
          <a:prstGeom prst="rect">
            <a:avLst/>
          </a:prstGeom>
          <a:noFill/>
          <a:ln w="9525">
            <a:solidFill>
              <a:srgbClr val="990033"/>
            </a:solidFill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 userDrawn="1"/>
        </p:nvSpPr>
        <p:spPr>
          <a:xfrm>
            <a:off x="457200" y="-30163"/>
            <a:ext cx="8229600" cy="11430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IE" b="1" dirty="0" smtClean="0">
                <a:solidFill>
                  <a:srgbClr val="990033"/>
                </a:solidFill>
              </a:rPr>
              <a:t>Student Activity 1</a:t>
            </a:r>
            <a:endParaRPr lang="en-IE" dirty="0"/>
          </a:p>
        </p:txBody>
      </p:sp>
      <p:grpSp>
        <p:nvGrpSpPr>
          <p:cNvPr id="6" name="Group 8"/>
          <p:cNvGrpSpPr>
            <a:grpSpLocks/>
          </p:cNvGrpSpPr>
          <p:nvPr userDrawn="1"/>
        </p:nvGrpSpPr>
        <p:grpSpPr bwMode="auto">
          <a:xfrm rot="5400000">
            <a:off x="4429125" y="-4514851"/>
            <a:ext cx="384176" cy="9321801"/>
            <a:chOff x="-36512" y="13447"/>
            <a:chExt cx="396000" cy="6858000"/>
          </a:xfrm>
        </p:grpSpPr>
        <p:sp>
          <p:nvSpPr>
            <p:cNvPr id="7" name="Rectangle 9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  <p:sp>
          <p:nvSpPr>
            <p:cNvPr id="8" name="Freeform 10"/>
            <p:cNvSpPr/>
            <p:nvPr userDrawn="1"/>
          </p:nvSpPr>
          <p:spPr>
            <a:xfrm>
              <a:off x="9306" y="13447"/>
              <a:ext cx="337091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</p:grpSp>
      <p:grpSp>
        <p:nvGrpSpPr>
          <p:cNvPr id="9" name="Group 11"/>
          <p:cNvGrpSpPr>
            <a:grpSpLocks/>
          </p:cNvGrpSpPr>
          <p:nvPr userDrawn="1"/>
        </p:nvGrpSpPr>
        <p:grpSpPr bwMode="auto">
          <a:xfrm rot="-5400000">
            <a:off x="4320381" y="2037556"/>
            <a:ext cx="382588" cy="9337676"/>
            <a:chOff x="-36512" y="13447"/>
            <a:chExt cx="396000" cy="6868687"/>
          </a:xfrm>
        </p:grpSpPr>
        <p:sp>
          <p:nvSpPr>
            <p:cNvPr id="10" name="Rectangle 12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  <p:sp>
          <p:nvSpPr>
            <p:cNvPr id="11" name="Freeform 13"/>
            <p:cNvSpPr/>
            <p:nvPr userDrawn="1"/>
          </p:nvSpPr>
          <p:spPr>
            <a:xfrm>
              <a:off x="4567" y="13447"/>
              <a:ext cx="338489" cy="6858177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</p:grpSp>
      <p:sp>
        <p:nvSpPr>
          <p:cNvPr id="12" name="Rounded Rectangle 16">
            <a:hlinkClick r:id="rId3" action="ppaction://hlinksldjump"/>
          </p:cNvPr>
          <p:cNvSpPr/>
          <p:nvPr userDrawn="1"/>
        </p:nvSpPr>
        <p:spPr>
          <a:xfrm rot="16200000">
            <a:off x="-846137" y="674687"/>
            <a:ext cx="1655762" cy="684213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1600" dirty="0"/>
              <a:t>Introduction</a:t>
            </a:r>
          </a:p>
        </p:txBody>
      </p:sp>
      <p:sp>
        <p:nvSpPr>
          <p:cNvPr id="13" name="Rounded Rectangle 17">
            <a:hlinkClick r:id="rId3" action="ppaction://hlinksldjump"/>
          </p:cNvPr>
          <p:cNvSpPr/>
          <p:nvPr userDrawn="1"/>
        </p:nvSpPr>
        <p:spPr>
          <a:xfrm rot="16200000">
            <a:off x="-1152525" y="2647950"/>
            <a:ext cx="2268537" cy="684213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1600" dirty="0"/>
              <a:t>Student Activity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EE0B6-E9B1-41EC-B535-8D4136565100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2A0CC-4216-40E7-B32A-F3B559EACD02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9199-B6F3-4E6C-B80B-F47B164015AC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09B6-CD6A-43E1-9242-65DB7947527C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D57CC-02BD-4F87-BDEB-6464266CCA3D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421FC-C9F4-47FF-BA73-8F138E84D4F0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E42B6-2B27-4CF5-9DDA-6922B34FE9D3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EE940-1AFE-4D24-8579-109E912ACDA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 userDrawn="1"/>
        </p:nvSpPr>
        <p:spPr>
          <a:xfrm>
            <a:off x="395288" y="822325"/>
            <a:ext cx="6769100" cy="2822575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E"/>
          </a:p>
        </p:txBody>
      </p:sp>
      <p:cxnSp>
        <p:nvCxnSpPr>
          <p:cNvPr id="3" name="Straight Connector 7"/>
          <p:cNvCxnSpPr/>
          <p:nvPr userDrawn="1"/>
        </p:nvCxnSpPr>
        <p:spPr>
          <a:xfrm>
            <a:off x="7164388" y="822325"/>
            <a:ext cx="0" cy="5054600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9"/>
          <p:cNvSpPr txBox="1"/>
          <p:nvPr userDrawn="1"/>
        </p:nvSpPr>
        <p:spPr>
          <a:xfrm>
            <a:off x="2498725" y="136525"/>
            <a:ext cx="4146550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4800" b="1" dirty="0">
                <a:solidFill>
                  <a:srgbClr val="990033"/>
                </a:solidFill>
                <a:latin typeface="+mn-lt"/>
              </a:rPr>
              <a:t>Planes &amp; Points</a:t>
            </a:r>
          </a:p>
        </p:txBody>
      </p:sp>
      <p:grpSp>
        <p:nvGrpSpPr>
          <p:cNvPr id="5" name="Group 8"/>
          <p:cNvGrpSpPr>
            <a:grpSpLocks/>
          </p:cNvGrpSpPr>
          <p:nvPr userDrawn="1"/>
        </p:nvGrpSpPr>
        <p:grpSpPr bwMode="auto">
          <a:xfrm rot="5400000">
            <a:off x="4429125" y="-4514851"/>
            <a:ext cx="384176" cy="9321801"/>
            <a:chOff x="-36512" y="13447"/>
            <a:chExt cx="396000" cy="6858000"/>
          </a:xfrm>
        </p:grpSpPr>
        <p:sp>
          <p:nvSpPr>
            <p:cNvPr id="6" name="Rectangle 10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  <p:sp>
          <p:nvSpPr>
            <p:cNvPr id="7" name="Freeform 11"/>
            <p:cNvSpPr/>
            <p:nvPr userDrawn="1"/>
          </p:nvSpPr>
          <p:spPr>
            <a:xfrm>
              <a:off x="9306" y="13447"/>
              <a:ext cx="337091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</p:grpSp>
      <p:grpSp>
        <p:nvGrpSpPr>
          <p:cNvPr id="8" name="Group 12"/>
          <p:cNvGrpSpPr>
            <a:grpSpLocks/>
          </p:cNvGrpSpPr>
          <p:nvPr userDrawn="1"/>
        </p:nvGrpSpPr>
        <p:grpSpPr bwMode="auto">
          <a:xfrm rot="-5400000">
            <a:off x="4320381" y="2037556"/>
            <a:ext cx="382588" cy="9337676"/>
            <a:chOff x="-36512" y="13447"/>
            <a:chExt cx="396000" cy="6868687"/>
          </a:xfrm>
        </p:grpSpPr>
        <p:sp>
          <p:nvSpPr>
            <p:cNvPr id="9" name="Rectangle 13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  <p:sp>
          <p:nvSpPr>
            <p:cNvPr id="10" name="Freeform 14"/>
            <p:cNvSpPr/>
            <p:nvPr userDrawn="1"/>
          </p:nvSpPr>
          <p:spPr>
            <a:xfrm>
              <a:off x="4567" y="13447"/>
              <a:ext cx="338489" cy="6858177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</p:grpSp>
      <p:sp>
        <p:nvSpPr>
          <p:cNvPr id="11" name="Rounded Rectangle 15">
            <a:hlinkClick r:id="rId2" action="ppaction://hlinksldjump"/>
          </p:cNvPr>
          <p:cNvSpPr/>
          <p:nvPr userDrawn="1"/>
        </p:nvSpPr>
        <p:spPr>
          <a:xfrm rot="16200000">
            <a:off x="-846138" y="746125"/>
            <a:ext cx="1655763" cy="684213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1600" dirty="0"/>
              <a:t>Introduction</a:t>
            </a:r>
          </a:p>
        </p:txBody>
      </p:sp>
      <p:sp>
        <p:nvSpPr>
          <p:cNvPr id="12" name="Rounded Rectangle 16">
            <a:hlinkClick r:id="rId2" action="ppaction://hlinksldjump"/>
          </p:cNvPr>
          <p:cNvSpPr/>
          <p:nvPr userDrawn="1"/>
        </p:nvSpPr>
        <p:spPr>
          <a:xfrm rot="16200000">
            <a:off x="-1151731" y="2720181"/>
            <a:ext cx="2266950" cy="684213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1600" dirty="0"/>
              <a:t>Student Activity 1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45C60-171B-4A28-87CD-CC2C92E89196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B29AA-0F49-47B8-91D7-547322F9E8A2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 userDrawn="1"/>
        </p:nvSpPr>
        <p:spPr>
          <a:xfrm>
            <a:off x="2498725" y="125413"/>
            <a:ext cx="4146550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4800" b="1" dirty="0">
                <a:solidFill>
                  <a:srgbClr val="990033"/>
                </a:solidFill>
                <a:latin typeface="+mn-lt"/>
              </a:rPr>
              <a:t>Planes &amp; Points</a:t>
            </a:r>
          </a:p>
        </p:txBody>
      </p:sp>
      <p:grpSp>
        <p:nvGrpSpPr>
          <p:cNvPr id="3" name="Group 5"/>
          <p:cNvGrpSpPr>
            <a:grpSpLocks/>
          </p:cNvGrpSpPr>
          <p:nvPr userDrawn="1"/>
        </p:nvGrpSpPr>
        <p:grpSpPr bwMode="auto">
          <a:xfrm rot="5400000">
            <a:off x="4429125" y="-4514851"/>
            <a:ext cx="384176" cy="9321801"/>
            <a:chOff x="-36512" y="13447"/>
            <a:chExt cx="396000" cy="6858000"/>
          </a:xfrm>
        </p:grpSpPr>
        <p:sp>
          <p:nvSpPr>
            <p:cNvPr id="4" name="Rectangle 6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  <p:sp>
          <p:nvSpPr>
            <p:cNvPr id="5" name="Freeform 7"/>
            <p:cNvSpPr/>
            <p:nvPr userDrawn="1"/>
          </p:nvSpPr>
          <p:spPr>
            <a:xfrm>
              <a:off x="9306" y="13447"/>
              <a:ext cx="337091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</p:grpSp>
      <p:grpSp>
        <p:nvGrpSpPr>
          <p:cNvPr id="6" name="Group 8"/>
          <p:cNvGrpSpPr>
            <a:grpSpLocks/>
          </p:cNvGrpSpPr>
          <p:nvPr userDrawn="1"/>
        </p:nvGrpSpPr>
        <p:grpSpPr bwMode="auto">
          <a:xfrm rot="-5400000">
            <a:off x="4320381" y="2037556"/>
            <a:ext cx="382588" cy="9337676"/>
            <a:chOff x="-36512" y="13447"/>
            <a:chExt cx="396000" cy="6868687"/>
          </a:xfrm>
        </p:grpSpPr>
        <p:sp>
          <p:nvSpPr>
            <p:cNvPr id="7" name="Rectangle 9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  <p:sp>
          <p:nvSpPr>
            <p:cNvPr id="8" name="Freeform 10"/>
            <p:cNvSpPr/>
            <p:nvPr userDrawn="1"/>
          </p:nvSpPr>
          <p:spPr>
            <a:xfrm>
              <a:off x="4567" y="13447"/>
              <a:ext cx="338489" cy="6858177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IE"/>
            </a:p>
          </p:txBody>
        </p:sp>
      </p:grpSp>
      <p:sp>
        <p:nvSpPr>
          <p:cNvPr id="9" name="Rounded Rectangle 11">
            <a:hlinkClick r:id="rId2" action="ppaction://hlinksldjump"/>
          </p:cNvPr>
          <p:cNvSpPr/>
          <p:nvPr userDrawn="1"/>
        </p:nvSpPr>
        <p:spPr>
          <a:xfrm rot="16200000">
            <a:off x="-846138" y="746125"/>
            <a:ext cx="1655763" cy="684213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1600" dirty="0"/>
              <a:t>Introduction</a:t>
            </a:r>
          </a:p>
        </p:txBody>
      </p:sp>
      <p:sp>
        <p:nvSpPr>
          <p:cNvPr id="10" name="Rounded Rectangle 12">
            <a:hlinkClick r:id="rId2" action="ppaction://hlinksldjump"/>
          </p:cNvPr>
          <p:cNvSpPr/>
          <p:nvPr userDrawn="1"/>
        </p:nvSpPr>
        <p:spPr>
          <a:xfrm rot="16200000">
            <a:off x="-1151731" y="2720181"/>
            <a:ext cx="2266950" cy="684213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1600" dirty="0"/>
              <a:t>Student Activity 1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5CF0-002E-4A27-84BE-EAB76150EEE3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65E51-D354-4C73-9D31-46CE25C24EE2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AB7D8-47A5-4D20-9FED-3700AA91C8C0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9551C-7A18-4AF8-92D2-438DB82406FB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6062F-F006-45D6-9A0D-8DB971DDADD4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1137-D056-4673-B701-A747D9231A3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B20478-75A1-4233-8386-59300C61A8BA}" type="datetimeFigureOut">
              <a:rPr lang="en-IE"/>
              <a:pPr>
                <a:defRPr/>
              </a:pPr>
              <a:t>04/11/2013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6F5B4C-CE1E-4B85-9D1E-80E9B36929EA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3" r:id="rId3"/>
    <p:sldLayoutId id="2147483654" r:id="rId4"/>
    <p:sldLayoutId id="2147483655" r:id="rId5"/>
    <p:sldLayoutId id="2147483662" r:id="rId6"/>
    <p:sldLayoutId id="2147483663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IE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I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2441179" y="318312"/>
            <a:ext cx="4261643" cy="622137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288" y="3573463"/>
            <a:ext cx="8064500" cy="26304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IE" b="1" dirty="0">
                <a:solidFill>
                  <a:srgbClr val="990033"/>
                </a:solidFill>
                <a:latin typeface="+mn-lt"/>
              </a:rPr>
              <a:t>Join A to C. This is [AC]. Measure the length of [AC]. Write your answer in cm. and mm. _________________. How do we name the length of [AC]?________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 sz="600" b="1" dirty="0">
              <a:solidFill>
                <a:srgbClr val="990033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E" sz="600" b="1" dirty="0">
              <a:solidFill>
                <a:srgbClr val="990033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b="1" dirty="0">
                <a:solidFill>
                  <a:srgbClr val="990033"/>
                </a:solidFill>
                <a:latin typeface="+mn-lt"/>
              </a:rPr>
              <a:t>2. Join D to E. This is [DE]. Measure the length of [DE]. Write your answer in cm.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b="1" dirty="0">
                <a:solidFill>
                  <a:srgbClr val="990033"/>
                </a:solidFill>
                <a:latin typeface="+mn-lt"/>
              </a:rPr>
              <a:t>     and mm. _________________. How do we name the length of [DE]?__________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E" b="1" dirty="0">
                <a:solidFill>
                  <a:srgbClr val="990033"/>
                </a:solidFill>
                <a:latin typeface="+mn-lt"/>
              </a:rPr>
              <a:t>3. Draw line AB.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E" b="1" dirty="0">
                <a:solidFill>
                  <a:srgbClr val="990033"/>
                </a:solidFill>
                <a:latin typeface="+mn-lt"/>
              </a:rPr>
              <a:t>4. Draw ray [DE.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E" b="1" dirty="0">
                <a:solidFill>
                  <a:srgbClr val="990033"/>
                </a:solidFill>
                <a:latin typeface="+mn-lt"/>
              </a:rPr>
              <a:t>5. How big is a point?__________________________________________________</a:t>
            </a:r>
            <a:endParaRPr lang="en-IE" dirty="0">
              <a:solidFill>
                <a:srgbClr val="990033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395288" y="3500438"/>
            <a:ext cx="8064500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6. Write down the symbol for infinity._____________________________________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7. How many points are on a line?________________________________________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8. How many points do you need to know to define a line?____________________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Answer true/false to the following questions.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9. Line AB contains H.___________________________________________________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10. Line CD contains B__________________________________________________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11. Line AB and F lie in the same plane_____________________________________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395288" y="3500438"/>
            <a:ext cx="80645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12. A, B and H are collinear______________________________________________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13. C,D and B are collinear.______________________________________________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14. More than one line can be drawn through E and H?_______________________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15. More than one line can be drawn through B and D?_______________________</a:t>
            </a:r>
          </a:p>
          <a:p>
            <a:pPr>
              <a:lnSpc>
                <a:spcPct val="150000"/>
              </a:lnSpc>
            </a:pPr>
            <a:r>
              <a:rPr lang="nn-NO" b="1">
                <a:solidFill>
                  <a:srgbClr val="990033"/>
                </a:solidFill>
                <a:latin typeface="Calibri" pitchFamily="34" charset="0"/>
              </a:rPr>
              <a:t>16. CG intersects EG at G________________________________________________</a:t>
            </a:r>
            <a:endParaRPr lang="en-IE">
              <a:solidFill>
                <a:srgbClr val="990033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ChangeArrowheads="1"/>
          </p:cNvSpPr>
          <p:nvPr/>
        </p:nvSpPr>
        <p:spPr bwMode="auto">
          <a:xfrm>
            <a:off x="395288" y="3757613"/>
            <a:ext cx="80645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17. Points A,B,C,D,E,F,G,H all lie in the same plane which I will call X_____________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18. Points A,B,C,D,E,F,G,H are the only points in plane X.______________________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19. [CH is the same as [HC.______________________________________________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b="1">
                <a:solidFill>
                  <a:srgbClr val="990033"/>
                </a:solidFill>
                <a:latin typeface="Calibri" pitchFamily="34" charset="0"/>
              </a:rPr>
              <a:t>20. Line AB is the same as line BA.________________________________________</a:t>
            </a:r>
            <a:endParaRPr lang="en-IE">
              <a:solidFill>
                <a:srgbClr val="990033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8989</TotalTime>
  <Words>269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Michael Keating</cp:lastModifiedBy>
  <cp:revision>32</cp:revision>
  <dcterms:created xsi:type="dcterms:W3CDTF">2012-06-20T21:30:31Z</dcterms:created>
  <dcterms:modified xsi:type="dcterms:W3CDTF">2013-11-04T15:38:59Z</dcterms:modified>
</cp:coreProperties>
</file>