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4"/>
  </p:notesMasterIdLst>
  <p:sldIdLst>
    <p:sldId id="256" r:id="rId2"/>
    <p:sldId id="257" r:id="rId3"/>
    <p:sldId id="259" r:id="rId4"/>
    <p:sldId id="286" r:id="rId5"/>
    <p:sldId id="287" r:id="rId6"/>
    <p:sldId id="293" r:id="rId7"/>
    <p:sldId id="295" r:id="rId8"/>
    <p:sldId id="292" r:id="rId9"/>
    <p:sldId id="291" r:id="rId10"/>
    <p:sldId id="273" r:id="rId11"/>
    <p:sldId id="274" r:id="rId12"/>
    <p:sldId id="260" r:id="rId13"/>
    <p:sldId id="261" r:id="rId14"/>
    <p:sldId id="275" r:id="rId15"/>
    <p:sldId id="276" r:id="rId16"/>
    <p:sldId id="262" r:id="rId17"/>
    <p:sldId id="283" r:id="rId18"/>
    <p:sldId id="277" r:id="rId19"/>
    <p:sldId id="263" r:id="rId20"/>
    <p:sldId id="265" r:id="rId21"/>
    <p:sldId id="266" r:id="rId22"/>
    <p:sldId id="267" r:id="rId23"/>
    <p:sldId id="278" r:id="rId24"/>
    <p:sldId id="279" r:id="rId25"/>
    <p:sldId id="268" r:id="rId26"/>
    <p:sldId id="280" r:id="rId27"/>
    <p:sldId id="281" r:id="rId28"/>
    <p:sldId id="288" r:id="rId29"/>
    <p:sldId id="290" r:id="rId30"/>
    <p:sldId id="270" r:id="rId31"/>
    <p:sldId id="289" r:id="rId32"/>
    <p:sldId id="29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mus_knox"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66"/>
    <a:srgbClr val="FDCC33"/>
    <a:srgbClr val="DAD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9944" autoAdjust="0"/>
  </p:normalViewPr>
  <p:slideViewPr>
    <p:cSldViewPr>
      <p:cViewPr>
        <p:scale>
          <a:sx n="72" d="100"/>
          <a:sy n="72" d="100"/>
        </p:scale>
        <p:origin x="-1314" y="-72"/>
      </p:cViewPr>
      <p:guideLst>
        <p:guide orient="horz" pos="2160"/>
        <p:guide pos="2880"/>
      </p:guideLst>
    </p:cSldViewPr>
  </p:slideViewPr>
  <p:outlineViewPr>
    <p:cViewPr>
      <p:scale>
        <a:sx n="33" d="100"/>
        <a:sy n="33" d="100"/>
      </p:scale>
      <p:origin x="48" y="24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7539EF1-C04F-4F36-8A6F-3F57E233838A}" type="datetimeFigureOut">
              <a:rPr lang="en-IE"/>
              <a:pPr>
                <a:defRPr/>
              </a:pPr>
              <a:t>21/11/2013</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62473D-8684-457D-8B88-124BB4844D3E}" type="slidenum">
              <a:rPr lang="en-IE"/>
              <a:pPr>
                <a:defRPr/>
              </a:pPr>
              <a:t>‹#›</a:t>
            </a:fld>
            <a:endParaRPr lang="en-IE" dirty="0"/>
          </a:p>
        </p:txBody>
      </p:sp>
    </p:spTree>
    <p:extLst>
      <p:ext uri="{BB962C8B-B14F-4D97-AF65-F5344CB8AC3E}">
        <p14:creationId xmlns:p14="http://schemas.microsoft.com/office/powerpoint/2010/main" val="3266542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8D415410-2C47-4E03-87E9-BC3E81B2E06B}" type="slidenum">
              <a:rPr lang="en-IE" smtClean="0"/>
              <a:pPr>
                <a:defRPr/>
              </a:pPr>
              <a:t>1</a:t>
            </a:fld>
            <a:endParaRPr lang="en-I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0A564EEB-51DF-454B-A257-A0B2C79D0718}" type="slidenum">
              <a:rPr lang="en-IE" smtClean="0"/>
              <a:pPr>
                <a:defRPr/>
              </a:pPr>
              <a:t>10</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C6C99C1-BD61-44F4-90DC-1F19B2F64B97}" type="slidenum">
              <a:rPr lang="en-IE" smtClean="0"/>
              <a:pPr>
                <a:defRPr/>
              </a:pPr>
              <a:t>11</a:t>
            </a:fld>
            <a:endParaRPr lang="en-I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EB169-9B40-4769-97EF-0CA41915AC1A}" type="slidenum">
              <a:rPr lang="en-IE">
                <a:cs typeface="Arial" charset="0"/>
              </a:rPr>
              <a:pPr fontAlgn="base">
                <a:spcBef>
                  <a:spcPct val="0"/>
                </a:spcBef>
                <a:spcAft>
                  <a:spcPct val="0"/>
                </a:spcAft>
                <a:defRPr/>
              </a:pPr>
              <a:t>12</a:t>
            </a:fld>
            <a:endParaRPr lang="en-IE"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IE" dirty="0" smtClean="0"/>
          </a:p>
        </p:txBody>
      </p:sp>
      <p:sp>
        <p:nvSpPr>
          <p:cNvPr id="4" name="Slide Number Placeholder 3"/>
          <p:cNvSpPr>
            <a:spLocks noGrp="1"/>
          </p:cNvSpPr>
          <p:nvPr>
            <p:ph type="sldNum" sz="quarter" idx="5"/>
          </p:nvPr>
        </p:nvSpPr>
        <p:spPr/>
        <p:txBody>
          <a:bodyPr/>
          <a:lstStyle/>
          <a:p>
            <a:pPr>
              <a:defRPr/>
            </a:pPr>
            <a:fld id="{85AD8082-A0E2-45BB-BC1B-9AE3350A45C9}" type="slidenum">
              <a:rPr lang="en-IE" smtClean="0"/>
              <a:pPr>
                <a:defRPr/>
              </a:pPr>
              <a:t>13</a:t>
            </a:fld>
            <a:endParaRPr lang="en-I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05E49D58-CFF4-4F90-8AA9-60C89BC93C24}" type="slidenum">
              <a:rPr lang="en-IE" smtClean="0"/>
              <a:pPr>
                <a:defRPr/>
              </a:pPr>
              <a:t>14</a:t>
            </a:fld>
            <a:endParaRPr lang="en-I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F21D6FAC-EADE-4675-9FB3-C48A5909AE7E}" type="slidenum">
              <a:rPr lang="en-IE" smtClean="0"/>
              <a:pPr>
                <a:defRPr/>
              </a:pPr>
              <a:t>15</a:t>
            </a:fld>
            <a:endParaRPr lang="en-I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CD29D9B0-7992-4E48-A160-37E0CAAC1BF6}" type="slidenum">
              <a:rPr lang="en-IE" smtClean="0"/>
              <a:pPr>
                <a:defRPr/>
              </a:pPr>
              <a:t>16</a:t>
            </a:fld>
            <a:endParaRPr lang="en-I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4F7FB0A3-1127-4CED-8217-F257C8AAC5D6}" type="slidenum">
              <a:rPr lang="en-IE" smtClean="0"/>
              <a:pPr>
                <a:defRPr/>
              </a:pPr>
              <a:t>17</a:t>
            </a:fld>
            <a:endParaRPr lang="en-I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25BBD4D-488D-40F3-8906-03B73AA3B125}" type="slidenum">
              <a:rPr lang="en-IE" smtClean="0"/>
              <a:pPr>
                <a:defRPr/>
              </a:pPr>
              <a:t>18</a:t>
            </a:fld>
            <a:endParaRPr lang="en-I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84677067-F054-402E-BB87-1F1868CFA0DB}" type="slidenum">
              <a:rPr lang="en-IE" smtClean="0"/>
              <a:pPr>
                <a:defRPr/>
              </a:pPr>
              <a:t>19</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782296E-2587-49B4-88F0-713B6B2ACB10}" type="slidenum">
              <a:rPr lang="en-IE" smtClean="0"/>
              <a:pPr>
                <a:defRPr/>
              </a:pPr>
              <a:t>2</a:t>
            </a:fld>
            <a:endParaRPr lang="en-I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BD1BE382-CDEA-41D9-B772-147BCDBF17F9}" type="slidenum">
              <a:rPr lang="en-IE" smtClean="0"/>
              <a:pPr>
                <a:defRPr/>
              </a:pPr>
              <a:t>20</a:t>
            </a:fld>
            <a:endParaRPr lang="en-I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C528D11F-B678-4B41-82B2-65F825DFCA20}" type="slidenum">
              <a:rPr lang="en-IE" smtClean="0"/>
              <a:pPr>
                <a:defRPr/>
              </a:pPr>
              <a:t>21</a:t>
            </a:fld>
            <a:endParaRPr lang="en-I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3AFB0ABB-9757-45AD-AD0D-15D2D81EA8B1}" type="slidenum">
              <a:rPr lang="en-IE" smtClean="0"/>
              <a:pPr>
                <a:defRPr/>
              </a:pPr>
              <a:t>22</a:t>
            </a:fld>
            <a:endParaRPr lang="en-I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897BCD52-D151-41E4-A817-AEDABCB143A4}" type="slidenum">
              <a:rPr lang="en-IE" smtClean="0"/>
              <a:pPr>
                <a:defRPr/>
              </a:pPr>
              <a:t>23</a:t>
            </a:fld>
            <a:endParaRPr lang="en-I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7E7140BC-2674-47A4-B355-D1355290E407}" type="slidenum">
              <a:rPr lang="en-IE" smtClean="0"/>
              <a:pPr>
                <a:defRPr/>
              </a:pPr>
              <a:t>24</a:t>
            </a:fld>
            <a:endParaRPr lang="en-I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B9444D20-21FA-41B5-9268-A19281A31415}" type="slidenum">
              <a:rPr lang="en-IE" smtClean="0"/>
              <a:pPr>
                <a:defRPr/>
              </a:pPr>
              <a:t>25</a:t>
            </a:fld>
            <a:endParaRPr lang="en-I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7F1D0DF1-B362-453A-BDA7-98DFF37BFC7A}" type="slidenum">
              <a:rPr lang="en-IE" smtClean="0"/>
              <a:pPr>
                <a:defRPr/>
              </a:pPr>
              <a:t>26</a:t>
            </a:fld>
            <a:endParaRPr lang="en-I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596C111-FFB4-48B1-9E1B-477321532B5A}" type="slidenum">
              <a:rPr lang="en-IE" smtClean="0"/>
              <a:pPr>
                <a:defRPr/>
              </a:pPr>
              <a:t>27</a:t>
            </a:fld>
            <a:endParaRPr lang="en-I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BA026705-AD84-421F-9DDC-CD98F06B2695}" type="slidenum">
              <a:rPr lang="en-IE" smtClean="0">
                <a:solidFill>
                  <a:prstClr val="black"/>
                </a:solidFill>
              </a:rPr>
              <a:pPr>
                <a:defRPr/>
              </a:pPr>
              <a:t>28</a:t>
            </a:fld>
            <a:endParaRPr lang="en-IE"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B674BBE-23EF-479E-AAD5-7630A6EF8501}" type="slidenum">
              <a:rPr lang="en-IE" smtClean="0">
                <a:solidFill>
                  <a:prstClr val="black"/>
                </a:solidFill>
              </a:rPr>
              <a:pPr>
                <a:defRPr/>
              </a:pPr>
              <a:t>29</a:t>
            </a:fld>
            <a:endParaRPr lang="en-IE"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B9260-5D91-4952-B6C4-B7BCF213F25B}" type="slidenum">
              <a:rPr lang="en-IE">
                <a:cs typeface="Arial" charset="0"/>
              </a:rPr>
              <a:pPr fontAlgn="base">
                <a:spcBef>
                  <a:spcPct val="0"/>
                </a:spcBef>
                <a:spcAft>
                  <a:spcPct val="0"/>
                </a:spcAft>
                <a:defRPr/>
              </a:pPr>
              <a:t>3</a:t>
            </a:fld>
            <a:endParaRPr lang="en-IE"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8949EDD6-5526-47A4-89EF-D7A504970483}" type="slidenum">
              <a:rPr lang="en-IE" smtClean="0"/>
              <a:pPr>
                <a:defRPr/>
              </a:pPr>
              <a:t>30</a:t>
            </a:fld>
            <a:endParaRPr lang="en-I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3C370898-EEBC-4195-B212-E6DE60F866C9}" type="slidenum">
              <a:rPr lang="en-IE" smtClean="0">
                <a:solidFill>
                  <a:prstClr val="black"/>
                </a:solidFill>
              </a:rPr>
              <a:pPr>
                <a:defRPr/>
              </a:pPr>
              <a:t>31</a:t>
            </a:fld>
            <a:endParaRPr lang="en-IE"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59ADBF2E-7286-4C27-83EA-60B3AE13A87E}" type="slidenum">
              <a:rPr lang="en-IE" smtClean="0">
                <a:solidFill>
                  <a:prstClr val="black"/>
                </a:solidFill>
              </a:rPr>
              <a:pPr>
                <a:defRPr/>
              </a:pPr>
              <a:t>32</a:t>
            </a:fld>
            <a:endParaRPr lang="en-IE"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33C2280-6753-4B18-872A-129446AFEA6A}" type="slidenum">
              <a:rPr lang="en-IE" smtClean="0">
                <a:solidFill>
                  <a:prstClr val="black"/>
                </a:solidFill>
              </a:rPr>
              <a:pPr>
                <a:defRPr/>
              </a:pPr>
              <a:t>4</a:t>
            </a:fld>
            <a:endParaRPr lang="en-IE"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98F8752-8764-4954-B86D-7DD74023D0D3}" type="slidenum">
              <a:rPr lang="en-IE" smtClean="0">
                <a:solidFill>
                  <a:prstClr val="black"/>
                </a:solidFill>
              </a:rPr>
              <a:pPr>
                <a:defRPr/>
              </a:pPr>
              <a:t>5</a:t>
            </a:fld>
            <a:endParaRPr lang="en-IE"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5D6A36F-77E1-4420-9FF5-BD1FBD3AE4B3}" type="slidenum">
              <a:rPr lang="en-IE" smtClean="0">
                <a:solidFill>
                  <a:prstClr val="black"/>
                </a:solidFill>
              </a:rPr>
              <a:pPr>
                <a:defRPr/>
              </a:pPr>
              <a:t>6</a:t>
            </a:fld>
            <a:endParaRPr lang="en-IE"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0B3AABF8-E2E5-42AC-AC2C-24FDE5DCCEE5}" type="slidenum">
              <a:rPr lang="en-IE" smtClean="0"/>
              <a:pPr>
                <a:defRPr/>
              </a:pPr>
              <a:t>7</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07B5551A-8F90-4099-9776-4AB324F0F03A}" type="slidenum">
              <a:rPr lang="en-IE" smtClean="0">
                <a:solidFill>
                  <a:prstClr val="black"/>
                </a:solidFill>
              </a:rPr>
              <a:pPr>
                <a:defRPr/>
              </a:pPr>
              <a:t>8</a:t>
            </a:fld>
            <a:endParaRPr lang="en-IE"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0811914-19E9-4EEC-AB6E-35E708128E58}" type="slidenum">
              <a:rPr lang="en-IE" smtClean="0">
                <a:solidFill>
                  <a:prstClr val="black"/>
                </a:solidFill>
              </a:rPr>
              <a:pPr>
                <a:defRPr/>
              </a:pPr>
              <a:t>9</a:t>
            </a:fld>
            <a:endParaRPr lang="en-IE"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7164873-26B9-46A1-ACF8-D2624CD6CC3E}"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0D647EA-A2E0-4747-9E5D-1304483DDE6B}" type="slidenum">
              <a:rPr lang="en-IE"/>
              <a:pPr>
                <a:defRPr/>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0B77EA-B143-45BC-8B7E-70FA5ED0219F}"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0107AAF-0AD2-4D21-A8EF-0CDAE3D36939}" type="slidenum">
              <a:rPr lang="en-IE"/>
              <a:pPr>
                <a:defRPr/>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43F7136-E43B-4FA8-A5AF-EC406EAC9725}"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C703724-9960-4FEF-9A73-2C41111ADAA0}" type="slidenum">
              <a:rPr lang="en-IE"/>
              <a:pPr>
                <a:defRPr/>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0" y="-61866"/>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B6DE037-D4FC-4AE9-8DC0-5BF53897F09F}"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dirty="0"/>
            </a:lvl1pPr>
          </a:lstStyle>
          <a:p>
            <a:pPr>
              <a:defRPr/>
            </a:pPr>
            <a:endParaRPr lang="en-IE"/>
          </a:p>
        </p:txBody>
      </p:sp>
      <p:sp>
        <p:nvSpPr>
          <p:cNvPr id="7" name="Slide Number Placeholder 5"/>
          <p:cNvSpPr>
            <a:spLocks noGrp="1"/>
          </p:cNvSpPr>
          <p:nvPr>
            <p:ph type="sldNum" sz="quarter" idx="12"/>
          </p:nvPr>
        </p:nvSpPr>
        <p:spPr>
          <a:xfrm>
            <a:off x="6732588" y="5876925"/>
            <a:ext cx="2133600" cy="365125"/>
          </a:xfrm>
        </p:spPr>
        <p:txBody>
          <a:bodyPr/>
          <a:lstStyle>
            <a:lvl1pPr>
              <a:defRPr/>
            </a:lvl1pPr>
          </a:lstStyle>
          <a:p>
            <a:pPr>
              <a:defRPr/>
            </a:pPr>
            <a:fld id="{8C1602D7-7180-416C-8C3D-C047BF3A0F12}" type="slidenum">
              <a:rPr lang="en-IE"/>
              <a:pPr>
                <a:defRPr/>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34861E-0744-4DDC-840D-B178419055C2}"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5AB6BC9-BA9C-41AD-8492-3B560B27E525}" type="slidenum">
              <a:rPr lang="en-IE"/>
              <a:pPr>
                <a:defRPr/>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004683-7BA6-4DA5-A746-74A52024AE0B}"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E0BA5C5A-32CB-414A-8E9C-BF0F75070724}" type="slidenum">
              <a:rPr lang="en-IE"/>
              <a:pPr>
                <a:defRPr/>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C70C3E-4042-4805-800E-C46658A248CB}"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dirty="0"/>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8DC526B3-D4C5-4D95-BC98-EE0EDC3CEE88}" type="slidenum">
              <a:rPr lang="en-IE"/>
              <a:pPr>
                <a:defRPr/>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283E48-0B57-4CBE-ACFB-DE11DBFA1AB5}"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dirty="0"/>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F86E1C06-269D-4362-BE45-0A0E8E550612}" type="slidenum">
              <a:rPr lang="en-IE"/>
              <a:pPr>
                <a:defRPr/>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EF83AEA-6B12-45FE-9B5F-629C6C104028}"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dirty="0"/>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7B53C965-E3B4-4EB0-9221-8BEC85FAB132}" type="slidenum">
              <a:rPr lang="en-IE"/>
              <a:pPr>
                <a:defRPr/>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9B4ED0-070A-42FC-9D61-968D06D4E428}"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9A2684E9-5239-4C15-BBD2-5EC4DDAD1A71}" type="slidenum">
              <a:rPr lang="en-IE"/>
              <a:pPr>
                <a:defRPr/>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4AD515-5533-48ED-8756-C66709DC4654}"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B0335475-2447-4AD9-BC9A-314D7CC1D331}" type="slidenum">
              <a:rPr lang="en-IE"/>
              <a:pPr>
                <a:defRPr/>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9C7D16-C2BA-41E8-A6F9-8C276E581311}"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9525"/>
            <a:ext cx="8315325" cy="3275013"/>
          </a:xfrm>
          <a:gradFill>
            <a:gsLst>
              <a:gs pos="61000">
                <a:schemeClr val="accent6">
                  <a:lumMod val="60000"/>
                  <a:lumOff val="40000"/>
                </a:schemeClr>
              </a:gs>
              <a:gs pos="83000">
                <a:srgbClr val="990033"/>
              </a:gs>
              <a:gs pos="100000">
                <a:schemeClr val="accent1">
                  <a:tint val="23500"/>
                  <a:satMod val="160000"/>
                </a:schemeClr>
              </a:gs>
            </a:gsLst>
            <a:path path="shape">
              <a:fillToRect l="50000" t="50000" r="50000" b="50000"/>
            </a:path>
          </a:gradFill>
        </p:spPr>
        <p:txBody>
          <a:bodyPr rtlCol="0">
            <a:normAutofit/>
          </a:bodyPr>
          <a:lstStyle/>
          <a:p>
            <a:pPr eaLnBrk="1" fontAlgn="auto" hangingPunct="1">
              <a:spcAft>
                <a:spcPts val="0"/>
              </a:spcAft>
              <a:defRPr/>
            </a:pPr>
            <a:r>
              <a:rPr lang="en-IE" sz="7200" b="1" i="1" dirty="0">
                <a:solidFill>
                  <a:schemeClr val="tx1">
                    <a:lumMod val="85000"/>
                    <a:lumOff val="15000"/>
                  </a:schemeClr>
                </a:solidFill>
                <a:latin typeface="Bradley Hand ITC" pitchFamily="66" charset="0"/>
              </a:rPr>
              <a:t>Maths Counts </a:t>
            </a:r>
            <a:r>
              <a:rPr lang="en-IE" sz="4000" dirty="0">
                <a:solidFill>
                  <a:schemeClr val="tx1">
                    <a:lumMod val="85000"/>
                    <a:lumOff val="15000"/>
                  </a:schemeClr>
                </a:solidFill>
              </a:rPr>
              <a:t/>
            </a:r>
            <a:br>
              <a:rPr lang="en-IE" sz="4000" dirty="0">
                <a:solidFill>
                  <a:schemeClr val="tx1">
                    <a:lumMod val="85000"/>
                    <a:lumOff val="15000"/>
                  </a:schemeClr>
                </a:solidFill>
              </a:rPr>
            </a:br>
            <a:r>
              <a:rPr lang="en-IE" sz="5400" b="1" dirty="0">
                <a:solidFill>
                  <a:schemeClr val="tx1">
                    <a:lumMod val="85000"/>
                    <a:lumOff val="15000"/>
                  </a:schemeClr>
                </a:solidFill>
                <a:latin typeface="Century" pitchFamily="18" charset="0"/>
              </a:rPr>
              <a:t>Insights into Lesson </a:t>
            </a:r>
            <a:r>
              <a:rPr lang="en-IE" sz="5400" b="1" dirty="0" smtClean="0">
                <a:solidFill>
                  <a:schemeClr val="tx1">
                    <a:lumMod val="85000"/>
                    <a:lumOff val="15000"/>
                  </a:schemeClr>
                </a:solidFill>
                <a:latin typeface="Century" pitchFamily="18" charset="0"/>
              </a:rPr>
              <a:t>Study</a:t>
            </a:r>
            <a:endParaRPr lang="en-IE" sz="5400" dirty="0">
              <a:solidFill>
                <a:schemeClr val="tx1">
                  <a:lumMod val="85000"/>
                  <a:lumOff val="15000"/>
                </a:schemeClr>
              </a:solidFill>
            </a:endParaRPr>
          </a:p>
        </p:txBody>
      </p:sp>
      <p:sp>
        <p:nvSpPr>
          <p:cNvPr id="5" name="Subtitle 4"/>
          <p:cNvSpPr>
            <a:spLocks noGrp="1"/>
          </p:cNvSpPr>
          <p:nvPr>
            <p:ph type="subTitle" idx="1"/>
          </p:nvPr>
        </p:nvSpPr>
        <p:spPr/>
        <p:txBody>
          <a:bodyPr rtlCol="0">
            <a:normAutofit/>
          </a:bodyPr>
          <a:lstStyle/>
          <a:p>
            <a:pPr algn="l" eaLnBrk="1" fontAlgn="auto" hangingPunct="1">
              <a:spcAft>
                <a:spcPts val="0"/>
              </a:spcAft>
              <a:buFont typeface="Arial" pitchFamily="34" charset="0"/>
              <a:buNone/>
              <a:defRPr/>
            </a:pPr>
            <a:endParaRPr lang="en-IE" dirty="0"/>
          </a:p>
        </p:txBody>
      </p:sp>
      <p:pic>
        <p:nvPicPr>
          <p:cNvPr id="1027" name="Picture 1" descr="ProjectMathsLogo"/>
          <p:cNvPicPr>
            <a:picLocks noChangeAspect="1" noChangeArrowheads="1"/>
          </p:cNvPicPr>
          <p:nvPr/>
        </p:nvPicPr>
        <p:blipFill>
          <a:blip r:embed="rId3" cstate="print">
            <a:extLst/>
          </a:blip>
          <a:srcRect/>
          <a:stretch>
            <a:fillRect/>
          </a:stretch>
        </p:blipFill>
        <p:spPr bwMode="auto">
          <a:xfrm>
            <a:off x="1547127" y="5259790"/>
            <a:ext cx="1223962" cy="900112"/>
          </a:xfrm>
          <a:prstGeom prst="rect">
            <a:avLst/>
          </a:prstGeom>
          <a:noFill/>
          <a:ln>
            <a:noFill/>
          </a:ln>
          <a:scene3d>
            <a:camera prst="perspectiveContrastingRightFacing"/>
            <a:lightRig rig="threePt" dir="t"/>
          </a:scene3d>
          <a:sp3d>
            <a:bevelT/>
          </a:sp3d>
          <a:extLst/>
        </p:spPr>
      </p:pic>
      <p:pic>
        <p:nvPicPr>
          <p:cNvPr id="1028" name="Picture 4" descr="DEC jpeg"/>
          <p:cNvPicPr>
            <a:picLocks noChangeAspect="1" noChangeArrowheads="1"/>
          </p:cNvPicPr>
          <p:nvPr/>
        </p:nvPicPr>
        <p:blipFill>
          <a:blip r:embed="rId4" cstate="print">
            <a:extLst/>
          </a:blip>
          <a:srcRect/>
          <a:stretch>
            <a:fillRect/>
          </a:stretch>
        </p:blipFill>
        <p:spPr bwMode="auto">
          <a:xfrm>
            <a:off x="3347864" y="5268948"/>
            <a:ext cx="1116012" cy="900112"/>
          </a:xfrm>
          <a:prstGeom prst="rect">
            <a:avLst/>
          </a:prstGeom>
          <a:noFill/>
          <a:ln>
            <a:noFill/>
          </a:ln>
          <a:effectLst/>
          <a:scene3d>
            <a:camera prst="perspectiveContrastingRightFacing"/>
            <a:lightRig rig="threePt" dir="t"/>
          </a:scene3d>
          <a:sp3d>
            <a:bevelT/>
          </a:sp3d>
          <a:extLst/>
        </p:spPr>
      </p:pic>
      <p:pic>
        <p:nvPicPr>
          <p:cNvPr id="1029" name="Picture 5" descr="DESlogo"/>
          <p:cNvPicPr>
            <a:picLocks noChangeAspect="1" noChangeArrowheads="1"/>
          </p:cNvPicPr>
          <p:nvPr/>
        </p:nvPicPr>
        <p:blipFill>
          <a:blip r:embed="rId5" cstate="print">
            <a:extLst/>
          </a:blip>
          <a:srcRect/>
          <a:stretch>
            <a:fillRect/>
          </a:stretch>
        </p:blipFill>
        <p:spPr bwMode="auto">
          <a:xfrm>
            <a:off x="4788024" y="5259790"/>
            <a:ext cx="1295400" cy="900112"/>
          </a:xfrm>
          <a:prstGeom prst="rect">
            <a:avLst/>
          </a:prstGeom>
          <a:noFill/>
          <a:ln>
            <a:noFill/>
          </a:ln>
          <a:effectLst/>
          <a:scene3d>
            <a:camera prst="perspectiveContrastingRightFacing"/>
            <a:lightRig rig="threePt" dir="t"/>
          </a:scene3d>
          <a:sp3d>
            <a:bevelT/>
          </a:sp3d>
          <a:extLst/>
        </p:spPr>
      </p:pic>
      <p:pic>
        <p:nvPicPr>
          <p:cNvPr id="1030" name="Picture 6"/>
          <p:cNvPicPr>
            <a:picLocks noChangeAspect="1" noChangeArrowheads="1"/>
          </p:cNvPicPr>
          <p:nvPr/>
        </p:nvPicPr>
        <p:blipFill>
          <a:blip r:embed="rId6">
            <a:extLst/>
          </a:blip>
          <a:srcRect/>
          <a:stretch>
            <a:fillRect/>
          </a:stretch>
        </p:blipFill>
        <p:spPr bwMode="auto">
          <a:xfrm>
            <a:off x="6516216" y="5229200"/>
            <a:ext cx="1223962" cy="900112"/>
          </a:xfrm>
          <a:prstGeom prst="rect">
            <a:avLst/>
          </a:prstGeom>
          <a:noFill/>
          <a:ln>
            <a:noFill/>
          </a:ln>
          <a:effectLst/>
          <a:scene3d>
            <a:camera prst="perspectiveContrastingRightFacing"/>
            <a:lightRig rig="threePt" dir="t"/>
          </a:scene3d>
          <a:sp3d>
            <a:bevelT/>
          </a:sp3d>
          <a:extLst/>
        </p:spPr>
      </p:pic>
      <p:pic>
        <p:nvPicPr>
          <p:cNvPr id="14343" name="Picture 6"/>
          <p:cNvPicPr>
            <a:picLocks noChangeAspect="1"/>
          </p:cNvPicPr>
          <p:nvPr/>
        </p:nvPicPr>
        <p:blipFill>
          <a:blip r:embed="rId7"/>
          <a:srcRect/>
          <a:stretch>
            <a:fillRect/>
          </a:stretch>
        </p:blipFill>
        <p:spPr bwMode="auto">
          <a:xfrm>
            <a:off x="2657475" y="3211513"/>
            <a:ext cx="3829050" cy="21621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65D1432-D0F9-4525-8A52-19DD91099BA9}" type="slidenum">
              <a:rPr lang="en-IE" smtClean="0"/>
              <a:pPr>
                <a:defRPr/>
              </a:pPr>
              <a:t>1</a:t>
            </a:fld>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p:sp>
        <p:nvSpPr>
          <p:cNvPr id="3" name="Content Placeholder 2"/>
          <p:cNvSpPr>
            <a:spLocks noGrp="1"/>
          </p:cNvSpPr>
          <p:nvPr>
            <p:ph idx="1"/>
          </p:nvPr>
        </p:nvSpPr>
        <p:spPr>
          <a:xfrm>
            <a:off x="457200" y="1600200"/>
            <a:ext cx="8229600" cy="4852988"/>
          </a:xfrm>
        </p:spPr>
        <p:txBody>
          <a:bodyPr>
            <a:normAutofit/>
          </a:bodyPr>
          <a:lstStyle/>
          <a:p>
            <a:pPr eaLnBrk="1" hangingPunct="1">
              <a:lnSpc>
                <a:spcPct val="80000"/>
              </a:lnSpc>
            </a:pPr>
            <a:r>
              <a:rPr lang="en-IE" sz="2700" smtClean="0">
                <a:solidFill>
                  <a:srgbClr val="404040"/>
                </a:solidFill>
              </a:rPr>
              <a:t>Why did we choose to focus on this mathematical area? </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Common issue for many students;  </a:t>
            </a:r>
            <a:r>
              <a:rPr lang="en-IE" sz="2700" u="sng" smtClean="0">
                <a:solidFill>
                  <a:schemeClr val="tx1"/>
                </a:solidFill>
              </a:rPr>
              <a:t>where students find an answer, </a:t>
            </a:r>
            <a:r>
              <a:rPr lang="en-IE" sz="2700" smtClean="0">
                <a:solidFill>
                  <a:schemeClr val="tx1"/>
                </a:solidFill>
              </a:rPr>
              <a:t>but </a:t>
            </a:r>
            <a:r>
              <a:rPr lang="en-IE" sz="2700" u="sng" smtClean="0">
                <a:solidFill>
                  <a:schemeClr val="tx1"/>
                </a:solidFill>
              </a:rPr>
              <a:t>fail to examine if their answer is a possible solution</a:t>
            </a:r>
            <a:r>
              <a:rPr lang="en-IE" sz="2700" smtClean="0">
                <a:solidFill>
                  <a:schemeClr val="tx1"/>
                </a:solidFill>
              </a:rPr>
              <a:t> </a:t>
            </a:r>
            <a:r>
              <a:rPr lang="en-IE" sz="2700" smtClean="0">
                <a:solidFill>
                  <a:srgbClr val="404040"/>
                </a:solidFill>
              </a:rPr>
              <a:t>to the initial problem.</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Taxation was a topic recently covered.</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Issue is very evident in taxation.</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Easy for the students to see the consequences of not checking their answers.</a:t>
            </a:r>
          </a:p>
          <a:p>
            <a:pPr eaLnBrk="1" hangingPunct="1">
              <a:lnSpc>
                <a:spcPct val="80000"/>
              </a:lnSpc>
            </a:pPr>
            <a:endParaRPr lang="en-IE" sz="2700" smtClean="0">
              <a:solidFill>
                <a:srgbClr val="404040"/>
              </a:solidFill>
            </a:endParaRPr>
          </a:p>
        </p:txBody>
      </p:sp>
      <p:sp>
        <p:nvSpPr>
          <p:cNvPr id="4" name="Slide Number Placeholder 3"/>
          <p:cNvSpPr>
            <a:spLocks noGrp="1"/>
          </p:cNvSpPr>
          <p:nvPr>
            <p:ph type="sldNum" sz="quarter" idx="12"/>
          </p:nvPr>
        </p:nvSpPr>
        <p:spPr/>
        <p:txBody>
          <a:bodyPr/>
          <a:lstStyle/>
          <a:p>
            <a:pPr>
              <a:defRPr/>
            </a:pPr>
            <a:fld id="{FC694816-5992-4715-A4EA-0DC1CDF13761}" type="slidenum">
              <a:rPr lang="en-IE" smtClean="0"/>
              <a:pPr>
                <a:defRPr/>
              </a:pPr>
              <a:t>10</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 </a:t>
            </a:r>
            <a:endParaRPr lang="en-IE" b="1" u="none" dirty="0"/>
          </a:p>
        </p:txBody>
      </p:sp>
      <p:sp>
        <p:nvSpPr>
          <p:cNvPr id="3" name="Content Placeholder 2"/>
          <p:cNvSpPr>
            <a:spLocks noGrp="1"/>
          </p:cNvSpPr>
          <p:nvPr>
            <p:ph idx="1"/>
          </p:nvPr>
        </p:nvSpPr>
        <p:spPr>
          <a:xfrm>
            <a:off x="849313" y="1268413"/>
            <a:ext cx="8229600" cy="5184775"/>
          </a:xfrm>
        </p:spPr>
        <p:txBody>
          <a:bodyPr>
            <a:normAutofit/>
          </a:bodyPr>
          <a:lstStyle/>
          <a:p>
            <a:pPr eaLnBrk="1" hangingPunct="1">
              <a:lnSpc>
                <a:spcPct val="90000"/>
              </a:lnSpc>
            </a:pPr>
            <a:r>
              <a:rPr lang="en-IE" sz="3000" smtClean="0">
                <a:solidFill>
                  <a:srgbClr val="404040"/>
                </a:solidFill>
              </a:rPr>
              <a:t>Enduring understandings:</a:t>
            </a:r>
          </a:p>
          <a:p>
            <a:pPr>
              <a:lnSpc>
                <a:spcPct val="90000"/>
              </a:lnSpc>
              <a:spcBef>
                <a:spcPts val="1800"/>
              </a:spcBef>
              <a:spcAft>
                <a:spcPts val="600"/>
              </a:spcAft>
              <a:buFont typeface="Wingdings" pitchFamily="2" charset="2"/>
              <a:buChar char="Ø"/>
            </a:pPr>
            <a:r>
              <a:rPr lang="en-IE" sz="3000" smtClean="0">
                <a:solidFill>
                  <a:srgbClr val="404040"/>
                </a:solidFill>
              </a:rPr>
              <a:t>Automatically check, if their answer is a correct solution.</a:t>
            </a:r>
          </a:p>
          <a:p>
            <a:pPr>
              <a:lnSpc>
                <a:spcPct val="90000"/>
              </a:lnSpc>
              <a:spcBef>
                <a:spcPts val="1800"/>
              </a:spcBef>
              <a:spcAft>
                <a:spcPts val="600"/>
              </a:spcAft>
              <a:buFont typeface="Wingdings" pitchFamily="2" charset="2"/>
              <a:buChar char="Ø"/>
            </a:pPr>
            <a:r>
              <a:rPr lang="en-IE" sz="3000" smtClean="0">
                <a:solidFill>
                  <a:srgbClr val="404040"/>
                </a:solidFill>
              </a:rPr>
              <a:t>Be able to explain, if their answer is correct/ incorrect using the proper vocabulary.</a:t>
            </a:r>
          </a:p>
          <a:p>
            <a:pPr>
              <a:lnSpc>
                <a:spcPct val="90000"/>
              </a:lnSpc>
              <a:spcBef>
                <a:spcPts val="1800"/>
              </a:spcBef>
              <a:spcAft>
                <a:spcPts val="600"/>
              </a:spcAft>
              <a:buFont typeface="Wingdings" pitchFamily="2" charset="2"/>
              <a:buChar char="Ø"/>
            </a:pPr>
            <a:r>
              <a:rPr lang="en-IE" sz="3000" smtClean="0">
                <a:solidFill>
                  <a:srgbClr val="404040"/>
                </a:solidFill>
              </a:rPr>
              <a:t> Encourage mathematical discussion among students.</a:t>
            </a:r>
          </a:p>
          <a:p>
            <a:pPr>
              <a:lnSpc>
                <a:spcPct val="90000"/>
              </a:lnSpc>
              <a:spcBef>
                <a:spcPts val="1800"/>
              </a:spcBef>
              <a:spcAft>
                <a:spcPts val="600"/>
              </a:spcAft>
              <a:buFont typeface="Wingdings" pitchFamily="2" charset="2"/>
              <a:buChar char="Ø"/>
            </a:pPr>
            <a:r>
              <a:rPr lang="en-IE" sz="3000" smtClean="0">
                <a:solidFill>
                  <a:srgbClr val="404040"/>
                </a:solidFill>
              </a:rPr>
              <a:t>Use  and understand the key words related to taxation.</a:t>
            </a:r>
          </a:p>
          <a:p>
            <a:pPr eaLnBrk="1" hangingPunct="1">
              <a:lnSpc>
                <a:spcPct val="90000"/>
              </a:lnSpc>
            </a:pPr>
            <a:endParaRPr lang="en-IE" sz="3000" smtClean="0">
              <a:solidFill>
                <a:srgbClr val="404040"/>
              </a:solidFill>
            </a:endParaRPr>
          </a:p>
          <a:p>
            <a:pPr eaLnBrk="1" hangingPunct="1">
              <a:lnSpc>
                <a:spcPct val="90000"/>
              </a:lnSpc>
              <a:buFont typeface="Arial" charset="0"/>
              <a:buNone/>
            </a:pPr>
            <a:endParaRPr lang="en-IE" sz="3000" smtClean="0">
              <a:solidFill>
                <a:srgbClr val="404040"/>
              </a:solidFill>
            </a:endParaRPr>
          </a:p>
        </p:txBody>
      </p:sp>
      <p:sp>
        <p:nvSpPr>
          <p:cNvPr id="4" name="Slide Number Placeholder 3"/>
          <p:cNvSpPr>
            <a:spLocks noGrp="1"/>
          </p:cNvSpPr>
          <p:nvPr>
            <p:ph type="sldNum" sz="quarter" idx="12"/>
          </p:nvPr>
        </p:nvSpPr>
        <p:spPr/>
        <p:txBody>
          <a:bodyPr/>
          <a:lstStyle/>
          <a:p>
            <a:pPr>
              <a:defRPr/>
            </a:pPr>
            <a:fld id="{350D5CE8-2D98-47B1-8AAA-8BE1AA58B856}" type="slidenum">
              <a:rPr lang="en-IE" smtClean="0"/>
              <a:pPr>
                <a:defRPr/>
              </a:pPr>
              <a:t>11</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Student Learning : What we learned about students’ understanding based on data collected.</a:t>
            </a:r>
          </a:p>
          <a:p>
            <a:pPr eaLnBrk="1" fontAlgn="auto" hangingPunct="1">
              <a:spcAft>
                <a:spcPts val="0"/>
              </a:spcAft>
              <a:buFont typeface="Arial" pitchFamily="34" charset="0"/>
              <a:buChar char="•"/>
              <a:defRPr/>
            </a:pPr>
            <a:endParaRPr lang="en-IE" dirty="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a:t>Teaching Strategies: What we noticed about our own </a:t>
            </a:r>
            <a:r>
              <a:rPr lang="en-IE" dirty="0" smtClean="0"/>
              <a:t>teaching.</a:t>
            </a:r>
            <a:endParaRPr lang="en-IE" dirty="0"/>
          </a:p>
          <a:p>
            <a:pPr eaLnBrk="1" fontAlgn="auto" hangingPunct="1">
              <a:spcAft>
                <a:spcPts val="0"/>
              </a:spcAft>
              <a:buFont typeface="Arial" pitchFamily="34" charset="0"/>
              <a:buChar char="•"/>
              <a:defRPr/>
            </a:pPr>
            <a:endParaRPr lang="en-IE" dirty="0" smtClean="0"/>
          </a:p>
          <a:p>
            <a:pPr eaLnBrk="1" fontAlgn="auto" hangingPunct="1">
              <a:spcAft>
                <a:spcPts val="0"/>
              </a:spcAft>
              <a:buFont typeface="Wingdings" panose="05000000000000000000" pitchFamily="2" charset="2"/>
              <a:buChar char="Ø"/>
              <a:defRPr/>
            </a:pPr>
            <a:endParaRPr lang="en-IE" dirty="0" smtClean="0"/>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FA995C18-1B66-42BB-B3D8-36A0803E4634}" type="slidenum">
              <a:rPr lang="en-IE" smtClean="0"/>
              <a:pPr>
                <a:defRPr/>
              </a:pPr>
              <a:t>12</a:t>
            </a:fld>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944000"/>
          </a:xfrm>
          <a:extLst/>
        </p:spPr>
        <p:txBody>
          <a:bodyPr rtlCol="0">
            <a:noAutofit/>
          </a:bodyPr>
          <a:lstStyle/>
          <a:p>
            <a:pPr eaLnBrk="1" fontAlgn="auto" hangingPunct="1">
              <a:spcAft>
                <a:spcPts val="0"/>
              </a:spcAft>
              <a:defRPr/>
            </a:pPr>
            <a:r>
              <a:rPr lang="en-IE" b="1" u="none" dirty="0" smtClean="0"/>
              <a:t/>
            </a:r>
            <a:br>
              <a:rPr lang="en-IE" b="1" u="none" dirty="0" smtClean="0"/>
            </a:br>
            <a:r>
              <a:rPr lang="en-IE" b="1" u="none" dirty="0" smtClean="0"/>
              <a:t>Student Learning  </a:t>
            </a:r>
            <a:br>
              <a:rPr lang="en-IE" b="1" u="none" dirty="0" smtClean="0"/>
            </a:br>
            <a:endParaRPr lang="en-IE" sz="5400" b="1" u="none" dirty="0"/>
          </a:p>
        </p:txBody>
      </p:sp>
      <p:sp>
        <p:nvSpPr>
          <p:cNvPr id="3" name="Content Placeholder 2"/>
          <p:cNvSpPr>
            <a:spLocks noGrp="1"/>
          </p:cNvSpPr>
          <p:nvPr>
            <p:ph idx="1"/>
          </p:nvPr>
        </p:nvSpPr>
        <p:spPr>
          <a:xfrm>
            <a:off x="457200" y="1811338"/>
            <a:ext cx="8229600" cy="4786312"/>
          </a:xfrm>
        </p:spPr>
        <p:txBody>
          <a:bodyPr>
            <a:normAutofit/>
          </a:bodyPr>
          <a:lstStyle/>
          <a:p>
            <a:pPr eaLnBrk="1" hangingPunct="1"/>
            <a:endParaRPr lang="en-IE" smtClean="0">
              <a:solidFill>
                <a:srgbClr val="404040"/>
              </a:solidFill>
            </a:endParaRPr>
          </a:p>
          <a:p>
            <a:pPr eaLnBrk="1" hangingPunct="1">
              <a:buFont typeface="Arial" charset="0"/>
              <a:buNone/>
            </a:pPr>
            <a:r>
              <a:rPr lang="en-IE" smtClean="0">
                <a:solidFill>
                  <a:srgbClr val="404040"/>
                </a:solidFill>
              </a:rPr>
              <a:t>Data Collected from the Lesson:</a:t>
            </a:r>
          </a:p>
          <a:p>
            <a:pPr lvl="1" eaLnBrk="1" hangingPunct="1">
              <a:spcBef>
                <a:spcPts val="1800"/>
              </a:spcBef>
              <a:spcAft>
                <a:spcPts val="600"/>
              </a:spcAft>
              <a:buFont typeface="Calibri" pitchFamily="34" charset="0"/>
              <a:buAutoNum type="arabicPeriod"/>
            </a:pPr>
            <a:r>
              <a:rPr lang="en-IE" smtClean="0">
                <a:solidFill>
                  <a:srgbClr val="404040"/>
                </a:solidFill>
              </a:rPr>
              <a:t>Academic</a:t>
            </a:r>
          </a:p>
          <a:p>
            <a:pPr lvl="1" eaLnBrk="1" hangingPunct="1">
              <a:spcBef>
                <a:spcPts val="1800"/>
              </a:spcBef>
              <a:spcAft>
                <a:spcPts val="600"/>
              </a:spcAft>
              <a:buFont typeface="Calibri" pitchFamily="34" charset="0"/>
              <a:buAutoNum type="arabicPeriod"/>
            </a:pPr>
            <a:r>
              <a:rPr lang="en-IE" smtClean="0">
                <a:solidFill>
                  <a:srgbClr val="404040"/>
                </a:solidFill>
              </a:rPr>
              <a:t>Motivation</a:t>
            </a:r>
          </a:p>
          <a:p>
            <a:pPr lvl="1" eaLnBrk="1" hangingPunct="1">
              <a:spcBef>
                <a:spcPts val="1800"/>
              </a:spcBef>
              <a:spcAft>
                <a:spcPts val="600"/>
              </a:spcAft>
              <a:buFont typeface="Calibri" pitchFamily="34" charset="0"/>
              <a:buAutoNum type="arabicPeriod"/>
            </a:pPr>
            <a:r>
              <a:rPr lang="en-IE" smtClean="0">
                <a:solidFill>
                  <a:srgbClr val="404040"/>
                </a:solidFill>
              </a:rPr>
              <a:t>Social Behaviour</a:t>
            </a:r>
          </a:p>
        </p:txBody>
      </p:sp>
      <p:sp>
        <p:nvSpPr>
          <p:cNvPr id="4" name="Slide Number Placeholder 3"/>
          <p:cNvSpPr>
            <a:spLocks noGrp="1"/>
          </p:cNvSpPr>
          <p:nvPr>
            <p:ph type="sldNum" sz="quarter" idx="12"/>
          </p:nvPr>
        </p:nvSpPr>
        <p:spPr/>
        <p:txBody>
          <a:bodyPr/>
          <a:lstStyle/>
          <a:p>
            <a:pPr>
              <a:defRPr/>
            </a:pPr>
            <a:fld id="{22F10E47-3D7D-40E3-AADA-6C7A3EB01303}" type="slidenum">
              <a:rPr lang="en-IE" smtClean="0"/>
              <a:pPr>
                <a:defRPr/>
              </a:pPr>
              <a:t>13</a:t>
            </a:fld>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548000"/>
          </a:xfrm>
          <a:extLst/>
        </p:spPr>
        <p:txBody>
          <a:bodyPr rtlCol="0">
            <a:noAutofit/>
          </a:bodyPr>
          <a:lstStyle/>
          <a:p>
            <a:pPr eaLnBrk="1" fontAlgn="auto" hangingPunct="1">
              <a:spcAft>
                <a:spcPts val="0"/>
              </a:spcAft>
              <a:defRPr/>
            </a:pPr>
            <a:r>
              <a:rPr lang="en-IE" b="1" u="none" dirty="0" smtClean="0"/>
              <a:t>Student </a:t>
            </a:r>
            <a:r>
              <a:rPr lang="en-IE" b="1" u="none" dirty="0"/>
              <a:t>U</a:t>
            </a:r>
            <a:r>
              <a:rPr lang="en-IE" b="1" u="none" dirty="0" smtClean="0"/>
              <a:t>nderstanding</a:t>
            </a:r>
            <a:endParaRPr lang="en-IE" b="1" u="none" dirty="0"/>
          </a:p>
        </p:txBody>
      </p:sp>
      <p:sp>
        <p:nvSpPr>
          <p:cNvPr id="3" name="Content Placeholder 2"/>
          <p:cNvSpPr>
            <a:spLocks noGrp="1"/>
          </p:cNvSpPr>
          <p:nvPr>
            <p:ph idx="1"/>
          </p:nvPr>
        </p:nvSpPr>
        <p:spPr>
          <a:xfrm>
            <a:off x="457200" y="1600200"/>
            <a:ext cx="8229600" cy="4781550"/>
          </a:xfrm>
        </p:spPr>
        <p:txBody>
          <a:bodyPr>
            <a:normAutofit/>
          </a:bodyPr>
          <a:lstStyle/>
          <a:p>
            <a:pPr eaLnBrk="1" hangingPunct="1">
              <a:lnSpc>
                <a:spcPct val="80000"/>
              </a:lnSpc>
            </a:pPr>
            <a:r>
              <a:rPr lang="en-IE" sz="2700" smtClean="0">
                <a:solidFill>
                  <a:srgbClr val="404040"/>
                </a:solidFill>
              </a:rPr>
              <a:t>What we learned about the way different students understand the content of this topic?</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Taxation is a subject to which many of our students have difficulty relating.</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Poor understanding of the terms despite having covered this topic.</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If asked to, students will check their answer as a possible solution, but don’t do it automatically.</a:t>
            </a:r>
          </a:p>
          <a:p>
            <a:pPr eaLnBrk="1" hangingPunct="1">
              <a:lnSpc>
                <a:spcPct val="80000"/>
              </a:lnSpc>
              <a:spcBef>
                <a:spcPts val="1800"/>
              </a:spcBef>
              <a:spcAft>
                <a:spcPts val="600"/>
              </a:spcAft>
              <a:buFont typeface="Wingdings" pitchFamily="2" charset="2"/>
              <a:buChar char="Ø"/>
            </a:pPr>
            <a:r>
              <a:rPr lang="en-IE" sz="2700" smtClean="0">
                <a:solidFill>
                  <a:srgbClr val="404040"/>
                </a:solidFill>
              </a:rPr>
              <a:t>Should not assume all students have the skills to fully engage in group work.</a:t>
            </a:r>
          </a:p>
          <a:p>
            <a:pPr eaLnBrk="1" hangingPunct="1">
              <a:lnSpc>
                <a:spcPct val="80000"/>
              </a:lnSpc>
              <a:buFont typeface="Wingdings" pitchFamily="2" charset="2"/>
              <a:buChar char="Ø"/>
            </a:pPr>
            <a:endParaRPr lang="en-IE" sz="2700" smtClean="0">
              <a:solidFill>
                <a:srgbClr val="404040"/>
              </a:solidFill>
            </a:endParaRPr>
          </a:p>
          <a:p>
            <a:pPr eaLnBrk="1" hangingPunct="1">
              <a:lnSpc>
                <a:spcPct val="80000"/>
              </a:lnSpc>
              <a:buFont typeface="Wingdings" pitchFamily="2" charset="2"/>
              <a:buChar char="Ø"/>
            </a:pPr>
            <a:endParaRPr lang="en-IE" sz="2700" smtClean="0">
              <a:solidFill>
                <a:srgbClr val="404040"/>
              </a:solidFill>
            </a:endParaRPr>
          </a:p>
          <a:p>
            <a:pPr eaLnBrk="1" hangingPunct="1">
              <a:lnSpc>
                <a:spcPct val="80000"/>
              </a:lnSpc>
            </a:pPr>
            <a:endParaRPr lang="en-IE" sz="2700" smtClean="0">
              <a:solidFill>
                <a:srgbClr val="404040"/>
              </a:solidFill>
            </a:endParaRPr>
          </a:p>
          <a:p>
            <a:pPr eaLnBrk="1" hangingPunct="1">
              <a:lnSpc>
                <a:spcPct val="80000"/>
              </a:lnSpc>
              <a:buFont typeface="Wingdings" pitchFamily="2" charset="2"/>
              <a:buChar char="Ø"/>
            </a:pPr>
            <a:endParaRPr lang="en-IE" sz="2700" smtClean="0">
              <a:solidFill>
                <a:srgbClr val="404040"/>
              </a:solidFill>
            </a:endParaRPr>
          </a:p>
        </p:txBody>
      </p:sp>
      <p:sp>
        <p:nvSpPr>
          <p:cNvPr id="4" name="Slide Number Placeholder 3"/>
          <p:cNvSpPr>
            <a:spLocks noGrp="1"/>
          </p:cNvSpPr>
          <p:nvPr>
            <p:ph type="sldNum" sz="quarter" idx="12"/>
          </p:nvPr>
        </p:nvSpPr>
        <p:spPr/>
        <p:txBody>
          <a:bodyPr/>
          <a:lstStyle/>
          <a:p>
            <a:pPr>
              <a:defRPr/>
            </a:pPr>
            <a:fld id="{D9C049B0-DDDD-4C15-AAD9-B1A2757FC86C}" type="slidenum">
              <a:rPr lang="en-IE" smtClean="0"/>
              <a:pPr>
                <a:defRPr/>
              </a:pPr>
              <a:t>14</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r>
              <a:rPr lang="en-IE" smtClean="0">
                <a:solidFill>
                  <a:srgbClr val="404040"/>
                </a:solidFill>
              </a:rPr>
              <a:t>What effective understanding of this topic looks like:</a:t>
            </a:r>
          </a:p>
          <a:p>
            <a:pPr>
              <a:buFont typeface="Wingdings" pitchFamily="2" charset="2"/>
              <a:buChar char="Ø"/>
            </a:pPr>
            <a:r>
              <a:rPr lang="en-IE" smtClean="0">
                <a:solidFill>
                  <a:srgbClr val="404040"/>
                </a:solidFill>
              </a:rPr>
              <a:t>While the focus was on the students’ learning to investigate their solutions, students also gained a deeper understanding of the topic of taxation.</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endParaRPr lang="en-IE" dirty="0"/>
          </a:p>
        </p:txBody>
      </p:sp>
      <p:sp>
        <p:nvSpPr>
          <p:cNvPr id="5" name="Title 1"/>
          <p:cNvSpPr txBox="1">
            <a:spLocks/>
          </p:cNvSpPr>
          <p:nvPr/>
        </p:nvSpPr>
        <p:spPr>
          <a:xfrm>
            <a:off x="457200" y="44624"/>
            <a:ext cx="8229600" cy="1548000"/>
          </a:xfrm>
          <a:prstGeom prst="rect">
            <a:avLst/>
          </a:prstGeom>
          <a:solidFill>
            <a:schemeClr val="tx1">
              <a:lumMod val="75000"/>
              <a:lumOff val="25000"/>
            </a:schemeClr>
          </a:solidFill>
          <a:effectLst>
            <a:softEdge rad="127000"/>
          </a:effectLst>
          <a:scene3d>
            <a:camera prst="obliqueBottomLeft"/>
            <a:lightRig rig="threePt" dir="t"/>
          </a:scene3d>
        </p:spPr>
        <p:txBody>
          <a:bodyPr anchor="ctr"/>
          <a:lstStyle>
            <a:lvl1pPr algn="ctr" defTabSz="914400" rtl="0" eaLnBrk="1" latinLnBrk="0" hangingPunct="1">
              <a:spcBef>
                <a:spcPct val="0"/>
              </a:spcBef>
              <a:buNone/>
              <a:defRPr sz="4400" u="sng" kern="1200">
                <a:solidFill>
                  <a:schemeClr val="bg1">
                    <a:lumMod val="85000"/>
                  </a:schemeClr>
                </a:solidFill>
                <a:latin typeface="+mj-lt"/>
                <a:ea typeface="+mj-ea"/>
                <a:cs typeface="+mj-cs"/>
              </a:defRPr>
            </a:lvl1pPr>
          </a:lstStyle>
          <a:p>
            <a:pPr fontAlgn="auto">
              <a:spcAft>
                <a:spcPts val="0"/>
              </a:spcAft>
              <a:defRPr/>
            </a:pPr>
            <a:r>
              <a:rPr lang="en-IE" b="1" u="none" dirty="0" smtClean="0"/>
              <a:t>Effective Student Understanding</a:t>
            </a:r>
            <a:endParaRPr lang="en-IE" b="1" u="none" dirty="0"/>
          </a:p>
        </p:txBody>
      </p:sp>
      <p:sp>
        <p:nvSpPr>
          <p:cNvPr id="2" name="Slide Number Placeholder 1"/>
          <p:cNvSpPr>
            <a:spLocks noGrp="1"/>
          </p:cNvSpPr>
          <p:nvPr>
            <p:ph type="sldNum" sz="quarter" idx="12"/>
          </p:nvPr>
        </p:nvSpPr>
        <p:spPr/>
        <p:txBody>
          <a:bodyPr/>
          <a:lstStyle/>
          <a:p>
            <a:pPr>
              <a:defRPr/>
            </a:pPr>
            <a:fld id="{39CF87D4-F4A0-495B-9FFA-E2CE92EA3693}" type="slidenum">
              <a:rPr lang="en-IE" smtClean="0"/>
              <a:pPr>
                <a:defRPr/>
              </a:pPr>
              <a:t>15</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Student Learning</a:t>
            </a:r>
            <a:endParaRPr lang="en-IE" b="1" u="none" dirty="0"/>
          </a:p>
        </p:txBody>
      </p:sp>
      <p:sp>
        <p:nvSpPr>
          <p:cNvPr id="3" name="Content Placeholder 2"/>
          <p:cNvSpPr>
            <a:spLocks noGrp="1"/>
          </p:cNvSpPr>
          <p:nvPr>
            <p:ph idx="1"/>
          </p:nvPr>
        </p:nvSpPr>
        <p:spPr>
          <a:xfrm>
            <a:off x="457200" y="1268413"/>
            <a:ext cx="8229600" cy="4857750"/>
          </a:xfrm>
        </p:spPr>
        <p:txBody>
          <a:bodyPr rtlCol="0">
            <a:normAutofit/>
          </a:bodyPr>
          <a:lstStyle/>
          <a:p>
            <a:pPr eaLnBrk="1" fontAlgn="auto" hangingPunct="1">
              <a:spcAft>
                <a:spcPts val="0"/>
              </a:spcAft>
              <a:buFont typeface="Arial" pitchFamily="34" charset="0"/>
              <a:buChar char="•"/>
              <a:defRPr/>
            </a:pPr>
            <a:r>
              <a:rPr lang="en-IE" dirty="0" smtClean="0"/>
              <a:t>Misconceptions/ Knowledge Gap</a:t>
            </a:r>
          </a:p>
          <a:p>
            <a:pPr eaLnBrk="1" fontAlgn="auto" hangingPunct="1">
              <a:spcAft>
                <a:spcPts val="0"/>
              </a:spcAft>
              <a:buFont typeface="Arial" pitchFamily="34" charset="0"/>
              <a:buChar char="•"/>
              <a:defRPr/>
            </a:pPr>
            <a:endParaRPr lang="en-IE" dirty="0" smtClean="0"/>
          </a:p>
        </p:txBody>
      </p:sp>
      <p:sp>
        <p:nvSpPr>
          <p:cNvPr id="4" name="Slide Number Placeholder 3"/>
          <p:cNvSpPr>
            <a:spLocks noGrp="1"/>
          </p:cNvSpPr>
          <p:nvPr>
            <p:ph type="sldNum" sz="quarter" idx="12"/>
          </p:nvPr>
        </p:nvSpPr>
        <p:spPr/>
        <p:txBody>
          <a:bodyPr/>
          <a:lstStyle/>
          <a:p>
            <a:pPr>
              <a:defRPr/>
            </a:pPr>
            <a:fld id="{6B3E6210-FBCB-4AC4-8FE6-303E81F5AD04}" type="slidenum">
              <a:rPr lang="en-IE" smtClean="0"/>
              <a:pPr>
                <a:defRPr/>
              </a:pPr>
              <a:t>16</a:t>
            </a:fld>
            <a:endParaRPr lang="en-IE" dirty="0"/>
          </a:p>
        </p:txBody>
      </p:sp>
      <p:pic>
        <p:nvPicPr>
          <p:cNvPr id="45060" name="Picture 2"/>
          <p:cNvPicPr>
            <a:picLocks noChangeAspect="1" noChangeArrowheads="1"/>
          </p:cNvPicPr>
          <p:nvPr/>
        </p:nvPicPr>
        <p:blipFill>
          <a:blip r:embed="rId3"/>
          <a:srcRect/>
          <a:stretch>
            <a:fillRect/>
          </a:stretch>
        </p:blipFill>
        <p:spPr bwMode="auto">
          <a:xfrm>
            <a:off x="1116013" y="2276475"/>
            <a:ext cx="7488237" cy="3873500"/>
          </a:xfrm>
          <a:prstGeom prst="rect">
            <a:avLst/>
          </a:prstGeom>
          <a:noFill/>
          <a:ln w="9525">
            <a:noFill/>
            <a:miter lim="800000"/>
            <a:headEnd/>
            <a:tailEnd/>
          </a:ln>
        </p:spPr>
      </p:pic>
      <p:sp>
        <p:nvSpPr>
          <p:cNvPr id="45061" name="TextBox 4"/>
          <p:cNvSpPr txBox="1">
            <a:spLocks noChangeArrowheads="1"/>
          </p:cNvSpPr>
          <p:nvPr/>
        </p:nvSpPr>
        <p:spPr bwMode="auto">
          <a:xfrm>
            <a:off x="2268538" y="1773238"/>
            <a:ext cx="6551612" cy="400050"/>
          </a:xfrm>
          <a:prstGeom prst="rect">
            <a:avLst/>
          </a:prstGeom>
          <a:solidFill>
            <a:srgbClr val="CC0066"/>
          </a:solidFill>
          <a:ln w="9525">
            <a:noFill/>
            <a:miter lim="800000"/>
            <a:headEnd/>
            <a:tailEnd/>
          </a:ln>
        </p:spPr>
        <p:txBody>
          <a:bodyPr>
            <a:spAutoFit/>
          </a:bodyPr>
          <a:lstStyle/>
          <a:p>
            <a:r>
              <a:rPr lang="en-IE" sz="2000" b="1">
                <a:solidFill>
                  <a:schemeClr val="bg1"/>
                </a:solidFill>
              </a:rPr>
              <a:t>Thought adding on the tax was the correct method</a:t>
            </a:r>
          </a:p>
        </p:txBody>
      </p:sp>
      <p:sp>
        <p:nvSpPr>
          <p:cNvPr id="45062" name="TextBox 5"/>
          <p:cNvSpPr txBox="1">
            <a:spLocks noChangeArrowheads="1"/>
          </p:cNvSpPr>
          <p:nvPr/>
        </p:nvSpPr>
        <p:spPr bwMode="auto">
          <a:xfrm>
            <a:off x="6804025" y="4005263"/>
            <a:ext cx="1800225" cy="1630362"/>
          </a:xfrm>
          <a:prstGeom prst="rect">
            <a:avLst/>
          </a:prstGeom>
          <a:solidFill>
            <a:srgbClr val="CC0066"/>
          </a:solidFill>
          <a:ln w="9525">
            <a:noFill/>
            <a:miter lim="800000"/>
            <a:headEnd/>
            <a:tailEnd/>
          </a:ln>
        </p:spPr>
        <p:txBody>
          <a:bodyPr>
            <a:spAutoFit/>
          </a:bodyPr>
          <a:lstStyle/>
          <a:p>
            <a:r>
              <a:rPr lang="en-IE" sz="2000" b="1">
                <a:solidFill>
                  <a:schemeClr val="bg1"/>
                </a:solidFill>
              </a:rPr>
              <a:t>Earns €22,500 and saying take home pay is €27,000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1BD741D1-2008-4196-9273-22F0548961E9}" type="slidenum">
              <a:rPr lang="en-IE" smtClean="0"/>
              <a:pPr>
                <a:defRPr/>
              </a:pPr>
              <a:t>17</a:t>
            </a:fld>
            <a:endParaRPr lang="en-IE" dirty="0"/>
          </a:p>
        </p:txBody>
      </p:sp>
      <p:pic>
        <p:nvPicPr>
          <p:cNvPr id="47108" name="Picture 2"/>
          <p:cNvPicPr>
            <a:picLocks noChangeAspect="1" noChangeArrowheads="1"/>
          </p:cNvPicPr>
          <p:nvPr/>
        </p:nvPicPr>
        <p:blipFill>
          <a:blip r:embed="rId3"/>
          <a:srcRect/>
          <a:stretch>
            <a:fillRect/>
          </a:stretch>
        </p:blipFill>
        <p:spPr bwMode="auto">
          <a:xfrm>
            <a:off x="684213" y="1412875"/>
            <a:ext cx="7488237" cy="4824413"/>
          </a:xfrm>
          <a:prstGeom prst="rect">
            <a:avLst/>
          </a:prstGeom>
          <a:noFill/>
          <a:ln w="9525">
            <a:noFill/>
            <a:miter lim="800000"/>
            <a:headEnd/>
            <a:tailEnd/>
          </a:ln>
        </p:spPr>
      </p:pic>
      <p:sp>
        <p:nvSpPr>
          <p:cNvPr id="47109" name="TextBox 4"/>
          <p:cNvSpPr txBox="1">
            <a:spLocks noChangeArrowheads="1"/>
          </p:cNvSpPr>
          <p:nvPr/>
        </p:nvSpPr>
        <p:spPr bwMode="auto">
          <a:xfrm>
            <a:off x="3635375" y="1628775"/>
            <a:ext cx="3513138" cy="369888"/>
          </a:xfrm>
          <a:prstGeom prst="rect">
            <a:avLst/>
          </a:prstGeom>
          <a:solidFill>
            <a:srgbClr val="CC0066"/>
          </a:solidFill>
          <a:ln w="9525">
            <a:noFill/>
            <a:miter lim="800000"/>
            <a:headEnd/>
            <a:tailEnd/>
          </a:ln>
        </p:spPr>
        <p:txBody>
          <a:bodyPr>
            <a:spAutoFit/>
          </a:bodyPr>
          <a:lstStyle/>
          <a:p>
            <a:r>
              <a:rPr lang="en-IE" b="1">
                <a:solidFill>
                  <a:schemeClr val="bg1"/>
                </a:solidFill>
              </a:rPr>
              <a:t>Ignores the tax credit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719138" y="1771650"/>
            <a:ext cx="8424862" cy="4251325"/>
          </a:xfrm>
          <a:prstGeom prst="rect">
            <a:avLst/>
          </a:prstGeom>
          <a:noFill/>
          <a:ln w="9525">
            <a:noFill/>
            <a:miter lim="800000"/>
            <a:headEnd/>
            <a:tailEnd/>
          </a:ln>
        </p:spPr>
      </p:pic>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539750" y="1782763"/>
            <a:ext cx="8229600" cy="4525962"/>
          </a:xfrm>
        </p:spPr>
        <p:txBody>
          <a:bodyPr rtlCol="0">
            <a:normAutofit/>
          </a:bodyPr>
          <a:lstStyle/>
          <a:p>
            <a:pPr marL="0" indent="0" eaLnBrk="1" fontAlgn="auto" hangingPunct="1">
              <a:spcAft>
                <a:spcPts val="0"/>
              </a:spcAft>
              <a:buFont typeface="Arial" charset="0"/>
              <a:buNone/>
              <a:defRPr/>
            </a:pPr>
            <a:endParaRPr lang="en-IE" dirty="0"/>
          </a:p>
        </p:txBody>
      </p:sp>
      <p:sp>
        <p:nvSpPr>
          <p:cNvPr id="4" name="Slide Number Placeholder 3"/>
          <p:cNvSpPr>
            <a:spLocks noGrp="1"/>
          </p:cNvSpPr>
          <p:nvPr>
            <p:ph type="sldNum" sz="quarter" idx="12"/>
          </p:nvPr>
        </p:nvSpPr>
        <p:spPr/>
        <p:txBody>
          <a:bodyPr/>
          <a:lstStyle/>
          <a:p>
            <a:pPr>
              <a:defRPr/>
            </a:pPr>
            <a:fld id="{1CB5A7AC-B5B7-4AD3-A8A1-5888ABD85D8A}" type="slidenum">
              <a:rPr lang="en-IE" smtClean="0"/>
              <a:pPr>
                <a:defRPr/>
              </a:pPr>
              <a:t>18</a:t>
            </a:fld>
            <a:endParaRPr lang="en-IE" dirty="0"/>
          </a:p>
        </p:txBody>
      </p:sp>
      <p:sp>
        <p:nvSpPr>
          <p:cNvPr id="49157" name="TextBox 4"/>
          <p:cNvSpPr txBox="1">
            <a:spLocks noChangeArrowheads="1"/>
          </p:cNvSpPr>
          <p:nvPr/>
        </p:nvSpPr>
        <p:spPr bwMode="auto">
          <a:xfrm>
            <a:off x="900113" y="1412875"/>
            <a:ext cx="8135937" cy="400050"/>
          </a:xfrm>
          <a:prstGeom prst="rect">
            <a:avLst/>
          </a:prstGeom>
          <a:solidFill>
            <a:srgbClr val="CC0066"/>
          </a:solidFill>
          <a:ln w="9525">
            <a:noFill/>
            <a:miter lim="800000"/>
            <a:headEnd/>
            <a:tailEnd/>
          </a:ln>
        </p:spPr>
        <p:txBody>
          <a:bodyPr>
            <a:spAutoFit/>
          </a:bodyPr>
          <a:lstStyle/>
          <a:p>
            <a:r>
              <a:rPr lang="en-IE" sz="2000" b="1">
                <a:solidFill>
                  <a:schemeClr val="bg1"/>
                </a:solidFill>
              </a:rPr>
              <a:t>Thought you ignored the tax credit plus incorrect calculation</a:t>
            </a:r>
          </a:p>
        </p:txBody>
      </p:sp>
      <p:pic>
        <p:nvPicPr>
          <p:cNvPr id="1026" name="Picture 2"/>
          <p:cNvPicPr>
            <a:picLocks noChangeAspect="1" noChangeArrowheads="1"/>
          </p:cNvPicPr>
          <p:nvPr/>
        </p:nvPicPr>
        <p:blipFill>
          <a:blip r:embed="rId4"/>
          <a:srcRect b="6070"/>
          <a:stretch>
            <a:fillRect/>
          </a:stretch>
        </p:blipFill>
        <p:spPr bwMode="auto">
          <a:xfrm>
            <a:off x="684213" y="1916113"/>
            <a:ext cx="8351837" cy="396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0"/>
            <a:ext cx="8229600" cy="1548000"/>
          </a:xfrm>
          <a:extLst/>
        </p:spPr>
        <p:txBody>
          <a:bodyPr rtlCol="0">
            <a:noAutofit/>
          </a:bodyPr>
          <a:lstStyle/>
          <a:p>
            <a:pPr eaLnBrk="1" fontAlgn="auto" hangingPunct="1">
              <a:spcAft>
                <a:spcPts val="0"/>
              </a:spcAft>
              <a:defRPr/>
            </a:pPr>
            <a:r>
              <a:rPr lang="en-IE" b="1" u="none" dirty="0" smtClean="0"/>
              <a:t>Addressing Misconceptions </a:t>
            </a:r>
            <a:endParaRPr lang="en-IE" b="1" u="none" dirty="0"/>
          </a:p>
        </p:txBody>
      </p:sp>
      <p:sp>
        <p:nvSpPr>
          <p:cNvPr id="3" name="Content Placeholder 2"/>
          <p:cNvSpPr>
            <a:spLocks noGrp="1"/>
          </p:cNvSpPr>
          <p:nvPr>
            <p:ph idx="1"/>
          </p:nvPr>
        </p:nvSpPr>
        <p:spPr>
          <a:xfrm>
            <a:off x="457200" y="1600200"/>
            <a:ext cx="8229600" cy="4781550"/>
          </a:xfrm>
        </p:spPr>
        <p:txBody>
          <a:bodyPr rtlCol="0">
            <a:normAutofit/>
          </a:bodyPr>
          <a:lstStyle/>
          <a:p>
            <a:pPr eaLnBrk="1" fontAlgn="auto" hangingPunct="1">
              <a:spcAft>
                <a:spcPts val="0"/>
              </a:spcAft>
              <a:buFont typeface="Arial" pitchFamily="34" charset="0"/>
              <a:buChar char="•"/>
              <a:defRPr/>
            </a:pPr>
            <a:r>
              <a:rPr lang="en-IE" b="1" dirty="0" smtClean="0"/>
              <a:t>Recommendations</a:t>
            </a:r>
          </a:p>
          <a:p>
            <a:pPr marL="92075" indent="0" eaLnBrk="1" fontAlgn="auto" hangingPunct="1">
              <a:spcAft>
                <a:spcPts val="0"/>
              </a:spcAft>
              <a:buFont typeface="Arial" charset="0"/>
              <a:buNone/>
              <a:defRPr/>
            </a:pPr>
            <a:r>
              <a:rPr lang="en-IE" dirty="0" smtClean="0"/>
              <a:t>The adjustments you have made or would make in the future:</a:t>
            </a:r>
          </a:p>
          <a:p>
            <a:pPr marL="549275" indent="-457200" eaLnBrk="1" fontAlgn="auto" hangingPunct="1">
              <a:spcAft>
                <a:spcPts val="0"/>
              </a:spcAft>
              <a:buFont typeface="Wingdings" panose="05000000000000000000" pitchFamily="2" charset="2"/>
              <a:buChar char="Ø"/>
              <a:defRPr/>
            </a:pPr>
            <a:r>
              <a:rPr lang="en-IE" dirty="0" smtClean="0"/>
              <a:t>This lesson was also given to a higher level class and it proved a great revision exercise, however for a higher class </a:t>
            </a:r>
            <a:r>
              <a:rPr lang="en-IE" b="1" u="sng" dirty="0" smtClean="0"/>
              <a:t>multiplying by 1.2 </a:t>
            </a:r>
            <a:r>
              <a:rPr lang="en-IE" dirty="0" smtClean="0"/>
              <a:t>would be more appropriate than multiplying by 20 and dividing by 100.</a:t>
            </a:r>
          </a:p>
          <a:p>
            <a:pPr marL="549275" indent="-457200" eaLnBrk="1" fontAlgn="auto" hangingPunct="1">
              <a:spcAft>
                <a:spcPts val="0"/>
              </a:spcAft>
              <a:buFont typeface="Wingdings" panose="05000000000000000000" pitchFamily="2" charset="2"/>
              <a:buChar char="Ø"/>
              <a:defRPr/>
            </a:pPr>
            <a:r>
              <a:rPr lang="en-IE" dirty="0" smtClean="0"/>
              <a:t>An understanding of the key words is vital. </a:t>
            </a:r>
            <a:endParaRPr lang="en-IE"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8B55395B-FA5D-43CC-8985-16258061F374}" type="slidenum">
              <a:rPr lang="en-IE" smtClean="0"/>
              <a:pPr>
                <a:defRPr/>
              </a:pPr>
              <a:t>19</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rtlCol="0">
            <a:normAutofit/>
          </a:bodyPr>
          <a:lstStyle/>
          <a:p>
            <a:pPr eaLnBrk="1" fontAlgn="auto" hangingPunct="1">
              <a:spcAft>
                <a:spcPts val="0"/>
              </a:spcAft>
              <a:defRPr/>
            </a:pPr>
            <a:r>
              <a:rPr lang="en-IE" u="none" dirty="0" smtClean="0"/>
              <a:t>St Mark’s Community School</a:t>
            </a:r>
            <a:endParaRPr lang="en-IE" u="none" dirty="0"/>
          </a:p>
        </p:txBody>
      </p:sp>
      <p:sp>
        <p:nvSpPr>
          <p:cNvPr id="3" name="Content Placeholder 2"/>
          <p:cNvSpPr>
            <a:spLocks noGrp="1"/>
          </p:cNvSpPr>
          <p:nvPr>
            <p:ph idx="1"/>
          </p:nvPr>
        </p:nvSpPr>
        <p:spPr/>
        <p:txBody>
          <a:bodyPr rtlCol="0">
            <a:normAutofit/>
          </a:bodyPr>
          <a:lstStyle/>
          <a:p>
            <a:pPr eaLnBrk="1" fontAlgn="auto" hangingPunct="1">
              <a:spcBef>
                <a:spcPts val="1800"/>
              </a:spcBef>
              <a:spcAft>
                <a:spcPts val="600"/>
              </a:spcAft>
              <a:buFont typeface="Arial" pitchFamily="34" charset="0"/>
              <a:buChar char="•"/>
              <a:defRPr/>
            </a:pPr>
            <a:r>
              <a:rPr lang="en-IE" dirty="0" smtClean="0"/>
              <a:t>Mairead Murphy, Kevin Carey, Pat Brennan</a:t>
            </a:r>
          </a:p>
          <a:p>
            <a:pPr eaLnBrk="1" fontAlgn="auto" hangingPunct="1">
              <a:spcBef>
                <a:spcPts val="1800"/>
              </a:spcBef>
              <a:spcAft>
                <a:spcPts val="600"/>
              </a:spcAft>
              <a:buFont typeface="Arial" pitchFamily="34" charset="0"/>
              <a:buChar char="•"/>
              <a:defRPr/>
            </a:pPr>
            <a:r>
              <a:rPr lang="en-IE" dirty="0" smtClean="0"/>
              <a:t>Second year Junior Certificate</a:t>
            </a:r>
          </a:p>
          <a:p>
            <a:pPr eaLnBrk="1" fontAlgn="auto" hangingPunct="1">
              <a:spcBef>
                <a:spcPts val="1800"/>
              </a:spcBef>
              <a:spcAft>
                <a:spcPts val="600"/>
              </a:spcAft>
              <a:buFont typeface="Arial" pitchFamily="34" charset="0"/>
              <a:buChar char="•"/>
              <a:defRPr/>
            </a:pPr>
            <a:r>
              <a:rPr lang="en-IE" dirty="0"/>
              <a:t>Taxation: Does your answer make </a:t>
            </a:r>
            <a:r>
              <a:rPr lang="en-IE" dirty="0" smtClean="0"/>
              <a:t>sense?</a:t>
            </a:r>
          </a:p>
          <a:p>
            <a:pPr eaLnBrk="1" fontAlgn="auto" hangingPunct="1">
              <a:spcBef>
                <a:spcPts val="1800"/>
              </a:spcBef>
              <a:spcAft>
                <a:spcPts val="600"/>
              </a:spcAft>
              <a:buFont typeface="Arial" pitchFamily="34" charset="0"/>
              <a:buChar char="•"/>
              <a:defRPr/>
            </a:pPr>
            <a:r>
              <a:rPr lang="en-IE" dirty="0" smtClean="0"/>
              <a:t>Used taxation as an example of where students fail to check, if their answer is a possible solution to the question posed.</a:t>
            </a:r>
            <a:endParaRPr lang="en-IE" dirty="0"/>
          </a:p>
          <a:p>
            <a:pPr eaLnBrk="1" fontAlgn="auto" hangingPunct="1">
              <a:spcAft>
                <a:spcPts val="0"/>
              </a:spcAft>
              <a:buFont typeface="Arial" pitchFamily="34" charset="0"/>
              <a:buChar char="•"/>
              <a:defRPr/>
            </a:pPr>
            <a:endParaRPr lang="en-IE" dirty="0"/>
          </a:p>
        </p:txBody>
      </p:sp>
      <p:sp>
        <p:nvSpPr>
          <p:cNvPr id="2" name="Slide Number Placeholder 1"/>
          <p:cNvSpPr>
            <a:spLocks noGrp="1"/>
          </p:cNvSpPr>
          <p:nvPr>
            <p:ph type="sldNum" sz="quarter" idx="12"/>
          </p:nvPr>
        </p:nvSpPr>
        <p:spPr/>
        <p:txBody>
          <a:bodyPr/>
          <a:lstStyle/>
          <a:p>
            <a:pPr>
              <a:defRPr/>
            </a:pPr>
            <a:fld id="{41CC4A3C-DD5C-4436-999A-097A00B7F47E}" type="slidenum">
              <a:rPr lang="en-IE" smtClean="0"/>
              <a:pPr>
                <a:defRPr/>
              </a:pPr>
              <a:t>2</a:t>
            </a:fld>
            <a:endParaRPr lang="en-IE" dirty="0"/>
          </a:p>
        </p:txBody>
      </p:sp>
      <p:pic>
        <p:nvPicPr>
          <p:cNvPr id="16388" name="Picture 2"/>
          <p:cNvPicPr>
            <a:picLocks noChangeAspect="1" noChangeArrowheads="1"/>
          </p:cNvPicPr>
          <p:nvPr/>
        </p:nvPicPr>
        <p:blipFill>
          <a:blip r:embed="rId3"/>
          <a:srcRect/>
          <a:stretch>
            <a:fillRect/>
          </a:stretch>
        </p:blipFill>
        <p:spPr bwMode="auto">
          <a:xfrm>
            <a:off x="504825" y="0"/>
            <a:ext cx="966788" cy="1457325"/>
          </a:xfrm>
          <a:prstGeom prst="rect">
            <a:avLst/>
          </a:prstGeom>
          <a:noFill/>
          <a:ln w="9525">
            <a:noFill/>
            <a:miter lim="800000"/>
            <a:headEnd/>
            <a:tailEnd/>
          </a:ln>
        </p:spPr>
      </p:pic>
      <p:pic>
        <p:nvPicPr>
          <p:cNvPr id="16389" name="Picture 2"/>
          <p:cNvPicPr>
            <a:picLocks noChangeAspect="1" noChangeArrowheads="1"/>
          </p:cNvPicPr>
          <p:nvPr/>
        </p:nvPicPr>
        <p:blipFill>
          <a:blip r:embed="rId3"/>
          <a:srcRect/>
          <a:stretch>
            <a:fillRect/>
          </a:stretch>
        </p:blipFill>
        <p:spPr bwMode="auto">
          <a:xfrm>
            <a:off x="8189913" y="0"/>
            <a:ext cx="966787"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The understandings we gained regarding students’ learning as a result of being involved in the research lesson.</a:t>
            </a:r>
          </a:p>
          <a:p>
            <a:pPr marL="714375" eaLnBrk="1" fontAlgn="auto" hangingPunct="1">
              <a:spcAft>
                <a:spcPts val="0"/>
              </a:spcAft>
              <a:buFont typeface="Wingdings" panose="05000000000000000000" pitchFamily="2" charset="2"/>
              <a:buChar char="Ø"/>
              <a:defRPr/>
            </a:pPr>
            <a:r>
              <a:rPr lang="en-IE" dirty="0" smtClean="0"/>
              <a:t>Students have to be trained to look at their answers.</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67F92F5A-C8E4-4E89-AED7-C86E3CA54E64}" type="slidenum">
              <a:rPr lang="en-IE" smtClean="0"/>
              <a:pPr>
                <a:defRPr/>
              </a:pPr>
              <a:t>20</a:t>
            </a:fld>
            <a:endParaRPr lang="en-IE" dirty="0"/>
          </a:p>
        </p:txBody>
      </p:sp>
      <p:pic>
        <p:nvPicPr>
          <p:cNvPr id="5122" name="Picture 2" descr="IMG_2517"/>
          <p:cNvPicPr>
            <a:picLocks noChangeAspect="1" noChangeArrowheads="1"/>
          </p:cNvPicPr>
          <p:nvPr/>
        </p:nvPicPr>
        <p:blipFill>
          <a:blip r:embed="rId3"/>
          <a:srcRect/>
          <a:stretch>
            <a:fillRect/>
          </a:stretch>
        </p:blipFill>
        <p:spPr bwMode="auto">
          <a:xfrm>
            <a:off x="3708400" y="3748088"/>
            <a:ext cx="3238500" cy="2417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p:txBody>
          <a:bodyPr>
            <a:normAutofit/>
          </a:bodyPr>
          <a:lstStyle/>
          <a:p>
            <a:pPr eaLnBrk="1" hangingPunct="1">
              <a:lnSpc>
                <a:spcPct val="90000"/>
              </a:lnSpc>
              <a:buFont typeface="Wingdings" pitchFamily="2" charset="2"/>
              <a:buChar char="§"/>
            </a:pPr>
            <a:r>
              <a:rPr lang="en-IE" sz="3000" smtClean="0">
                <a:solidFill>
                  <a:srgbClr val="404040"/>
                </a:solidFill>
              </a:rPr>
              <a:t>What did we learn about this content to ensure we had a strong conceptual understanding of this topic?</a:t>
            </a:r>
          </a:p>
          <a:p>
            <a:pPr eaLnBrk="1" hangingPunct="1">
              <a:lnSpc>
                <a:spcPct val="90000"/>
              </a:lnSpc>
              <a:spcBef>
                <a:spcPts val="1800"/>
              </a:spcBef>
              <a:spcAft>
                <a:spcPts val="600"/>
              </a:spcAft>
              <a:buFont typeface="Wingdings" pitchFamily="2" charset="2"/>
              <a:buChar char="Ø"/>
            </a:pPr>
            <a:r>
              <a:rPr lang="en-IE" sz="3000" smtClean="0">
                <a:solidFill>
                  <a:srgbClr val="404040"/>
                </a:solidFill>
              </a:rPr>
              <a:t>Taxation was a perfect topic to train students to look at their answers and check if their answer is a possible solution.</a:t>
            </a:r>
          </a:p>
          <a:p>
            <a:pPr eaLnBrk="1" hangingPunct="1">
              <a:lnSpc>
                <a:spcPct val="90000"/>
              </a:lnSpc>
              <a:spcBef>
                <a:spcPts val="1800"/>
              </a:spcBef>
              <a:spcAft>
                <a:spcPts val="600"/>
              </a:spcAft>
              <a:buFont typeface="Wingdings" pitchFamily="2" charset="2"/>
              <a:buChar char="Ø"/>
            </a:pPr>
            <a:r>
              <a:rPr lang="en-IE" sz="3000" smtClean="0">
                <a:solidFill>
                  <a:srgbClr val="404040"/>
                </a:solidFill>
              </a:rPr>
              <a:t>When we arrived at third set of envelopes, it only took students 3 minutes to complete the task compared to 10 minutes for the first set.</a:t>
            </a:r>
          </a:p>
        </p:txBody>
      </p:sp>
      <p:sp>
        <p:nvSpPr>
          <p:cNvPr id="4" name="Slide Number Placeholder 3"/>
          <p:cNvSpPr>
            <a:spLocks noGrp="1"/>
          </p:cNvSpPr>
          <p:nvPr>
            <p:ph type="sldNum" sz="quarter" idx="12"/>
          </p:nvPr>
        </p:nvSpPr>
        <p:spPr/>
        <p:txBody>
          <a:bodyPr/>
          <a:lstStyle/>
          <a:p>
            <a:pPr>
              <a:defRPr/>
            </a:pPr>
            <a:fld id="{4A3D8DA5-BD09-46CD-B367-945190B102F8}" type="slidenum">
              <a:rPr lang="en-IE" smtClean="0"/>
              <a:pPr>
                <a:defRPr/>
              </a:pPr>
              <a:t>21</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548000"/>
          </a:xfrm>
          <a:extLst/>
        </p:spPr>
        <p:txBody>
          <a:bodyPr rtlCol="0">
            <a:noAutofit/>
          </a:bodyPr>
          <a:lstStyle/>
          <a:p>
            <a:pPr eaLnBrk="1" fontAlgn="auto" hangingPunct="1">
              <a:spcAft>
                <a:spcPts val="0"/>
              </a:spcAft>
              <a:defRPr/>
            </a:pPr>
            <a:r>
              <a:rPr lang="en-IE" b="1" u="none" dirty="0" smtClean="0"/>
              <a:t>Teaching Strategies</a:t>
            </a:r>
            <a:r>
              <a:rPr lang="en-IE" sz="3600" b="1" dirty="0" smtClean="0"/>
              <a:t/>
            </a:r>
            <a:br>
              <a:rPr lang="en-IE" sz="3600" b="1" dirty="0" smtClean="0"/>
            </a:br>
            <a:endParaRPr lang="en-IE" sz="3600" b="1" dirty="0"/>
          </a:p>
        </p:txBody>
      </p:sp>
      <p:sp>
        <p:nvSpPr>
          <p:cNvPr id="3" name="Content Placeholder 2"/>
          <p:cNvSpPr>
            <a:spLocks noGrp="1"/>
          </p:cNvSpPr>
          <p:nvPr>
            <p:ph idx="1"/>
          </p:nvPr>
        </p:nvSpPr>
        <p:spPr/>
        <p:txBody>
          <a:bodyPr>
            <a:normAutofit/>
          </a:bodyPr>
          <a:lstStyle/>
          <a:p>
            <a:pPr marL="0" indent="0" eaLnBrk="1" hangingPunct="1">
              <a:buFont typeface="Arial" charset="0"/>
              <a:buNone/>
            </a:pPr>
            <a:r>
              <a:rPr lang="en-IE" b="1" smtClean="0">
                <a:solidFill>
                  <a:srgbClr val="404040"/>
                </a:solidFill>
              </a:rPr>
              <a:t>     What did I notice about my own teaching?</a:t>
            </a:r>
          </a:p>
          <a:p>
            <a:pPr marL="0" indent="0" eaLnBrk="1" hangingPunct="1">
              <a:buFont typeface="Arial" charset="0"/>
              <a:buNone/>
            </a:pPr>
            <a:endParaRPr lang="en-IE" smtClean="0">
              <a:solidFill>
                <a:srgbClr val="404040"/>
              </a:solidFill>
            </a:endParaRPr>
          </a:p>
          <a:p>
            <a:pPr marL="0" indent="0" eaLnBrk="1" hangingPunct="1">
              <a:spcBef>
                <a:spcPts val="1800"/>
              </a:spcBef>
              <a:spcAft>
                <a:spcPts val="600"/>
              </a:spcAft>
              <a:buFont typeface="Wingdings" pitchFamily="2" charset="2"/>
              <a:buChar char="Ø"/>
            </a:pPr>
            <a:r>
              <a:rPr lang="en-IE" smtClean="0">
                <a:solidFill>
                  <a:srgbClr val="404040"/>
                </a:solidFill>
              </a:rPr>
              <a:t>Never assume prior knowledge.</a:t>
            </a:r>
          </a:p>
          <a:p>
            <a:pPr marL="0" indent="0" eaLnBrk="1" hangingPunct="1">
              <a:spcBef>
                <a:spcPts val="1800"/>
              </a:spcBef>
              <a:spcAft>
                <a:spcPts val="600"/>
              </a:spcAft>
              <a:buFont typeface="Wingdings" pitchFamily="2" charset="2"/>
              <a:buChar char="Ø"/>
            </a:pPr>
            <a:r>
              <a:rPr lang="en-IE" smtClean="0">
                <a:solidFill>
                  <a:srgbClr val="404040"/>
                </a:solidFill>
              </a:rPr>
              <a:t>The importance of hands-on resources.</a:t>
            </a:r>
          </a:p>
          <a:p>
            <a:pPr marL="0" indent="0" eaLnBrk="1" hangingPunct="1">
              <a:spcBef>
                <a:spcPts val="1800"/>
              </a:spcBef>
              <a:spcAft>
                <a:spcPts val="600"/>
              </a:spcAft>
              <a:buFont typeface="Wingdings" pitchFamily="2" charset="2"/>
              <a:buChar char="Ø"/>
            </a:pPr>
            <a:r>
              <a:rPr lang="en-IE" smtClean="0">
                <a:solidFill>
                  <a:srgbClr val="404040"/>
                </a:solidFill>
              </a:rPr>
              <a:t> Group work.</a:t>
            </a:r>
          </a:p>
          <a:p>
            <a:pPr marL="0" indent="0" eaLnBrk="1" hangingPunct="1"/>
            <a:endParaRPr lang="en-IE" smtClean="0">
              <a:solidFill>
                <a:srgbClr val="404040"/>
              </a:solidFill>
            </a:endParaRPr>
          </a:p>
          <a:p>
            <a:pPr marL="0" indent="0" eaLnBrk="1" hangingPunct="1"/>
            <a:endParaRPr lang="en-IE" smtClean="0">
              <a:solidFill>
                <a:srgbClr val="404040"/>
              </a:solidFill>
            </a:endParaRPr>
          </a:p>
        </p:txBody>
      </p:sp>
      <p:sp>
        <p:nvSpPr>
          <p:cNvPr id="4" name="Slide Number Placeholder 3"/>
          <p:cNvSpPr>
            <a:spLocks noGrp="1"/>
          </p:cNvSpPr>
          <p:nvPr>
            <p:ph type="sldNum" sz="quarter" idx="12"/>
          </p:nvPr>
        </p:nvSpPr>
        <p:spPr/>
        <p:txBody>
          <a:bodyPr/>
          <a:lstStyle/>
          <a:p>
            <a:pPr>
              <a:defRPr/>
            </a:pPr>
            <a:fld id="{E7EF7948-A5F2-4F62-B084-528DE6DFD9C3}" type="slidenum">
              <a:rPr lang="en-IE" smtClean="0"/>
              <a:pPr>
                <a:defRPr/>
              </a:pPr>
              <a:t>22</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a:t>Was it difficult to facilitate and sustain communication and collaboration during the </a:t>
            </a:r>
            <a:r>
              <a:rPr lang="en-IE" dirty="0" smtClean="0"/>
              <a:t>lesson?</a:t>
            </a:r>
          </a:p>
          <a:p>
            <a:pPr marL="622300" indent="-436563" eaLnBrk="1" fontAlgn="auto" hangingPunct="1">
              <a:spcBef>
                <a:spcPts val="1800"/>
              </a:spcBef>
              <a:spcAft>
                <a:spcPts val="600"/>
              </a:spcAft>
              <a:buFont typeface="Wingdings" panose="05000000000000000000" pitchFamily="2" charset="2"/>
              <a:buChar char="Ø"/>
              <a:defRPr/>
            </a:pPr>
            <a:r>
              <a:rPr lang="en-IE" dirty="0" smtClean="0"/>
              <a:t>Overall  students engaged well.</a:t>
            </a:r>
          </a:p>
          <a:p>
            <a:pPr marL="622300" indent="-436563" eaLnBrk="1" fontAlgn="auto" hangingPunct="1">
              <a:spcBef>
                <a:spcPts val="1800"/>
              </a:spcBef>
              <a:spcAft>
                <a:spcPts val="600"/>
              </a:spcAft>
              <a:buFont typeface="Wingdings" panose="05000000000000000000" pitchFamily="2" charset="2"/>
              <a:buChar char="Ø"/>
              <a:defRPr/>
            </a:pPr>
            <a:r>
              <a:rPr lang="en-IE" dirty="0"/>
              <a:t>H</a:t>
            </a:r>
            <a:r>
              <a:rPr lang="en-IE" dirty="0" smtClean="0"/>
              <a:t>ands on resources were very effective at holding students’ attention.</a:t>
            </a:r>
          </a:p>
        </p:txBody>
      </p:sp>
      <p:sp>
        <p:nvSpPr>
          <p:cNvPr id="4" name="Slide Number Placeholder 3"/>
          <p:cNvSpPr>
            <a:spLocks noGrp="1"/>
          </p:cNvSpPr>
          <p:nvPr>
            <p:ph type="sldNum" sz="quarter" idx="12"/>
          </p:nvPr>
        </p:nvSpPr>
        <p:spPr/>
        <p:txBody>
          <a:bodyPr/>
          <a:lstStyle/>
          <a:p>
            <a:pPr>
              <a:defRPr/>
            </a:pPr>
            <a:fld id="{025C038B-63C0-4A87-B703-45A0CFF3D69D}" type="slidenum">
              <a:rPr lang="en-IE" smtClean="0"/>
              <a:pPr>
                <a:defRPr/>
              </a:pPr>
              <a:t>23</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a:xfrm>
            <a:off x="457200" y="1600200"/>
            <a:ext cx="8229600" cy="5068888"/>
          </a:xfrm>
        </p:spPr>
        <p:txBody>
          <a:bodyPr rtlCol="0">
            <a:normAutofit lnSpcReduction="10000"/>
          </a:bodyPr>
          <a:lstStyle/>
          <a:p>
            <a:pPr eaLnBrk="1" fontAlgn="auto" hangingPunct="1">
              <a:spcAft>
                <a:spcPts val="0"/>
              </a:spcAft>
              <a:buFont typeface="Arial" pitchFamily="34" charset="0"/>
              <a:buChar char="•"/>
              <a:defRPr/>
            </a:pPr>
            <a:r>
              <a:rPr lang="en-IE" dirty="0"/>
              <a:t>Was it difficult to ask questions to provoke students’ deep thinking</a:t>
            </a:r>
            <a:r>
              <a:rPr lang="en-IE" dirty="0" smtClean="0"/>
              <a:t>?</a:t>
            </a:r>
          </a:p>
          <a:p>
            <a:pPr marL="901700" indent="-638175" eaLnBrk="1" fontAlgn="auto" hangingPunct="1">
              <a:spcAft>
                <a:spcPts val="0"/>
              </a:spcAft>
              <a:buFont typeface="Wingdings" panose="05000000000000000000" pitchFamily="2" charset="2"/>
              <a:buChar char="Ø"/>
              <a:defRPr/>
            </a:pPr>
            <a:r>
              <a:rPr lang="en-IE" dirty="0" smtClean="0"/>
              <a:t>Possible solutions in the envelope prompted deep thinking discussion. Phases such as</a:t>
            </a:r>
          </a:p>
          <a:p>
            <a:pPr marL="901700" indent="-638175" eaLnBrk="1" fontAlgn="auto" hangingPunct="1">
              <a:spcAft>
                <a:spcPts val="0"/>
              </a:spcAft>
              <a:buFont typeface="Arial" charset="0"/>
              <a:buNone/>
              <a:defRPr/>
            </a:pPr>
            <a:r>
              <a:rPr lang="en-IE" dirty="0" smtClean="0"/>
              <a:t>	</a:t>
            </a:r>
            <a:r>
              <a:rPr lang="en-IE" dirty="0" smtClean="0">
                <a:latin typeface="Brush Script MT" panose="03060802040406070304" pitchFamily="66" charset="0"/>
              </a:rPr>
              <a:t>“ </a:t>
            </a:r>
            <a:r>
              <a:rPr lang="en-IE" dirty="0">
                <a:latin typeface="Brush Script MT" panose="03060802040406070304" pitchFamily="66" charset="0"/>
              </a:rPr>
              <a:t>Oh your take home pay cannot be greater than the Gross pay</a:t>
            </a:r>
            <a:r>
              <a:rPr lang="en-IE" dirty="0" smtClean="0">
                <a:latin typeface="Brush Script MT" panose="03060802040406070304" pitchFamily="66" charset="0"/>
              </a:rPr>
              <a:t>”. </a:t>
            </a:r>
            <a:endParaRPr lang="en-IE" dirty="0">
              <a:latin typeface="Brush Script MT" panose="03060802040406070304" pitchFamily="66" charset="0"/>
            </a:endParaRPr>
          </a:p>
          <a:p>
            <a:pPr marL="901700" indent="-638175" eaLnBrk="1" fontAlgn="auto" hangingPunct="1">
              <a:spcAft>
                <a:spcPts val="0"/>
              </a:spcAft>
              <a:buFont typeface="Arial" charset="0"/>
              <a:buNone/>
              <a:defRPr/>
            </a:pPr>
            <a:r>
              <a:rPr lang="en-IE" dirty="0" smtClean="0">
                <a:latin typeface="Brush Script MT" panose="03060802040406070304" pitchFamily="66" charset="0"/>
              </a:rPr>
              <a:t> 	“</a:t>
            </a:r>
            <a:r>
              <a:rPr lang="en-IE" dirty="0">
                <a:latin typeface="Brush Script MT" panose="03060802040406070304" pitchFamily="66" charset="0"/>
              </a:rPr>
              <a:t>That answer is too high there- it cannot be that high</a:t>
            </a:r>
            <a:r>
              <a:rPr lang="en-IE" dirty="0" smtClean="0">
                <a:latin typeface="Brush Script MT" panose="03060802040406070304" pitchFamily="66" charset="0"/>
              </a:rPr>
              <a:t>”.</a:t>
            </a:r>
          </a:p>
          <a:p>
            <a:pPr marL="901700" indent="-638175" eaLnBrk="1" fontAlgn="auto" hangingPunct="1">
              <a:spcAft>
                <a:spcPts val="0"/>
              </a:spcAft>
              <a:buFont typeface="Wingdings" panose="05000000000000000000" pitchFamily="2" charset="2"/>
              <a:buChar char="Ø"/>
              <a:defRPr/>
            </a:pPr>
            <a:r>
              <a:rPr lang="en-IE" dirty="0" smtClean="0"/>
              <a:t>Understanding of the key words was vital.</a:t>
            </a:r>
            <a:endParaRPr lang="en-IE" dirty="0"/>
          </a:p>
        </p:txBody>
      </p:sp>
      <p:sp>
        <p:nvSpPr>
          <p:cNvPr id="4" name="Slide Number Placeholder 3"/>
          <p:cNvSpPr>
            <a:spLocks noGrp="1"/>
          </p:cNvSpPr>
          <p:nvPr>
            <p:ph type="sldNum" sz="quarter" idx="12"/>
          </p:nvPr>
        </p:nvSpPr>
        <p:spPr/>
        <p:txBody>
          <a:bodyPr/>
          <a:lstStyle/>
          <a:p>
            <a:pPr>
              <a:defRPr/>
            </a:pPr>
            <a:fld id="{E72162CD-F3F3-46AB-B532-B76887478DAE}" type="slidenum">
              <a:rPr lang="en-IE" smtClean="0"/>
              <a:pPr>
                <a:defRPr/>
              </a:pPr>
              <a:t>24</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457200" y="1268413"/>
            <a:ext cx="8229600" cy="5256212"/>
          </a:xfrm>
        </p:spPr>
        <p:txBody>
          <a:bodyPr>
            <a:normAutofit/>
          </a:bodyPr>
          <a:lstStyle/>
          <a:p>
            <a:pPr eaLnBrk="1" hangingPunct="1">
              <a:lnSpc>
                <a:spcPct val="80000"/>
              </a:lnSpc>
            </a:pPr>
            <a:r>
              <a:rPr lang="en-IE" smtClean="0">
                <a:solidFill>
                  <a:srgbClr val="404040"/>
                </a:solidFill>
              </a:rPr>
              <a:t>How did I engage and sustain students’ interest and attention during the lesson?</a:t>
            </a:r>
          </a:p>
          <a:p>
            <a:pPr eaLnBrk="1" hangingPunct="1">
              <a:lnSpc>
                <a:spcPct val="80000"/>
              </a:lnSpc>
              <a:spcBef>
                <a:spcPts val="600"/>
              </a:spcBef>
              <a:buFont typeface="Wingdings" pitchFamily="2" charset="2"/>
              <a:buChar char="Ø"/>
            </a:pPr>
            <a:r>
              <a:rPr lang="en-IE" sz="2400" smtClean="0">
                <a:solidFill>
                  <a:srgbClr val="404040"/>
                </a:solidFill>
              </a:rPr>
              <a:t>Making it relevant to every day life.</a:t>
            </a:r>
          </a:p>
          <a:p>
            <a:pPr eaLnBrk="1" hangingPunct="1">
              <a:lnSpc>
                <a:spcPct val="80000"/>
              </a:lnSpc>
              <a:spcBef>
                <a:spcPts val="600"/>
              </a:spcBef>
              <a:buFont typeface="Wingdings" pitchFamily="2" charset="2"/>
              <a:buChar char="Ø"/>
            </a:pPr>
            <a:r>
              <a:rPr lang="en-IE" sz="2400" smtClean="0">
                <a:solidFill>
                  <a:srgbClr val="404040"/>
                </a:solidFill>
              </a:rPr>
              <a:t>Chocolate bar.</a:t>
            </a:r>
          </a:p>
          <a:p>
            <a:pPr eaLnBrk="1" hangingPunct="1">
              <a:lnSpc>
                <a:spcPct val="80000"/>
              </a:lnSpc>
              <a:spcBef>
                <a:spcPts val="1200"/>
              </a:spcBef>
              <a:buFont typeface="Wingdings" pitchFamily="2" charset="2"/>
              <a:buChar char="Ø"/>
            </a:pPr>
            <a:r>
              <a:rPr lang="en-IE" sz="2400" smtClean="0">
                <a:solidFill>
                  <a:srgbClr val="404040"/>
                </a:solidFill>
              </a:rPr>
              <a:t>Envelopes were only distributed one at a time.</a:t>
            </a:r>
          </a:p>
          <a:p>
            <a:pPr eaLnBrk="1" hangingPunct="1">
              <a:lnSpc>
                <a:spcPct val="80000"/>
              </a:lnSpc>
              <a:spcBef>
                <a:spcPts val="1200"/>
              </a:spcBef>
              <a:buFont typeface="Wingdings" pitchFamily="2" charset="2"/>
              <a:buChar char="Ø"/>
            </a:pPr>
            <a:r>
              <a:rPr lang="en-IE" sz="2400" smtClean="0">
                <a:solidFill>
                  <a:srgbClr val="404040"/>
                </a:solidFill>
              </a:rPr>
              <a:t>Encouraged students to seek short cuts to eliminate wrong answers. If take home pay is greater than the gross pay discard that answer. </a:t>
            </a:r>
          </a:p>
          <a:p>
            <a:pPr eaLnBrk="1" hangingPunct="1">
              <a:lnSpc>
                <a:spcPct val="80000"/>
              </a:lnSpc>
              <a:spcBef>
                <a:spcPts val="1200"/>
              </a:spcBef>
              <a:buFont typeface="Wingdings" pitchFamily="2" charset="2"/>
              <a:buChar char="Ø"/>
            </a:pPr>
            <a:r>
              <a:rPr lang="en-IE" sz="2400" smtClean="0">
                <a:solidFill>
                  <a:srgbClr val="404040"/>
                </a:solidFill>
              </a:rPr>
              <a:t>Peer teaching.  Comments like:</a:t>
            </a:r>
          </a:p>
          <a:p>
            <a:pPr eaLnBrk="1" hangingPunct="1">
              <a:lnSpc>
                <a:spcPct val="80000"/>
              </a:lnSpc>
              <a:spcBef>
                <a:spcPts val="1200"/>
              </a:spcBef>
              <a:buFont typeface="Wingdings" pitchFamily="2" charset="2"/>
              <a:buChar char="§"/>
            </a:pPr>
            <a:r>
              <a:rPr lang="en-IE" sz="2300" smtClean="0">
                <a:solidFill>
                  <a:srgbClr val="404040"/>
                </a:solidFill>
              </a:rPr>
              <a:t>“That is not how it is” </a:t>
            </a:r>
          </a:p>
          <a:p>
            <a:pPr eaLnBrk="1" hangingPunct="1">
              <a:lnSpc>
                <a:spcPct val="80000"/>
              </a:lnSpc>
              <a:spcBef>
                <a:spcPts val="1200"/>
              </a:spcBef>
              <a:buFont typeface="Wingdings" pitchFamily="2" charset="2"/>
              <a:buChar char="§"/>
            </a:pPr>
            <a:r>
              <a:rPr lang="en-IE" sz="2300" smtClean="0">
                <a:solidFill>
                  <a:srgbClr val="404040"/>
                </a:solidFill>
              </a:rPr>
              <a:t>“Oh you are right” </a:t>
            </a:r>
          </a:p>
          <a:p>
            <a:pPr eaLnBrk="1" hangingPunct="1">
              <a:lnSpc>
                <a:spcPct val="80000"/>
              </a:lnSpc>
              <a:spcBef>
                <a:spcPts val="1200"/>
              </a:spcBef>
              <a:buFont typeface="Wingdings" pitchFamily="2" charset="2"/>
              <a:buChar char="§"/>
            </a:pPr>
            <a:r>
              <a:rPr lang="en-IE" sz="2300" smtClean="0">
                <a:solidFill>
                  <a:srgbClr val="404040"/>
                </a:solidFill>
              </a:rPr>
              <a:t> “You cannot explain it like that- you have to use the right words”</a:t>
            </a:r>
          </a:p>
        </p:txBody>
      </p:sp>
      <p:sp>
        <p:nvSpPr>
          <p:cNvPr id="4" name="Slide Number Placeholder 3"/>
          <p:cNvSpPr>
            <a:spLocks noGrp="1"/>
          </p:cNvSpPr>
          <p:nvPr>
            <p:ph type="sldNum" sz="quarter" idx="12"/>
          </p:nvPr>
        </p:nvSpPr>
        <p:spPr/>
        <p:txBody>
          <a:bodyPr/>
          <a:lstStyle/>
          <a:p>
            <a:pPr>
              <a:defRPr/>
            </a:pPr>
            <a:fld id="{65F067CF-6582-4E32-82AF-3856330292E5}" type="slidenum">
              <a:rPr lang="en-IE" smtClean="0"/>
              <a:pPr>
                <a:defRPr/>
              </a:pPr>
              <a:t>25</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a:normAutofit/>
          </a:bodyPr>
          <a:lstStyle/>
          <a:p>
            <a:pPr eaLnBrk="1" hangingPunct="1">
              <a:lnSpc>
                <a:spcPct val="90000"/>
              </a:lnSpc>
            </a:pPr>
            <a:r>
              <a:rPr lang="en-IE" sz="3000" smtClean="0">
                <a:solidFill>
                  <a:srgbClr val="404040"/>
                </a:solidFill>
              </a:rPr>
              <a:t>How did I assess what students knew and understood during the lesson?</a:t>
            </a:r>
          </a:p>
          <a:p>
            <a:pPr eaLnBrk="1" hangingPunct="1">
              <a:lnSpc>
                <a:spcPct val="90000"/>
              </a:lnSpc>
              <a:spcBef>
                <a:spcPts val="1800"/>
              </a:spcBef>
              <a:spcAft>
                <a:spcPts val="600"/>
              </a:spcAft>
              <a:buFont typeface="Wingdings" pitchFamily="2" charset="2"/>
              <a:buChar char="Ø"/>
            </a:pPr>
            <a:r>
              <a:rPr lang="en-IE" sz="3000" smtClean="0">
                <a:solidFill>
                  <a:srgbClr val="404040"/>
                </a:solidFill>
              </a:rPr>
              <a:t>Students had to use the proper vocabulary, when explaining to each other and the class/ teacher.</a:t>
            </a:r>
          </a:p>
          <a:p>
            <a:pPr eaLnBrk="1" hangingPunct="1">
              <a:lnSpc>
                <a:spcPct val="90000"/>
              </a:lnSpc>
              <a:spcBef>
                <a:spcPts val="1800"/>
              </a:spcBef>
              <a:spcAft>
                <a:spcPts val="600"/>
              </a:spcAft>
              <a:buFont typeface="Wingdings" pitchFamily="2" charset="2"/>
              <a:buChar char="Ø"/>
            </a:pPr>
            <a:r>
              <a:rPr lang="en-IE" sz="3000" smtClean="0">
                <a:solidFill>
                  <a:srgbClr val="404040"/>
                </a:solidFill>
              </a:rPr>
              <a:t>In addition to stating which solution was correct, students had to justify why the other answers were incorrect  using the proper vocabulary.</a:t>
            </a:r>
          </a:p>
        </p:txBody>
      </p:sp>
      <p:sp>
        <p:nvSpPr>
          <p:cNvPr id="4" name="Slide Number Placeholder 3"/>
          <p:cNvSpPr>
            <a:spLocks noGrp="1"/>
          </p:cNvSpPr>
          <p:nvPr>
            <p:ph type="sldNum" sz="quarter" idx="12"/>
          </p:nvPr>
        </p:nvSpPr>
        <p:spPr/>
        <p:txBody>
          <a:bodyPr/>
          <a:lstStyle/>
          <a:p>
            <a:pPr>
              <a:defRPr/>
            </a:pPr>
            <a:fld id="{94D222DB-13A3-4386-A929-ADE6641C5609}" type="slidenum">
              <a:rPr lang="en-IE" smtClean="0"/>
              <a:pPr>
                <a:defRPr/>
              </a:pPr>
              <a:t>26</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a:normAutofit/>
          </a:bodyPr>
          <a:lstStyle/>
          <a:p>
            <a:pPr eaLnBrk="1" hangingPunct="1">
              <a:lnSpc>
                <a:spcPct val="90000"/>
              </a:lnSpc>
            </a:pPr>
            <a:r>
              <a:rPr lang="en-IE" smtClean="0">
                <a:solidFill>
                  <a:srgbClr val="404040"/>
                </a:solidFill>
              </a:rPr>
              <a:t>How did I put closure to the lesson?</a:t>
            </a:r>
          </a:p>
          <a:p>
            <a:pPr eaLnBrk="1" hangingPunct="1">
              <a:lnSpc>
                <a:spcPct val="90000"/>
              </a:lnSpc>
              <a:spcBef>
                <a:spcPts val="1800"/>
              </a:spcBef>
              <a:spcAft>
                <a:spcPts val="600"/>
              </a:spcAft>
              <a:buFont typeface="Wingdings" pitchFamily="2" charset="2"/>
              <a:buChar char="Ø"/>
            </a:pPr>
            <a:r>
              <a:rPr lang="en-IE" smtClean="0">
                <a:solidFill>
                  <a:srgbClr val="404040"/>
                </a:solidFill>
              </a:rPr>
              <a:t>At this point we pointed out to the students the importance of checking their answers as the mistakes that we deliberately included in the envelopes are the mistakes that they often make.</a:t>
            </a:r>
          </a:p>
          <a:p>
            <a:pPr eaLnBrk="1" hangingPunct="1">
              <a:lnSpc>
                <a:spcPct val="90000"/>
              </a:lnSpc>
              <a:spcBef>
                <a:spcPts val="1800"/>
              </a:spcBef>
              <a:spcAft>
                <a:spcPts val="600"/>
              </a:spcAft>
              <a:buFont typeface="Wingdings" pitchFamily="2" charset="2"/>
              <a:buChar char="Ø"/>
            </a:pPr>
            <a:r>
              <a:rPr lang="en-IE" smtClean="0">
                <a:solidFill>
                  <a:srgbClr val="404040"/>
                </a:solidFill>
              </a:rPr>
              <a:t>Continue to make this point anywhere it is relevant in future classes.</a:t>
            </a:r>
          </a:p>
        </p:txBody>
      </p:sp>
      <p:sp>
        <p:nvSpPr>
          <p:cNvPr id="4" name="Slide Number Placeholder 3"/>
          <p:cNvSpPr>
            <a:spLocks noGrp="1"/>
          </p:cNvSpPr>
          <p:nvPr>
            <p:ph type="sldNum" sz="quarter" idx="12"/>
          </p:nvPr>
        </p:nvSpPr>
        <p:spPr/>
        <p:txBody>
          <a:bodyPr/>
          <a:lstStyle/>
          <a:p>
            <a:pPr>
              <a:defRPr/>
            </a:pPr>
            <a:fld id="{D6E80C02-CE71-4148-9123-77D257B9A626}" type="slidenum">
              <a:rPr lang="en-IE" smtClean="0"/>
              <a:pPr>
                <a:defRPr/>
              </a:pPr>
              <a:t>27</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457200" y="1600200"/>
            <a:ext cx="8229600" cy="4852988"/>
          </a:xfrm>
        </p:spPr>
        <p:txBody>
          <a:bodyPr rtlCol="0">
            <a:normAutofit fontScale="55000" lnSpcReduction="20000"/>
          </a:bodyPr>
          <a:lstStyle/>
          <a:p>
            <a:pPr eaLnBrk="1" fontAlgn="auto" hangingPunct="1">
              <a:spcAft>
                <a:spcPts val="0"/>
              </a:spcAft>
              <a:buFont typeface="Arial" pitchFamily="34" charset="0"/>
              <a:buChar char="•"/>
              <a:defRPr/>
            </a:pPr>
            <a:r>
              <a:rPr lang="en-IE" sz="4600" dirty="0"/>
              <a:t>What understandings have I developed regarding teaching strategies for this topic as a result of my involvement in Lesson Study?</a:t>
            </a:r>
          </a:p>
          <a:p>
            <a:pPr marL="806450" indent="-449263">
              <a:lnSpc>
                <a:spcPct val="150000"/>
              </a:lnSpc>
              <a:spcAft>
                <a:spcPts val="0"/>
              </a:spcAft>
              <a:buFont typeface="Wingdings" panose="05000000000000000000" pitchFamily="2" charset="2"/>
              <a:buChar char="Ø"/>
              <a:defRPr/>
            </a:pPr>
            <a:r>
              <a:rPr lang="en-IE" sz="4300" dirty="0"/>
              <a:t>Do not assume prior knowledge.</a:t>
            </a:r>
          </a:p>
          <a:p>
            <a:pPr marL="806450" indent="-449263">
              <a:lnSpc>
                <a:spcPct val="150000"/>
              </a:lnSpc>
              <a:spcAft>
                <a:spcPts val="0"/>
              </a:spcAft>
              <a:buFont typeface="Wingdings" panose="05000000000000000000" pitchFamily="2" charset="2"/>
              <a:buChar char="Ø"/>
              <a:defRPr/>
            </a:pPr>
            <a:r>
              <a:rPr lang="en-IE" sz="4300" dirty="0"/>
              <a:t>How difficult the topic of taxation is for the students.</a:t>
            </a:r>
          </a:p>
          <a:p>
            <a:pPr marL="806450" indent="-449263">
              <a:lnSpc>
                <a:spcPct val="150000"/>
              </a:lnSpc>
              <a:spcAft>
                <a:spcPts val="0"/>
              </a:spcAft>
              <a:buFont typeface="Wingdings" panose="05000000000000000000" pitchFamily="2" charset="2"/>
              <a:buChar char="Ø"/>
              <a:defRPr/>
            </a:pPr>
            <a:r>
              <a:rPr lang="en-IE" sz="4300" dirty="0"/>
              <a:t>Constant revision.</a:t>
            </a:r>
          </a:p>
          <a:p>
            <a:pPr marL="806450" indent="-449263">
              <a:lnSpc>
                <a:spcPct val="150000"/>
              </a:lnSpc>
              <a:spcAft>
                <a:spcPts val="0"/>
              </a:spcAft>
              <a:buFont typeface="Wingdings" panose="05000000000000000000" pitchFamily="2" charset="2"/>
              <a:buChar char="Ø"/>
              <a:defRPr/>
            </a:pPr>
            <a:r>
              <a:rPr lang="en-IE" sz="4300" dirty="0"/>
              <a:t>The need for patience.</a:t>
            </a:r>
          </a:p>
          <a:p>
            <a:pPr marL="806450" indent="-449263">
              <a:lnSpc>
                <a:spcPct val="150000"/>
              </a:lnSpc>
              <a:spcAft>
                <a:spcPts val="0"/>
              </a:spcAft>
              <a:buFont typeface="Wingdings" panose="05000000000000000000" pitchFamily="2" charset="2"/>
              <a:buChar char="Ø"/>
              <a:defRPr/>
            </a:pPr>
            <a:r>
              <a:rPr lang="en-IE" sz="4300" dirty="0"/>
              <a:t>Need for the students to articulate every word in the context of the problem.</a:t>
            </a:r>
          </a:p>
          <a:p>
            <a:pPr marL="806450" indent="-449263">
              <a:lnSpc>
                <a:spcPct val="150000"/>
              </a:lnSpc>
              <a:spcAft>
                <a:spcPts val="0"/>
              </a:spcAft>
              <a:buFont typeface="Wingdings" panose="05000000000000000000" pitchFamily="2" charset="2"/>
              <a:buChar char="Ø"/>
              <a:defRPr/>
            </a:pPr>
            <a:r>
              <a:rPr lang="en-IE" sz="4300" dirty="0"/>
              <a:t>The importance of group work.</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DA5BD929-EE21-4065-AF67-D757B2E66426}" type="slidenum">
              <a:rPr lang="en-IE" smtClean="0">
                <a:solidFill>
                  <a:prstClr val="black">
                    <a:tint val="75000"/>
                  </a:prstClr>
                </a:solidFill>
              </a:rPr>
              <a:pPr>
                <a:defRPr/>
              </a:pPr>
              <a:t>28</a:t>
            </a:fld>
            <a:endParaRPr lang="en-IE"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a:normAutofit/>
          </a:bodyPr>
          <a:lstStyle/>
          <a:p>
            <a:pPr eaLnBrk="1" hangingPunct="1"/>
            <a:r>
              <a:rPr lang="en-IE" smtClean="0">
                <a:solidFill>
                  <a:srgbClr val="404040"/>
                </a:solidFill>
              </a:rPr>
              <a:t>What changes would I make in the future, based on what I have learned in my teaching, to address students’ misconceptions?</a:t>
            </a:r>
          </a:p>
          <a:p>
            <a:pPr eaLnBrk="1" hangingPunct="1">
              <a:spcBef>
                <a:spcPts val="1800"/>
              </a:spcBef>
              <a:spcAft>
                <a:spcPts val="600"/>
              </a:spcAft>
              <a:buFont typeface="Wingdings" pitchFamily="2" charset="2"/>
              <a:buChar char="Ø"/>
            </a:pPr>
            <a:r>
              <a:rPr lang="en-IE" smtClean="0">
                <a:solidFill>
                  <a:srgbClr val="404040"/>
                </a:solidFill>
              </a:rPr>
              <a:t>Always remind students to ask the question: ‘</a:t>
            </a:r>
            <a:r>
              <a:rPr lang="en-IE" i="1" smtClean="0">
                <a:solidFill>
                  <a:srgbClr val="404040"/>
                </a:solidFill>
              </a:rPr>
              <a:t>is the answer I got a possible solution?’</a:t>
            </a:r>
            <a:r>
              <a:rPr lang="en-IE" smtClean="0">
                <a:solidFill>
                  <a:srgbClr val="404040"/>
                </a:solidFill>
              </a:rPr>
              <a:t>.</a:t>
            </a:r>
          </a:p>
          <a:p>
            <a:pPr eaLnBrk="1" hangingPunct="1">
              <a:spcBef>
                <a:spcPts val="1800"/>
              </a:spcBef>
              <a:spcAft>
                <a:spcPts val="600"/>
              </a:spcAft>
              <a:buFont typeface="Wingdings" pitchFamily="2" charset="2"/>
              <a:buChar char="Ø"/>
            </a:pPr>
            <a:r>
              <a:rPr lang="en-IE" smtClean="0">
                <a:solidFill>
                  <a:srgbClr val="404040"/>
                </a:solidFill>
              </a:rPr>
              <a:t> Must revise the key words before beginning problem solving in any topic.</a:t>
            </a:r>
          </a:p>
          <a:p>
            <a:pPr eaLnBrk="1" hangingPunct="1"/>
            <a:endParaRPr lang="en-IE" smtClean="0">
              <a:solidFill>
                <a:srgbClr val="404040"/>
              </a:solidFill>
            </a:endParaRPr>
          </a:p>
        </p:txBody>
      </p:sp>
      <p:sp>
        <p:nvSpPr>
          <p:cNvPr id="4" name="Slide Number Placeholder 3"/>
          <p:cNvSpPr>
            <a:spLocks noGrp="1"/>
          </p:cNvSpPr>
          <p:nvPr>
            <p:ph type="sldNum" sz="quarter" idx="12"/>
          </p:nvPr>
        </p:nvSpPr>
        <p:spPr/>
        <p:txBody>
          <a:bodyPr/>
          <a:lstStyle/>
          <a:p>
            <a:pPr>
              <a:defRPr/>
            </a:pPr>
            <a:fld id="{3E6E5D2A-4D41-4572-BC55-4E66DD0F53D9}" type="slidenum">
              <a:rPr lang="en-IE" smtClean="0">
                <a:solidFill>
                  <a:prstClr val="black">
                    <a:tint val="75000"/>
                  </a:prstClr>
                </a:solidFill>
              </a:rPr>
              <a:pPr>
                <a:defRPr/>
              </a:pPr>
              <a:t>29</a:t>
            </a:fld>
            <a:endParaRPr lang="en-IE"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Insights into Lesson Study</a:t>
            </a:r>
            <a:endParaRPr lang="en-IE" u="none" dirty="0"/>
          </a:p>
        </p:txBody>
      </p:sp>
      <p:sp>
        <p:nvSpPr>
          <p:cNvPr id="3" name="Content Placeholder 2"/>
          <p:cNvSpPr>
            <a:spLocks noGrp="1"/>
          </p:cNvSpPr>
          <p:nvPr>
            <p:ph idx="1"/>
          </p:nvPr>
        </p:nvSpPr>
        <p:spPr/>
        <p:txBody>
          <a:bodyPr rtlCol="0">
            <a:normAutofit/>
          </a:bodyPr>
          <a:lstStyle/>
          <a:p>
            <a:pPr eaLnBrk="1" fontAlgn="auto" hangingPunct="1">
              <a:spcBef>
                <a:spcPts val="1800"/>
              </a:spcBef>
              <a:spcAft>
                <a:spcPts val="600"/>
              </a:spcAft>
              <a:buFont typeface="Arial" pitchFamily="34" charset="0"/>
              <a:buChar char="•"/>
              <a:defRPr/>
            </a:pPr>
            <a:r>
              <a:rPr lang="en-IE" sz="2800" dirty="0" smtClean="0"/>
              <a:t>Introduction: Focus of Lesson</a:t>
            </a:r>
          </a:p>
          <a:p>
            <a:pPr eaLnBrk="1" fontAlgn="auto" hangingPunct="1">
              <a:spcBef>
                <a:spcPts val="1800"/>
              </a:spcBef>
              <a:spcAft>
                <a:spcPts val="600"/>
              </a:spcAft>
              <a:buFont typeface="Arial" pitchFamily="34" charset="0"/>
              <a:buChar char="•"/>
              <a:defRPr/>
            </a:pPr>
            <a:r>
              <a:rPr lang="en-IE" sz="2800" dirty="0" smtClean="0"/>
              <a:t>Student Learning : What we learned about students’ understanding based on data collected</a:t>
            </a:r>
          </a:p>
          <a:p>
            <a:pPr eaLnBrk="1" fontAlgn="auto" hangingPunct="1">
              <a:spcBef>
                <a:spcPts val="1800"/>
              </a:spcBef>
              <a:spcAft>
                <a:spcPts val="600"/>
              </a:spcAft>
              <a:buFont typeface="Arial" pitchFamily="34" charset="0"/>
              <a:buChar char="•"/>
              <a:defRPr/>
            </a:pPr>
            <a:r>
              <a:rPr lang="en-IE" sz="2800" dirty="0" smtClean="0"/>
              <a:t>Teaching Strategies: What we noticed about our own teaching</a:t>
            </a:r>
          </a:p>
          <a:p>
            <a:pPr eaLnBrk="1" fontAlgn="auto" hangingPunct="1">
              <a:spcBef>
                <a:spcPts val="1800"/>
              </a:spcBef>
              <a:spcAft>
                <a:spcPts val="600"/>
              </a:spcAft>
              <a:buFont typeface="Arial" pitchFamily="34" charset="0"/>
              <a:buChar char="•"/>
              <a:defRPr/>
            </a:pPr>
            <a:r>
              <a:rPr lang="en-IE" sz="2800" dirty="0" smtClean="0"/>
              <a:t>Strengths &amp; Weaknesses of adopting the Lesson Study process</a:t>
            </a:r>
          </a:p>
          <a:p>
            <a:pPr marL="571500" indent="-571500" eaLnBrk="1" fontAlgn="auto" hangingPunct="1">
              <a:spcAft>
                <a:spcPts val="0"/>
              </a:spcAft>
              <a:buFont typeface="+mj-lt"/>
              <a:buAutoNum type="romanUcPeriod"/>
              <a:defRPr/>
            </a:pPr>
            <a:endParaRPr lang="en-IE" dirty="0"/>
          </a:p>
        </p:txBody>
      </p:sp>
      <p:sp>
        <p:nvSpPr>
          <p:cNvPr id="4" name="Slide Number Placeholder 3"/>
          <p:cNvSpPr>
            <a:spLocks noGrp="1"/>
          </p:cNvSpPr>
          <p:nvPr>
            <p:ph type="sldNum" sz="quarter" idx="12"/>
          </p:nvPr>
        </p:nvSpPr>
        <p:spPr/>
        <p:txBody>
          <a:bodyPr/>
          <a:lstStyle/>
          <a:p>
            <a:pPr>
              <a:defRPr/>
            </a:pPr>
            <a:fld id="{E9FE3FEF-E31C-49D0-A8C2-245604C6D410}" type="slidenum">
              <a:rPr lang="en-IE" smtClean="0"/>
              <a:pPr>
                <a:defRPr/>
              </a:pPr>
              <a:t>3</a:t>
            </a:fld>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457200" y="1412875"/>
            <a:ext cx="8229600" cy="4968875"/>
          </a:xfrm>
        </p:spPr>
        <p:txBody>
          <a:bodyPr rtlCol="0">
            <a:normAutofit fontScale="85000" lnSpcReduction="10000"/>
          </a:bodyPr>
          <a:lstStyle/>
          <a:p>
            <a:pPr marL="0" indent="0" algn="ctr" eaLnBrk="1" fontAlgn="auto" hangingPunct="1">
              <a:spcAft>
                <a:spcPts val="0"/>
              </a:spcAft>
              <a:buFont typeface="Arial" charset="0"/>
              <a:buNone/>
              <a:defRPr/>
            </a:pPr>
            <a:r>
              <a:rPr lang="en-IE" b="1" dirty="0" smtClean="0"/>
              <a:t>Strengths &amp; Weaknesses</a:t>
            </a:r>
          </a:p>
          <a:p>
            <a:pPr eaLnBrk="1" fontAlgn="auto" hangingPunct="1">
              <a:spcAft>
                <a:spcPts val="0"/>
              </a:spcAft>
              <a:defRPr/>
            </a:pPr>
            <a:r>
              <a:rPr lang="en-IE" dirty="0" smtClean="0"/>
              <a:t>As a mathematics team how has Lesson Study impacted on the way we work with other colleagues?</a:t>
            </a:r>
          </a:p>
          <a:p>
            <a:pPr marL="542925" indent="-277813">
              <a:spcBef>
                <a:spcPts val="1800"/>
              </a:spcBef>
              <a:spcAft>
                <a:spcPts val="600"/>
              </a:spcAft>
              <a:buFont typeface="Wingdings" panose="05000000000000000000" pitchFamily="2" charset="2"/>
              <a:buChar char="Ø"/>
              <a:defRPr/>
            </a:pPr>
            <a:r>
              <a:rPr lang="en-IE" dirty="0" smtClean="0"/>
              <a:t>We enjoyed the whole process.</a:t>
            </a:r>
          </a:p>
          <a:p>
            <a:pPr marL="542925" indent="-277813">
              <a:spcBef>
                <a:spcPts val="1800"/>
              </a:spcBef>
              <a:spcAft>
                <a:spcPts val="600"/>
              </a:spcAft>
              <a:buFont typeface="Wingdings" panose="05000000000000000000" pitchFamily="2" charset="2"/>
              <a:buChar char="Ø"/>
              <a:defRPr/>
            </a:pPr>
            <a:r>
              <a:rPr lang="en-IE" dirty="0" smtClean="0"/>
              <a:t>As </a:t>
            </a:r>
            <a:r>
              <a:rPr lang="en-IE" dirty="0"/>
              <a:t>teachers we need more time to develop student materials. </a:t>
            </a:r>
          </a:p>
          <a:p>
            <a:pPr marL="542925" indent="-277813">
              <a:spcBef>
                <a:spcPts val="1800"/>
              </a:spcBef>
              <a:spcAft>
                <a:spcPts val="600"/>
              </a:spcAft>
              <a:buFont typeface="Wingdings" panose="05000000000000000000" pitchFamily="2" charset="2"/>
              <a:buChar char="Ø"/>
              <a:defRPr/>
            </a:pPr>
            <a:r>
              <a:rPr lang="en-IE" dirty="0" smtClean="0"/>
              <a:t>We </a:t>
            </a:r>
            <a:r>
              <a:rPr lang="en-IE" dirty="0"/>
              <a:t>can use this </a:t>
            </a:r>
            <a:r>
              <a:rPr lang="en-IE" dirty="0" smtClean="0"/>
              <a:t>strategy </a:t>
            </a:r>
            <a:r>
              <a:rPr lang="en-IE" dirty="0"/>
              <a:t>for other topics.</a:t>
            </a:r>
          </a:p>
          <a:p>
            <a:pPr marL="542925" indent="-277813">
              <a:spcBef>
                <a:spcPts val="1800"/>
              </a:spcBef>
              <a:spcAft>
                <a:spcPts val="600"/>
              </a:spcAft>
              <a:buFont typeface="Wingdings" panose="05000000000000000000" pitchFamily="2" charset="2"/>
              <a:buChar char="Ø"/>
              <a:defRPr/>
            </a:pPr>
            <a:r>
              <a:rPr lang="en-IE" dirty="0"/>
              <a:t>There was an impact on behaviour in the </a:t>
            </a:r>
            <a:r>
              <a:rPr lang="en-IE" dirty="0" smtClean="0"/>
              <a:t>class, </a:t>
            </a:r>
            <a:r>
              <a:rPr lang="en-IE" dirty="0"/>
              <a:t>when more than one teacher was </a:t>
            </a:r>
            <a:r>
              <a:rPr lang="en-IE" dirty="0" smtClean="0"/>
              <a:t>present.</a:t>
            </a:r>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6CD5B60C-19B0-444B-A9AF-40D216D08B36}" type="slidenum">
              <a:rPr lang="en-IE" smtClean="0"/>
              <a:pPr>
                <a:defRPr/>
              </a:pPr>
              <a:t>30</a:t>
            </a:fld>
            <a:endParaRPr lang="en-I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539750" y="1557338"/>
            <a:ext cx="8229600" cy="4525962"/>
          </a:xfrm>
        </p:spPr>
        <p:txBody>
          <a:bodyPr rtlCol="0">
            <a:normAutofit/>
          </a:bodyPr>
          <a:lstStyle/>
          <a:p>
            <a:pPr marL="0" indent="0" algn="ctr" eaLnBrk="1" fontAlgn="auto" hangingPunct="1">
              <a:spcAft>
                <a:spcPts val="0"/>
              </a:spcAft>
              <a:buFont typeface="Arial" charset="0"/>
              <a:buNone/>
              <a:defRPr/>
            </a:pPr>
            <a:r>
              <a:rPr lang="en-IE" b="1" dirty="0" smtClean="0"/>
              <a:t>Strengths &amp; Weaknesses</a:t>
            </a:r>
          </a:p>
          <a:p>
            <a:pPr eaLnBrk="1" fontAlgn="auto" hangingPunct="1">
              <a:spcAft>
                <a:spcPts val="0"/>
              </a:spcAft>
              <a:defRPr/>
            </a:pPr>
            <a:r>
              <a:rPr lang="en-IE" dirty="0" smtClean="0"/>
              <a:t>Personally</a:t>
            </a:r>
            <a:r>
              <a:rPr lang="en-IE" dirty="0"/>
              <a:t>, how has Lesson Study supported my growth as a teacher</a:t>
            </a:r>
            <a:r>
              <a:rPr lang="en-IE" dirty="0" smtClean="0"/>
              <a:t>?</a:t>
            </a:r>
          </a:p>
          <a:p>
            <a:pPr marL="541338" indent="-355600" eaLnBrk="1" fontAlgn="auto" hangingPunct="1">
              <a:spcBef>
                <a:spcPts val="1800"/>
              </a:spcBef>
              <a:spcAft>
                <a:spcPts val="600"/>
              </a:spcAft>
              <a:buFont typeface="Wingdings" panose="05000000000000000000" pitchFamily="2" charset="2"/>
              <a:buChar char="Ø"/>
              <a:defRPr/>
            </a:pPr>
            <a:r>
              <a:rPr lang="en-IE" dirty="0" smtClean="0"/>
              <a:t>Never  assume prior knowledge.</a:t>
            </a:r>
          </a:p>
          <a:p>
            <a:pPr marL="541338" indent="-355600" eaLnBrk="1" fontAlgn="auto" hangingPunct="1">
              <a:spcBef>
                <a:spcPts val="1800"/>
              </a:spcBef>
              <a:spcAft>
                <a:spcPts val="600"/>
              </a:spcAft>
              <a:buFont typeface="Wingdings" panose="05000000000000000000" pitchFamily="2" charset="2"/>
              <a:buChar char="Ø"/>
              <a:defRPr/>
            </a:pPr>
            <a:r>
              <a:rPr lang="en-IE" dirty="0" smtClean="0"/>
              <a:t>The importance of having the time to prepare resources and discuss the topic with my peers.</a:t>
            </a:r>
          </a:p>
          <a:p>
            <a:pPr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3C1848EF-7C75-41D3-930C-5AB89DE3ECB6}" type="slidenum">
              <a:rPr lang="en-IE" smtClean="0">
                <a:solidFill>
                  <a:prstClr val="black">
                    <a:tint val="75000"/>
                  </a:prstClr>
                </a:solidFill>
              </a:rPr>
              <a:pPr>
                <a:defRPr/>
              </a:pPr>
              <a:t>31</a:t>
            </a:fld>
            <a:endParaRPr lang="en-IE" dirty="0">
              <a:solidFill>
                <a:prstClr val="black">
                  <a:tint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p:txBody>
          <a:bodyPr>
            <a:normAutofit/>
          </a:bodyPr>
          <a:lstStyle/>
          <a:p>
            <a:pPr marL="0" indent="0" algn="ctr" eaLnBrk="1" hangingPunct="1">
              <a:buFont typeface="Arial" charset="0"/>
              <a:buNone/>
            </a:pPr>
            <a:r>
              <a:rPr lang="en-IE" b="1" smtClean="0">
                <a:solidFill>
                  <a:srgbClr val="404040"/>
                </a:solidFill>
              </a:rPr>
              <a:t>Strengths &amp; Weaknesses</a:t>
            </a:r>
          </a:p>
          <a:p>
            <a:pPr marL="0" indent="0" eaLnBrk="1" hangingPunct="1"/>
            <a:r>
              <a:rPr lang="en-IE" smtClean="0">
                <a:solidFill>
                  <a:srgbClr val="404040"/>
                </a:solidFill>
              </a:rPr>
              <a:t>Recommendations as to how Lesson Study could be integrated into a whole-school context.</a:t>
            </a:r>
          </a:p>
          <a:p>
            <a:pPr marL="0" indent="0" eaLnBrk="1" hangingPunct="1">
              <a:buFont typeface="Arial" charset="0"/>
              <a:buNone/>
            </a:pPr>
            <a:endParaRPr lang="en-IE" smtClean="0">
              <a:solidFill>
                <a:srgbClr val="404040"/>
              </a:solidFill>
            </a:endParaRPr>
          </a:p>
          <a:p>
            <a:pPr marL="0" indent="0" eaLnBrk="1" hangingPunct="1">
              <a:buFont typeface="Wingdings" pitchFamily="2" charset="2"/>
              <a:buChar char="Ø"/>
            </a:pPr>
            <a:r>
              <a:rPr lang="en-IE" smtClean="0">
                <a:solidFill>
                  <a:srgbClr val="404040"/>
                </a:solidFill>
              </a:rPr>
              <a:t>Time needs to be allocated to enable teachers to implement this model on  a regular basis.</a:t>
            </a:r>
          </a:p>
          <a:p>
            <a:pPr marL="0" indent="0" eaLnBrk="1" hangingPunct="1"/>
            <a:endParaRPr lang="en-IE" smtClean="0">
              <a:solidFill>
                <a:srgbClr val="404040"/>
              </a:solidFill>
            </a:endParaRPr>
          </a:p>
        </p:txBody>
      </p:sp>
      <p:sp>
        <p:nvSpPr>
          <p:cNvPr id="4" name="Slide Number Placeholder 3"/>
          <p:cNvSpPr>
            <a:spLocks noGrp="1"/>
          </p:cNvSpPr>
          <p:nvPr>
            <p:ph type="sldNum" sz="quarter" idx="12"/>
          </p:nvPr>
        </p:nvSpPr>
        <p:spPr/>
        <p:txBody>
          <a:bodyPr/>
          <a:lstStyle/>
          <a:p>
            <a:pPr>
              <a:defRPr/>
            </a:pPr>
            <a:fld id="{82812D26-B7F3-4731-BA66-77061C7AE3BF}" type="slidenum">
              <a:rPr lang="en-IE" smtClean="0">
                <a:solidFill>
                  <a:prstClr val="black">
                    <a:tint val="75000"/>
                  </a:prstClr>
                </a:solidFill>
              </a:rPr>
              <a:pPr>
                <a:defRPr/>
              </a:pPr>
              <a:t>32</a:t>
            </a:fld>
            <a:endParaRPr lang="en-IE" dirty="0">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p:txBody>
          <a:bodyPr>
            <a:normAutofit/>
          </a:bodyPr>
          <a:lstStyle/>
          <a:p>
            <a:pPr eaLnBrk="1" hangingPunct="1"/>
            <a:r>
              <a:rPr lang="en-IE" sz="2800" smtClean="0">
                <a:solidFill>
                  <a:srgbClr val="404040"/>
                </a:solidFill>
              </a:rPr>
              <a:t>Topic investigated Taxation: Does your answer make sense?</a:t>
            </a:r>
          </a:p>
          <a:p>
            <a:pPr eaLnBrk="1" hangingPunct="1"/>
            <a:r>
              <a:rPr lang="en-IE" sz="2800" smtClean="0">
                <a:solidFill>
                  <a:srgbClr val="404040"/>
                </a:solidFill>
              </a:rPr>
              <a:t>How we planned the lesson:</a:t>
            </a:r>
          </a:p>
          <a:p>
            <a:pPr eaLnBrk="1" hangingPunct="1">
              <a:spcBef>
                <a:spcPts val="1800"/>
              </a:spcBef>
              <a:spcAft>
                <a:spcPts val="600"/>
              </a:spcAft>
              <a:buFont typeface="Wingdings" pitchFamily="2" charset="2"/>
              <a:buChar char="Ø"/>
            </a:pPr>
            <a:r>
              <a:rPr lang="en-IE" sz="2800" smtClean="0">
                <a:solidFill>
                  <a:srgbClr val="404040"/>
                </a:solidFill>
              </a:rPr>
              <a:t>Decided on taxation as the topic.</a:t>
            </a:r>
          </a:p>
          <a:p>
            <a:pPr eaLnBrk="1" hangingPunct="1">
              <a:spcBef>
                <a:spcPts val="1800"/>
              </a:spcBef>
              <a:spcAft>
                <a:spcPts val="600"/>
              </a:spcAft>
              <a:buFont typeface="Wingdings" pitchFamily="2" charset="2"/>
              <a:buChar char="Ø"/>
            </a:pPr>
            <a:r>
              <a:rPr lang="en-IE" sz="2800" smtClean="0">
                <a:solidFill>
                  <a:srgbClr val="404040"/>
                </a:solidFill>
              </a:rPr>
              <a:t>Discussed the methodology and divided the work load.</a:t>
            </a:r>
          </a:p>
          <a:p>
            <a:pPr eaLnBrk="1" hangingPunct="1">
              <a:spcBef>
                <a:spcPts val="1800"/>
              </a:spcBef>
              <a:spcAft>
                <a:spcPts val="600"/>
              </a:spcAft>
              <a:buFont typeface="Wingdings" pitchFamily="2" charset="2"/>
              <a:buChar char="Ø"/>
            </a:pPr>
            <a:r>
              <a:rPr lang="en-IE" sz="2800" smtClean="0">
                <a:solidFill>
                  <a:srgbClr val="404040"/>
                </a:solidFill>
              </a:rPr>
              <a:t>Designed the context-based questions.</a:t>
            </a:r>
          </a:p>
          <a:p>
            <a:pPr eaLnBrk="1" hangingPunct="1">
              <a:buFont typeface="Arial" charset="0"/>
              <a:buNone/>
            </a:pPr>
            <a:endParaRPr lang="en-IE" sz="2800" smtClean="0">
              <a:solidFill>
                <a:srgbClr val="404040"/>
              </a:solidFill>
            </a:endParaRPr>
          </a:p>
          <a:p>
            <a:pPr eaLnBrk="1" hangingPunct="1">
              <a:buFont typeface="Arial" charset="0"/>
              <a:buNone/>
            </a:pPr>
            <a:endParaRPr lang="en-IE" sz="2800" smtClean="0">
              <a:solidFill>
                <a:srgbClr val="404040"/>
              </a:solidFill>
            </a:endParaRPr>
          </a:p>
          <a:p>
            <a:pPr eaLnBrk="1" hangingPunct="1"/>
            <a:endParaRPr lang="en-IE" smtClean="0">
              <a:solidFill>
                <a:srgbClr val="404040"/>
              </a:solidFill>
            </a:endParaRPr>
          </a:p>
          <a:p>
            <a:pPr eaLnBrk="1" hangingPunct="1"/>
            <a:endParaRPr lang="en-IE" smtClean="0">
              <a:solidFill>
                <a:srgbClr val="404040"/>
              </a:solidFill>
            </a:endParaRPr>
          </a:p>
        </p:txBody>
      </p:sp>
      <p:sp>
        <p:nvSpPr>
          <p:cNvPr id="4" name="Slide Number Placeholder 3"/>
          <p:cNvSpPr>
            <a:spLocks noGrp="1"/>
          </p:cNvSpPr>
          <p:nvPr>
            <p:ph type="sldNum" sz="quarter" idx="12"/>
          </p:nvPr>
        </p:nvSpPr>
        <p:spPr/>
        <p:txBody>
          <a:bodyPr/>
          <a:lstStyle/>
          <a:p>
            <a:pPr>
              <a:defRPr/>
            </a:pPr>
            <a:fld id="{B360BA82-C33D-4C7B-AA4A-B35EDA65FE7C}" type="slidenum">
              <a:rPr lang="en-IE" smtClean="0">
                <a:solidFill>
                  <a:prstClr val="black">
                    <a:tint val="75000"/>
                  </a:prstClr>
                </a:solidFill>
              </a:rPr>
              <a:pPr>
                <a:defRPr/>
              </a:pPr>
              <a:t>4</a:t>
            </a:fld>
            <a:endParaRPr lang="en-IE"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13" y="1341438"/>
            <a:ext cx="7426325" cy="5111750"/>
          </a:xfrm>
        </p:spPr>
        <p:txBody>
          <a:bodyPr rtlCol="0">
            <a:normAutofit fontScale="77500" lnSpcReduction="20000"/>
          </a:bodyPr>
          <a:lstStyle/>
          <a:p>
            <a:pPr eaLnBrk="1" fontAlgn="auto" hangingPunct="1">
              <a:spcAft>
                <a:spcPts val="0"/>
              </a:spcAft>
              <a:buFont typeface="Arial" pitchFamily="34" charset="0"/>
              <a:buChar char="•"/>
              <a:defRPr/>
            </a:pPr>
            <a:r>
              <a:rPr lang="en-IE" sz="3800" dirty="0"/>
              <a:t>Resources used:</a:t>
            </a:r>
          </a:p>
          <a:p>
            <a:pPr marL="1073150" indent="-715963" eaLnBrk="1" fontAlgn="auto" hangingPunct="1">
              <a:spcBef>
                <a:spcPts val="1800"/>
              </a:spcBef>
              <a:spcAft>
                <a:spcPts val="600"/>
              </a:spcAft>
              <a:buFont typeface="Wingdings" panose="05000000000000000000" pitchFamily="2" charset="2"/>
              <a:buChar char="Ø"/>
              <a:defRPr/>
            </a:pPr>
            <a:r>
              <a:rPr lang="en-IE" sz="3800" dirty="0"/>
              <a:t>Whiteboard</a:t>
            </a:r>
          </a:p>
          <a:p>
            <a:pPr marL="1073150" indent="-715963" eaLnBrk="1" fontAlgn="auto" hangingPunct="1">
              <a:spcBef>
                <a:spcPts val="1800"/>
              </a:spcBef>
              <a:spcAft>
                <a:spcPts val="600"/>
              </a:spcAft>
              <a:buFont typeface="Wingdings" panose="05000000000000000000" pitchFamily="2" charset="2"/>
              <a:buChar char="Ø"/>
              <a:defRPr/>
            </a:pPr>
            <a:r>
              <a:rPr lang="en-IE" sz="3800" dirty="0"/>
              <a:t>Data projector</a:t>
            </a:r>
          </a:p>
          <a:p>
            <a:pPr marL="1073150" indent="-715963" eaLnBrk="1" fontAlgn="auto" hangingPunct="1">
              <a:spcBef>
                <a:spcPts val="1800"/>
              </a:spcBef>
              <a:spcAft>
                <a:spcPts val="600"/>
              </a:spcAft>
              <a:buFont typeface="Wingdings" panose="05000000000000000000" pitchFamily="2" charset="2"/>
              <a:buChar char="Ø"/>
              <a:defRPr/>
            </a:pPr>
            <a:r>
              <a:rPr lang="en-IE" sz="3800" dirty="0"/>
              <a:t>Interactive  webpage to revise key words</a:t>
            </a:r>
          </a:p>
          <a:p>
            <a:pPr marL="1073150" indent="-715963" eaLnBrk="1" fontAlgn="auto" hangingPunct="1">
              <a:spcBef>
                <a:spcPts val="1800"/>
              </a:spcBef>
              <a:spcAft>
                <a:spcPts val="600"/>
              </a:spcAft>
              <a:buFont typeface="Wingdings" panose="05000000000000000000" pitchFamily="2" charset="2"/>
              <a:buChar char="Ø"/>
              <a:defRPr/>
            </a:pPr>
            <a:r>
              <a:rPr lang="en-IE" sz="3800" dirty="0"/>
              <a:t>Proposed solutions to the problems were printed, laminated, cut out and placed in envelopes</a:t>
            </a:r>
          </a:p>
          <a:p>
            <a:pPr marL="1073150" indent="-715963" eaLnBrk="1" fontAlgn="auto" hangingPunct="1">
              <a:spcBef>
                <a:spcPts val="1800"/>
              </a:spcBef>
              <a:spcAft>
                <a:spcPts val="600"/>
              </a:spcAft>
              <a:buFont typeface="Wingdings" panose="05000000000000000000" pitchFamily="2" charset="2"/>
              <a:buChar char="Ø"/>
              <a:defRPr/>
            </a:pPr>
            <a:r>
              <a:rPr lang="en-IE" sz="3800" dirty="0"/>
              <a:t>Chocolate Bar</a:t>
            </a:r>
          </a:p>
          <a:p>
            <a:pPr marL="1073150" indent="-715963" eaLnBrk="1" fontAlgn="auto" hangingPunct="1">
              <a:spcBef>
                <a:spcPts val="1800"/>
              </a:spcBef>
              <a:spcAft>
                <a:spcPts val="600"/>
              </a:spcAft>
              <a:buFont typeface="Wingdings" panose="05000000000000000000" pitchFamily="2" charset="2"/>
              <a:buChar char="Ø"/>
              <a:defRPr/>
            </a:pPr>
            <a:r>
              <a:rPr lang="en-IE" sz="3800" dirty="0"/>
              <a:t>Group work</a:t>
            </a:r>
          </a:p>
          <a:p>
            <a:pPr eaLnBrk="1" fontAlgn="auto" hangingPunct="1">
              <a:spcAft>
                <a:spcPts val="0"/>
              </a:spcAft>
              <a:buFont typeface="Arial" pitchFamily="34" charset="0"/>
              <a:buChar char="•"/>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4" name="Slide Number Placeholder 3"/>
          <p:cNvSpPr>
            <a:spLocks noGrp="1"/>
          </p:cNvSpPr>
          <p:nvPr>
            <p:ph type="sldNum" sz="quarter" idx="12"/>
          </p:nvPr>
        </p:nvSpPr>
        <p:spPr/>
        <p:txBody>
          <a:bodyPr/>
          <a:lstStyle/>
          <a:p>
            <a:pPr>
              <a:defRPr/>
            </a:pPr>
            <a:fld id="{7A1902D1-DEB0-44E8-99E0-6A6EF8E92CF0}" type="slidenum">
              <a:rPr lang="en-IE" smtClean="0">
                <a:solidFill>
                  <a:prstClr val="black">
                    <a:tint val="75000"/>
                  </a:prstClr>
                </a:solidFill>
              </a:rPr>
              <a:pPr>
                <a:defRPr/>
              </a:pPr>
              <a:t>5</a:t>
            </a:fld>
            <a:endParaRPr lang="en-IE"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p:txBody>
          <a:bodyPr rtlCol="0">
            <a:normAutofit/>
          </a:bodyPr>
          <a:lstStyle/>
          <a:p>
            <a:pPr marL="622300" indent="-530225" eaLnBrk="1" fontAlgn="auto" hangingPunct="1">
              <a:spcAft>
                <a:spcPts val="0"/>
              </a:spcAft>
              <a:buFont typeface="Wingdings" panose="05000000000000000000" pitchFamily="2" charset="2"/>
              <a:buChar char="Ø"/>
              <a:defRPr/>
            </a:pPr>
            <a:r>
              <a:rPr lang="en-IE" dirty="0" smtClean="0"/>
              <a:t>At the introduction we used a whole bar of chocolate </a:t>
            </a:r>
            <a:r>
              <a:rPr lang="en-IE" dirty="0"/>
              <a:t>a</a:t>
            </a:r>
            <a:r>
              <a:rPr lang="en-IE" dirty="0" smtClean="0"/>
              <a:t>s gross pay, piece broken off </a:t>
            </a:r>
            <a:r>
              <a:rPr lang="en-IE" dirty="0"/>
              <a:t>a</a:t>
            </a:r>
            <a:r>
              <a:rPr lang="en-IE" dirty="0" smtClean="0"/>
              <a:t>s the gross tax, tax credit as the piece of the gross tax you get back and net pay as the pieces you have left. Net tax as the piece you do not get back.</a:t>
            </a:r>
            <a:endParaRPr lang="en-IE" dirty="0"/>
          </a:p>
        </p:txBody>
      </p:sp>
      <p:sp>
        <p:nvSpPr>
          <p:cNvPr id="4" name="Slide Number Placeholder 3"/>
          <p:cNvSpPr>
            <a:spLocks noGrp="1"/>
          </p:cNvSpPr>
          <p:nvPr>
            <p:ph type="sldNum" sz="quarter" idx="12"/>
          </p:nvPr>
        </p:nvSpPr>
        <p:spPr/>
        <p:txBody>
          <a:bodyPr/>
          <a:lstStyle/>
          <a:p>
            <a:pPr>
              <a:defRPr/>
            </a:pPr>
            <a:fld id="{BA6C7D32-5A9E-4F3D-89B2-C438CA8AD9C7}" type="slidenum">
              <a:rPr lang="en-IE" smtClean="0">
                <a:solidFill>
                  <a:prstClr val="black">
                    <a:tint val="75000"/>
                  </a:prstClr>
                </a:solidFill>
              </a:rPr>
              <a:pPr>
                <a:defRPr/>
              </a:pPr>
              <a:t>6</a:t>
            </a:fld>
            <a:endParaRPr lang="en-IE" dirty="0">
              <a:solidFill>
                <a:prstClr val="black">
                  <a:tint val="75000"/>
                </a:prstClr>
              </a:solidFill>
            </a:endParaRPr>
          </a:p>
        </p:txBody>
      </p:sp>
      <p:pic>
        <p:nvPicPr>
          <p:cNvPr id="24580" name="Picture 2"/>
          <p:cNvPicPr>
            <a:picLocks noChangeAspect="1" noChangeArrowheads="1"/>
          </p:cNvPicPr>
          <p:nvPr/>
        </p:nvPicPr>
        <p:blipFill>
          <a:blip r:embed="rId3"/>
          <a:srcRect/>
          <a:stretch>
            <a:fillRect/>
          </a:stretch>
        </p:blipFill>
        <p:spPr bwMode="auto">
          <a:xfrm>
            <a:off x="2598738" y="4508500"/>
            <a:ext cx="3944937" cy="1165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1143000"/>
          </a:xfrm>
          <a:extLst/>
        </p:spPr>
        <p:txBody>
          <a:bodyPr/>
          <a:lstStyle/>
          <a:p>
            <a:pPr>
              <a:defRPr/>
            </a:pPr>
            <a:r>
              <a:rPr lang="en-IE" dirty="0" smtClean="0"/>
              <a:t>Introduction</a:t>
            </a:r>
            <a:endParaRPr lang="en-IE" dirty="0"/>
          </a:p>
        </p:txBody>
      </p:sp>
      <p:sp>
        <p:nvSpPr>
          <p:cNvPr id="4" name="Slide Number Placeholder 3"/>
          <p:cNvSpPr>
            <a:spLocks noGrp="1"/>
          </p:cNvSpPr>
          <p:nvPr>
            <p:ph type="sldNum" sz="quarter" idx="12"/>
          </p:nvPr>
        </p:nvSpPr>
        <p:spPr/>
        <p:txBody>
          <a:bodyPr/>
          <a:lstStyle/>
          <a:p>
            <a:pPr>
              <a:defRPr/>
            </a:pPr>
            <a:fld id="{A5C7677E-2DA0-46FA-8943-8FD5C8ADE9E6}" type="slidenum">
              <a:rPr lang="en-IE" smtClean="0"/>
              <a:pPr>
                <a:defRPr/>
              </a:pPr>
              <a:t>7</a:t>
            </a:fld>
            <a:endParaRPr lang="en-IE" dirty="0"/>
          </a:p>
        </p:txBody>
      </p:sp>
      <p:pic>
        <p:nvPicPr>
          <p:cNvPr id="1030" name="Picture 6" descr="https://encrypted-tbn0.gstatic.com/images?q=tbn:ANd9GcR8KTgM8hI5ufzNmWZzZlRFYhVJbcxNC-nFH7zon-SdBbX5bMTl"/>
          <p:cNvPicPr>
            <a:picLocks noChangeAspect="1" noChangeArrowheads="1"/>
          </p:cNvPicPr>
          <p:nvPr/>
        </p:nvPicPr>
        <p:blipFill>
          <a:blip r:embed="rId3"/>
          <a:srcRect/>
          <a:stretch>
            <a:fillRect/>
          </a:stretch>
        </p:blipFill>
        <p:spPr bwMode="auto">
          <a:xfrm>
            <a:off x="1993900" y="3702050"/>
            <a:ext cx="5467350" cy="1571625"/>
          </a:xfrm>
          <a:prstGeom prst="rect">
            <a:avLst/>
          </a:prstGeom>
          <a:noFill/>
          <a:ln w="9525">
            <a:noFill/>
            <a:miter lim="800000"/>
            <a:headEnd/>
            <a:tailEnd/>
          </a:ln>
        </p:spPr>
      </p:pic>
      <p:sp>
        <p:nvSpPr>
          <p:cNvPr id="9" name="TextBox 8"/>
          <p:cNvSpPr txBox="1">
            <a:spLocks noChangeArrowheads="1"/>
          </p:cNvSpPr>
          <p:nvPr/>
        </p:nvSpPr>
        <p:spPr bwMode="auto">
          <a:xfrm>
            <a:off x="3132138" y="1738313"/>
            <a:ext cx="3311525" cy="461962"/>
          </a:xfrm>
          <a:prstGeom prst="rect">
            <a:avLst/>
          </a:prstGeom>
          <a:solidFill>
            <a:srgbClr val="CC0066"/>
          </a:solidFill>
          <a:ln w="9525">
            <a:noFill/>
            <a:miter lim="800000"/>
            <a:headEnd/>
            <a:tailEnd/>
          </a:ln>
        </p:spPr>
        <p:txBody>
          <a:bodyPr>
            <a:spAutoFit/>
          </a:bodyPr>
          <a:lstStyle/>
          <a:p>
            <a:pPr algn="ctr"/>
            <a:r>
              <a:rPr lang="en-IE" sz="2400" b="1">
                <a:solidFill>
                  <a:schemeClr val="bg1"/>
                </a:solidFill>
              </a:rPr>
              <a:t>Gross Pay</a:t>
            </a:r>
          </a:p>
        </p:txBody>
      </p:sp>
      <p:sp>
        <p:nvSpPr>
          <p:cNvPr id="10" name="TextBox 9"/>
          <p:cNvSpPr txBox="1">
            <a:spLocks noChangeArrowheads="1"/>
          </p:cNvSpPr>
          <p:nvPr/>
        </p:nvSpPr>
        <p:spPr bwMode="auto">
          <a:xfrm>
            <a:off x="3800475" y="1779588"/>
            <a:ext cx="2233613" cy="461962"/>
          </a:xfrm>
          <a:prstGeom prst="rect">
            <a:avLst/>
          </a:prstGeom>
          <a:solidFill>
            <a:srgbClr val="CC0066"/>
          </a:solidFill>
          <a:ln w="9525">
            <a:noFill/>
            <a:miter lim="800000"/>
            <a:headEnd/>
            <a:tailEnd/>
          </a:ln>
        </p:spPr>
        <p:txBody>
          <a:bodyPr>
            <a:spAutoFit/>
          </a:bodyPr>
          <a:lstStyle/>
          <a:p>
            <a:pPr algn="ctr"/>
            <a:r>
              <a:rPr lang="en-IE" sz="2400" b="1">
                <a:solidFill>
                  <a:schemeClr val="bg1"/>
                </a:solidFill>
              </a:rPr>
              <a:t>Gross Tax</a:t>
            </a:r>
          </a:p>
        </p:txBody>
      </p:sp>
      <p:sp>
        <p:nvSpPr>
          <p:cNvPr id="11" name="TextBox 10"/>
          <p:cNvSpPr txBox="1">
            <a:spLocks noChangeArrowheads="1"/>
          </p:cNvSpPr>
          <p:nvPr/>
        </p:nvSpPr>
        <p:spPr bwMode="auto">
          <a:xfrm>
            <a:off x="3651250" y="1719263"/>
            <a:ext cx="2082800" cy="460375"/>
          </a:xfrm>
          <a:prstGeom prst="rect">
            <a:avLst/>
          </a:prstGeom>
          <a:solidFill>
            <a:srgbClr val="CC0066"/>
          </a:solidFill>
          <a:ln w="9525">
            <a:noFill/>
            <a:miter lim="800000"/>
            <a:headEnd/>
            <a:tailEnd/>
          </a:ln>
        </p:spPr>
        <p:txBody>
          <a:bodyPr>
            <a:spAutoFit/>
          </a:bodyPr>
          <a:lstStyle/>
          <a:p>
            <a:pPr algn="ctr"/>
            <a:r>
              <a:rPr lang="en-IE" sz="2400" b="1">
                <a:solidFill>
                  <a:schemeClr val="bg1"/>
                </a:solidFill>
              </a:rPr>
              <a:t>Tax credit</a:t>
            </a:r>
          </a:p>
        </p:txBody>
      </p:sp>
      <p:sp>
        <p:nvSpPr>
          <p:cNvPr id="12" name="TextBox 11"/>
          <p:cNvSpPr txBox="1">
            <a:spLocks noChangeArrowheads="1"/>
          </p:cNvSpPr>
          <p:nvPr/>
        </p:nvSpPr>
        <p:spPr bwMode="auto">
          <a:xfrm>
            <a:off x="3832225" y="1782763"/>
            <a:ext cx="2232025" cy="461962"/>
          </a:xfrm>
          <a:prstGeom prst="rect">
            <a:avLst/>
          </a:prstGeom>
          <a:solidFill>
            <a:srgbClr val="CC0066"/>
          </a:solidFill>
          <a:ln w="9525">
            <a:noFill/>
            <a:miter lim="800000"/>
            <a:headEnd/>
            <a:tailEnd/>
          </a:ln>
        </p:spPr>
        <p:txBody>
          <a:bodyPr>
            <a:spAutoFit/>
          </a:bodyPr>
          <a:lstStyle/>
          <a:p>
            <a:pPr algn="ctr"/>
            <a:r>
              <a:rPr lang="en-IE" sz="2400" b="1">
                <a:solidFill>
                  <a:schemeClr val="bg1"/>
                </a:solidFill>
              </a:rPr>
              <a:t>Net Pay</a:t>
            </a:r>
          </a:p>
        </p:txBody>
      </p:sp>
      <p:cxnSp>
        <p:nvCxnSpPr>
          <p:cNvPr id="16" name="Straight Arrow Connector 15"/>
          <p:cNvCxnSpPr/>
          <p:nvPr/>
        </p:nvCxnSpPr>
        <p:spPr>
          <a:xfrm>
            <a:off x="5148263" y="2627313"/>
            <a:ext cx="1631950" cy="108902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4" name="Picture 10"/>
          <p:cNvPicPr>
            <a:picLocks noChangeAspect="1" noChangeArrowheads="1"/>
          </p:cNvPicPr>
          <p:nvPr/>
        </p:nvPicPr>
        <p:blipFill>
          <a:blip r:embed="rId4"/>
          <a:srcRect t="6790" r="38074"/>
          <a:stretch>
            <a:fillRect/>
          </a:stretch>
        </p:blipFill>
        <p:spPr bwMode="auto">
          <a:xfrm>
            <a:off x="1798638" y="3573463"/>
            <a:ext cx="3302000" cy="1465262"/>
          </a:xfrm>
          <a:prstGeom prst="rect">
            <a:avLst/>
          </a:prstGeom>
          <a:noFill/>
          <a:ln w="9525">
            <a:noFill/>
            <a:miter lim="800000"/>
            <a:headEnd/>
            <a:tailEnd/>
          </a:ln>
        </p:spPr>
      </p:pic>
      <p:pic>
        <p:nvPicPr>
          <p:cNvPr id="25" name="Picture 10"/>
          <p:cNvPicPr>
            <a:picLocks noChangeAspect="1" noChangeArrowheads="1"/>
          </p:cNvPicPr>
          <p:nvPr/>
        </p:nvPicPr>
        <p:blipFill>
          <a:blip r:embed="rId4"/>
          <a:srcRect l="61925" b="4268"/>
          <a:stretch>
            <a:fillRect/>
          </a:stretch>
        </p:blipFill>
        <p:spPr bwMode="auto">
          <a:xfrm>
            <a:off x="6780213" y="3419475"/>
            <a:ext cx="2032000" cy="1506538"/>
          </a:xfrm>
          <a:prstGeom prst="rect">
            <a:avLst/>
          </a:prstGeom>
          <a:noFill/>
          <a:ln w="9525">
            <a:noFill/>
            <a:miter lim="800000"/>
            <a:headEnd/>
            <a:tailEnd/>
          </a:ln>
        </p:spPr>
      </p:pic>
      <p:pic>
        <p:nvPicPr>
          <p:cNvPr id="27" name="Picture 10"/>
          <p:cNvPicPr>
            <a:picLocks noChangeAspect="1" noChangeArrowheads="1"/>
          </p:cNvPicPr>
          <p:nvPr/>
        </p:nvPicPr>
        <p:blipFill>
          <a:blip r:embed="rId4"/>
          <a:srcRect l="61925" r="24930" b="13341"/>
          <a:stretch>
            <a:fillRect/>
          </a:stretch>
        </p:blipFill>
        <p:spPr bwMode="auto">
          <a:xfrm>
            <a:off x="6034088" y="3479800"/>
            <a:ext cx="700087" cy="1363663"/>
          </a:xfrm>
          <a:prstGeom prst="rect">
            <a:avLst/>
          </a:prstGeom>
          <a:noFill/>
          <a:ln w="9525">
            <a:noFill/>
            <a:miter lim="800000"/>
            <a:headEnd/>
            <a:tailEnd/>
          </a:ln>
        </p:spPr>
      </p:pic>
      <p:pic>
        <p:nvPicPr>
          <p:cNvPr id="28" name="Picture 10"/>
          <p:cNvPicPr>
            <a:picLocks noChangeAspect="1" noChangeArrowheads="1"/>
          </p:cNvPicPr>
          <p:nvPr/>
        </p:nvPicPr>
        <p:blipFill>
          <a:blip r:embed="rId4"/>
          <a:srcRect l="69537" b="4268"/>
          <a:stretch>
            <a:fillRect/>
          </a:stretch>
        </p:blipFill>
        <p:spPr bwMode="auto">
          <a:xfrm>
            <a:off x="7488238" y="3414713"/>
            <a:ext cx="1625600" cy="1506537"/>
          </a:xfrm>
          <a:prstGeom prst="rect">
            <a:avLst/>
          </a:prstGeom>
          <a:noFill/>
          <a:ln w="9525">
            <a:noFill/>
            <a:miter lim="800000"/>
            <a:headEnd/>
            <a:tailEnd/>
          </a:ln>
        </p:spPr>
      </p:pic>
      <p:cxnSp>
        <p:nvCxnSpPr>
          <p:cNvPr id="21" name="Straight Arrow Connector 20"/>
          <p:cNvCxnSpPr/>
          <p:nvPr/>
        </p:nvCxnSpPr>
        <p:spPr>
          <a:xfrm>
            <a:off x="3952875" y="2184400"/>
            <a:ext cx="1870075" cy="1389063"/>
          </a:xfrm>
          <a:prstGeom prst="straightConnector1">
            <a:avLst/>
          </a:prstGeom>
          <a:ln w="28575">
            <a:solidFill>
              <a:srgbClr val="990033"/>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10"/>
          <p:cNvPicPr>
            <a:picLocks noChangeAspect="1" noChangeArrowheads="1"/>
          </p:cNvPicPr>
          <p:nvPr/>
        </p:nvPicPr>
        <p:blipFill>
          <a:blip r:embed="rId4"/>
          <a:srcRect l="61925" r="24930" b="13341"/>
          <a:stretch>
            <a:fillRect/>
          </a:stretch>
        </p:blipFill>
        <p:spPr bwMode="auto">
          <a:xfrm>
            <a:off x="4968875" y="3490913"/>
            <a:ext cx="700088" cy="1363662"/>
          </a:xfrm>
          <a:prstGeom prst="rect">
            <a:avLst/>
          </a:prstGeom>
          <a:noFill/>
          <a:ln w="9525">
            <a:noFill/>
            <a:miter lim="800000"/>
            <a:headEnd/>
            <a:tailEnd/>
          </a:ln>
        </p:spPr>
      </p:pic>
      <p:cxnSp>
        <p:nvCxnSpPr>
          <p:cNvPr id="24" name="Straight Arrow Connector 23"/>
          <p:cNvCxnSpPr/>
          <p:nvPr/>
        </p:nvCxnSpPr>
        <p:spPr>
          <a:xfrm flipH="1">
            <a:off x="4692650" y="2179638"/>
            <a:ext cx="95250" cy="1393825"/>
          </a:xfrm>
          <a:prstGeom prst="straightConnector1">
            <a:avLst/>
          </a:prstGeom>
          <a:ln w="2857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7164388" y="1782763"/>
            <a:ext cx="1647825" cy="461962"/>
          </a:xfrm>
          <a:prstGeom prst="rect">
            <a:avLst/>
          </a:prstGeom>
          <a:solidFill>
            <a:srgbClr val="CC0066"/>
          </a:solidFill>
          <a:ln w="9525">
            <a:noFill/>
            <a:miter lim="800000"/>
            <a:headEnd/>
            <a:tailEnd/>
          </a:ln>
        </p:spPr>
        <p:txBody>
          <a:bodyPr>
            <a:spAutoFit/>
          </a:bodyPr>
          <a:lstStyle/>
          <a:p>
            <a:pPr algn="ctr"/>
            <a:r>
              <a:rPr lang="en-IE" sz="2400" b="1">
                <a:solidFill>
                  <a:schemeClr val="bg1"/>
                </a:solidFill>
              </a:rPr>
              <a:t>Net Tax</a:t>
            </a:r>
          </a:p>
        </p:txBody>
      </p:sp>
      <p:cxnSp>
        <p:nvCxnSpPr>
          <p:cNvPr id="31" name="Straight Arrow Connector 30"/>
          <p:cNvCxnSpPr/>
          <p:nvPr/>
        </p:nvCxnSpPr>
        <p:spPr>
          <a:xfrm>
            <a:off x="7796213" y="2244725"/>
            <a:ext cx="192087" cy="1328738"/>
          </a:xfrm>
          <a:prstGeom prst="straightConnector1">
            <a:avLst/>
          </a:prstGeom>
          <a:ln w="28575">
            <a:solidFill>
              <a:srgbClr val="99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3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2" animBg="1"/>
      <p:bldP spid="11" grpId="0" animBg="1"/>
      <p:bldP spid="11" grpId="1" animBg="1"/>
      <p:bldP spid="12"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13" y="2384425"/>
            <a:ext cx="7426325" cy="3813175"/>
          </a:xfrm>
        </p:spPr>
        <p:txBody>
          <a:bodyPr rtlCol="0">
            <a:normAutofit/>
          </a:bodyPr>
          <a:lstStyle/>
          <a:p>
            <a:pPr marL="0" indent="0" eaLnBrk="1" fontAlgn="auto" hangingPunct="1">
              <a:spcAft>
                <a:spcPts val="0"/>
              </a:spcAft>
              <a:buFont typeface="Arial" charset="0"/>
              <a:buNone/>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pic>
        <p:nvPicPr>
          <p:cNvPr id="5" name="Picture 2" descr="C:\Users\annie\Documents\project maths 12-13\school visits\records\st marks\WORK\taxation\tax pictures\IMG_2506.JPG"/>
          <p:cNvPicPr>
            <a:picLocks noChangeAspect="1" noChangeArrowheads="1"/>
          </p:cNvPicPr>
          <p:nvPr/>
        </p:nvPicPr>
        <p:blipFill>
          <a:blip r:embed="rId3"/>
          <a:srcRect/>
          <a:stretch>
            <a:fillRect/>
          </a:stretch>
        </p:blipFill>
        <p:spPr bwMode="auto">
          <a:xfrm>
            <a:off x="511175" y="1428750"/>
            <a:ext cx="8601075" cy="5032375"/>
          </a:xfrm>
          <a:prstGeom prst="rect">
            <a:avLst/>
          </a:prstGeom>
          <a:noFill/>
          <a:ln w="9525">
            <a:noFill/>
            <a:miter lim="800000"/>
            <a:headEnd/>
            <a:tailEnd/>
          </a:ln>
        </p:spPr>
      </p:pic>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4" name="Slide Number Placeholder 3"/>
          <p:cNvSpPr>
            <a:spLocks noGrp="1"/>
          </p:cNvSpPr>
          <p:nvPr>
            <p:ph type="sldNum" sz="quarter" idx="12"/>
          </p:nvPr>
        </p:nvSpPr>
        <p:spPr/>
        <p:txBody>
          <a:bodyPr/>
          <a:lstStyle/>
          <a:p>
            <a:pPr>
              <a:defRPr/>
            </a:pPr>
            <a:fld id="{372F293B-C899-4F5E-B70C-16E8A9FBBAE6}" type="slidenum">
              <a:rPr lang="en-IE" smtClean="0">
                <a:solidFill>
                  <a:prstClr val="black">
                    <a:tint val="75000"/>
                  </a:prstClr>
                </a:solidFill>
              </a:rPr>
              <a:pPr>
                <a:defRPr/>
              </a:pPr>
              <a:t>8</a:t>
            </a:fld>
            <a:endParaRPr lang="en-IE" dirty="0">
              <a:solidFill>
                <a:prstClr val="black">
                  <a:tint val="75000"/>
                </a:prstClr>
              </a:solidFill>
            </a:endParaRPr>
          </a:p>
        </p:txBody>
      </p:sp>
      <p:pic>
        <p:nvPicPr>
          <p:cNvPr id="1026" name="Picture 4"/>
          <p:cNvPicPr>
            <a:picLocks noChangeAspect="1" noChangeArrowheads="1"/>
          </p:cNvPicPr>
          <p:nvPr/>
        </p:nvPicPr>
        <p:blipFill>
          <a:blip r:embed="rId4"/>
          <a:srcRect/>
          <a:stretch>
            <a:fillRect/>
          </a:stretch>
        </p:blipFill>
        <p:spPr bwMode="auto">
          <a:xfrm>
            <a:off x="700088" y="1668463"/>
            <a:ext cx="7632700" cy="4310062"/>
          </a:xfrm>
          <a:prstGeom prst="rect">
            <a:avLst/>
          </a:prstGeom>
          <a:noFill/>
          <a:ln w="9525">
            <a:noFill/>
            <a:miter lim="800000"/>
            <a:headEnd/>
            <a:tailEnd/>
          </a:ln>
        </p:spPr>
      </p:pic>
      <p:sp>
        <p:nvSpPr>
          <p:cNvPr id="7" name="TextBox 6"/>
          <p:cNvSpPr txBox="1">
            <a:spLocks noChangeArrowheads="1"/>
          </p:cNvSpPr>
          <p:nvPr/>
        </p:nvSpPr>
        <p:spPr bwMode="auto">
          <a:xfrm>
            <a:off x="1403350" y="1268413"/>
            <a:ext cx="6567488" cy="396875"/>
          </a:xfrm>
          <a:prstGeom prst="rect">
            <a:avLst/>
          </a:prstGeom>
          <a:solidFill>
            <a:srgbClr val="990033"/>
          </a:solidFill>
          <a:ln w="9525">
            <a:noFill/>
            <a:miter lim="800000"/>
            <a:headEnd/>
            <a:tailEnd/>
          </a:ln>
        </p:spPr>
        <p:txBody>
          <a:bodyPr>
            <a:spAutoFit/>
          </a:bodyPr>
          <a:lstStyle/>
          <a:p>
            <a:pPr algn="ctr"/>
            <a:r>
              <a:rPr lang="en-IE" sz="2000" b="1">
                <a:solidFill>
                  <a:srgbClr val="FFFFFF"/>
                </a:solidFill>
              </a:rPr>
              <a:t>On-line interactive ready reckoner used</a:t>
            </a:r>
          </a:p>
        </p:txBody>
      </p:sp>
      <p:sp>
        <p:nvSpPr>
          <p:cNvPr id="6" name="TextBox 5"/>
          <p:cNvSpPr txBox="1">
            <a:spLocks noChangeArrowheads="1"/>
          </p:cNvSpPr>
          <p:nvPr/>
        </p:nvSpPr>
        <p:spPr bwMode="auto">
          <a:xfrm>
            <a:off x="1476375" y="1268413"/>
            <a:ext cx="7056438" cy="396875"/>
          </a:xfrm>
          <a:prstGeom prst="rect">
            <a:avLst/>
          </a:prstGeom>
          <a:solidFill>
            <a:srgbClr val="990033"/>
          </a:solidFill>
          <a:ln w="9525">
            <a:noFill/>
            <a:miter lim="800000"/>
            <a:headEnd/>
            <a:tailEnd/>
          </a:ln>
        </p:spPr>
        <p:txBody>
          <a:bodyPr>
            <a:spAutoFit/>
          </a:bodyPr>
          <a:lstStyle/>
          <a:p>
            <a:r>
              <a:rPr lang="en-IE" sz="2000" b="1">
                <a:solidFill>
                  <a:schemeClr val="bg1"/>
                </a:solidFill>
              </a:rPr>
              <a:t>Key words were added to the board as class progressed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bg/>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l="-1498" t="11064" r="1498" b="-8980"/>
          <a:stretch>
            <a:fillRect/>
          </a:stretch>
        </p:blipFill>
        <p:spPr bwMode="auto">
          <a:xfrm>
            <a:off x="61913" y="1816100"/>
            <a:ext cx="8872537" cy="5127625"/>
          </a:xfrm>
          <a:prstGeom prst="rect">
            <a:avLst/>
          </a:prstGeom>
          <a:noFill/>
          <a:ln w="9525">
            <a:noFill/>
            <a:miter lim="800000"/>
            <a:headEnd/>
            <a:tailEnd/>
          </a:ln>
        </p:spPr>
      </p:pic>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4" name="Slide Number Placeholder 3"/>
          <p:cNvSpPr>
            <a:spLocks noGrp="1"/>
          </p:cNvSpPr>
          <p:nvPr>
            <p:ph type="sldNum" sz="quarter" idx="12"/>
          </p:nvPr>
        </p:nvSpPr>
        <p:spPr/>
        <p:txBody>
          <a:bodyPr/>
          <a:lstStyle/>
          <a:p>
            <a:pPr>
              <a:defRPr/>
            </a:pPr>
            <a:fld id="{EE489191-4198-4CB2-9AAE-10543DAE3512}" type="slidenum">
              <a:rPr lang="en-IE" smtClean="0">
                <a:solidFill>
                  <a:prstClr val="black">
                    <a:tint val="75000"/>
                  </a:prstClr>
                </a:solidFill>
              </a:rPr>
              <a:pPr>
                <a:defRPr/>
              </a:pPr>
              <a:t>9</a:t>
            </a:fld>
            <a:endParaRPr lang="en-IE" dirty="0">
              <a:solidFill>
                <a:prstClr val="black">
                  <a:tint val="75000"/>
                </a:prstClr>
              </a:solidFill>
            </a:endParaRPr>
          </a:p>
        </p:txBody>
      </p:sp>
      <p:pic>
        <p:nvPicPr>
          <p:cNvPr id="1027" name="Picture 3"/>
          <p:cNvPicPr>
            <a:picLocks noChangeAspect="1" noChangeArrowheads="1"/>
          </p:cNvPicPr>
          <p:nvPr/>
        </p:nvPicPr>
        <p:blipFill>
          <a:blip r:embed="rId4"/>
          <a:srcRect/>
          <a:stretch>
            <a:fillRect/>
          </a:stretch>
        </p:blipFill>
        <p:spPr bwMode="auto">
          <a:xfrm>
            <a:off x="619125" y="1597025"/>
            <a:ext cx="7612063" cy="4398963"/>
          </a:xfrm>
          <a:prstGeom prst="rect">
            <a:avLst/>
          </a:prstGeom>
          <a:noFill/>
          <a:ln w="9525">
            <a:noFill/>
            <a:miter lim="800000"/>
            <a:headEnd/>
            <a:tailEnd/>
          </a:ln>
        </p:spPr>
      </p:pic>
      <p:pic>
        <p:nvPicPr>
          <p:cNvPr id="6" name="Picture 3"/>
          <p:cNvPicPr>
            <a:picLocks noChangeAspect="1" noChangeArrowheads="1"/>
          </p:cNvPicPr>
          <p:nvPr/>
        </p:nvPicPr>
        <p:blipFill>
          <a:blip r:embed="rId5"/>
          <a:srcRect/>
          <a:stretch>
            <a:fillRect/>
          </a:stretch>
        </p:blipFill>
        <p:spPr bwMode="auto">
          <a:xfrm>
            <a:off x="619125" y="1819275"/>
            <a:ext cx="7937500" cy="4362450"/>
          </a:xfrm>
          <a:prstGeom prst="rect">
            <a:avLst/>
          </a:prstGeom>
          <a:noFill/>
          <a:ln w="9525">
            <a:noFill/>
            <a:miter lim="800000"/>
            <a:headEnd/>
            <a:tailEnd/>
          </a:ln>
        </p:spPr>
      </p:pic>
      <p:sp>
        <p:nvSpPr>
          <p:cNvPr id="7" name="TextBox 6"/>
          <p:cNvSpPr txBox="1">
            <a:spLocks noChangeArrowheads="1"/>
          </p:cNvSpPr>
          <p:nvPr/>
        </p:nvSpPr>
        <p:spPr bwMode="auto">
          <a:xfrm>
            <a:off x="596900" y="1341438"/>
            <a:ext cx="8367713" cy="1014412"/>
          </a:xfrm>
          <a:prstGeom prst="rect">
            <a:avLst/>
          </a:prstGeom>
          <a:solidFill>
            <a:srgbClr val="CC0066"/>
          </a:solidFill>
          <a:ln w="9525">
            <a:noFill/>
            <a:miter lim="800000"/>
            <a:headEnd/>
            <a:tailEnd/>
          </a:ln>
        </p:spPr>
        <p:txBody>
          <a:bodyPr>
            <a:spAutoFit/>
          </a:bodyPr>
          <a:lstStyle/>
          <a:p>
            <a:r>
              <a:rPr lang="en-IE" sz="2000" b="1">
                <a:solidFill>
                  <a:schemeClr val="bg1"/>
                </a:solidFill>
              </a:rPr>
              <a:t>We had  4 envelopes each containing a question with 5 proposed answers to that question for each group. Envelope 1 distributed to each group followed by discussion, followed by envelope 2 etc.</a:t>
            </a:r>
          </a:p>
        </p:txBody>
      </p:sp>
      <p:sp>
        <p:nvSpPr>
          <p:cNvPr id="9" name="TextBox 8"/>
          <p:cNvSpPr txBox="1">
            <a:spLocks noChangeArrowheads="1"/>
          </p:cNvSpPr>
          <p:nvPr/>
        </p:nvSpPr>
        <p:spPr bwMode="auto">
          <a:xfrm>
            <a:off x="596900" y="1109663"/>
            <a:ext cx="8151813" cy="461962"/>
          </a:xfrm>
          <a:prstGeom prst="rect">
            <a:avLst/>
          </a:prstGeom>
          <a:solidFill>
            <a:srgbClr val="CC0066"/>
          </a:solidFill>
          <a:ln w="9525">
            <a:noFill/>
            <a:miter lim="800000"/>
            <a:headEnd/>
            <a:tailEnd/>
          </a:ln>
        </p:spPr>
        <p:txBody>
          <a:bodyPr>
            <a:spAutoFit/>
          </a:bodyPr>
          <a:lstStyle/>
          <a:p>
            <a:r>
              <a:rPr lang="en-IE" sz="2400" b="1">
                <a:solidFill>
                  <a:schemeClr val="bg1"/>
                </a:solidFill>
              </a:rPr>
              <a:t>5 proposed answers for each question only 1 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1416</Words>
  <Application>Microsoft Office PowerPoint</Application>
  <PresentationFormat>On-screen Show (4:3)</PresentationFormat>
  <Paragraphs>227</Paragraphs>
  <Slides>32</Slides>
  <Notes>32</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Maths Counts  Insights into Lesson Study</vt:lpstr>
      <vt:lpstr>St Mark’s Community School</vt:lpstr>
      <vt:lpstr>Insights into Lesson Study</vt:lpstr>
      <vt:lpstr>Introduction</vt:lpstr>
      <vt:lpstr>Introduction</vt:lpstr>
      <vt:lpstr>Introduction</vt:lpstr>
      <vt:lpstr>Introduction</vt:lpstr>
      <vt:lpstr>Introduction</vt:lpstr>
      <vt:lpstr>Introduction</vt:lpstr>
      <vt:lpstr>Introduction </vt:lpstr>
      <vt:lpstr>Introduction </vt:lpstr>
      <vt:lpstr>Reflections on the Lesson</vt:lpstr>
      <vt:lpstr> Student Learning   </vt:lpstr>
      <vt:lpstr>Student Understanding</vt:lpstr>
      <vt:lpstr>PowerPoint Presentation</vt:lpstr>
      <vt:lpstr>Student Learning</vt:lpstr>
      <vt:lpstr>Common Misconceptions</vt:lpstr>
      <vt:lpstr>Common Misconceptions</vt:lpstr>
      <vt:lpstr>Addressing Misconceptions </vt:lpstr>
      <vt:lpstr>Summary</vt:lpstr>
      <vt:lpstr>Summary</vt:lpstr>
      <vt:lpstr>Teaching Strategies </vt:lpstr>
      <vt:lpstr>Teaching Strategies</vt:lpstr>
      <vt:lpstr>Teaching Strategies</vt:lpstr>
      <vt:lpstr>Teaching Strategies</vt:lpstr>
      <vt:lpstr>Teaching Strategies</vt:lpstr>
      <vt:lpstr>Teaching Strategies</vt:lpstr>
      <vt:lpstr>Teaching Strategies</vt:lpstr>
      <vt:lpstr>Teaching Strategies</vt:lpstr>
      <vt:lpstr>Reflections on Lesson Study Process</vt:lpstr>
      <vt:lpstr>Reflections on Lesson Study Process</vt:lpstr>
      <vt:lpstr>Reflections on Lesson Study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110</cp:revision>
  <cp:lastPrinted>2013-08-30T17:48:04Z</cp:lastPrinted>
  <dcterms:created xsi:type="dcterms:W3CDTF">2013-08-28T18:56:52Z</dcterms:created>
  <dcterms:modified xsi:type="dcterms:W3CDTF">2013-11-21T10:16:16Z</dcterms:modified>
</cp:coreProperties>
</file>