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32"/>
  </p:notesMasterIdLst>
  <p:sldIdLst>
    <p:sldId id="256" r:id="rId2"/>
    <p:sldId id="257" r:id="rId3"/>
    <p:sldId id="259" r:id="rId4"/>
    <p:sldId id="258" r:id="rId5"/>
    <p:sldId id="273" r:id="rId6"/>
    <p:sldId id="260" r:id="rId7"/>
    <p:sldId id="303" r:id="rId8"/>
    <p:sldId id="286" r:id="rId9"/>
    <p:sldId id="261" r:id="rId10"/>
    <p:sldId id="288" r:id="rId11"/>
    <p:sldId id="287" r:id="rId12"/>
    <p:sldId id="291" r:id="rId13"/>
    <p:sldId id="292" r:id="rId14"/>
    <p:sldId id="294" r:id="rId15"/>
    <p:sldId id="296" r:id="rId16"/>
    <p:sldId id="293" r:id="rId17"/>
    <p:sldId id="297" r:id="rId18"/>
    <p:sldId id="298" r:id="rId19"/>
    <p:sldId id="299" r:id="rId20"/>
    <p:sldId id="300" r:id="rId21"/>
    <p:sldId id="301" r:id="rId22"/>
    <p:sldId id="302" r:id="rId23"/>
    <p:sldId id="262" r:id="rId24"/>
    <p:sldId id="263" r:id="rId25"/>
    <p:sldId id="274" r:id="rId26"/>
    <p:sldId id="265" r:id="rId27"/>
    <p:sldId id="267" r:id="rId28"/>
    <p:sldId id="278" r:id="rId29"/>
    <p:sldId id="281" r:id="rId30"/>
    <p:sldId id="27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mus_knox" initials="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C33"/>
    <a:srgbClr val="990033"/>
    <a:srgbClr val="DAD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87097" autoAdjust="0"/>
  </p:normalViewPr>
  <p:slideViewPr>
    <p:cSldViewPr>
      <p:cViewPr>
        <p:scale>
          <a:sx n="72" d="100"/>
          <a:sy n="72" d="100"/>
        </p:scale>
        <p:origin x="-1314" y="-72"/>
      </p:cViewPr>
      <p:guideLst>
        <p:guide orient="horz" pos="2160"/>
        <p:guide pos="2880"/>
      </p:guideLst>
    </p:cSldViewPr>
  </p:slideViewPr>
  <p:outlineViewPr>
    <p:cViewPr>
      <p:scale>
        <a:sx n="33" d="100"/>
        <a:sy n="33" d="100"/>
      </p:scale>
      <p:origin x="48" y="246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0DFA15-75A5-4A24-B246-A24A446C42D3}" type="datetimeFigureOut">
              <a:rPr lang="en-IE"/>
              <a:pPr>
                <a:defRPr/>
              </a:pPr>
              <a:t>21/11/2013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E77338-5D7E-4CCB-A6E6-59ECBE896B8B}" type="slidenum">
              <a:rPr lang="en-IE"/>
              <a:pPr>
                <a:defRPr/>
              </a:pPr>
              <a:t>‹#›</a:t>
            </a:fld>
            <a:endParaRPr lang="en-IE"/>
          </a:p>
        </p:txBody>
      </p:sp>
    </p:spTree>
    <p:extLst>
      <p:ext uri="{BB962C8B-B14F-4D97-AF65-F5344CB8AC3E}">
        <p14:creationId xmlns:p14="http://schemas.microsoft.com/office/powerpoint/2010/main" val="2888066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0FEB9632-44CD-43D6-87A5-2879CD401AD8}" type="slidenum">
              <a:rPr lang="en-IE" smtClean="0"/>
              <a:pPr>
                <a:defRPr/>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E0F19995-AD86-4E92-B943-5B9E9DE966BF}" type="slidenum">
              <a:rPr lang="en-IE" smtClean="0"/>
              <a:pPr>
                <a:defRPr/>
              </a:pPr>
              <a:t>12</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IE" dirty="0" smtClean="0"/>
          </a:p>
        </p:txBody>
      </p:sp>
      <p:sp>
        <p:nvSpPr>
          <p:cNvPr id="4" name="Slide Number Placeholder 3"/>
          <p:cNvSpPr>
            <a:spLocks noGrp="1"/>
          </p:cNvSpPr>
          <p:nvPr>
            <p:ph type="sldNum" sz="quarter" idx="5"/>
          </p:nvPr>
        </p:nvSpPr>
        <p:spPr/>
        <p:txBody>
          <a:bodyPr/>
          <a:lstStyle/>
          <a:p>
            <a:pPr>
              <a:defRPr/>
            </a:pPr>
            <a:fld id="{B65FB060-8214-410A-9B4A-510D894F5897}" type="slidenum">
              <a:rPr lang="en-IE" smtClean="0"/>
              <a:pPr>
                <a:defRPr/>
              </a:pPr>
              <a:t>14</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983304F0-3971-4BE7-9EDA-6BE95CBC0374}" type="slidenum">
              <a:rPr lang="en-IE" smtClean="0"/>
              <a:pPr>
                <a:defRPr/>
              </a:pPr>
              <a:t>15</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17</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18</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19</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20</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smtClean="0"/>
          </a:p>
        </p:txBody>
      </p:sp>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21</a:t>
            </a:fld>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22</a:t>
            </a:fld>
            <a:endParaRPr lang="en-I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1FA4EFDC-27E4-43DF-894A-CCA023F1DA5A}" type="slidenum">
              <a:rPr lang="en-IE" smtClean="0"/>
              <a:pPr>
                <a:defRPr/>
              </a:pPr>
              <a:t>23</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F3183869-0E17-4EDC-BFE1-956500265BF0}" type="slidenum">
              <a:rPr lang="en-IE" smtClean="0"/>
              <a:pPr>
                <a:defRPr/>
              </a:pPr>
              <a:t>2</a:t>
            </a:fld>
            <a:endParaRPr lang="en-I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C56F215B-46A0-4010-B171-39C34A6C968D}" type="slidenum">
              <a:rPr lang="en-IE" smtClean="0"/>
              <a:pPr>
                <a:defRPr/>
              </a:pPr>
              <a:t>24</a:t>
            </a:fld>
            <a:endParaRPr lang="en-I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128DF4F1-4FCB-437B-8877-3B5A771DE2F6}" type="slidenum">
              <a:rPr lang="en-IE" smtClean="0"/>
              <a:pPr>
                <a:defRPr/>
              </a:pPr>
              <a:t>25</a:t>
            </a:fld>
            <a:endParaRPr lang="en-I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D1CDB61D-393E-4982-867E-3FCC6AFFFEBF}" type="slidenum">
              <a:rPr lang="en-IE" smtClean="0"/>
              <a:pPr>
                <a:defRPr/>
              </a:pPr>
              <a:t>26</a:t>
            </a:fld>
            <a:endParaRPr lang="en-I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3EBB3DCA-7783-4C27-87AC-13FCDF46DD00}" type="slidenum">
              <a:rPr lang="en-IE" smtClean="0"/>
              <a:pPr>
                <a:defRPr/>
              </a:pPr>
              <a:t>27</a:t>
            </a:fld>
            <a:endParaRPr lang="en-I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91C30E34-65B9-40D7-9BAC-93770255B8AF}" type="slidenum">
              <a:rPr lang="en-IE" smtClean="0"/>
              <a:pPr>
                <a:defRPr/>
              </a:pPr>
              <a:t>28</a:t>
            </a:fld>
            <a:endParaRPr lang="en-I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3932E215-CB46-4F87-AF17-4AEE027F21D5}" type="slidenum">
              <a:rPr lang="en-IE" smtClean="0"/>
              <a:pPr>
                <a:defRPr/>
              </a:pPr>
              <a:t>29</a:t>
            </a:fld>
            <a:endParaRPr lang="en-I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569F9E5E-9BB1-4D9E-9506-CA6D8863EBDE}" type="slidenum">
              <a:rPr lang="en-IE" smtClean="0"/>
              <a:pPr>
                <a:defRPr/>
              </a:pPr>
              <a:t>30</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28A109-394A-47E1-B1AB-4256EA25370B}" type="slidenum">
              <a:rPr lang="en-IE">
                <a:cs typeface="Arial" charset="0"/>
              </a:rPr>
              <a:pPr fontAlgn="base">
                <a:spcBef>
                  <a:spcPct val="0"/>
                </a:spcBef>
                <a:spcAft>
                  <a:spcPct val="0"/>
                </a:spcAft>
                <a:defRPr/>
              </a:pPr>
              <a:t>3</a:t>
            </a:fld>
            <a:endParaRPr lang="en-IE">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13CF487E-EF87-4AAC-8A7C-A5B001BAC002}" type="slidenum">
              <a:rPr lang="en-IE" smtClean="0"/>
              <a:pPr>
                <a:defRPr/>
              </a:pPr>
              <a:t>4</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64BCDA7C-2A9F-4DB5-BCF0-8BA88D1951E8}" type="slidenum">
              <a:rPr lang="en-IE" smtClean="0"/>
              <a:pPr>
                <a:defRPr/>
              </a:pPr>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6</a:t>
            </a:fld>
            <a:endParaRPr lang="en-IE">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B65FB060-8214-410A-9B4A-510D894F5897}" type="slidenum">
              <a:rPr lang="en-IE" smtClean="0"/>
              <a:pPr>
                <a:defRPr/>
              </a:pPr>
              <a:t>9</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983304F0-3971-4BE7-9EDA-6BE95CBC0374}" type="slidenum">
              <a:rPr lang="en-IE" smtClean="0"/>
              <a:pPr>
                <a:defRPr/>
              </a:pPr>
              <a:t>10</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11</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C1B0384-E73E-4E3A-A8B7-CC8318395357}" type="datetime1">
              <a:rPr lang="en-IE"/>
              <a:pPr>
                <a:defRPr/>
              </a:pPr>
              <a:t>21/11/2013</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63CAE493-46F9-4E66-B177-6CB502D17350}" type="slidenum">
              <a:rPr lang="en-IE"/>
              <a:pPr>
                <a:defRPr/>
              </a:pPr>
              <a:t>‹#›</a:t>
            </a:fld>
            <a:endParaRPr lang="en-IE"/>
          </a:p>
        </p:txBody>
      </p:sp>
    </p:spTree>
    <p:extLst>
      <p:ext uri="{BB962C8B-B14F-4D97-AF65-F5344CB8AC3E}">
        <p14:creationId xmlns:p14="http://schemas.microsoft.com/office/powerpoint/2010/main" val="315792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BCD692D-773B-408F-B782-4A3CF44AEE65}" type="datetime1">
              <a:rPr lang="en-IE"/>
              <a:pPr>
                <a:defRPr/>
              </a:pPr>
              <a:t>21/11/2013</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9940D3DA-1538-450E-8801-88F653A578AB}" type="slidenum">
              <a:rPr lang="en-IE"/>
              <a:pPr>
                <a:defRPr/>
              </a:pPr>
              <a:t>‹#›</a:t>
            </a:fld>
            <a:endParaRPr lang="en-IE"/>
          </a:p>
        </p:txBody>
      </p:sp>
    </p:spTree>
    <p:extLst>
      <p:ext uri="{BB962C8B-B14F-4D97-AF65-F5344CB8AC3E}">
        <p14:creationId xmlns:p14="http://schemas.microsoft.com/office/powerpoint/2010/main" val="337758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C5B6D5-B689-4FB3-BD11-AD23EFC48A3A}" type="datetime1">
              <a:rPr lang="en-IE"/>
              <a:pPr>
                <a:defRPr/>
              </a:pPr>
              <a:t>21/11/2013</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A1FC19E1-C0B1-40C2-8AD8-04B75AADC19C}" type="slidenum">
              <a:rPr lang="en-IE"/>
              <a:pPr>
                <a:defRPr/>
              </a:pPr>
              <a:t>‹#›</a:t>
            </a:fld>
            <a:endParaRPr lang="en-IE"/>
          </a:p>
        </p:txBody>
      </p:sp>
    </p:spTree>
    <p:extLst>
      <p:ext uri="{BB962C8B-B14F-4D97-AF65-F5344CB8AC3E}">
        <p14:creationId xmlns:p14="http://schemas.microsoft.com/office/powerpoint/2010/main" val="231466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7"/>
          <p:cNvSpPr/>
          <p:nvPr userDrawn="1"/>
        </p:nvSpPr>
        <p:spPr>
          <a:xfrm>
            <a:off x="-26504" y="-33132"/>
            <a:ext cx="9183756" cy="6944140"/>
          </a:xfrm>
          <a:custGeom>
            <a:avLst/>
            <a:gdLst>
              <a:gd name="connsiteX0" fmla="*/ 0 w 9183756"/>
              <a:gd name="connsiteY0" fmla="*/ 0 h 6944140"/>
              <a:gd name="connsiteX1" fmla="*/ 543339 w 9183756"/>
              <a:gd name="connsiteY1" fmla="*/ 0 h 6944140"/>
              <a:gd name="connsiteX2" fmla="*/ 569843 w 9183756"/>
              <a:gd name="connsiteY2" fmla="*/ 6400800 h 6944140"/>
              <a:gd name="connsiteX3" fmla="*/ 9183756 w 9183756"/>
              <a:gd name="connsiteY3" fmla="*/ 6361044 h 6944140"/>
              <a:gd name="connsiteX4" fmla="*/ 9183756 w 9183756"/>
              <a:gd name="connsiteY4" fmla="*/ 6944140 h 6944140"/>
              <a:gd name="connsiteX5" fmla="*/ 13252 w 9183756"/>
              <a:gd name="connsiteY5" fmla="*/ 6917635 h 6944140"/>
              <a:gd name="connsiteX6" fmla="*/ 0 w 9183756"/>
              <a:gd name="connsiteY6" fmla="*/ 0 h 694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756" h="6944140">
                <a:moveTo>
                  <a:pt x="0" y="0"/>
                </a:moveTo>
                <a:lnTo>
                  <a:pt x="543339" y="0"/>
                </a:lnTo>
                <a:lnTo>
                  <a:pt x="569843" y="6400800"/>
                </a:lnTo>
                <a:lnTo>
                  <a:pt x="9183756" y="6361044"/>
                </a:lnTo>
                <a:lnTo>
                  <a:pt x="9183756" y="6944140"/>
                </a:lnTo>
                <a:lnTo>
                  <a:pt x="13252" y="6917635"/>
                </a:lnTo>
                <a:cubicBezTo>
                  <a:pt x="8835" y="4616174"/>
                  <a:pt x="4417" y="2314714"/>
                  <a:pt x="0" y="0"/>
                </a:cubicBezTo>
                <a:close/>
              </a:path>
            </a:pathLst>
          </a:custGeom>
          <a:gradFill flip="none" rotWithShape="1">
            <a:gsLst>
              <a:gs pos="19000">
                <a:srgbClr val="FDCC33"/>
              </a:gs>
              <a:gs pos="95000">
                <a:srgbClr val="990033"/>
              </a:gs>
              <a:gs pos="100000">
                <a:schemeClr val="accent1">
                  <a:tint val="23500"/>
                  <a:satMod val="160000"/>
                </a:schemeClr>
              </a:gs>
            </a:gsLst>
            <a:path path="shape">
              <a:fillToRect l="50000" t="50000" r="50000" b="50000"/>
            </a:path>
            <a:tileRect/>
          </a:gradFill>
          <a:ln>
            <a:noFill/>
          </a:ln>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2" name="Title 1"/>
          <p:cNvSpPr>
            <a:spLocks noGrp="1"/>
          </p:cNvSpPr>
          <p:nvPr>
            <p:ph type="title"/>
          </p:nvPr>
        </p:nvSpPr>
        <p:spPr>
          <a:xfrm>
            <a:off x="662880" y="274638"/>
            <a:ext cx="8229600" cy="1143000"/>
          </a:xfrm>
          <a:solidFill>
            <a:schemeClr val="tx1">
              <a:lumMod val="75000"/>
              <a:lumOff val="25000"/>
            </a:schemeClr>
          </a:solidFill>
          <a:effectLst>
            <a:softEdge rad="127000"/>
          </a:effectLst>
          <a:scene3d>
            <a:camera prst="obliqueBottomLeft"/>
            <a:lightRig rig="threePt" dir="t"/>
          </a:scene3d>
        </p:spPr>
        <p:txBody>
          <a:bodyPr/>
          <a:lstStyle>
            <a:lvl1pPr>
              <a:defRPr u="sng">
                <a:solidFill>
                  <a:schemeClr val="bg1">
                    <a:lumMod val="85000"/>
                  </a:schemeClr>
                </a:solidFill>
              </a:defRPr>
            </a:lvl1pPr>
          </a:lstStyle>
          <a:p>
            <a:r>
              <a:rPr lang="en-US" smtClean="0"/>
              <a:t>Click to edit Master title style</a:t>
            </a:r>
            <a:endParaRPr lang="en-IE"/>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F8FD7A-EF62-4B31-8CA7-A973D243A396}" type="datetime1">
              <a:rPr lang="en-IE"/>
              <a:pPr>
                <a:defRPr/>
              </a:pPr>
              <a:t>21/11/2013</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F887DBCE-88E3-479E-BE8F-A30AF07B032C}" type="slidenum">
              <a:rPr lang="en-IE"/>
              <a:pPr>
                <a:defRPr/>
              </a:pPr>
              <a:t>‹#›</a:t>
            </a:fld>
            <a:endParaRPr lang="en-IE"/>
          </a:p>
        </p:txBody>
      </p:sp>
    </p:spTree>
    <p:extLst>
      <p:ext uri="{BB962C8B-B14F-4D97-AF65-F5344CB8AC3E}">
        <p14:creationId xmlns:p14="http://schemas.microsoft.com/office/powerpoint/2010/main" val="424914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88B089-1F66-42B3-B0FA-48A6818D2447}" type="datetime1">
              <a:rPr lang="en-IE"/>
              <a:pPr>
                <a:defRPr/>
              </a:pPr>
              <a:t>21/11/2013</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3F5AFD6A-8AA8-419B-9AD5-C3151E9ED577}" type="slidenum">
              <a:rPr lang="en-IE"/>
              <a:pPr>
                <a:defRPr/>
              </a:pPr>
              <a:t>‹#›</a:t>
            </a:fld>
            <a:endParaRPr lang="en-IE"/>
          </a:p>
        </p:txBody>
      </p:sp>
    </p:spTree>
    <p:extLst>
      <p:ext uri="{BB962C8B-B14F-4D97-AF65-F5344CB8AC3E}">
        <p14:creationId xmlns:p14="http://schemas.microsoft.com/office/powerpoint/2010/main" val="279810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5BC701-614E-4805-9600-301DE9A112F8}" type="datetime1">
              <a:rPr lang="en-IE"/>
              <a:pPr>
                <a:defRPr/>
              </a:pPr>
              <a:t>21/11/2013</a:t>
            </a:fld>
            <a:endParaRPr lang="en-IE"/>
          </a:p>
        </p:txBody>
      </p:sp>
      <p:sp>
        <p:nvSpPr>
          <p:cNvPr id="6" name="Footer Placeholder 5"/>
          <p:cNvSpPr>
            <a:spLocks noGrp="1"/>
          </p:cNvSpPr>
          <p:nvPr>
            <p:ph type="ftr" sz="quarter" idx="11"/>
          </p:nvPr>
        </p:nvSpPr>
        <p:spPr/>
        <p:txBody>
          <a:bodyPr/>
          <a:lstStyle>
            <a:lvl1pPr>
              <a:defRPr/>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A6AD1E93-021D-42A0-9794-C5238E516A75}" type="slidenum">
              <a:rPr lang="en-IE"/>
              <a:pPr>
                <a:defRPr/>
              </a:pPr>
              <a:t>‹#›</a:t>
            </a:fld>
            <a:endParaRPr lang="en-IE"/>
          </a:p>
        </p:txBody>
      </p:sp>
    </p:spTree>
    <p:extLst>
      <p:ext uri="{BB962C8B-B14F-4D97-AF65-F5344CB8AC3E}">
        <p14:creationId xmlns:p14="http://schemas.microsoft.com/office/powerpoint/2010/main" val="74740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573CF12-40D5-4CBC-86B0-523B6269EC3E}" type="datetime1">
              <a:rPr lang="en-IE"/>
              <a:pPr>
                <a:defRPr/>
              </a:pPr>
              <a:t>21/11/2013</a:t>
            </a:fld>
            <a:endParaRPr lang="en-IE"/>
          </a:p>
        </p:txBody>
      </p:sp>
      <p:sp>
        <p:nvSpPr>
          <p:cNvPr id="8" name="Footer Placeholder 7"/>
          <p:cNvSpPr>
            <a:spLocks noGrp="1"/>
          </p:cNvSpPr>
          <p:nvPr>
            <p:ph type="ftr" sz="quarter" idx="11"/>
          </p:nvPr>
        </p:nvSpPr>
        <p:spPr/>
        <p:txBody>
          <a:bodyPr/>
          <a:lstStyle>
            <a:lvl1pPr>
              <a:defRPr/>
            </a:lvl1pPr>
          </a:lstStyle>
          <a:p>
            <a:pPr>
              <a:defRPr/>
            </a:pPr>
            <a:endParaRPr lang="en-IE"/>
          </a:p>
        </p:txBody>
      </p:sp>
      <p:sp>
        <p:nvSpPr>
          <p:cNvPr id="9" name="Slide Number Placeholder 8"/>
          <p:cNvSpPr>
            <a:spLocks noGrp="1"/>
          </p:cNvSpPr>
          <p:nvPr>
            <p:ph type="sldNum" sz="quarter" idx="12"/>
          </p:nvPr>
        </p:nvSpPr>
        <p:spPr/>
        <p:txBody>
          <a:bodyPr/>
          <a:lstStyle>
            <a:lvl1pPr>
              <a:defRPr/>
            </a:lvl1pPr>
          </a:lstStyle>
          <a:p>
            <a:pPr>
              <a:defRPr/>
            </a:pPr>
            <a:fld id="{5E112FEC-DA40-4383-88BE-F1214578F854}" type="slidenum">
              <a:rPr lang="en-IE"/>
              <a:pPr>
                <a:defRPr/>
              </a:pPr>
              <a:t>‹#›</a:t>
            </a:fld>
            <a:endParaRPr lang="en-IE"/>
          </a:p>
        </p:txBody>
      </p:sp>
    </p:spTree>
    <p:extLst>
      <p:ext uri="{BB962C8B-B14F-4D97-AF65-F5344CB8AC3E}">
        <p14:creationId xmlns:p14="http://schemas.microsoft.com/office/powerpoint/2010/main" val="172881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42130A-0EBB-4718-A172-C21F1847E268}" type="datetime1">
              <a:rPr lang="en-IE"/>
              <a:pPr>
                <a:defRPr/>
              </a:pPr>
              <a:t>21/11/2013</a:t>
            </a:fld>
            <a:endParaRPr lang="en-IE"/>
          </a:p>
        </p:txBody>
      </p:sp>
      <p:sp>
        <p:nvSpPr>
          <p:cNvPr id="4" name="Footer Placeholder 3"/>
          <p:cNvSpPr>
            <a:spLocks noGrp="1"/>
          </p:cNvSpPr>
          <p:nvPr>
            <p:ph type="ftr" sz="quarter" idx="11"/>
          </p:nvPr>
        </p:nvSpPr>
        <p:spPr/>
        <p:txBody>
          <a:bodyPr/>
          <a:lstStyle>
            <a:lvl1pPr>
              <a:defRPr/>
            </a:lvl1pPr>
          </a:lstStyle>
          <a:p>
            <a:pPr>
              <a:defRPr/>
            </a:pPr>
            <a:endParaRPr lang="en-IE"/>
          </a:p>
        </p:txBody>
      </p:sp>
      <p:sp>
        <p:nvSpPr>
          <p:cNvPr id="5" name="Slide Number Placeholder 4"/>
          <p:cNvSpPr>
            <a:spLocks noGrp="1"/>
          </p:cNvSpPr>
          <p:nvPr>
            <p:ph type="sldNum" sz="quarter" idx="12"/>
          </p:nvPr>
        </p:nvSpPr>
        <p:spPr/>
        <p:txBody>
          <a:bodyPr/>
          <a:lstStyle>
            <a:lvl1pPr>
              <a:defRPr/>
            </a:lvl1pPr>
          </a:lstStyle>
          <a:p>
            <a:pPr>
              <a:defRPr/>
            </a:pPr>
            <a:fld id="{733345DC-F265-4BC4-90B3-24109E40F863}" type="slidenum">
              <a:rPr lang="en-IE"/>
              <a:pPr>
                <a:defRPr/>
              </a:pPr>
              <a:t>‹#›</a:t>
            </a:fld>
            <a:endParaRPr lang="en-IE"/>
          </a:p>
        </p:txBody>
      </p:sp>
    </p:spTree>
    <p:extLst>
      <p:ext uri="{BB962C8B-B14F-4D97-AF65-F5344CB8AC3E}">
        <p14:creationId xmlns:p14="http://schemas.microsoft.com/office/powerpoint/2010/main" val="152678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F9A21CA-EC3E-49A8-A199-282574F877B9}" type="datetime1">
              <a:rPr lang="en-IE"/>
              <a:pPr>
                <a:defRPr/>
              </a:pPr>
              <a:t>21/11/2013</a:t>
            </a:fld>
            <a:endParaRPr lang="en-IE"/>
          </a:p>
        </p:txBody>
      </p:sp>
      <p:sp>
        <p:nvSpPr>
          <p:cNvPr id="3" name="Footer Placeholder 2"/>
          <p:cNvSpPr>
            <a:spLocks noGrp="1"/>
          </p:cNvSpPr>
          <p:nvPr>
            <p:ph type="ftr" sz="quarter" idx="11"/>
          </p:nvPr>
        </p:nvSpPr>
        <p:spPr/>
        <p:txBody>
          <a:bodyPr/>
          <a:lstStyle>
            <a:lvl1pPr>
              <a:defRPr/>
            </a:lvl1pPr>
          </a:lstStyle>
          <a:p>
            <a:pPr>
              <a:defRPr/>
            </a:pPr>
            <a:endParaRPr lang="en-IE"/>
          </a:p>
        </p:txBody>
      </p:sp>
      <p:sp>
        <p:nvSpPr>
          <p:cNvPr id="4" name="Slide Number Placeholder 3"/>
          <p:cNvSpPr>
            <a:spLocks noGrp="1"/>
          </p:cNvSpPr>
          <p:nvPr>
            <p:ph type="sldNum" sz="quarter" idx="12"/>
          </p:nvPr>
        </p:nvSpPr>
        <p:spPr/>
        <p:txBody>
          <a:bodyPr/>
          <a:lstStyle>
            <a:lvl1pPr>
              <a:defRPr/>
            </a:lvl1pPr>
          </a:lstStyle>
          <a:p>
            <a:pPr>
              <a:defRPr/>
            </a:pPr>
            <a:fld id="{6644DA02-170F-488F-9F01-CE493120A008}" type="slidenum">
              <a:rPr lang="en-IE"/>
              <a:pPr>
                <a:defRPr/>
              </a:pPr>
              <a:t>‹#›</a:t>
            </a:fld>
            <a:endParaRPr lang="en-IE"/>
          </a:p>
        </p:txBody>
      </p:sp>
    </p:spTree>
    <p:extLst>
      <p:ext uri="{BB962C8B-B14F-4D97-AF65-F5344CB8AC3E}">
        <p14:creationId xmlns:p14="http://schemas.microsoft.com/office/powerpoint/2010/main" val="149115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80629F5-5240-4045-8DCB-8A746B5494DA}" type="datetime1">
              <a:rPr lang="en-IE"/>
              <a:pPr>
                <a:defRPr/>
              </a:pPr>
              <a:t>21/11/2013</a:t>
            </a:fld>
            <a:endParaRPr lang="en-IE"/>
          </a:p>
        </p:txBody>
      </p:sp>
      <p:sp>
        <p:nvSpPr>
          <p:cNvPr id="6" name="Footer Placeholder 5"/>
          <p:cNvSpPr>
            <a:spLocks noGrp="1"/>
          </p:cNvSpPr>
          <p:nvPr>
            <p:ph type="ftr" sz="quarter" idx="11"/>
          </p:nvPr>
        </p:nvSpPr>
        <p:spPr/>
        <p:txBody>
          <a:bodyPr/>
          <a:lstStyle>
            <a:lvl1pPr>
              <a:defRPr/>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69DB3E6A-593A-4008-A20B-B40AB43F1755}" type="slidenum">
              <a:rPr lang="en-IE"/>
              <a:pPr>
                <a:defRPr/>
              </a:pPr>
              <a:t>‹#›</a:t>
            </a:fld>
            <a:endParaRPr lang="en-IE"/>
          </a:p>
        </p:txBody>
      </p:sp>
    </p:spTree>
    <p:extLst>
      <p:ext uri="{BB962C8B-B14F-4D97-AF65-F5344CB8AC3E}">
        <p14:creationId xmlns:p14="http://schemas.microsoft.com/office/powerpoint/2010/main" val="118539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90B46E-661E-40D4-858C-F99FB68813E9}" type="datetime1">
              <a:rPr lang="en-IE"/>
              <a:pPr>
                <a:defRPr/>
              </a:pPr>
              <a:t>21/11/2013</a:t>
            </a:fld>
            <a:endParaRPr lang="en-IE"/>
          </a:p>
        </p:txBody>
      </p:sp>
      <p:sp>
        <p:nvSpPr>
          <p:cNvPr id="6" name="Footer Placeholder 5"/>
          <p:cNvSpPr>
            <a:spLocks noGrp="1"/>
          </p:cNvSpPr>
          <p:nvPr>
            <p:ph type="ftr" sz="quarter" idx="11"/>
          </p:nvPr>
        </p:nvSpPr>
        <p:spPr/>
        <p:txBody>
          <a:bodyPr/>
          <a:lstStyle>
            <a:lvl1pPr>
              <a:defRPr/>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15227F39-F918-4DEF-9AA9-3609B8BA4043}" type="slidenum">
              <a:rPr lang="en-IE"/>
              <a:pPr>
                <a:defRPr/>
              </a:pPr>
              <a:t>‹#›</a:t>
            </a:fld>
            <a:endParaRPr lang="en-IE"/>
          </a:p>
        </p:txBody>
      </p:sp>
    </p:spTree>
    <p:extLst>
      <p:ext uri="{BB962C8B-B14F-4D97-AF65-F5344CB8AC3E}">
        <p14:creationId xmlns:p14="http://schemas.microsoft.com/office/powerpoint/2010/main" val="312227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678144E-9241-4A8A-B3F9-9A790DEFDADA}"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8" y="9525"/>
            <a:ext cx="8315325" cy="3275013"/>
          </a:xfrm>
          <a:gradFill>
            <a:gsLst>
              <a:gs pos="61000">
                <a:schemeClr val="accent6">
                  <a:lumMod val="60000"/>
                  <a:lumOff val="40000"/>
                </a:schemeClr>
              </a:gs>
              <a:gs pos="83000">
                <a:srgbClr val="990033"/>
              </a:gs>
              <a:gs pos="100000">
                <a:schemeClr val="accent1">
                  <a:tint val="23500"/>
                  <a:satMod val="160000"/>
                </a:schemeClr>
              </a:gs>
            </a:gsLst>
            <a:path path="shape">
              <a:fillToRect l="50000" t="50000" r="50000" b="50000"/>
            </a:path>
          </a:gradFill>
        </p:spPr>
        <p:txBody>
          <a:bodyPr rtlCol="0">
            <a:normAutofit/>
          </a:bodyPr>
          <a:lstStyle/>
          <a:p>
            <a:pPr eaLnBrk="1" fontAlgn="auto" hangingPunct="1">
              <a:spcAft>
                <a:spcPts val="0"/>
              </a:spcAft>
              <a:defRPr/>
            </a:pPr>
            <a:r>
              <a:rPr lang="en-IE" sz="7200" b="1" i="1" dirty="0">
                <a:solidFill>
                  <a:schemeClr val="tx1">
                    <a:lumMod val="85000"/>
                    <a:lumOff val="15000"/>
                  </a:schemeClr>
                </a:solidFill>
                <a:latin typeface="Bradley Hand ITC" pitchFamily="66" charset="0"/>
              </a:rPr>
              <a:t>Maths Counts </a:t>
            </a:r>
            <a:r>
              <a:rPr lang="en-IE" sz="4000" dirty="0">
                <a:solidFill>
                  <a:schemeClr val="tx1">
                    <a:lumMod val="85000"/>
                    <a:lumOff val="15000"/>
                  </a:schemeClr>
                </a:solidFill>
              </a:rPr>
              <a:t/>
            </a:r>
            <a:br>
              <a:rPr lang="en-IE" sz="4000" dirty="0">
                <a:solidFill>
                  <a:schemeClr val="tx1">
                    <a:lumMod val="85000"/>
                    <a:lumOff val="15000"/>
                  </a:schemeClr>
                </a:solidFill>
              </a:rPr>
            </a:br>
            <a:r>
              <a:rPr lang="en-IE" sz="5400" b="1" dirty="0">
                <a:solidFill>
                  <a:schemeClr val="tx1">
                    <a:lumMod val="85000"/>
                    <a:lumOff val="15000"/>
                  </a:schemeClr>
                </a:solidFill>
                <a:latin typeface="Century" pitchFamily="18" charset="0"/>
              </a:rPr>
              <a:t>Insights into Lesson </a:t>
            </a:r>
            <a:r>
              <a:rPr lang="en-IE" sz="5400" b="1" dirty="0" smtClean="0">
                <a:solidFill>
                  <a:schemeClr val="tx1">
                    <a:lumMod val="85000"/>
                    <a:lumOff val="15000"/>
                  </a:schemeClr>
                </a:solidFill>
                <a:latin typeface="Century" pitchFamily="18" charset="0"/>
              </a:rPr>
              <a:t>Study</a:t>
            </a:r>
            <a:endParaRPr lang="en-IE" sz="5400" dirty="0">
              <a:solidFill>
                <a:schemeClr val="tx1">
                  <a:lumMod val="85000"/>
                  <a:lumOff val="15000"/>
                </a:schemeClr>
              </a:solidFill>
            </a:endParaRPr>
          </a:p>
        </p:txBody>
      </p:sp>
      <p:sp>
        <p:nvSpPr>
          <p:cNvPr id="5" name="Subtitle 4"/>
          <p:cNvSpPr>
            <a:spLocks noGrp="1"/>
          </p:cNvSpPr>
          <p:nvPr>
            <p:ph type="subTitle" idx="1"/>
          </p:nvPr>
        </p:nvSpPr>
        <p:spPr/>
        <p:txBody>
          <a:bodyPr rtlCol="0">
            <a:normAutofit/>
          </a:bodyPr>
          <a:lstStyle/>
          <a:p>
            <a:pPr algn="l" eaLnBrk="1" fontAlgn="auto" hangingPunct="1">
              <a:spcAft>
                <a:spcPts val="0"/>
              </a:spcAft>
              <a:buFont typeface="Arial" pitchFamily="34" charset="0"/>
              <a:buNone/>
              <a:defRPr/>
            </a:pPr>
            <a:endParaRPr lang="en-IE" dirty="0"/>
          </a:p>
        </p:txBody>
      </p:sp>
      <p:pic>
        <p:nvPicPr>
          <p:cNvPr id="1027" name="Picture 1" descr="ProjectMathsLogo"/>
          <p:cNvPicPr>
            <a:picLocks noChangeAspect="1" noChangeArrowheads="1"/>
          </p:cNvPicPr>
          <p:nvPr/>
        </p:nvPicPr>
        <p:blipFill>
          <a:blip r:embed="rId3" cstate="print">
            <a:extLst/>
          </a:blip>
          <a:srcRect/>
          <a:stretch>
            <a:fillRect/>
          </a:stretch>
        </p:blipFill>
        <p:spPr bwMode="auto">
          <a:xfrm>
            <a:off x="1547127" y="5259790"/>
            <a:ext cx="1223962" cy="900112"/>
          </a:xfrm>
          <a:prstGeom prst="rect">
            <a:avLst/>
          </a:prstGeom>
          <a:noFill/>
          <a:ln>
            <a:noFill/>
          </a:ln>
          <a:scene3d>
            <a:camera prst="perspectiveContrastingRightFacing"/>
            <a:lightRig rig="threePt" dir="t"/>
          </a:scene3d>
          <a:sp3d>
            <a:bevelT/>
          </a:sp3d>
          <a:extLst/>
        </p:spPr>
      </p:pic>
      <p:pic>
        <p:nvPicPr>
          <p:cNvPr id="1028" name="Picture 4" descr="DEC jpeg"/>
          <p:cNvPicPr>
            <a:picLocks noChangeAspect="1" noChangeArrowheads="1"/>
          </p:cNvPicPr>
          <p:nvPr/>
        </p:nvPicPr>
        <p:blipFill>
          <a:blip r:embed="rId4" cstate="print">
            <a:extLst/>
          </a:blip>
          <a:srcRect/>
          <a:stretch>
            <a:fillRect/>
          </a:stretch>
        </p:blipFill>
        <p:spPr bwMode="auto">
          <a:xfrm>
            <a:off x="3347864" y="5268948"/>
            <a:ext cx="1116012" cy="900112"/>
          </a:xfrm>
          <a:prstGeom prst="rect">
            <a:avLst/>
          </a:prstGeom>
          <a:noFill/>
          <a:ln>
            <a:noFill/>
          </a:ln>
          <a:effectLst/>
          <a:scene3d>
            <a:camera prst="perspectiveContrastingRightFacing"/>
            <a:lightRig rig="threePt" dir="t"/>
          </a:scene3d>
          <a:sp3d>
            <a:bevelT/>
          </a:sp3d>
          <a:extLst/>
        </p:spPr>
      </p:pic>
      <p:pic>
        <p:nvPicPr>
          <p:cNvPr id="1029" name="Picture 5" descr="DESlogo"/>
          <p:cNvPicPr>
            <a:picLocks noChangeAspect="1" noChangeArrowheads="1"/>
          </p:cNvPicPr>
          <p:nvPr/>
        </p:nvPicPr>
        <p:blipFill>
          <a:blip r:embed="rId5" cstate="print">
            <a:extLst/>
          </a:blip>
          <a:srcRect/>
          <a:stretch>
            <a:fillRect/>
          </a:stretch>
        </p:blipFill>
        <p:spPr bwMode="auto">
          <a:xfrm>
            <a:off x="4788024" y="5259790"/>
            <a:ext cx="1295400" cy="900112"/>
          </a:xfrm>
          <a:prstGeom prst="rect">
            <a:avLst/>
          </a:prstGeom>
          <a:noFill/>
          <a:ln>
            <a:noFill/>
          </a:ln>
          <a:effectLst/>
          <a:scene3d>
            <a:camera prst="perspectiveContrastingRightFacing"/>
            <a:lightRig rig="threePt" dir="t"/>
          </a:scene3d>
          <a:sp3d>
            <a:bevelT/>
          </a:sp3d>
          <a:extLst/>
        </p:spPr>
      </p:pic>
      <p:pic>
        <p:nvPicPr>
          <p:cNvPr id="1030" name="Picture 6"/>
          <p:cNvPicPr>
            <a:picLocks noChangeAspect="1" noChangeArrowheads="1"/>
          </p:cNvPicPr>
          <p:nvPr/>
        </p:nvPicPr>
        <p:blipFill>
          <a:blip r:embed="rId6" cstate="print">
            <a:extLst/>
          </a:blip>
          <a:srcRect/>
          <a:stretch>
            <a:fillRect/>
          </a:stretch>
        </p:blipFill>
        <p:spPr bwMode="auto">
          <a:xfrm>
            <a:off x="6516216" y="5229200"/>
            <a:ext cx="1223962" cy="900112"/>
          </a:xfrm>
          <a:prstGeom prst="rect">
            <a:avLst/>
          </a:prstGeom>
          <a:noFill/>
          <a:ln>
            <a:noFill/>
          </a:ln>
          <a:effectLst/>
          <a:scene3d>
            <a:camera prst="perspectiveContrastingRightFacing"/>
            <a:lightRig rig="threePt" dir="t"/>
          </a:scene3d>
          <a:sp3d>
            <a:bevelT/>
          </a:sp3d>
          <a:extLst/>
        </p:spPr>
      </p:pic>
      <p:pic>
        <p:nvPicPr>
          <p:cNvPr id="13320"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7475" y="3211513"/>
            <a:ext cx="3829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978BF21-88BD-4D4A-8097-A01E2A8ED9E6}" type="slidenum">
              <a:rPr lang="en-IE" smtClean="0"/>
              <a:pPr>
                <a:defRPr/>
              </a:pPr>
              <a:t>1</a:t>
            </a:fld>
            <a:endParaRPr lang="en-I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What effective </a:t>
            </a:r>
            <a:r>
              <a:rPr lang="en-IE" dirty="0"/>
              <a:t>understanding of this </a:t>
            </a:r>
            <a:r>
              <a:rPr lang="en-IE" dirty="0" smtClean="0"/>
              <a:t>topic looks like:</a:t>
            </a:r>
          </a:p>
          <a:p>
            <a:pPr eaLnBrk="1" fontAlgn="auto" hangingPunct="1">
              <a:spcAft>
                <a:spcPts val="0"/>
              </a:spcAft>
              <a:buFont typeface="Arial" pitchFamily="34" charset="0"/>
              <a:buChar char="•"/>
              <a:defRPr/>
            </a:pPr>
            <a:endParaRPr lang="en-IE" dirty="0"/>
          </a:p>
        </p:txBody>
      </p:sp>
      <p:sp>
        <p:nvSpPr>
          <p:cNvPr id="4" name="Title 3"/>
          <p:cNvSpPr>
            <a:spLocks noGrp="1"/>
          </p:cNvSpPr>
          <p:nvPr>
            <p:ph type="title"/>
          </p:nvPr>
        </p:nvSpPr>
        <p:spPr>
          <a:ln>
            <a:miter lim="800000"/>
            <a:headEnd/>
            <a:tailEnd/>
          </a:ln>
          <a:extLst/>
        </p:spPr>
        <p:txBody>
          <a:bodyPr rtlCol="0">
            <a:normAutofit/>
          </a:bodyPr>
          <a:lstStyle/>
          <a:p>
            <a:pPr eaLnBrk="1" fontAlgn="auto" hangingPunct="1">
              <a:spcAft>
                <a:spcPts val="0"/>
              </a:spcAft>
              <a:defRPr/>
            </a:pPr>
            <a:endParaRPr lang="en-IE"/>
          </a:p>
        </p:txBody>
      </p:sp>
      <p:sp>
        <p:nvSpPr>
          <p:cNvPr id="5" name="Title 1"/>
          <p:cNvSpPr txBox="1">
            <a:spLocks/>
          </p:cNvSpPr>
          <p:nvPr/>
        </p:nvSpPr>
        <p:spPr>
          <a:xfrm>
            <a:off x="457200" y="44624"/>
            <a:ext cx="8229600" cy="1548000"/>
          </a:xfrm>
          <a:prstGeom prst="rect">
            <a:avLst/>
          </a:prstGeom>
          <a:solidFill>
            <a:schemeClr val="tx1">
              <a:lumMod val="75000"/>
              <a:lumOff val="25000"/>
            </a:schemeClr>
          </a:solidFill>
          <a:effectLst>
            <a:softEdge rad="127000"/>
          </a:effectLst>
          <a:scene3d>
            <a:camera prst="obliqueBottomLeft"/>
            <a:lightRig rig="threePt" dir="t"/>
          </a:scene3d>
        </p:spPr>
        <p:txBody>
          <a:bodyPr anchor="ctr"/>
          <a:lstStyle>
            <a:lvl1pPr algn="ctr" defTabSz="914400" rtl="0" eaLnBrk="1" latinLnBrk="0" hangingPunct="1">
              <a:spcBef>
                <a:spcPct val="0"/>
              </a:spcBef>
              <a:buNone/>
              <a:defRPr sz="4400" u="sng" kern="1200">
                <a:solidFill>
                  <a:schemeClr val="bg1">
                    <a:lumMod val="85000"/>
                  </a:schemeClr>
                </a:solidFill>
                <a:latin typeface="+mj-lt"/>
                <a:ea typeface="+mj-ea"/>
                <a:cs typeface="+mj-cs"/>
              </a:defRPr>
            </a:lvl1pPr>
          </a:lstStyle>
          <a:p>
            <a:pPr fontAlgn="auto">
              <a:spcAft>
                <a:spcPts val="0"/>
              </a:spcAft>
              <a:defRPr/>
            </a:pPr>
            <a:r>
              <a:rPr lang="en-IE" b="1" u="none" dirty="0" smtClean="0"/>
              <a:t>Effective Student Understanding</a:t>
            </a:r>
            <a:endParaRPr lang="en-IE" b="1" u="none" dirty="0"/>
          </a:p>
        </p:txBody>
      </p:sp>
      <p:sp>
        <p:nvSpPr>
          <p:cNvPr id="2" name="Slide Number Placeholder 1"/>
          <p:cNvSpPr>
            <a:spLocks noGrp="1"/>
          </p:cNvSpPr>
          <p:nvPr>
            <p:ph type="sldNum" sz="quarter" idx="12"/>
          </p:nvPr>
        </p:nvSpPr>
        <p:spPr/>
        <p:txBody>
          <a:bodyPr/>
          <a:lstStyle/>
          <a:p>
            <a:pPr>
              <a:defRPr/>
            </a:pPr>
            <a:fld id="{B7D81743-0CDA-48CD-B13A-552296DFE382}" type="slidenum">
              <a:rPr lang="en-IE" smtClean="0"/>
              <a:pPr>
                <a:defRPr/>
              </a:pPr>
              <a:t>10</a:t>
            </a:fld>
            <a:endParaRPr lang="en-I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11</a:t>
            </a:fld>
            <a:endParaRPr lang="en-IE"/>
          </a:p>
        </p:txBody>
      </p:sp>
      <p:pic>
        <p:nvPicPr>
          <p:cNvPr id="7" name="Picture 3"/>
          <p:cNvPicPr>
            <a:picLocks noGrp="1" noChangeAspect="1" noChangeArrowheads="1"/>
          </p:cNvPicPr>
          <p:nvPr>
            <p:ph idx="1"/>
          </p:nvPr>
        </p:nvPicPr>
        <p:blipFill>
          <a:blip r:embed="rId3" cstate="print"/>
          <a:srcRect/>
          <a:stretch>
            <a:fillRect/>
          </a:stretch>
        </p:blipFill>
        <p:spPr bwMode="auto">
          <a:xfrm>
            <a:off x="539552" y="1628800"/>
            <a:ext cx="3549377" cy="4463845"/>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1259632" y="188640"/>
            <a:ext cx="6400800" cy="144780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4355976" y="1484784"/>
            <a:ext cx="4400550" cy="2428875"/>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4347663" y="3933056"/>
            <a:ext cx="4796337" cy="23538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None/>
              <a:defRPr/>
            </a:pPr>
            <a:endParaRPr lang="en-IE" dirty="0"/>
          </a:p>
        </p:txBody>
      </p:sp>
      <p:sp>
        <p:nvSpPr>
          <p:cNvPr id="4" name="Slide Number Placeholder 3"/>
          <p:cNvSpPr>
            <a:spLocks noGrp="1"/>
          </p:cNvSpPr>
          <p:nvPr>
            <p:ph type="sldNum" sz="quarter" idx="12"/>
          </p:nvPr>
        </p:nvSpPr>
        <p:spPr/>
        <p:txBody>
          <a:bodyPr/>
          <a:lstStyle/>
          <a:p>
            <a:pPr>
              <a:defRPr/>
            </a:pPr>
            <a:fld id="{52191B51-29E1-4FFF-A38D-44A831953471}" type="slidenum">
              <a:rPr lang="en-IE" smtClean="0"/>
              <a:pPr>
                <a:defRPr/>
              </a:pPr>
              <a:t>12</a:t>
            </a:fld>
            <a:endParaRPr lang="en-IE"/>
          </a:p>
        </p:txBody>
      </p:sp>
      <p:pic>
        <p:nvPicPr>
          <p:cNvPr id="3075" name="Picture 3"/>
          <p:cNvPicPr>
            <a:picLocks noChangeAspect="1" noChangeArrowheads="1"/>
          </p:cNvPicPr>
          <p:nvPr/>
        </p:nvPicPr>
        <p:blipFill>
          <a:blip r:embed="rId3" cstate="print"/>
          <a:srcRect/>
          <a:stretch>
            <a:fillRect/>
          </a:stretch>
        </p:blipFill>
        <p:spPr bwMode="auto">
          <a:xfrm>
            <a:off x="1835696" y="1124744"/>
            <a:ext cx="2171700" cy="20002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410075" y="0"/>
            <a:ext cx="4733925" cy="306705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5076825" y="3284984"/>
            <a:ext cx="4067175" cy="3009900"/>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467544" y="5661248"/>
            <a:ext cx="6381750" cy="438150"/>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467544" y="476672"/>
            <a:ext cx="3907006" cy="368995"/>
          </a:xfrm>
          <a:prstGeom prst="rect">
            <a:avLst/>
          </a:prstGeom>
          <a:noFill/>
          <a:ln w="9525">
            <a:noFill/>
            <a:miter lim="800000"/>
            <a:headEnd/>
            <a:tailEnd/>
          </a:ln>
        </p:spPr>
      </p:pic>
      <p:pic>
        <p:nvPicPr>
          <p:cNvPr id="3080" name="Picture 8"/>
          <p:cNvPicPr>
            <a:picLocks noChangeAspect="1" noChangeArrowheads="1"/>
          </p:cNvPicPr>
          <p:nvPr/>
        </p:nvPicPr>
        <p:blipFill>
          <a:blip r:embed="rId8" cstate="print"/>
          <a:srcRect/>
          <a:stretch>
            <a:fillRect/>
          </a:stretch>
        </p:blipFill>
        <p:spPr bwMode="auto">
          <a:xfrm>
            <a:off x="827584" y="3284984"/>
            <a:ext cx="6467475"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Assignment 3 – Carnival Games</a:t>
            </a:r>
            <a:endParaRPr lang="en-IE" dirty="0"/>
          </a:p>
        </p:txBody>
      </p:sp>
      <p:sp>
        <p:nvSpPr>
          <p:cNvPr id="3" name="Content Placeholder 2"/>
          <p:cNvSpPr>
            <a:spLocks noGrp="1"/>
          </p:cNvSpPr>
          <p:nvPr>
            <p:ph idx="1"/>
          </p:nvPr>
        </p:nvSpPr>
        <p:spPr/>
        <p:txBody>
          <a:bodyPr/>
          <a:lstStyle/>
          <a:p>
            <a:endParaRPr lang="en-IE"/>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13</a:t>
            </a:fld>
            <a:endParaRPr lang="en-IE"/>
          </a:p>
        </p:txBody>
      </p:sp>
      <p:pic>
        <p:nvPicPr>
          <p:cNvPr id="4099" name="Picture 3"/>
          <p:cNvPicPr>
            <a:picLocks noChangeAspect="1" noChangeArrowheads="1"/>
          </p:cNvPicPr>
          <p:nvPr/>
        </p:nvPicPr>
        <p:blipFill>
          <a:blip r:embed="rId2" cstate="print"/>
          <a:srcRect/>
          <a:stretch>
            <a:fillRect/>
          </a:stretch>
        </p:blipFill>
        <p:spPr bwMode="auto">
          <a:xfrm>
            <a:off x="1187624" y="1628800"/>
            <a:ext cx="682942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944000"/>
          </a:xfrm>
          <a:ln>
            <a:miter lim="800000"/>
            <a:headEnd/>
            <a:tailEnd/>
          </a:ln>
          <a:extLst/>
        </p:spPr>
        <p:txBody>
          <a:bodyPr rtlCol="0">
            <a:noAutofit/>
          </a:bodyPr>
          <a:lstStyle/>
          <a:p>
            <a:pPr eaLnBrk="1" fontAlgn="auto" hangingPunct="1">
              <a:spcAft>
                <a:spcPts val="0"/>
              </a:spcAft>
              <a:defRPr/>
            </a:pPr>
            <a:r>
              <a:rPr lang="en-IE" b="1" u="none" dirty="0" smtClean="0"/>
              <a:t/>
            </a:r>
            <a:br>
              <a:rPr lang="en-IE" b="1" u="none" dirty="0" smtClean="0"/>
            </a:br>
            <a:r>
              <a:rPr lang="en-IE" b="1" u="none" dirty="0" smtClean="0"/>
              <a:t>Student Learning  </a:t>
            </a:r>
            <a:br>
              <a:rPr lang="en-IE" b="1" u="none" dirty="0" smtClean="0"/>
            </a:br>
            <a:endParaRPr lang="en-IE" sz="5400" b="1" u="none" dirty="0"/>
          </a:p>
        </p:txBody>
      </p:sp>
      <p:sp>
        <p:nvSpPr>
          <p:cNvPr id="3" name="Content Placeholder 2"/>
          <p:cNvSpPr>
            <a:spLocks noGrp="1"/>
          </p:cNvSpPr>
          <p:nvPr>
            <p:ph idx="1"/>
          </p:nvPr>
        </p:nvSpPr>
        <p:spPr>
          <a:xfrm>
            <a:off x="457200" y="1811338"/>
            <a:ext cx="8229600" cy="4786312"/>
          </a:xfrm>
        </p:spPr>
        <p:txBody>
          <a:bodyPr rtlCol="0">
            <a:normAutofit/>
          </a:bodyPr>
          <a:lstStyle/>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r>
              <a:rPr lang="en-IE" dirty="0" smtClean="0"/>
              <a:t>Data Collected from the Lesson:</a:t>
            </a:r>
          </a:p>
          <a:p>
            <a:pPr marL="514350" indent="-514350" eaLnBrk="1" fontAlgn="auto" hangingPunct="1">
              <a:spcAft>
                <a:spcPts val="0"/>
              </a:spcAft>
              <a:buFont typeface="+mj-lt"/>
              <a:buAutoNum type="arabicPeriod"/>
              <a:defRPr/>
            </a:pPr>
            <a:r>
              <a:rPr lang="en-IE" dirty="0" smtClean="0"/>
              <a:t>Motivation</a:t>
            </a:r>
          </a:p>
          <a:p>
            <a:pPr marL="514350" indent="-514350" eaLnBrk="1" fontAlgn="auto" hangingPunct="1">
              <a:spcAft>
                <a:spcPts val="0"/>
              </a:spcAft>
              <a:buFont typeface="+mj-lt"/>
              <a:buAutoNum type="arabicPeriod"/>
              <a:defRPr/>
            </a:pPr>
            <a:r>
              <a:rPr lang="en-IE" dirty="0" smtClean="0"/>
              <a:t>Social Behaviour</a:t>
            </a:r>
          </a:p>
          <a:p>
            <a:pPr marL="514350" indent="-514350" eaLnBrk="1" fontAlgn="auto" hangingPunct="1">
              <a:spcAft>
                <a:spcPts val="0"/>
              </a:spcAft>
              <a:buFont typeface="+mj-lt"/>
              <a:buAutoNum type="arabicPeriod"/>
              <a:defRPr/>
            </a:pPr>
            <a:r>
              <a:rPr lang="en-IE" dirty="0" smtClean="0"/>
              <a:t>Academic e.g. samples of students’ work</a:t>
            </a:r>
          </a:p>
          <a:p>
            <a:pPr marL="514350" indent="-514350" eaLnBrk="1" fontAlgn="auto" hangingPunct="1">
              <a:spcAft>
                <a:spcPts val="0"/>
              </a:spcAft>
              <a:buFont typeface="+mj-lt"/>
              <a:buAutoNum type="arabicPeriod"/>
              <a:defRPr/>
            </a:pPr>
            <a:endParaRPr lang="en-IE" dirty="0" smtClean="0"/>
          </a:p>
        </p:txBody>
      </p:sp>
      <p:sp>
        <p:nvSpPr>
          <p:cNvPr id="4" name="Slide Number Placeholder 3"/>
          <p:cNvSpPr>
            <a:spLocks noGrp="1"/>
          </p:cNvSpPr>
          <p:nvPr>
            <p:ph type="sldNum" sz="quarter" idx="12"/>
          </p:nvPr>
        </p:nvSpPr>
        <p:spPr/>
        <p:txBody>
          <a:bodyPr/>
          <a:lstStyle/>
          <a:p>
            <a:pPr>
              <a:defRPr/>
            </a:pPr>
            <a:fld id="{14B45F22-5B31-4218-983B-B5BC86660AFB}" type="slidenum">
              <a:rPr lang="en-IE" smtClean="0"/>
              <a:pPr>
                <a:defRPr/>
              </a:pPr>
              <a:t>14</a:t>
            </a:fld>
            <a:endParaRPr lang="en-I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What effective </a:t>
            </a:r>
            <a:r>
              <a:rPr lang="en-IE" dirty="0"/>
              <a:t>understanding of this </a:t>
            </a:r>
            <a:r>
              <a:rPr lang="en-IE" dirty="0" smtClean="0"/>
              <a:t>topic looks like:</a:t>
            </a:r>
          </a:p>
          <a:p>
            <a:pPr eaLnBrk="1" fontAlgn="auto" hangingPunct="1">
              <a:spcAft>
                <a:spcPts val="0"/>
              </a:spcAft>
              <a:buFont typeface="Arial" pitchFamily="34" charset="0"/>
              <a:buChar char="•"/>
              <a:defRPr/>
            </a:pPr>
            <a:endParaRPr lang="en-IE" dirty="0"/>
          </a:p>
        </p:txBody>
      </p:sp>
      <p:sp>
        <p:nvSpPr>
          <p:cNvPr id="4" name="Title 3"/>
          <p:cNvSpPr>
            <a:spLocks noGrp="1"/>
          </p:cNvSpPr>
          <p:nvPr>
            <p:ph type="title"/>
          </p:nvPr>
        </p:nvSpPr>
        <p:spPr>
          <a:ln>
            <a:miter lim="800000"/>
            <a:headEnd/>
            <a:tailEnd/>
          </a:ln>
          <a:extLst/>
        </p:spPr>
        <p:txBody>
          <a:bodyPr rtlCol="0">
            <a:normAutofit/>
          </a:bodyPr>
          <a:lstStyle/>
          <a:p>
            <a:pPr eaLnBrk="1" fontAlgn="auto" hangingPunct="1">
              <a:spcAft>
                <a:spcPts val="0"/>
              </a:spcAft>
              <a:defRPr/>
            </a:pPr>
            <a:endParaRPr lang="en-IE"/>
          </a:p>
        </p:txBody>
      </p:sp>
      <p:sp>
        <p:nvSpPr>
          <p:cNvPr id="5" name="Title 1"/>
          <p:cNvSpPr txBox="1">
            <a:spLocks/>
          </p:cNvSpPr>
          <p:nvPr/>
        </p:nvSpPr>
        <p:spPr>
          <a:xfrm>
            <a:off x="457200" y="44624"/>
            <a:ext cx="8229600" cy="1548000"/>
          </a:xfrm>
          <a:prstGeom prst="rect">
            <a:avLst/>
          </a:prstGeom>
          <a:solidFill>
            <a:schemeClr val="tx1">
              <a:lumMod val="75000"/>
              <a:lumOff val="25000"/>
            </a:schemeClr>
          </a:solidFill>
          <a:effectLst>
            <a:softEdge rad="127000"/>
          </a:effectLst>
          <a:scene3d>
            <a:camera prst="obliqueBottomLeft"/>
            <a:lightRig rig="threePt" dir="t"/>
          </a:scene3d>
        </p:spPr>
        <p:txBody>
          <a:bodyPr anchor="ctr"/>
          <a:lstStyle>
            <a:lvl1pPr algn="ctr" defTabSz="914400" rtl="0" eaLnBrk="1" latinLnBrk="0" hangingPunct="1">
              <a:spcBef>
                <a:spcPct val="0"/>
              </a:spcBef>
              <a:buNone/>
              <a:defRPr sz="4400" u="sng" kern="1200">
                <a:solidFill>
                  <a:schemeClr val="bg1">
                    <a:lumMod val="85000"/>
                  </a:schemeClr>
                </a:solidFill>
                <a:latin typeface="+mj-lt"/>
                <a:ea typeface="+mj-ea"/>
                <a:cs typeface="+mj-cs"/>
              </a:defRPr>
            </a:lvl1pPr>
          </a:lstStyle>
          <a:p>
            <a:pPr fontAlgn="auto">
              <a:spcAft>
                <a:spcPts val="0"/>
              </a:spcAft>
              <a:defRPr/>
            </a:pPr>
            <a:r>
              <a:rPr lang="en-IE" b="1" u="none" dirty="0" smtClean="0"/>
              <a:t>Examples of Students’ Work</a:t>
            </a:r>
            <a:endParaRPr lang="en-IE" b="1" u="none" dirty="0"/>
          </a:p>
        </p:txBody>
      </p:sp>
      <p:sp>
        <p:nvSpPr>
          <p:cNvPr id="2" name="Slide Number Placeholder 1"/>
          <p:cNvSpPr>
            <a:spLocks noGrp="1"/>
          </p:cNvSpPr>
          <p:nvPr>
            <p:ph type="sldNum" sz="quarter" idx="12"/>
          </p:nvPr>
        </p:nvSpPr>
        <p:spPr/>
        <p:txBody>
          <a:bodyPr/>
          <a:lstStyle/>
          <a:p>
            <a:pPr>
              <a:defRPr/>
            </a:pPr>
            <a:fld id="{B7D81743-0CDA-48CD-B13A-552296DFE382}" type="slidenum">
              <a:rPr lang="en-IE" smtClean="0"/>
              <a:pPr>
                <a:defRPr/>
              </a:pPr>
              <a:t>15</a:t>
            </a:fld>
            <a:endParaRPr lang="en-I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16</a:t>
            </a:fld>
            <a:endParaRPr lang="en-IE"/>
          </a:p>
        </p:txBody>
      </p:sp>
      <p:pic>
        <p:nvPicPr>
          <p:cNvPr id="5123" name="Picture 3"/>
          <p:cNvPicPr>
            <a:picLocks noChangeAspect="1" noChangeArrowheads="1"/>
          </p:cNvPicPr>
          <p:nvPr/>
        </p:nvPicPr>
        <p:blipFill>
          <a:blip r:embed="rId2" cstate="print"/>
          <a:srcRect/>
          <a:stretch>
            <a:fillRect/>
          </a:stretch>
        </p:blipFill>
        <p:spPr bwMode="auto">
          <a:xfrm>
            <a:off x="395536" y="476672"/>
            <a:ext cx="3794392" cy="3312368"/>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5292080" y="836712"/>
            <a:ext cx="3448050"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17</a:t>
            </a:fld>
            <a:endParaRPr lang="en-IE"/>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24" t="7" r="-210" b="6437"/>
          <a:stretch/>
        </p:blipFill>
        <p:spPr bwMode="auto">
          <a:xfrm>
            <a:off x="0" y="548680"/>
            <a:ext cx="4355976" cy="4824536"/>
          </a:xfrm>
          <a:prstGeom prst="rect">
            <a:avLst/>
          </a:prstGeom>
          <a:ln>
            <a:noFill/>
          </a:ln>
          <a:extLst>
            <a:ext uri="{53640926-AAD7-44D8-BBD7-CCE9431645EC}">
              <a14:shadowObscured xmlns:a14="http://schemas.microsoft.com/office/drawing/2010/main"/>
            </a:ext>
          </a:extLst>
        </p:spPr>
      </p:pic>
      <p:pic>
        <p:nvPicPr>
          <p:cNvPr id="6146" name="Picture 2"/>
          <p:cNvPicPr>
            <a:picLocks noChangeAspect="1" noChangeArrowheads="1"/>
          </p:cNvPicPr>
          <p:nvPr/>
        </p:nvPicPr>
        <p:blipFill>
          <a:blip r:embed="rId4" cstate="print"/>
          <a:srcRect/>
          <a:stretch>
            <a:fillRect/>
          </a:stretch>
        </p:blipFill>
        <p:spPr bwMode="auto">
          <a:xfrm>
            <a:off x="4107914" y="836712"/>
            <a:ext cx="5036086"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18</a:t>
            </a:fld>
            <a:endParaRPr lang="en-IE"/>
          </a:p>
        </p:txBody>
      </p:sp>
      <p:pic>
        <p:nvPicPr>
          <p:cNvPr id="7171" name="Picture 3"/>
          <p:cNvPicPr>
            <a:picLocks noChangeAspect="1" noChangeArrowheads="1"/>
          </p:cNvPicPr>
          <p:nvPr/>
        </p:nvPicPr>
        <p:blipFill>
          <a:blip r:embed="rId3" cstate="print"/>
          <a:srcRect/>
          <a:stretch>
            <a:fillRect/>
          </a:stretch>
        </p:blipFill>
        <p:spPr bwMode="auto">
          <a:xfrm>
            <a:off x="3457575" y="2132856"/>
            <a:ext cx="5686425" cy="4524375"/>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395536" y="332656"/>
            <a:ext cx="7759554" cy="1354634"/>
          </a:xfrm>
          <a:prstGeom prst="rect">
            <a:avLst/>
          </a:prstGeom>
          <a:noFill/>
          <a:ln w="9525">
            <a:noFill/>
            <a:miter lim="800000"/>
            <a:headEnd/>
            <a:tailEnd/>
          </a:ln>
        </p:spPr>
      </p:pic>
      <p:pic>
        <p:nvPicPr>
          <p:cNvPr id="7174" name="Picture 6"/>
          <p:cNvPicPr>
            <a:picLocks noGrp="1" noChangeAspect="1" noChangeArrowheads="1"/>
          </p:cNvPicPr>
          <p:nvPr>
            <p:ph idx="1"/>
          </p:nvPr>
        </p:nvPicPr>
        <p:blipFill>
          <a:blip r:embed="rId5" cstate="print"/>
          <a:srcRect/>
          <a:stretch>
            <a:fillRect/>
          </a:stretch>
        </p:blipFill>
        <p:spPr bwMode="auto">
          <a:xfrm>
            <a:off x="395536" y="1628800"/>
            <a:ext cx="5616624" cy="12144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19</a:t>
            </a:fld>
            <a:endParaRPr lang="en-IE"/>
          </a:p>
        </p:txBody>
      </p:sp>
      <p:pic>
        <p:nvPicPr>
          <p:cNvPr id="5" name="Picture 2"/>
          <p:cNvPicPr>
            <a:picLocks noChangeAspect="1" noChangeArrowheads="1"/>
          </p:cNvPicPr>
          <p:nvPr/>
        </p:nvPicPr>
        <p:blipFill>
          <a:blip r:embed="rId3" cstate="print"/>
          <a:srcRect/>
          <a:stretch>
            <a:fillRect/>
          </a:stretch>
        </p:blipFill>
        <p:spPr bwMode="auto">
          <a:xfrm>
            <a:off x="1547664" y="1196752"/>
            <a:ext cx="6480448" cy="5013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u="none" dirty="0" smtClean="0"/>
              <a:t>Scoil Mhuire Kanturk</a:t>
            </a:r>
            <a:endParaRPr lang="en-IE"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err="1" smtClean="0"/>
              <a:t>Mairead</a:t>
            </a:r>
            <a:r>
              <a:rPr lang="en-IE" dirty="0" smtClean="0"/>
              <a:t> Guiney</a:t>
            </a:r>
          </a:p>
          <a:p>
            <a:pPr eaLnBrk="1" fontAlgn="auto" hangingPunct="1">
              <a:spcAft>
                <a:spcPts val="0"/>
              </a:spcAft>
              <a:buFont typeface="Arial" pitchFamily="34" charset="0"/>
              <a:buChar char="•"/>
              <a:defRPr/>
            </a:pPr>
            <a:r>
              <a:rPr lang="en-IE" dirty="0" smtClean="0"/>
              <a:t>Tomás Twomey</a:t>
            </a:r>
          </a:p>
          <a:p>
            <a:pPr eaLnBrk="1" fontAlgn="auto" hangingPunct="1">
              <a:spcAft>
                <a:spcPts val="0"/>
              </a:spcAft>
              <a:buFont typeface="Arial" pitchFamily="34" charset="0"/>
              <a:buChar char="•"/>
              <a:defRPr/>
            </a:pPr>
            <a:r>
              <a:rPr lang="en-IE" dirty="0" smtClean="0"/>
              <a:t>5</a:t>
            </a:r>
            <a:r>
              <a:rPr lang="en-IE" baseline="30000" dirty="0" smtClean="0"/>
              <a:t>th</a:t>
            </a:r>
            <a:r>
              <a:rPr lang="en-IE" dirty="0" smtClean="0"/>
              <a:t> Year Higher Level</a:t>
            </a:r>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defRPr/>
            </a:pPr>
            <a:r>
              <a:rPr lang="en-IE" dirty="0" smtClean="0"/>
              <a:t>Carnival Games: Leaving Cert Probability</a:t>
            </a:r>
          </a:p>
          <a:p>
            <a:pPr eaLnBrk="1" fontAlgn="auto" hangingPunct="1">
              <a:spcAft>
                <a:spcPts val="0"/>
              </a:spcAft>
              <a:buFont typeface="Arial" pitchFamily="34" charset="0"/>
              <a:buChar char="•"/>
              <a:defRPr/>
            </a:pPr>
            <a:endParaRPr lang="en-IE" dirty="0"/>
          </a:p>
        </p:txBody>
      </p:sp>
      <p:sp>
        <p:nvSpPr>
          <p:cNvPr id="2" name="Slide Number Placeholder 1"/>
          <p:cNvSpPr>
            <a:spLocks noGrp="1"/>
          </p:cNvSpPr>
          <p:nvPr>
            <p:ph type="sldNum" sz="quarter" idx="12"/>
          </p:nvPr>
        </p:nvSpPr>
        <p:spPr/>
        <p:txBody>
          <a:bodyPr/>
          <a:lstStyle/>
          <a:p>
            <a:pPr>
              <a:defRPr/>
            </a:pPr>
            <a:fld id="{C4C1159C-7C80-4703-B1BC-9371318591D3}" type="slidenum">
              <a:rPr lang="en-IE" smtClean="0"/>
              <a:pPr>
                <a:defRPr/>
              </a:pPr>
              <a:t>2</a:t>
            </a:fld>
            <a:endParaRPr lang="en-IE"/>
          </a:p>
        </p:txBody>
      </p:sp>
      <p:pic>
        <p:nvPicPr>
          <p:cNvPr id="1026" name="Picture 2" descr="C:\Users\Thomas\Pictures\School\2011-Photos\School Crest.jpg"/>
          <p:cNvPicPr>
            <a:picLocks noChangeAspect="1" noChangeArrowheads="1"/>
          </p:cNvPicPr>
          <p:nvPr/>
        </p:nvPicPr>
        <p:blipFill>
          <a:blip r:embed="rId3" cstate="print"/>
          <a:srcRect/>
          <a:stretch>
            <a:fillRect/>
          </a:stretch>
        </p:blipFill>
        <p:spPr bwMode="auto">
          <a:xfrm>
            <a:off x="5364088" y="1340768"/>
            <a:ext cx="3438525" cy="3352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20</a:t>
            </a:fld>
            <a:endParaRPr lang="en-IE"/>
          </a:p>
        </p:txBody>
      </p:sp>
      <p:pic>
        <p:nvPicPr>
          <p:cNvPr id="1026" name="Picture 2" descr="C:\Users\Thomas\Documents\Assignments\dscn4553[1].jpg"/>
          <p:cNvPicPr>
            <a:picLocks noGrp="1" noChangeAspect="1" noChangeArrowheads="1"/>
          </p:cNvPicPr>
          <p:nvPr>
            <p:ph idx="1"/>
          </p:nvPr>
        </p:nvPicPr>
        <p:blipFill>
          <a:blip r:embed="rId3" cstate="print"/>
          <a:srcRect/>
          <a:stretch>
            <a:fillRect/>
          </a:stretch>
        </p:blipFill>
        <p:spPr bwMode="auto">
          <a:xfrm>
            <a:off x="0" y="0"/>
            <a:ext cx="5621767" cy="4216325"/>
          </a:xfrm>
          <a:prstGeom prst="rect">
            <a:avLst/>
          </a:prstGeom>
          <a:noFill/>
        </p:spPr>
      </p:pic>
      <p:pic>
        <p:nvPicPr>
          <p:cNvPr id="1027" name="Picture 3" descr="C:\Users\Thomas\Documents\Assignments\dscn4556[1].jpg"/>
          <p:cNvPicPr>
            <a:picLocks noChangeAspect="1" noChangeArrowheads="1"/>
          </p:cNvPicPr>
          <p:nvPr/>
        </p:nvPicPr>
        <p:blipFill>
          <a:blip r:embed="rId4" cstate="print"/>
          <a:srcRect/>
          <a:stretch>
            <a:fillRect/>
          </a:stretch>
        </p:blipFill>
        <p:spPr bwMode="auto">
          <a:xfrm>
            <a:off x="5508104" y="1624542"/>
            <a:ext cx="3635896" cy="484786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Royal Guess</a:t>
            </a: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21</a:t>
            </a:fld>
            <a:endParaRPr lang="en-IE"/>
          </a:p>
        </p:txBody>
      </p:sp>
      <p:pic>
        <p:nvPicPr>
          <p:cNvPr id="2051" name="Picture 3"/>
          <p:cNvPicPr>
            <a:picLocks noChangeAspect="1" noChangeArrowheads="1"/>
          </p:cNvPicPr>
          <p:nvPr/>
        </p:nvPicPr>
        <p:blipFill>
          <a:blip r:embed="rId3" cstate="print"/>
          <a:srcRect/>
          <a:stretch>
            <a:fillRect/>
          </a:stretch>
        </p:blipFill>
        <p:spPr bwMode="auto">
          <a:xfrm>
            <a:off x="6084168" y="4365104"/>
            <a:ext cx="1133475" cy="15811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7524328" y="4293096"/>
            <a:ext cx="1143000" cy="16478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3635896" y="1988840"/>
            <a:ext cx="1123950" cy="1562100"/>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4932040" y="1988840"/>
            <a:ext cx="1114425" cy="1590675"/>
          </a:xfrm>
          <a:prstGeom prst="rect">
            <a:avLst/>
          </a:prstGeom>
          <a:noFill/>
          <a:ln w="9525">
            <a:noFill/>
            <a:miter lim="800000"/>
            <a:headEnd/>
            <a:tailEnd/>
          </a:ln>
        </p:spPr>
      </p:pic>
      <p:pic>
        <p:nvPicPr>
          <p:cNvPr id="2055" name="Picture 7"/>
          <p:cNvPicPr>
            <a:picLocks noGrp="1" noChangeAspect="1" noChangeArrowheads="1"/>
          </p:cNvPicPr>
          <p:nvPr>
            <p:ph idx="1"/>
          </p:nvPr>
        </p:nvPicPr>
        <p:blipFill>
          <a:blip r:embed="rId7" cstate="print"/>
          <a:srcRect/>
          <a:stretch>
            <a:fillRect/>
          </a:stretch>
        </p:blipFill>
        <p:spPr bwMode="auto">
          <a:xfrm>
            <a:off x="827584" y="1988840"/>
            <a:ext cx="2686050" cy="1600200"/>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6156176" y="1988840"/>
            <a:ext cx="2638425" cy="1581150"/>
          </a:xfrm>
          <a:prstGeom prst="rect">
            <a:avLst/>
          </a:prstGeom>
          <a:noFill/>
          <a:ln w="9525">
            <a:noFill/>
            <a:miter lim="800000"/>
            <a:headEnd/>
            <a:tailEnd/>
          </a:ln>
        </p:spPr>
      </p:pic>
      <p:sp>
        <p:nvSpPr>
          <p:cNvPr id="15" name="TextBox 14"/>
          <p:cNvSpPr txBox="1"/>
          <p:nvPr/>
        </p:nvSpPr>
        <p:spPr>
          <a:xfrm>
            <a:off x="6228184" y="3933056"/>
            <a:ext cx="2592288" cy="369332"/>
          </a:xfrm>
          <a:prstGeom prst="rect">
            <a:avLst/>
          </a:prstGeom>
          <a:noFill/>
        </p:spPr>
        <p:txBody>
          <a:bodyPr wrap="square" rtlCol="0">
            <a:spAutoFit/>
          </a:bodyPr>
          <a:lstStyle/>
          <a:p>
            <a:r>
              <a:rPr lang="en-IE" b="1" dirty="0" smtClean="0"/>
              <a:t>Queen of Darkness!</a:t>
            </a:r>
            <a:endParaRPr lang="en-IE" b="1" dirty="0"/>
          </a:p>
        </p:txBody>
      </p:sp>
      <p:pic>
        <p:nvPicPr>
          <p:cNvPr id="2057" name="Picture 9"/>
          <p:cNvPicPr>
            <a:picLocks noChangeAspect="1" noChangeArrowheads="1"/>
          </p:cNvPicPr>
          <p:nvPr/>
        </p:nvPicPr>
        <p:blipFill>
          <a:blip r:embed="rId9" cstate="print"/>
          <a:srcRect/>
          <a:stretch>
            <a:fillRect/>
          </a:stretch>
        </p:blipFill>
        <p:spPr bwMode="auto">
          <a:xfrm>
            <a:off x="1403648" y="4149080"/>
            <a:ext cx="1638300" cy="1495425"/>
          </a:xfrm>
          <a:prstGeom prst="rect">
            <a:avLst/>
          </a:prstGeom>
          <a:noFill/>
          <a:ln w="9525">
            <a:noFill/>
            <a:miter lim="800000"/>
            <a:headEnd/>
            <a:tailEnd/>
          </a:ln>
        </p:spPr>
      </p:pic>
      <p:sp>
        <p:nvSpPr>
          <p:cNvPr id="17" name="TextBox 16"/>
          <p:cNvSpPr txBox="1"/>
          <p:nvPr/>
        </p:nvSpPr>
        <p:spPr>
          <a:xfrm>
            <a:off x="3779912" y="1556792"/>
            <a:ext cx="1811265" cy="369332"/>
          </a:xfrm>
          <a:prstGeom prst="rect">
            <a:avLst/>
          </a:prstGeom>
          <a:noFill/>
        </p:spPr>
        <p:txBody>
          <a:bodyPr wrap="none" rtlCol="0">
            <a:spAutoFit/>
          </a:bodyPr>
          <a:lstStyle/>
          <a:p>
            <a:r>
              <a:rPr lang="en-IE" b="1" dirty="0" smtClean="0"/>
              <a:t>Winning Cards</a:t>
            </a:r>
            <a:endParaRPr lang="en-IE"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22</a:t>
            </a:fld>
            <a:endParaRPr lang="en-IE"/>
          </a:p>
        </p:txBody>
      </p:sp>
      <p:pic>
        <p:nvPicPr>
          <p:cNvPr id="2050" name="Picture 2"/>
          <p:cNvPicPr>
            <a:picLocks noGrp="1" noChangeAspect="1" noChangeArrowheads="1"/>
          </p:cNvPicPr>
          <p:nvPr>
            <p:ph idx="1"/>
          </p:nvPr>
        </p:nvPicPr>
        <p:blipFill>
          <a:blip r:embed="rId3" cstate="print"/>
          <a:srcRect/>
          <a:stretch>
            <a:fillRect/>
          </a:stretch>
        </p:blipFill>
        <p:spPr bwMode="auto">
          <a:xfrm>
            <a:off x="0" y="0"/>
            <a:ext cx="5366389" cy="371703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271351" y="3717032"/>
            <a:ext cx="7872650" cy="2734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Summary of Student Learning</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Misconceptions/ Knowledge Gap</a:t>
            </a:r>
          </a:p>
          <a:p>
            <a:pPr eaLnBrk="1" fontAlgn="auto" hangingPunct="1">
              <a:spcAft>
                <a:spcPts val="0"/>
              </a:spcAft>
              <a:buFont typeface="Arial" pitchFamily="34" charset="0"/>
              <a:buChar char="•"/>
              <a:defRPr/>
            </a:pPr>
            <a:r>
              <a:rPr lang="en-IE" dirty="0" smtClean="0"/>
              <a:t>Expected value when two or more events</a:t>
            </a:r>
          </a:p>
          <a:p>
            <a:pPr eaLnBrk="1" fontAlgn="auto" hangingPunct="1">
              <a:spcAft>
                <a:spcPts val="0"/>
              </a:spcAft>
              <a:buFont typeface="Arial" pitchFamily="34" charset="0"/>
              <a:buChar char="•"/>
              <a:defRPr/>
            </a:pPr>
            <a:r>
              <a:rPr lang="en-IE" dirty="0" smtClean="0"/>
              <a:t>Concept of combined probabilities</a:t>
            </a:r>
          </a:p>
          <a:p>
            <a:pPr eaLnBrk="1" fontAlgn="auto" hangingPunct="1">
              <a:spcAft>
                <a:spcPts val="0"/>
              </a:spcAft>
              <a:buFont typeface="Arial" pitchFamily="34" charset="0"/>
              <a:buChar char="•"/>
              <a:defRPr/>
            </a:pPr>
            <a:r>
              <a:rPr lang="en-IE" dirty="0" smtClean="0"/>
              <a:t>Bernoulli Trials</a:t>
            </a:r>
          </a:p>
        </p:txBody>
      </p:sp>
      <p:sp>
        <p:nvSpPr>
          <p:cNvPr id="4" name="Slide Number Placeholder 3"/>
          <p:cNvSpPr>
            <a:spLocks noGrp="1"/>
          </p:cNvSpPr>
          <p:nvPr>
            <p:ph type="sldNum" sz="quarter" idx="12"/>
          </p:nvPr>
        </p:nvSpPr>
        <p:spPr/>
        <p:txBody>
          <a:bodyPr/>
          <a:lstStyle/>
          <a:p>
            <a:pPr>
              <a:defRPr/>
            </a:pPr>
            <a:fld id="{34DBA26A-A1FA-4E26-979B-FA8DB0CB722D}" type="slidenum">
              <a:rPr lang="en-IE" smtClean="0"/>
              <a:pPr>
                <a:defRPr/>
              </a:pPr>
              <a:t>23</a:t>
            </a:fld>
            <a:endParaRPr lang="en-I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0"/>
            <a:ext cx="8229600" cy="1548000"/>
          </a:xfrm>
          <a:ln>
            <a:miter lim="800000"/>
            <a:headEnd/>
            <a:tailEnd/>
          </a:ln>
          <a:extLst/>
        </p:spPr>
        <p:txBody>
          <a:bodyPr rtlCol="0">
            <a:noAutofit/>
          </a:bodyPr>
          <a:lstStyle/>
          <a:p>
            <a:pPr eaLnBrk="1" fontAlgn="auto" hangingPunct="1">
              <a:spcAft>
                <a:spcPts val="0"/>
              </a:spcAft>
              <a:defRPr/>
            </a:pPr>
            <a:r>
              <a:rPr lang="en-IE" b="1" u="none" dirty="0" smtClean="0"/>
              <a:t>Misconceptions</a:t>
            </a:r>
            <a:endParaRPr lang="en-IE" b="1" u="none" dirty="0"/>
          </a:p>
        </p:txBody>
      </p:sp>
      <p:sp>
        <p:nvSpPr>
          <p:cNvPr id="3" name="Content Placeholder 2"/>
          <p:cNvSpPr>
            <a:spLocks noGrp="1"/>
          </p:cNvSpPr>
          <p:nvPr>
            <p:ph idx="1"/>
          </p:nvPr>
        </p:nvSpPr>
        <p:spPr/>
        <p:txBody>
          <a:bodyPr rtlCol="0">
            <a:normAutofit/>
          </a:bodyPr>
          <a:lstStyle/>
          <a:p>
            <a:pPr marL="549275" indent="-457200" eaLnBrk="1" fontAlgn="auto" hangingPunct="1">
              <a:spcAft>
                <a:spcPts val="0"/>
              </a:spcAft>
              <a:defRPr/>
            </a:pPr>
            <a:r>
              <a:rPr lang="en-IE" dirty="0" smtClean="0"/>
              <a:t>Students realised their own misconceptions after completing various sections of Probability</a:t>
            </a:r>
          </a:p>
          <a:p>
            <a:pPr marL="549275" indent="-457200" eaLnBrk="1" fontAlgn="auto" hangingPunct="1">
              <a:spcAft>
                <a:spcPts val="0"/>
              </a:spcAft>
              <a:defRPr/>
            </a:pPr>
            <a:r>
              <a:rPr lang="en-IE" dirty="0" smtClean="0"/>
              <a:t>One student resubmitted after misconceptions were highlighted</a:t>
            </a:r>
          </a:p>
        </p:txBody>
      </p:sp>
      <p:sp>
        <p:nvSpPr>
          <p:cNvPr id="4" name="Slide Number Placeholder 3"/>
          <p:cNvSpPr>
            <a:spLocks noGrp="1"/>
          </p:cNvSpPr>
          <p:nvPr>
            <p:ph type="sldNum" sz="quarter" idx="12"/>
          </p:nvPr>
        </p:nvSpPr>
        <p:spPr/>
        <p:txBody>
          <a:bodyPr/>
          <a:lstStyle/>
          <a:p>
            <a:pPr>
              <a:defRPr/>
            </a:pPr>
            <a:fld id="{6D5C8632-FC67-439E-AC35-243E60CFD9CB}" type="slidenum">
              <a:rPr lang="en-IE" smtClean="0"/>
              <a:pPr>
                <a:defRPr/>
              </a:pPr>
              <a:t>24</a:t>
            </a:fld>
            <a:endParaRPr lang="en-I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Summary </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Once the topic was encountered in class the language and concepts were no longer alien to them which led to a greater understanding of the topic</a:t>
            </a:r>
          </a:p>
          <a:p>
            <a:pPr eaLnBrk="1" fontAlgn="auto" hangingPunct="1">
              <a:spcAft>
                <a:spcPts val="0"/>
              </a:spcAft>
              <a:buFont typeface="Arial" pitchFamily="34" charset="0"/>
              <a:buChar char="•"/>
              <a:defRPr/>
            </a:pPr>
            <a:r>
              <a:rPr lang="en-IE" dirty="0" smtClean="0"/>
              <a:t>Due to the initial method of learning students found recollection of the theory and concepts easier on revisiting the topic 12 months later</a:t>
            </a:r>
          </a:p>
          <a:p>
            <a:pPr eaLnBrk="1" fontAlgn="auto" hangingPunct="1">
              <a:spcAft>
                <a:spcPts val="0"/>
              </a:spcAft>
              <a:buFont typeface="Arial" pitchFamily="34" charset="0"/>
              <a:buChar char="•"/>
              <a:defRPr/>
            </a:pPr>
            <a:endParaRPr lang="en-IE" dirty="0" smtClean="0"/>
          </a:p>
          <a:p>
            <a:pPr marL="0" indent="0" eaLnBrk="1" fontAlgn="auto" hangingPunct="1">
              <a:spcAft>
                <a:spcPts val="0"/>
              </a:spcAft>
              <a:buFont typeface="Arial" pitchFamily="34" charset="0"/>
              <a:buNone/>
              <a:defRPr/>
            </a:pPr>
            <a:endParaRPr lang="en-IE" dirty="0"/>
          </a:p>
        </p:txBody>
      </p:sp>
      <p:sp>
        <p:nvSpPr>
          <p:cNvPr id="4" name="Slide Number Placeholder 3"/>
          <p:cNvSpPr>
            <a:spLocks noGrp="1"/>
          </p:cNvSpPr>
          <p:nvPr>
            <p:ph type="sldNum" sz="quarter" idx="12"/>
          </p:nvPr>
        </p:nvSpPr>
        <p:spPr/>
        <p:txBody>
          <a:bodyPr/>
          <a:lstStyle/>
          <a:p>
            <a:pPr>
              <a:defRPr/>
            </a:pPr>
            <a:fld id="{C4979E7F-673D-4108-949D-87F0AACF44A2}" type="slidenum">
              <a:rPr lang="en-IE" smtClean="0"/>
              <a:pPr>
                <a:defRPr/>
              </a:pPr>
              <a:t>25</a:t>
            </a:fld>
            <a:endParaRPr lang="en-I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Summary</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IE" dirty="0" smtClean="0"/>
              <a:t>The understandings we gained regarding students’ learning in Statistics and Probability as a result of being involved in the research lesson</a:t>
            </a:r>
          </a:p>
          <a:p>
            <a:pPr eaLnBrk="1" fontAlgn="auto" hangingPunct="1">
              <a:spcAft>
                <a:spcPts val="0"/>
              </a:spcAft>
              <a:buFont typeface="Arial" pitchFamily="34" charset="0"/>
              <a:buChar char="•"/>
              <a:defRPr/>
            </a:pPr>
            <a:r>
              <a:rPr lang="en-IE" dirty="0" smtClean="0"/>
              <a:t>Understanding after submission of assignments aided to understanding of topic when addressed in class</a:t>
            </a:r>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C904AA1F-FB70-40D0-991C-28E3027B7969}" type="slidenum">
              <a:rPr lang="en-IE" smtClean="0"/>
              <a:pPr>
                <a:defRPr/>
              </a:pPr>
              <a:t>26</a:t>
            </a:fld>
            <a:endParaRPr lang="en-I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548000"/>
          </a:xfrm>
          <a:ln>
            <a:miter lim="800000"/>
            <a:headEnd/>
            <a:tailEnd/>
          </a:ln>
          <a:extLst/>
        </p:spPr>
        <p:txBody>
          <a:bodyPr rtlCol="0">
            <a:noAutofit/>
          </a:bodyPr>
          <a:lstStyle/>
          <a:p>
            <a:pPr eaLnBrk="1" fontAlgn="auto" hangingPunct="1">
              <a:spcAft>
                <a:spcPts val="0"/>
              </a:spcAft>
              <a:defRPr/>
            </a:pPr>
            <a:r>
              <a:rPr lang="en-IE" b="1" u="none" dirty="0" smtClean="0"/>
              <a:t>Teaching Strategies</a:t>
            </a:r>
            <a:r>
              <a:rPr lang="en-IE" sz="3600" b="1" dirty="0" smtClean="0"/>
              <a:t/>
            </a:r>
            <a:br>
              <a:rPr lang="en-IE" sz="3600" b="1" dirty="0" smtClean="0"/>
            </a:br>
            <a:endParaRPr lang="en-IE" sz="3600" b="1" dirty="0"/>
          </a:p>
        </p:txBody>
      </p:sp>
      <p:sp>
        <p:nvSpPr>
          <p:cNvPr id="3" name="Content Placeholder 2"/>
          <p:cNvSpPr>
            <a:spLocks noGrp="1"/>
          </p:cNvSpPr>
          <p:nvPr>
            <p:ph idx="1"/>
          </p:nvPr>
        </p:nvSpPr>
        <p:spPr/>
        <p:txBody>
          <a:bodyPr rtlCol="0">
            <a:normAutofit lnSpcReduction="10000"/>
          </a:bodyPr>
          <a:lstStyle/>
          <a:p>
            <a:pPr marL="0" indent="0" eaLnBrk="1" fontAlgn="auto" hangingPunct="1">
              <a:spcAft>
                <a:spcPts val="0"/>
              </a:spcAft>
              <a:buFont typeface="Arial" charset="0"/>
              <a:buNone/>
              <a:defRPr/>
            </a:pPr>
            <a:r>
              <a:rPr lang="en-IE" b="1" dirty="0" smtClean="0"/>
              <a:t>     What </a:t>
            </a:r>
            <a:r>
              <a:rPr lang="en-IE" b="1" dirty="0"/>
              <a:t>did I notice about my own teaching?</a:t>
            </a:r>
            <a:endParaRPr lang="en-IE" dirty="0" smtClean="0"/>
          </a:p>
          <a:p>
            <a:pPr eaLnBrk="1" fontAlgn="auto" hangingPunct="1">
              <a:spcAft>
                <a:spcPts val="0"/>
              </a:spcAft>
              <a:buFont typeface="Arial" pitchFamily="34" charset="0"/>
              <a:buChar char="•"/>
              <a:defRPr/>
            </a:pPr>
            <a:r>
              <a:rPr lang="en-IE" dirty="0" smtClean="0"/>
              <a:t>We would prefer to get students to present their work to the class, which would allow for more discussion and understanding but the time constraints to complete the syllabus would not allow for this</a:t>
            </a:r>
          </a:p>
          <a:p>
            <a:pPr eaLnBrk="1" fontAlgn="auto" hangingPunct="1">
              <a:spcAft>
                <a:spcPts val="0"/>
              </a:spcAft>
              <a:buFont typeface="Arial" pitchFamily="34" charset="0"/>
              <a:buChar char="•"/>
              <a:defRPr/>
            </a:pPr>
            <a:r>
              <a:rPr lang="en-IE" dirty="0" smtClean="0"/>
              <a:t>Misconceptions were easier to deal with in a formal class setting as you could relate it to their own student work</a:t>
            </a:r>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sz="2800" dirty="0" smtClean="0"/>
          </a:p>
          <a:p>
            <a:pPr marL="514350" indent="-514350" eaLnBrk="1" fontAlgn="auto" hangingPunct="1">
              <a:spcAft>
                <a:spcPts val="0"/>
              </a:spcAft>
              <a:buFont typeface="+mj-lt"/>
              <a:buAutoNum type="arabicPeriod"/>
              <a:defRPr/>
            </a:pP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6F2E9E0E-9CA1-4F11-A2D3-11A3079E8819}" type="slidenum">
              <a:rPr lang="en-IE" smtClean="0"/>
              <a:pPr>
                <a:defRPr/>
              </a:pPr>
              <a:t>27</a:t>
            </a:fld>
            <a:endParaRPr lang="en-I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Teaching Strategies</a:t>
            </a:r>
            <a:endParaRPr lang="en-IE" b="1" u="none" dirty="0"/>
          </a:p>
        </p:txBody>
      </p:sp>
      <p:sp>
        <p:nvSpPr>
          <p:cNvPr id="3" name="Content Placeholder 2"/>
          <p:cNvSpPr>
            <a:spLocks noGrp="1"/>
          </p:cNvSpPr>
          <p:nvPr>
            <p:ph idx="1"/>
          </p:nvPr>
        </p:nvSpPr>
        <p:spPr/>
        <p:txBody>
          <a:bodyPr rtlCol="0">
            <a:normAutofit/>
          </a:bodyPr>
          <a:lstStyle/>
          <a:p>
            <a:pPr algn="ctr" eaLnBrk="1" fontAlgn="auto" hangingPunct="1">
              <a:spcAft>
                <a:spcPts val="0"/>
              </a:spcAft>
              <a:buNone/>
              <a:defRPr/>
            </a:pPr>
            <a:r>
              <a:rPr lang="en-IE" dirty="0"/>
              <a:t>Was it difficult to facilitate and sustain communication and collaboration during the lesson?</a:t>
            </a:r>
          </a:p>
          <a:p>
            <a:pPr marL="0" indent="0" eaLnBrk="1" fontAlgn="auto" hangingPunct="1">
              <a:spcAft>
                <a:spcPts val="0"/>
              </a:spcAft>
              <a:buNone/>
              <a:defRPr/>
            </a:pPr>
            <a:r>
              <a:rPr lang="en-IE" dirty="0" err="1" smtClean="0"/>
              <a:t>Edmodo</a:t>
            </a:r>
            <a:r>
              <a:rPr lang="en-IE" dirty="0" smtClean="0"/>
              <a:t>:</a:t>
            </a:r>
          </a:p>
          <a:p>
            <a:r>
              <a:rPr lang="en-IE" dirty="0"/>
              <a:t>No online interaction due to competitiveness</a:t>
            </a:r>
          </a:p>
          <a:p>
            <a:r>
              <a:rPr lang="en-IE" dirty="0"/>
              <a:t>Groups would communicate more</a:t>
            </a:r>
          </a:p>
          <a:p>
            <a:pPr marL="0" indent="0" eaLnBrk="1" fontAlgn="auto" hangingPunct="1">
              <a:spcAft>
                <a:spcPts val="0"/>
              </a:spcAft>
              <a:buNone/>
              <a:defRPr/>
            </a:pPr>
            <a:endParaRPr lang="en-IE" dirty="0"/>
          </a:p>
        </p:txBody>
      </p:sp>
      <p:sp>
        <p:nvSpPr>
          <p:cNvPr id="4" name="Slide Number Placeholder 3"/>
          <p:cNvSpPr>
            <a:spLocks noGrp="1"/>
          </p:cNvSpPr>
          <p:nvPr>
            <p:ph type="sldNum" sz="quarter" idx="12"/>
          </p:nvPr>
        </p:nvSpPr>
        <p:spPr/>
        <p:txBody>
          <a:bodyPr/>
          <a:lstStyle/>
          <a:p>
            <a:pPr>
              <a:defRPr/>
            </a:pPr>
            <a:fld id="{AA683866-A281-42A2-8531-F89C71C67037}" type="slidenum">
              <a:rPr lang="en-IE" smtClean="0"/>
              <a:pPr>
                <a:defRPr/>
              </a:pPr>
              <a:t>28</a:t>
            </a:fld>
            <a:endParaRPr lang="en-I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p:txBody>
          <a:bodyPr rtlCol="0">
            <a:normAutofit/>
          </a:bodyPr>
          <a:lstStyle/>
          <a:p>
            <a:pPr algn="ctr" eaLnBrk="1" fontAlgn="auto" hangingPunct="1">
              <a:spcAft>
                <a:spcPts val="0"/>
              </a:spcAft>
              <a:buNone/>
              <a:defRPr/>
            </a:pPr>
            <a:r>
              <a:rPr lang="en-IE" dirty="0" smtClean="0"/>
              <a:t>What </a:t>
            </a:r>
            <a:r>
              <a:rPr lang="en-IE" dirty="0"/>
              <a:t>changes would I make in the </a:t>
            </a:r>
            <a:r>
              <a:rPr lang="en-IE" dirty="0" smtClean="0"/>
              <a:t>future, </a:t>
            </a:r>
            <a:r>
              <a:rPr lang="en-IE" dirty="0"/>
              <a:t>based on what I have learned in my </a:t>
            </a:r>
            <a:r>
              <a:rPr lang="en-IE" dirty="0" smtClean="0"/>
              <a:t>teaching, </a:t>
            </a:r>
            <a:r>
              <a:rPr lang="en-IE" dirty="0"/>
              <a:t>to address students’ </a:t>
            </a:r>
            <a:r>
              <a:rPr lang="en-IE" dirty="0" smtClean="0"/>
              <a:t>misconceptions?</a:t>
            </a:r>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r>
              <a:rPr lang="en-IE" dirty="0" smtClean="0"/>
              <a:t>Social Behaviour (paired/group work)</a:t>
            </a:r>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r>
              <a:rPr lang="en-IE" dirty="0" smtClean="0"/>
              <a:t>Transition Year?</a:t>
            </a:r>
          </a:p>
        </p:txBody>
      </p:sp>
      <p:sp>
        <p:nvSpPr>
          <p:cNvPr id="4" name="Slide Number Placeholder 3"/>
          <p:cNvSpPr>
            <a:spLocks noGrp="1"/>
          </p:cNvSpPr>
          <p:nvPr>
            <p:ph type="sldNum" sz="quarter" idx="12"/>
          </p:nvPr>
        </p:nvSpPr>
        <p:spPr/>
        <p:txBody>
          <a:bodyPr/>
          <a:lstStyle/>
          <a:p>
            <a:pPr>
              <a:defRPr/>
            </a:pPr>
            <a:fld id="{B5137E78-7D03-4F29-A8B9-799A6B4A6866}" type="slidenum">
              <a:rPr lang="en-IE" smtClean="0"/>
              <a:pPr>
                <a:defRPr/>
              </a:pPr>
              <a:t>29</a:t>
            </a:fld>
            <a:endParaRPr lang="en-I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Insights into Lesson Study</a:t>
            </a:r>
            <a:endParaRPr lang="en-IE"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sz="2800" dirty="0" smtClean="0"/>
              <a:t>Introduction: Focus of Lesson</a:t>
            </a:r>
          </a:p>
          <a:p>
            <a:pPr eaLnBrk="1" fontAlgn="auto" hangingPunct="1">
              <a:spcAft>
                <a:spcPts val="0"/>
              </a:spcAft>
              <a:buFont typeface="Arial" pitchFamily="34" charset="0"/>
              <a:buChar char="•"/>
              <a:defRPr/>
            </a:pPr>
            <a:r>
              <a:rPr lang="en-IE" sz="2800" dirty="0" smtClean="0"/>
              <a:t>Student Learning : What we learned about students’ understanding based on data collected</a:t>
            </a:r>
          </a:p>
          <a:p>
            <a:pPr eaLnBrk="1" fontAlgn="auto" hangingPunct="1">
              <a:spcAft>
                <a:spcPts val="0"/>
              </a:spcAft>
              <a:buFont typeface="Arial" pitchFamily="34" charset="0"/>
              <a:buChar char="•"/>
              <a:defRPr/>
            </a:pPr>
            <a:r>
              <a:rPr lang="en-IE" sz="2800" dirty="0" smtClean="0"/>
              <a:t>Teaching Strategies: What we noticed about our own teaching</a:t>
            </a:r>
          </a:p>
          <a:p>
            <a:pPr eaLnBrk="1" fontAlgn="auto" hangingPunct="1">
              <a:spcAft>
                <a:spcPts val="0"/>
              </a:spcAft>
              <a:buFont typeface="Arial" pitchFamily="34" charset="0"/>
              <a:buChar char="•"/>
              <a:defRPr/>
            </a:pPr>
            <a:r>
              <a:rPr lang="en-IE" sz="2800" dirty="0" smtClean="0"/>
              <a:t>Strengths &amp; Weaknesses of adopting the Lesson Study process</a:t>
            </a:r>
          </a:p>
          <a:p>
            <a:pPr marL="571500" indent="-571500" eaLnBrk="1" fontAlgn="auto" hangingPunct="1">
              <a:spcAft>
                <a:spcPts val="0"/>
              </a:spcAft>
              <a:buFont typeface="+mj-lt"/>
              <a:buAutoNum type="romanUcPeriod"/>
              <a:defRPr/>
            </a:pPr>
            <a:endParaRPr lang="en-IE" dirty="0"/>
          </a:p>
        </p:txBody>
      </p:sp>
      <p:sp>
        <p:nvSpPr>
          <p:cNvPr id="4" name="Slide Number Placeholder 3"/>
          <p:cNvSpPr>
            <a:spLocks noGrp="1"/>
          </p:cNvSpPr>
          <p:nvPr>
            <p:ph type="sldNum" sz="quarter" idx="12"/>
          </p:nvPr>
        </p:nvSpPr>
        <p:spPr/>
        <p:txBody>
          <a:bodyPr/>
          <a:lstStyle/>
          <a:p>
            <a:pPr>
              <a:defRPr/>
            </a:pPr>
            <a:fld id="{D6488D1F-1DDB-4D1D-A834-76D2CCF8B41A}" type="slidenum">
              <a:rPr lang="en-IE" smtClean="0"/>
              <a:pPr>
                <a:defRPr/>
              </a:pPr>
              <a:t>3</a:t>
            </a:fld>
            <a:endParaRPr lang="en-I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
            <a:ext cx="8229600" cy="1548000"/>
          </a:xfrm>
          <a:ln>
            <a:miter lim="800000"/>
            <a:headEnd/>
            <a:tailEnd/>
          </a:ln>
          <a:extLst/>
        </p:spPr>
        <p:txBody>
          <a:bodyPr rtlCol="0">
            <a:normAutofit/>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p:txBody>
          <a:bodyPr rtlCol="0">
            <a:normAutofit/>
          </a:bodyPr>
          <a:lstStyle/>
          <a:p>
            <a:pPr marL="0" indent="0" algn="ctr" eaLnBrk="1" fontAlgn="auto" hangingPunct="1">
              <a:spcAft>
                <a:spcPts val="0"/>
              </a:spcAft>
              <a:buFont typeface="Arial" charset="0"/>
              <a:buNone/>
              <a:defRPr/>
            </a:pPr>
            <a:r>
              <a:rPr lang="en-IE" b="1" dirty="0" smtClean="0"/>
              <a:t>Strengths &amp; Weaknesses</a:t>
            </a:r>
          </a:p>
          <a:p>
            <a:pPr eaLnBrk="1" fontAlgn="auto" hangingPunct="1">
              <a:spcAft>
                <a:spcPts val="0"/>
              </a:spcAft>
              <a:defRPr/>
            </a:pPr>
            <a:r>
              <a:rPr lang="en-IE" dirty="0" smtClean="0"/>
              <a:t>As a mathematics team how has Lesson Study impacted on the way we work with other colleagues?</a:t>
            </a:r>
          </a:p>
          <a:p>
            <a:pPr eaLnBrk="1" fontAlgn="auto" hangingPunct="1">
              <a:spcAft>
                <a:spcPts val="0"/>
              </a:spcAft>
              <a:defRPr/>
            </a:pPr>
            <a:r>
              <a:rPr lang="en-IE" dirty="0"/>
              <a:t>Personally, how has Lesson Study supported my growth as a teacher</a:t>
            </a:r>
            <a:r>
              <a:rPr lang="en-IE" dirty="0" smtClean="0"/>
              <a:t>?</a:t>
            </a:r>
          </a:p>
          <a:p>
            <a:pPr eaLnBrk="1" fontAlgn="auto" hangingPunct="1">
              <a:spcAft>
                <a:spcPts val="0"/>
              </a:spcAft>
              <a:defRPr/>
            </a:pPr>
            <a:endParaRPr lang="en-IE" dirty="0" smtClean="0"/>
          </a:p>
          <a:p>
            <a:pPr eaLnBrk="1" fontAlgn="auto" hangingPunct="1">
              <a:spcAft>
                <a:spcPts val="0"/>
              </a:spcAft>
              <a:defRPr/>
            </a:pPr>
            <a:endParaRPr lang="en-IE" dirty="0"/>
          </a:p>
        </p:txBody>
      </p:sp>
      <p:sp>
        <p:nvSpPr>
          <p:cNvPr id="4" name="Slide Number Placeholder 3"/>
          <p:cNvSpPr>
            <a:spLocks noGrp="1"/>
          </p:cNvSpPr>
          <p:nvPr>
            <p:ph type="sldNum" sz="quarter" idx="12"/>
          </p:nvPr>
        </p:nvSpPr>
        <p:spPr/>
        <p:txBody>
          <a:bodyPr/>
          <a:lstStyle/>
          <a:p>
            <a:pPr>
              <a:defRPr/>
            </a:pPr>
            <a:fld id="{20B32376-9FEA-4566-9820-B791352A5F6C}" type="slidenum">
              <a:rPr lang="en-IE" smtClean="0"/>
              <a:pPr>
                <a:defRPr/>
              </a:pPr>
              <a:t>30</a:t>
            </a:fld>
            <a:endParaRPr lang="en-I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None/>
              <a:defRPr/>
            </a:pPr>
            <a:r>
              <a:rPr lang="en-IE" sz="3600" b="1" dirty="0"/>
              <a:t>T</a:t>
            </a:r>
            <a:r>
              <a:rPr lang="en-IE" sz="3600" b="1" dirty="0" smtClean="0"/>
              <a:t>opic investigated </a:t>
            </a:r>
          </a:p>
          <a:p>
            <a:pPr eaLnBrk="1" fontAlgn="auto" hangingPunct="1">
              <a:spcAft>
                <a:spcPts val="0"/>
              </a:spcAft>
              <a:buFont typeface="Arial" pitchFamily="34" charset="0"/>
              <a:buChar char="•"/>
              <a:defRPr/>
            </a:pPr>
            <a:r>
              <a:rPr lang="en-IE" sz="2800" dirty="0" smtClean="0"/>
              <a:t>Leaving Cert Probability and Statistics</a:t>
            </a:r>
          </a:p>
          <a:p>
            <a:pPr eaLnBrk="1" fontAlgn="auto" hangingPunct="1">
              <a:spcAft>
                <a:spcPts val="0"/>
              </a:spcAft>
              <a:buNone/>
              <a:defRPr/>
            </a:pPr>
            <a:r>
              <a:rPr lang="en-IE" sz="3600" b="1" dirty="0" smtClean="0"/>
              <a:t>Resources used</a:t>
            </a:r>
          </a:p>
          <a:p>
            <a:pPr eaLnBrk="1" fontAlgn="auto" hangingPunct="1">
              <a:spcAft>
                <a:spcPts val="0"/>
              </a:spcAft>
              <a:buFont typeface="Arial" pitchFamily="34" charset="0"/>
              <a:buChar char="•"/>
              <a:defRPr/>
            </a:pPr>
            <a:r>
              <a:rPr lang="en-IE" sz="2800" dirty="0" err="1" smtClean="0"/>
              <a:t>Edmodo</a:t>
            </a:r>
            <a:endParaRPr lang="en-IE" sz="2800" dirty="0" smtClean="0"/>
          </a:p>
          <a:p>
            <a:pPr eaLnBrk="1" fontAlgn="auto" hangingPunct="1">
              <a:spcAft>
                <a:spcPts val="0"/>
              </a:spcAft>
              <a:buFont typeface="Arial" pitchFamily="34" charset="0"/>
              <a:buChar char="•"/>
              <a:defRPr/>
            </a:pPr>
            <a:r>
              <a:rPr lang="en-IE" sz="2800" dirty="0" smtClean="0"/>
              <a:t>Geogebra</a:t>
            </a:r>
          </a:p>
          <a:p>
            <a:pPr eaLnBrk="1" fontAlgn="auto" hangingPunct="1">
              <a:spcAft>
                <a:spcPts val="0"/>
              </a:spcAft>
              <a:buFont typeface="Arial" pitchFamily="34" charset="0"/>
              <a:buChar char="•"/>
              <a:defRPr/>
            </a:pPr>
            <a:r>
              <a:rPr lang="en-IE" sz="2800" dirty="0" smtClean="0"/>
              <a:t>Photographs</a:t>
            </a:r>
          </a:p>
          <a:p>
            <a:pPr eaLnBrk="1" fontAlgn="auto" hangingPunct="1">
              <a:spcAft>
                <a:spcPts val="0"/>
              </a:spcAft>
              <a:buFont typeface="Arial" pitchFamily="34" charset="0"/>
              <a:buChar char="•"/>
              <a:defRPr/>
            </a:pPr>
            <a:r>
              <a:rPr lang="en-IE" sz="2800" dirty="0" smtClean="0"/>
              <a:t>Worksheets</a:t>
            </a:r>
          </a:p>
          <a:p>
            <a:pPr eaLnBrk="1" fontAlgn="auto" hangingPunct="1">
              <a:spcAft>
                <a:spcPts val="0"/>
              </a:spcAft>
              <a:buNone/>
              <a:defRPr/>
            </a:pPr>
            <a:endParaRPr lang="en-IE" sz="2800" dirty="0" smtClean="0"/>
          </a:p>
          <a:p>
            <a:pPr marL="0" indent="0" eaLnBrk="1" fontAlgn="auto" hangingPunct="1">
              <a:spcAft>
                <a:spcPts val="0"/>
              </a:spcAft>
              <a:buFont typeface="Arial" pitchFamily="34" charset="0"/>
              <a:buNone/>
              <a:defRPr/>
            </a:pPr>
            <a:endParaRPr lang="en-IE" sz="2800" dirty="0" smtClean="0"/>
          </a:p>
          <a:p>
            <a:pPr marL="0" indent="0" eaLnBrk="1" fontAlgn="auto" hangingPunct="1">
              <a:spcAft>
                <a:spcPts val="0"/>
              </a:spcAft>
              <a:buFont typeface="Arial" pitchFamily="34" charset="0"/>
              <a:buNone/>
              <a:defRPr/>
            </a:pPr>
            <a:endParaRPr lang="en-IE" sz="2800"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268BAFCC-65C4-4A74-B3D2-06A429979A84}" type="slidenum">
              <a:rPr lang="en-IE" smtClean="0"/>
              <a:pPr>
                <a:defRPr/>
              </a:pPr>
              <a:t>4</a:t>
            </a:fld>
            <a:endParaRPr lang="en-I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Introduction</a:t>
            </a:r>
            <a:r>
              <a:rPr lang="en-IE" b="1" dirty="0" smtClean="0"/>
              <a:t> </a:t>
            </a:r>
            <a:endParaRPr lang="en-IE" b="1"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Develop a basis in probability and statistical understanding prior to exploring the topic in class</a:t>
            </a:r>
          </a:p>
          <a:p>
            <a:pPr eaLnBrk="1" fontAlgn="auto" hangingPunct="1">
              <a:spcAft>
                <a:spcPts val="0"/>
              </a:spcAft>
              <a:buFont typeface="Arial" pitchFamily="34" charset="0"/>
              <a:buChar char="•"/>
              <a:defRPr/>
            </a:pPr>
            <a:r>
              <a:rPr lang="en-IE" dirty="0" smtClean="0"/>
              <a:t>Generate data or source data from other sources including the internet</a:t>
            </a:r>
          </a:p>
          <a:p>
            <a:pPr eaLnBrk="1" fontAlgn="auto" hangingPunct="1">
              <a:spcAft>
                <a:spcPts val="0"/>
              </a:spcAft>
              <a:buFont typeface="Arial" pitchFamily="34" charset="0"/>
              <a:buChar char="•"/>
              <a:defRPr/>
            </a:pPr>
            <a:r>
              <a:rPr lang="en-IE" dirty="0" smtClean="0"/>
              <a:t>Evaluate the effectiveness of different displays in representing the findings of a statistical investigation</a:t>
            </a:r>
            <a:endParaRPr lang="en-IE" dirty="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22442F1E-A617-40F4-83A2-90C1141EF153}" type="slidenum">
              <a:rPr lang="en-IE" smtClean="0"/>
              <a:pPr>
                <a:defRPr/>
              </a:pPr>
              <a:t>5</a:t>
            </a:fld>
            <a:endParaRPr lang="en-I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ln>
            <a:miter lim="800000"/>
            <a:headEnd/>
            <a:tailEnd/>
          </a:ln>
          <a:extLst/>
        </p:spPr>
        <p:txBody>
          <a:bodyPr rtlCol="0">
            <a:noAutofit/>
          </a:bodyPr>
          <a:lstStyle/>
          <a:p>
            <a:pPr eaLnBrk="1" fontAlgn="auto" hangingPunct="1">
              <a:spcAft>
                <a:spcPts val="0"/>
              </a:spcAft>
              <a:defRPr/>
            </a:pPr>
            <a:r>
              <a:rPr lang="en-IE" b="1" u="none" dirty="0" smtClean="0"/>
              <a:t>Reflections on the Lesson</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Student Learning : What we learned about students’ understanding based on data collected</a:t>
            </a:r>
          </a:p>
          <a:p>
            <a:pPr eaLnBrk="1" fontAlgn="auto" hangingPunct="1">
              <a:spcAft>
                <a:spcPts val="0"/>
              </a:spcAft>
              <a:buFont typeface="Arial" pitchFamily="34" charset="0"/>
              <a:buChar char="•"/>
              <a:defRPr/>
            </a:pPr>
            <a:r>
              <a:rPr lang="en-IE" dirty="0" smtClean="0"/>
              <a:t>Teaching Strategies: What we noticed about our own teaching</a:t>
            </a:r>
          </a:p>
          <a:p>
            <a:pPr marL="0" indent="0" eaLnBrk="1" fontAlgn="auto" hangingPunct="1">
              <a:spcAft>
                <a:spcPts val="0"/>
              </a:spcAft>
              <a:buFont typeface="Arial" pitchFamily="34" charset="0"/>
              <a:buNone/>
              <a:defRPr/>
            </a:pPr>
            <a:endParaRPr lang="en-IE" dirty="0" smtClean="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6</a:t>
            </a:fld>
            <a:endParaRPr lang="en-I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Edmodo</a:t>
            </a: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7</a:t>
            </a:fld>
            <a:endParaRPr lang="en-IE"/>
          </a:p>
        </p:txBody>
      </p:sp>
      <p:pic>
        <p:nvPicPr>
          <p:cNvPr id="1026" name="Picture 2"/>
          <p:cNvPicPr>
            <a:picLocks noGrp="1" noChangeAspect="1" noChangeArrowheads="1"/>
          </p:cNvPicPr>
          <p:nvPr>
            <p:ph idx="1"/>
          </p:nvPr>
        </p:nvPicPr>
        <p:blipFill>
          <a:blip r:embed="rId2" cstate="print"/>
          <a:srcRect/>
          <a:stretch>
            <a:fillRect/>
          </a:stretch>
        </p:blipFill>
        <p:spPr bwMode="auto">
          <a:xfrm>
            <a:off x="524452" y="1600200"/>
            <a:ext cx="8095095" cy="4525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Statistics Assignment</a:t>
            </a:r>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8</a:t>
            </a:fld>
            <a:endParaRPr lang="en-IE"/>
          </a:p>
        </p:txBody>
      </p:sp>
      <p:pic>
        <p:nvPicPr>
          <p:cNvPr id="3074" name="Picture 2"/>
          <p:cNvPicPr>
            <a:picLocks noGrp="1" noChangeAspect="1" noChangeArrowheads="1"/>
          </p:cNvPicPr>
          <p:nvPr>
            <p:ph idx="1"/>
          </p:nvPr>
        </p:nvPicPr>
        <p:blipFill>
          <a:blip r:embed="rId2" cstate="print"/>
          <a:srcRect/>
          <a:stretch>
            <a:fillRect/>
          </a:stretch>
        </p:blipFill>
        <p:spPr bwMode="auto">
          <a:xfrm>
            <a:off x="2051720" y="1376139"/>
            <a:ext cx="5905500" cy="44291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944000"/>
          </a:xfrm>
          <a:ln>
            <a:miter lim="800000"/>
            <a:headEnd/>
            <a:tailEnd/>
          </a:ln>
          <a:extLst/>
        </p:spPr>
        <p:txBody>
          <a:bodyPr rtlCol="0">
            <a:noAutofit/>
          </a:bodyPr>
          <a:lstStyle/>
          <a:p>
            <a:pPr eaLnBrk="1" fontAlgn="auto" hangingPunct="1">
              <a:spcAft>
                <a:spcPts val="0"/>
              </a:spcAft>
              <a:defRPr/>
            </a:pPr>
            <a:r>
              <a:rPr lang="en-IE" b="1" u="none" dirty="0" smtClean="0"/>
              <a:t/>
            </a:r>
            <a:br>
              <a:rPr lang="en-IE" b="1" u="none" dirty="0" smtClean="0"/>
            </a:br>
            <a:r>
              <a:rPr lang="en-IE" b="1" u="none" dirty="0" smtClean="0"/>
              <a:t>Student Learning  </a:t>
            </a:r>
            <a:br>
              <a:rPr lang="en-IE" b="1" u="none" dirty="0" smtClean="0"/>
            </a:br>
            <a:endParaRPr lang="en-IE" sz="5400" b="1" u="none" dirty="0"/>
          </a:p>
        </p:txBody>
      </p:sp>
      <p:sp>
        <p:nvSpPr>
          <p:cNvPr id="3" name="Content Placeholder 2"/>
          <p:cNvSpPr>
            <a:spLocks noGrp="1"/>
          </p:cNvSpPr>
          <p:nvPr>
            <p:ph idx="1"/>
          </p:nvPr>
        </p:nvSpPr>
        <p:spPr>
          <a:xfrm>
            <a:off x="457200" y="1811338"/>
            <a:ext cx="8229600" cy="4786312"/>
          </a:xfrm>
        </p:spPr>
        <p:txBody>
          <a:bodyPr rtlCol="0">
            <a:normAutofit/>
          </a:bodyPr>
          <a:lstStyle/>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r>
              <a:rPr lang="en-IE" dirty="0" smtClean="0"/>
              <a:t>Data Collected from the Lesson:</a:t>
            </a:r>
          </a:p>
          <a:p>
            <a:pPr marL="514350" indent="-514350" eaLnBrk="1" fontAlgn="auto" hangingPunct="1">
              <a:spcAft>
                <a:spcPts val="0"/>
              </a:spcAft>
              <a:buFont typeface="+mj-lt"/>
              <a:buAutoNum type="arabicPeriod"/>
              <a:defRPr/>
            </a:pPr>
            <a:r>
              <a:rPr lang="en-IE" dirty="0" smtClean="0"/>
              <a:t>Motivation</a:t>
            </a:r>
          </a:p>
          <a:p>
            <a:pPr marL="514350" indent="-514350" eaLnBrk="1" fontAlgn="auto" hangingPunct="1">
              <a:spcAft>
                <a:spcPts val="0"/>
              </a:spcAft>
              <a:buFont typeface="+mj-lt"/>
              <a:buAutoNum type="arabicPeriod"/>
              <a:defRPr/>
            </a:pPr>
            <a:r>
              <a:rPr lang="en-IE" dirty="0" smtClean="0"/>
              <a:t>Social Behaviour</a:t>
            </a:r>
          </a:p>
          <a:p>
            <a:pPr marL="514350" indent="-514350" eaLnBrk="1" fontAlgn="auto" hangingPunct="1">
              <a:spcAft>
                <a:spcPts val="0"/>
              </a:spcAft>
              <a:buFont typeface="+mj-lt"/>
              <a:buAutoNum type="arabicPeriod"/>
              <a:defRPr/>
            </a:pPr>
            <a:r>
              <a:rPr lang="en-IE" dirty="0" smtClean="0"/>
              <a:t>Academic e.g. samples of students’ work</a:t>
            </a:r>
          </a:p>
          <a:p>
            <a:pPr marL="514350" indent="-514350" eaLnBrk="1" fontAlgn="auto" hangingPunct="1">
              <a:spcAft>
                <a:spcPts val="0"/>
              </a:spcAft>
              <a:buFont typeface="+mj-lt"/>
              <a:buAutoNum type="arabicPeriod"/>
              <a:defRPr/>
            </a:pPr>
            <a:endParaRPr lang="en-IE" dirty="0" smtClean="0"/>
          </a:p>
        </p:txBody>
      </p:sp>
      <p:sp>
        <p:nvSpPr>
          <p:cNvPr id="4" name="Slide Number Placeholder 3"/>
          <p:cNvSpPr>
            <a:spLocks noGrp="1"/>
          </p:cNvSpPr>
          <p:nvPr>
            <p:ph type="sldNum" sz="quarter" idx="12"/>
          </p:nvPr>
        </p:nvSpPr>
        <p:spPr/>
        <p:txBody>
          <a:bodyPr/>
          <a:lstStyle/>
          <a:p>
            <a:pPr>
              <a:defRPr/>
            </a:pPr>
            <a:fld id="{14B45F22-5B31-4218-983B-B5BC86660AFB}" type="slidenum">
              <a:rPr lang="en-IE" smtClean="0"/>
              <a:pPr>
                <a:defRPr/>
              </a:pPr>
              <a:t>9</a:t>
            </a:fld>
            <a:endParaRPr lang="en-I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TotalTime>
  <Words>575</Words>
  <Application>Microsoft Office PowerPoint</Application>
  <PresentationFormat>On-screen Show (4:3)</PresentationFormat>
  <Paragraphs>149</Paragraphs>
  <Slides>30</Slides>
  <Notes>26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Maths Counts  Insights into Lesson Study</vt:lpstr>
      <vt:lpstr>Scoil Mhuire Kanturk</vt:lpstr>
      <vt:lpstr>Insights into Lesson Study</vt:lpstr>
      <vt:lpstr>Introduction</vt:lpstr>
      <vt:lpstr>Introduction </vt:lpstr>
      <vt:lpstr>Reflections on the Lesson</vt:lpstr>
      <vt:lpstr>Edmodo</vt:lpstr>
      <vt:lpstr>Statistics Assignment</vt:lpstr>
      <vt:lpstr> Student Learning   </vt:lpstr>
      <vt:lpstr>PowerPoint Presentation</vt:lpstr>
      <vt:lpstr>PowerPoint Presentation</vt:lpstr>
      <vt:lpstr>PowerPoint Presentation</vt:lpstr>
      <vt:lpstr>Assignment 3 – Carnival Games</vt:lpstr>
      <vt:lpstr> Student Learning   </vt:lpstr>
      <vt:lpstr>PowerPoint Presentation</vt:lpstr>
      <vt:lpstr>PowerPoint Presentation</vt:lpstr>
      <vt:lpstr>PowerPoint Presentation</vt:lpstr>
      <vt:lpstr>PowerPoint Presentation</vt:lpstr>
      <vt:lpstr>PowerPoint Presentation</vt:lpstr>
      <vt:lpstr>PowerPoint Presentation</vt:lpstr>
      <vt:lpstr>The Royal Guess</vt:lpstr>
      <vt:lpstr>PowerPoint Presentation</vt:lpstr>
      <vt:lpstr>Summary of Student Learning</vt:lpstr>
      <vt:lpstr>Misconceptions</vt:lpstr>
      <vt:lpstr>Summary </vt:lpstr>
      <vt:lpstr>Summary</vt:lpstr>
      <vt:lpstr>Teaching Strategies </vt:lpstr>
      <vt:lpstr>Teaching Strategies</vt:lpstr>
      <vt:lpstr>Teaching Strategies</vt:lpstr>
      <vt:lpstr>Reflections on Lesson Study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dc:creator>
  <cp:lastModifiedBy>Anne</cp:lastModifiedBy>
  <cp:revision>75</cp:revision>
  <cp:lastPrinted>2013-08-30T17:48:04Z</cp:lastPrinted>
  <dcterms:created xsi:type="dcterms:W3CDTF">2013-08-28T18:56:52Z</dcterms:created>
  <dcterms:modified xsi:type="dcterms:W3CDTF">2013-11-21T10:18:19Z</dcterms:modified>
</cp:coreProperties>
</file>