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4"/>
  </p:sldMasterIdLst>
  <p:notesMasterIdLst>
    <p:notesMasterId r:id="rId49"/>
  </p:notesMasterIdLst>
  <p:sldIdLst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289" r:id="rId13"/>
    <p:sldId id="319" r:id="rId14"/>
    <p:sldId id="320" r:id="rId15"/>
    <p:sldId id="321" r:id="rId16"/>
    <p:sldId id="322" r:id="rId17"/>
    <p:sldId id="323" r:id="rId18"/>
    <p:sldId id="324" r:id="rId19"/>
    <p:sldId id="307" r:id="rId20"/>
    <p:sldId id="325" r:id="rId21"/>
    <p:sldId id="296" r:id="rId22"/>
    <p:sldId id="326" r:id="rId23"/>
    <p:sldId id="308" r:id="rId24"/>
    <p:sldId id="327" r:id="rId25"/>
    <p:sldId id="303" r:id="rId26"/>
    <p:sldId id="328" r:id="rId27"/>
    <p:sldId id="329" r:id="rId28"/>
    <p:sldId id="330" r:id="rId29"/>
    <p:sldId id="331" r:id="rId30"/>
    <p:sldId id="275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265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04" r:id="rId47"/>
    <p:sldId id="346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s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CCFF"/>
    <a:srgbClr val="00FF00"/>
    <a:srgbClr val="FA1EF0"/>
    <a:srgbClr val="C804BF"/>
    <a:srgbClr val="AE1EA7"/>
    <a:srgbClr val="990033"/>
    <a:srgbClr val="FDCC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86270" autoAdjust="0"/>
  </p:normalViewPr>
  <p:slideViewPr>
    <p:cSldViewPr>
      <p:cViewPr>
        <p:scale>
          <a:sx n="70" d="100"/>
          <a:sy n="70" d="100"/>
        </p:scale>
        <p:origin x="-143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0DFA15-75A5-4A24-B246-A24A446C42D3}" type="datetimeFigureOut">
              <a:rPr lang="en-IE"/>
              <a:pPr>
                <a:defRPr/>
              </a:pPr>
              <a:t>12/11/2013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E77338-5D7E-4CCB-A6E6-59ECBE896B8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8066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B9632-44CD-43D6-87A5-2879CD401AD8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819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084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BF4AE6-149E-4C94-A1A0-C93B10CAD9C5}" type="slidenum">
              <a:rPr lang="en-IE" smtClean="0"/>
              <a:pPr>
                <a:defRPr/>
              </a:pPr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904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DB61D-393E-4982-867E-3FCC6AFFFEBF}" type="slidenum">
              <a:rPr lang="en-IE" smtClean="0"/>
              <a:pPr>
                <a:defRPr/>
              </a:pPr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769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B0384-E73E-4E3A-A8B7-CC8318395357}" type="datetime1">
              <a:rPr lang="en-IE" smtClean="0"/>
              <a:pPr>
                <a:defRPr/>
              </a:pPr>
              <a:t>12/11/2013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AE493-46F9-4E66-B177-6CB502D17350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91348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D692D-773B-408F-B782-4A3CF44AEE65}" type="datetime1">
              <a:rPr lang="en-IE" smtClean="0"/>
              <a:pPr>
                <a:defRPr/>
              </a:pPr>
              <a:t>12/11/2013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0D3DA-1538-450E-8801-88F653A578AB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28318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5B6D5-B689-4FB3-BD11-AD23EFC48A3A}" type="datetime1">
              <a:rPr lang="en-IE" smtClean="0"/>
              <a:pPr>
                <a:defRPr/>
              </a:pPr>
              <a:t>12/11/2013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C19E1-C0B1-40C2-8AD8-04B75AADC19C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77938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C4BBE2-1F48-41C4-97B3-214E0A835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F8FD7A-EF62-4B31-8CA7-A973D243A396}" type="datetime1">
              <a:rPr lang="en-IE" smtClean="0"/>
              <a:pPr>
                <a:defRPr/>
              </a:pPr>
              <a:t>12/11/2013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-26504" y="-33132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8" name="Freeform 7"/>
          <p:cNvSpPr/>
          <p:nvPr userDrawn="1"/>
        </p:nvSpPr>
        <p:spPr>
          <a:xfrm>
            <a:off x="-26504" y="-33132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77944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8B089-1F66-42B3-B0FA-48A6818D2447}" type="datetime1">
              <a:rPr lang="en-IE" smtClean="0"/>
              <a:pPr>
                <a:defRPr/>
              </a:pPr>
              <a:t>12/11/2013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FD6A-8AA8-419B-9AD5-C3151E9ED577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12812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BC701-614E-4805-9600-301DE9A112F8}" type="datetime1">
              <a:rPr lang="en-IE" smtClean="0"/>
              <a:pPr>
                <a:defRPr/>
              </a:pPr>
              <a:t>12/11/2013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D1E93-021D-42A0-9794-C5238E516A75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37551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73CF12-40D5-4CBC-86B0-523B6269EC3E}" type="datetime1">
              <a:rPr lang="en-IE" smtClean="0"/>
              <a:pPr>
                <a:defRPr/>
              </a:pPr>
              <a:t>12/11/2013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12FEC-DA40-4383-88BE-F1214578F854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88099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2130A-0EBB-4718-A172-C21F1847E268}" type="datetime1">
              <a:rPr lang="en-IE" smtClean="0"/>
              <a:pPr>
                <a:defRPr/>
              </a:pPr>
              <a:t>12/11/2013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345DC-F265-4BC4-90B3-24109E40F863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78546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9A21CA-EC3E-49A8-A199-282574F877B9}" type="datetime1">
              <a:rPr lang="en-IE" smtClean="0"/>
              <a:pPr>
                <a:defRPr/>
              </a:pPr>
              <a:t>12/11/2013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4DA02-170F-488F-9F01-CE493120A008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98150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0629F5-5240-4045-8DCB-8A746B5494DA}" type="datetime1">
              <a:rPr lang="en-IE" smtClean="0"/>
              <a:pPr>
                <a:defRPr/>
              </a:pPr>
              <a:t>12/11/2013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B3E6A-593A-4008-A20B-B40AB43F1755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2404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0B46E-661E-40D4-858C-F99FB68813E9}" type="datetime1">
              <a:rPr lang="en-IE" smtClean="0"/>
              <a:pPr>
                <a:defRPr/>
              </a:pPr>
              <a:t>12/11/2013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27F39-F918-4DEF-9AA9-3609B8BA4043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69337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11/12/2013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78144E-9241-4A8A-B3F9-9A790DEFDADA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685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frm=1&amp;source=images&amp;cd=&amp;cad=rja&amp;docid=tmCcxfWYH2bBWM&amp;tbnid=rr_jaOZx7idEgM:&amp;ved=0CAUQjRw&amp;url=http://www.ske.sd23.bc.ca/Studentsresources/Homework/Pages/default.aspx&amp;ei=x9tmUrK-BIiqhAeJwYHIBQ&amp;bvm=bv.55123115,d.ZG4&amp;psig=AFQjCNGIziXflT8jhkGEta820wRQqReiaw&amp;ust=138255902108028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ww.google.ie/url?sa=i&amp;rct=j&amp;q=&amp;esrc=s&amp;frm=1&amp;source=images&amp;cd=&amp;cad=rja&amp;docid=tmCcxfWYH2bBWM&amp;tbnid=rr_jaOZx7idEgM:&amp;ved=0CAUQjRw&amp;url=http://www.ske.sd23.bc.ca/Studentsresources/Homework/Pages/default.aspx&amp;ei=x9tmUrK-BIiqhAeJwYHIBQ&amp;bvm=bv.55123115,d.ZG4&amp;psig=AFQjCNGIziXflT8jhkGEta820wRQqReiaw&amp;ust=138255902108028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frm=1&amp;source=images&amp;cd=&amp;cad=rja&amp;docid=CTQWHVlbfQ06fM&amp;tbnid=IoouJ8eXv2d1XM:&amp;ved=0CAUQjRw&amp;url=http://www.123rf.com/photo_7750432_student-making-a-graph-to-solve-a-mathematical-problem.html&amp;ei=OpFpUun1N4eRhQf7vIGgAw&amp;bvm=bv.55123115,d.ZG4&amp;psig=AFQjCNGJkqH8_5YtZTUzsdgJSzP6n4eZWg&amp;ust=1382736529591629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http://www.google.ie/url?sa=i&amp;rct=j&amp;q=&amp;esrc=s&amp;frm=1&amp;source=images&amp;cd=&amp;cad=rja&amp;docid=AfxAVfrWyHFyDM&amp;tbnid=1a1yRdiV87iNxM:&amp;ved=0CAUQjRw&amp;url=http://www.gokerry.ie/listowel-walk-a-literary-ramble/&amp;ei=bNxmUs70DsSUhQfpqYCIBw&amp;bvm=bv.55123115,d.ZG4&amp;psig=AFQjCNHmuLouv2xts3Y-pmiKadJrLF0xxA&amp;ust=1382559204498152" TargetMode="Externa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hyperlink" Target="http://www.google.ie/url?sa=i&amp;rct=j&amp;q=&amp;esrc=s&amp;frm=1&amp;source=images&amp;cd=&amp;cad=rja&amp;docid=v7jExEXrZbtaLM&amp;tbnid=1s3FRo7D3AFASM:&amp;ved=0CAUQjRw&amp;url=http://www.glamour.com/sex-love-life/blogs/smitten/2012/04/would-you-date-a-guy-with-kids.html&amp;ei=t-1mUqOkLMyqhQetiICADw&amp;bvm=bv.55123115,d.ZG4&amp;psig=AFQjCNF-RUq2NN06F4ZupT3PbagFQd8l_Q&amp;ust=1382563568043249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hyperlink" Target="http://www.google.ie/url?sa=i&amp;rct=j&amp;q=&amp;esrc=s&amp;frm=1&amp;source=images&amp;cd=&amp;cad=rja&amp;docid=69rGvmRkD6JHoM&amp;tbnid=2TVLJNIz8R-wPM:&amp;ved=0CAUQjRw&amp;url=http://helloliteracy.blogspot.com/2011/10/bee-opinionated-higher-order-thinking.html&amp;ei=jM5mUsX6JYbOhAfxhoGgDQ&amp;bvm=bv.55123115,d.ZG4&amp;psig=AFQjCNFxBLXbbqsB-QlToUZUUa-y8pJGRw&amp;ust=1382555641040851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e/url?sa=i&amp;rct=j&amp;q=&amp;esrc=s&amp;frm=1&amp;source=images&amp;cd=&amp;cad=rja&amp;docid=VvsMbyrv7mifEM&amp;tbnid=qEamHHRo0aOqkM:&amp;ved=0CAUQjRw&amp;url=http://darrellcreswell.wordpress.com/2011/05/26/surviving-change-and-crisis-in-life/&amp;ei=BpZpUquKEMythQe_rYDQBA&amp;bvm=bv.55123115,d.ZG4&amp;psig=AFQjCNG8jpZ-YjoagEKQEk-vTQP6VMa4gg&amp;ust=1382737763121847" TargetMode="External"/><Relationship Id="rId3" Type="http://schemas.openxmlformats.org/officeDocument/2006/relationships/image" Target="../media/image54.gif"/><Relationship Id="rId7" Type="http://schemas.openxmlformats.org/officeDocument/2006/relationships/image" Target="../media/image56.jpeg"/><Relationship Id="rId2" Type="http://schemas.openxmlformats.org/officeDocument/2006/relationships/hyperlink" Target="http://www.google.ie/url?sa=i&amp;rct=j&amp;q=&amp;esrc=s&amp;frm=1&amp;source=images&amp;cd=&amp;cad=rja&amp;docid=jmTQtZrCpGlheM&amp;tbnid=0cWE_luwL4QgDM:&amp;ved=0CAUQjRw&amp;url=http://cool.conservation-us.org/coolaic/sg/bpg/annual/v06/bp06-01.html&amp;ei=xJNpUpjIOZPwhQeknYCoCQ&amp;psig=AFQjCNHREFiBDn4g9OECWv8PFI5MJqU1iw&amp;ust=13827369912960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e/url?sa=i&amp;rct=j&amp;q=&amp;esrc=s&amp;frm=1&amp;source=images&amp;cd=&amp;cad=rja&amp;docid=X6cTHqRBxqUvXM&amp;tbnid=aMuMXmPFjJkKyM:&amp;ved=0CAUQjRw&amp;url=http://management-class.co.uk/teaching_strategy.htm&amp;ei=SpVpUoijKoWVhQeY24HYDw&amp;bvm=bv.55123115,d.ZG4&amp;psig=AFQjCNE7MdZ3BZwZGbzu-mvDjhS7xnVHLw&amp;ust=1382737494993399" TargetMode="External"/><Relationship Id="rId5" Type="http://schemas.openxmlformats.org/officeDocument/2006/relationships/image" Target="../media/image55.jpeg"/><Relationship Id="rId4" Type="http://schemas.openxmlformats.org/officeDocument/2006/relationships/hyperlink" Target="http://www.google.ie/url?sa=i&amp;rct=j&amp;q=&amp;esrc=s&amp;frm=1&amp;source=images&amp;cd=&amp;cad=rja&amp;docid=teFIGfbRNbo_kM&amp;tbnid=cUb6RAzCqQIvwM:&amp;ved=0CAUQjRw&amp;url=http://www.dreamstime.com/stock-images-retro-book-closing-image12160454&amp;ei=3ZNpUpexE8iKhQe6yoGoCQ&amp;psig=AFQjCNHREFiBDn4g9OECWv8PFI5MJqU1iw&amp;ust=1382736991296085" TargetMode="External"/><Relationship Id="rId9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Maths Counts 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Insights into Lesson </a:t>
            </a:r>
            <a:r>
              <a:rPr lang="en-I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Study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8BF21-88BD-4D4A-8097-A01E2A8ED9E6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  <p:pic>
        <p:nvPicPr>
          <p:cNvPr id="11" name="Picture 1" descr="ProjectMathsLog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2" name="Picture 4" descr="DEC 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3" name="Picture 5" descr="DESlog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3589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80728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Homework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33345DC-F265-4BC4-90B3-24109E40F863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0205" y="1075177"/>
                <a:ext cx="8473795" cy="1237262"/>
              </a:xfrm>
              <a:prstGeom prst="rect">
                <a:avLst/>
              </a:prstGeom>
              <a:noFill/>
              <a:ln w="31750">
                <a:solidFill>
                  <a:schemeClr val="tx2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IE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same axis and the same scale, draw the following graphs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IE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y = − x      (ii) </a:t>
                </a:r>
                <a:r>
                  <a:rPr lang="en-I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− x − </a:t>
                </a:r>
                <a:r>
                  <a:rPr lang="en-IE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     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(iii) </a:t>
                </a:r>
                <a:r>
                  <a:rPr lang="en-I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− x − </a:t>
                </a:r>
                <a:r>
                  <a:rPr lang="en-IE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IE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E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I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domain </a:t>
                </a:r>
                <a14:m>
                  <m:oMath xmlns:m="http://schemas.openxmlformats.org/officeDocument/2006/math">
                    <m:r>
                      <a:rPr lang="en-IE" sz="2400" i="0">
                        <a:latin typeface="Cambria Math"/>
                        <a:cs typeface="Times New Roman" panose="02020603050405020304" pitchFamily="18" charset="0"/>
                      </a:rPr>
                      <m:t>−3≤</m:t>
                    </m:r>
                    <m:r>
                      <a:rPr lang="en-IE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E" sz="2400" i="0">
                        <a:latin typeface="Cambria Math"/>
                        <a:cs typeface="Times New Roman" panose="02020603050405020304" pitchFamily="18" charset="0"/>
                      </a:rPr>
                      <m:t>≤3.</m:t>
                    </m:r>
                  </m:oMath>
                </a14:m>
                <a:r>
                  <a:rPr lang="en-I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Compare the three lines.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05" y="1075177"/>
                <a:ext cx="8473795" cy="12372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1750">
                <a:solidFill>
                  <a:schemeClr val="tx2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311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5657" r="2948"/>
          <a:stretch/>
        </p:blipFill>
        <p:spPr bwMode="auto">
          <a:xfrm>
            <a:off x="700378" y="908720"/>
            <a:ext cx="8010737" cy="534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8229600" cy="980728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>Student Answering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293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26118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03040" y="1268760"/>
            <a:ext cx="864096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dirty="0" smtClean="0"/>
              <a:t>Input-output table, 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 </a:t>
            </a:r>
            <a:r>
              <a:rPr lang="en-IE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(Parent Function</a:t>
            </a:r>
            <a:r>
              <a:rPr lang="en-IE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dirty="0" smtClean="0"/>
              <a:t>plot these coordinates and join them together.</a:t>
            </a:r>
          </a:p>
          <a:p>
            <a:pPr>
              <a:lnSpc>
                <a:spcPct val="90000"/>
              </a:lnSpc>
            </a:pPr>
            <a:r>
              <a:rPr lang="en-IE" dirty="0" smtClean="0"/>
              <a:t>Further functions 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I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</a:t>
            </a:r>
            <a:r>
              <a:rPr lang="en-I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 = −x</a:t>
            </a:r>
            <a:r>
              <a:rPr lang="en-I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−</a:t>
            </a:r>
            <a:r>
              <a:rPr lang="en-I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x…</a:t>
            </a:r>
            <a:endParaRPr lang="en-IE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dirty="0" smtClean="0"/>
              <a:t>Students explain what is happening in each function in relation to the parent function. </a:t>
            </a:r>
          </a:p>
          <a:p>
            <a:endParaRPr lang="en-IE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7521" y="188640"/>
            <a:ext cx="5723547" cy="767577"/>
          </a:xfrm>
          <a:prstGeom prst="rect">
            <a:avLst/>
          </a:prstGeom>
          <a:solidFill>
            <a:schemeClr val="tx2"/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IE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Further Linear Functions</a:t>
            </a:r>
            <a:endParaRPr lang="en-IE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435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8064897" cy="51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42187" y="116632"/>
            <a:ext cx="7272808" cy="767577"/>
          </a:xfrm>
          <a:prstGeom prst="rect">
            <a:avLst/>
          </a:prstGeom>
          <a:solidFill>
            <a:schemeClr val="tx2"/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IE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Student GeoGebra: Showing some solutions</a:t>
            </a:r>
            <a:endParaRPr lang="en-IE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11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-24443"/>
            <a:ext cx="8229600" cy="947057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Continuation of functions in classroom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4461" y="2043112"/>
            <a:ext cx="8676456" cy="4495800"/>
          </a:xfrm>
        </p:spPr>
        <p:txBody>
          <a:bodyPr>
            <a:normAutofit/>
          </a:bodyPr>
          <a:lstStyle/>
          <a:p>
            <a:r>
              <a:rPr lang="en-IE" dirty="0" smtClean="0"/>
              <a:t>Input-output table, </a:t>
            </a:r>
            <a:r>
              <a:rPr lang="en-I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IE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(Parent Function</a:t>
            </a:r>
            <a:r>
              <a:rPr lang="en-IE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dirty="0" smtClean="0"/>
              <a:t>Plot these coordinates and join them together.</a:t>
            </a:r>
          </a:p>
          <a:p>
            <a:r>
              <a:rPr lang="en-IE" dirty="0" smtClean="0"/>
              <a:t>Further functions   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IE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I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 = x</a:t>
            </a:r>
            <a:r>
              <a:rPr lang="en-IE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I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y = x</a:t>
            </a:r>
            <a:r>
              <a:rPr lang="en-IE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−3…  </a:t>
            </a:r>
            <a:endParaRPr lang="en-IE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dirty="0" smtClean="0"/>
              <a:t>Students explain what is happening in each function in relation to the parent function.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35696" y="908720"/>
            <a:ext cx="5723547" cy="767577"/>
          </a:xfrm>
          <a:prstGeom prst="rect">
            <a:avLst/>
          </a:prstGeom>
          <a:solidFill>
            <a:schemeClr val="tx2"/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IE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Quadratic Functions</a:t>
            </a:r>
            <a:endParaRPr lang="en-IE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016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80728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>Class Task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1" y="1124744"/>
                <a:ext cx="8424937" cy="1274195"/>
              </a:xfrm>
              <a:prstGeom prst="rect">
                <a:avLst/>
              </a:prstGeom>
              <a:noFill/>
              <a:ln w="31750">
                <a:solidFill>
                  <a:schemeClr val="tx2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IE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same axis and the same scale, draw the following graphs</a:t>
                </a:r>
              </a:p>
              <a:p>
                <a:pPr marL="514350" indent="-514350">
                  <a:lnSpc>
                    <a:spcPct val="90000"/>
                  </a:lnSpc>
                  <a:spcBef>
                    <a:spcPct val="20000"/>
                  </a:spcBef>
                  <a:buAutoNum type="romanLcParenBoth"/>
                </a:pP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f(x)= x</a:t>
                </a:r>
                <a:r>
                  <a:rPr lang="en-IE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(ii)   g(x) = x</a:t>
                </a:r>
                <a:r>
                  <a:rPr lang="en-IE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IE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(iii)  h(x)=</a:t>
                </a:r>
                <a:r>
                  <a:rPr lang="en-I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E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IE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IE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90000"/>
                  </a:lnSpc>
                  <a:spcBef>
                    <a:spcPct val="20000"/>
                  </a:spcBef>
                  <a:buAutoNum type="romanLcParenBoth"/>
                </a:pP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k(x</a:t>
                </a:r>
                <a:r>
                  <a:rPr lang="en-I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x</a:t>
                </a:r>
                <a:r>
                  <a:rPr lang="en-IE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 </a:t>
                </a:r>
                <a:r>
                  <a:rPr lang="en-IE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E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I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domain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E" sz="2400" b="0" i="1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IE" sz="2400" i="1">
                        <a:latin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IE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E" sz="2400" i="1">
                        <a:latin typeface="Cambria Math"/>
                        <a:cs typeface="Times New Roman" panose="02020603050405020304" pitchFamily="18" charset="0"/>
                      </a:rPr>
                      <m:t>≤4.</m:t>
                    </m:r>
                  </m:oMath>
                </a14:m>
                <a:r>
                  <a:rPr lang="en-I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1124744"/>
                <a:ext cx="8424937" cy="12741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1750">
                <a:solidFill>
                  <a:schemeClr val="tx2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8029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33345DC-F265-4BC4-90B3-24109E40F863}" type="slidenum">
              <a:rPr lang="en-IE" smtClean="0"/>
              <a:pPr>
                <a:defRPr/>
              </a:pPr>
              <a:t>16</a:t>
            </a:fld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3868" b="10890"/>
          <a:stretch/>
        </p:blipFill>
        <p:spPr bwMode="auto">
          <a:xfrm>
            <a:off x="1320180" y="870881"/>
            <a:ext cx="6552728" cy="608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-72008"/>
            <a:ext cx="8229600" cy="980728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>Student Answering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0302" y="-78094"/>
            <a:ext cx="8229600" cy="9807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IE" smtClean="0">
                <a:solidFill>
                  <a:schemeClr val="bg1">
                    <a:lumMod val="85000"/>
                  </a:schemeClr>
                </a:solidFill>
              </a:rPr>
              <a:t>Homework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1" y="1124744"/>
                <a:ext cx="8424937" cy="1274195"/>
              </a:xfrm>
              <a:prstGeom prst="rect">
                <a:avLst/>
              </a:prstGeom>
              <a:noFill/>
              <a:ln w="31750">
                <a:solidFill>
                  <a:schemeClr val="tx2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same axis and the same scale, draw the following graphs</a:t>
                </a:r>
              </a:p>
              <a:p>
                <a:pPr marL="514350" indent="-514350">
                  <a:lnSpc>
                    <a:spcPct val="90000"/>
                  </a:lnSpc>
                  <a:spcBef>
                    <a:spcPct val="20000"/>
                  </a:spcBef>
                  <a:buAutoNum type="romanLcParenBoth"/>
                </a:pP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f(x)= </a:t>
                </a:r>
                <a:r>
                  <a:rPr lang="en-I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 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E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(ii)   g(x) = </a:t>
                </a:r>
                <a:r>
                  <a:rPr lang="en-I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 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E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IE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(iii)  h(x)=</a:t>
                </a:r>
                <a:r>
                  <a:rPr lang="en-I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E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E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IE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90000"/>
                  </a:lnSpc>
                  <a:spcBef>
                    <a:spcPct val="20000"/>
                  </a:spcBef>
                  <a:buAutoNum type="romanLcParenBoth"/>
                </a:pP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k(x</a:t>
                </a:r>
                <a:r>
                  <a:rPr lang="en-I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− 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E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IE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I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domain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E" sz="2400" b="0" i="1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IE" sz="2400" i="1">
                        <a:latin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IE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E" sz="2400" i="1">
                        <a:latin typeface="Cambria Math"/>
                        <a:cs typeface="Times New Roman" panose="02020603050405020304" pitchFamily="18" charset="0"/>
                      </a:rPr>
                      <m:t>≤4.</m:t>
                    </m:r>
                  </m:oMath>
                </a14:m>
                <a:r>
                  <a:rPr lang="en-I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1124744"/>
                <a:ext cx="8424937" cy="12741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1750">
                <a:solidFill>
                  <a:schemeClr val="tx2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8469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7886"/>
          <a:stretch/>
        </p:blipFill>
        <p:spPr bwMode="auto">
          <a:xfrm>
            <a:off x="1831741" y="836712"/>
            <a:ext cx="5832648" cy="587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568" y="-72008"/>
            <a:ext cx="8229600" cy="980728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>Student Answering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19</a:t>
            </a:fld>
            <a:endParaRPr lang="en-IE"/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94489" y="1124744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/>
              <a:t>Further functions in classroom</a:t>
            </a:r>
            <a:br>
              <a:rPr lang="en-IE" dirty="0" smtClean="0"/>
            </a:br>
            <a:r>
              <a:rPr lang="en-IE" dirty="0" smtClean="0"/>
              <a:t> 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I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y=</a:t>
            </a:r>
            <a:r>
              <a:rPr lang="en-I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  </a:t>
            </a:r>
            <a:endParaRPr lang="en-IE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dirty="0" smtClean="0"/>
              <a:t>Students explain what is happening in each function in relation to the parent quadratic function </a:t>
            </a: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dirty="0" smtClean="0"/>
              <a:t>. </a:t>
            </a:r>
          </a:p>
          <a:p>
            <a:r>
              <a:rPr lang="en-IE" dirty="0" smtClean="0"/>
              <a:t>For homework, the students were asked to draw </a:t>
            </a:r>
            <a:r>
              <a:rPr lang="en-I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f(x)= 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x</a:t>
            </a:r>
            <a:r>
              <a:rPr lang="en-IE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g(x</a:t>
            </a:r>
            <a:r>
              <a:rPr lang="en-I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− </a:t>
            </a:r>
            <a:r>
              <a:rPr lang="en-I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h(x)= −</a:t>
            </a:r>
            <a:r>
              <a:rPr lang="en-I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IE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IE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E" sz="3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4400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good student homework is shown on the next slide.</a:t>
            </a:r>
            <a:endParaRPr lang="en-IE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13590"/>
            <a:ext cx="8424936" cy="9470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IE" smtClean="0">
                <a:solidFill>
                  <a:schemeClr val="bg1">
                    <a:lumMod val="85000"/>
                  </a:schemeClr>
                </a:solidFill>
              </a:rPr>
              <a:t>Continuation of functions in classroom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197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4847"/>
            <a:ext cx="889248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Presentation Secondary </a:t>
            </a:r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>School, </a:t>
            </a:r>
            <a:r>
              <a:rPr lang="en-IE" dirty="0" err="1" smtClean="0">
                <a:solidFill>
                  <a:schemeClr val="bg1">
                    <a:lumMod val="85000"/>
                  </a:schemeClr>
                </a:solidFill>
              </a:rPr>
              <a:t>Listowel</a:t>
            </a:r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7328" y="1196752"/>
            <a:ext cx="8153400" cy="4495800"/>
          </a:xfrm>
        </p:spPr>
        <p:txBody>
          <a:bodyPr rtlCol="0">
            <a:normAutofit/>
          </a:bodyPr>
          <a:lstStyle/>
          <a:p>
            <a:pPr marL="514350" indent="-514350">
              <a:buFont typeface="Arial" pitchFamily="34" charset="0"/>
              <a:buChar char="•"/>
              <a:defRPr/>
            </a:pPr>
            <a:r>
              <a:rPr lang="en-IE" dirty="0" smtClean="0"/>
              <a:t>Helen Mc </a:t>
            </a:r>
            <a:r>
              <a:rPr lang="en-IE" dirty="0" err="1" smtClean="0"/>
              <a:t>Carthy</a:t>
            </a:r>
            <a:r>
              <a:rPr lang="en-IE" dirty="0" smtClean="0"/>
              <a:t> &amp; </a:t>
            </a:r>
            <a:r>
              <a:rPr lang="en-IE" dirty="0" err="1" smtClean="0"/>
              <a:t>Eimear</a:t>
            </a:r>
            <a:r>
              <a:rPr lang="en-IE" dirty="0" smtClean="0"/>
              <a:t> White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E" dirty="0" smtClean="0"/>
              <a:t>  Transformations </a:t>
            </a:r>
            <a:r>
              <a:rPr lang="en-IE" dirty="0"/>
              <a:t>of </a:t>
            </a:r>
            <a:r>
              <a:rPr lang="en-IE" dirty="0" smtClean="0"/>
              <a:t>Functions in Second Year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C4C1159C-7C80-4703-B1BC-9371318591D3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64904"/>
            <a:ext cx="2592288" cy="33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949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BBE2-1F48-41C4-97B3-214E0A835209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79896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3568" y="1196752"/>
            <a:ext cx="8153400" cy="4495800"/>
          </a:xfrm>
        </p:spPr>
        <p:txBody>
          <a:bodyPr/>
          <a:lstStyle/>
          <a:p>
            <a:r>
              <a:rPr lang="en-IE" dirty="0" smtClean="0"/>
              <a:t>During the next class, students were further challenged in groups to draw the functions</a:t>
            </a:r>
            <a:r>
              <a:rPr lang="en-IE" dirty="0"/>
              <a:t> 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y </a:t>
            </a:r>
            <a:r>
              <a:rPr lang="en-I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− 1</a:t>
            </a: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E" dirty="0" smtClean="0"/>
          </a:p>
          <a:p>
            <a:r>
              <a:rPr lang="en-IE" dirty="0" smtClean="0"/>
              <a:t>They were then asked to give feedback to the whole class in relation to the </a:t>
            </a:r>
            <a:r>
              <a:rPr lang="en-IE" dirty="0" smtClean="0">
                <a:solidFill>
                  <a:srgbClr val="FF0000"/>
                </a:solidFill>
              </a:rPr>
              <a:t>double effect </a:t>
            </a:r>
            <a:r>
              <a:rPr lang="en-IE" dirty="0" smtClean="0"/>
              <a:t>of both shifting and scaling. </a:t>
            </a:r>
          </a:p>
          <a:p>
            <a:endParaRPr lang="en-I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-24443"/>
            <a:ext cx="8229600" cy="947057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>Extending the Learning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399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644DA02-170F-488F-9F01-CE493120A008}" type="slidenum">
              <a:rPr lang="en-IE" smtClean="0"/>
              <a:pPr>
                <a:defRPr/>
              </a:pPr>
              <a:t>22</a:t>
            </a:fld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869" y="1412776"/>
            <a:ext cx="741682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3751" y="0"/>
            <a:ext cx="8229600" cy="1340768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>Demonstration of Shifting and Scaling by students using </a:t>
            </a:r>
            <a:r>
              <a:rPr lang="en-IE" dirty="0" err="1" smtClean="0">
                <a:solidFill>
                  <a:schemeClr val="bg1">
                    <a:lumMod val="85000"/>
                  </a:schemeClr>
                </a:solidFill>
              </a:rPr>
              <a:t>GeoGebra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23</a:t>
            </a:fld>
            <a:endParaRPr lang="en-I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>Assessment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130322"/>
            <a:ext cx="8764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latin typeface="+mn-lt"/>
                <a:cs typeface="+mn-cs"/>
              </a:rPr>
              <a:t>As the students were drawing and sketching </a:t>
            </a:r>
            <a:endParaRPr lang="en-IE" sz="3200" dirty="0" smtClean="0">
              <a:latin typeface="+mn-lt"/>
              <a:cs typeface="+mn-cs"/>
            </a:endParaRPr>
          </a:p>
          <a:p>
            <a:r>
              <a:rPr lang="en-IE" sz="3200" dirty="0" smtClean="0">
                <a:latin typeface="+mn-lt"/>
                <a:cs typeface="+mn-cs"/>
              </a:rPr>
              <a:t>various graphs in the classroom and for homework </a:t>
            </a:r>
          </a:p>
          <a:p>
            <a:r>
              <a:rPr lang="en-IE" sz="3200" dirty="0" smtClean="0">
                <a:latin typeface="+mn-lt"/>
                <a:cs typeface="+mn-cs"/>
              </a:rPr>
              <a:t>we were continually assessing their understanding. </a:t>
            </a:r>
            <a:endParaRPr lang="en-IE" sz="3200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67" y="2889605"/>
            <a:ext cx="8718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 smtClean="0">
                <a:latin typeface="+mn-lt"/>
                <a:cs typeface="+mn-cs"/>
              </a:rPr>
              <a:t>Further assessment took place when we gave them</a:t>
            </a:r>
          </a:p>
          <a:p>
            <a:r>
              <a:rPr lang="en-IE" sz="3200" dirty="0" smtClean="0">
                <a:latin typeface="+mn-lt"/>
                <a:cs typeface="+mn-cs"/>
              </a:rPr>
              <a:t>the matching and graph-completion exercises.</a:t>
            </a:r>
            <a:endParaRPr lang="en-IE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3563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24</a:t>
            </a:fld>
            <a:endParaRPr lang="en-IE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24</a:t>
            </a:fld>
            <a:endParaRPr lang="en-IE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2499" y="67275"/>
            <a:ext cx="8424937" cy="5519406"/>
            <a:chOff x="395536" y="260648"/>
            <a:chExt cx="8424937" cy="5519406"/>
          </a:xfrm>
        </p:grpSpPr>
        <p:sp>
          <p:nvSpPr>
            <p:cNvPr id="8" name="TextBox 7"/>
            <p:cNvSpPr txBox="1"/>
            <p:nvPr/>
          </p:nvSpPr>
          <p:spPr>
            <a:xfrm>
              <a:off x="395536" y="260648"/>
              <a:ext cx="8424937" cy="1274195"/>
            </a:xfrm>
            <a:prstGeom prst="rect">
              <a:avLst/>
            </a:prstGeom>
            <a:noFill/>
            <a:ln w="31750">
              <a:solidFill>
                <a:schemeClr val="tx2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I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Question </a:t>
              </a:r>
              <a:r>
                <a:rPr lang="en-IE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 Match the following functions with the graphs below</a:t>
              </a:r>
            </a:p>
            <a:p>
              <a:pPr marL="514350" indent="-514350">
                <a:lnSpc>
                  <a:spcPct val="90000"/>
                </a:lnSpc>
                <a:spcBef>
                  <a:spcPct val="20000"/>
                </a:spcBef>
                <a:buAutoNum type="romanLcParenBoth"/>
              </a:pPr>
              <a:r>
                <a:rPr lang="en-IE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IE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+</a:t>
              </a:r>
              <a:r>
                <a:rPr lang="en-IE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IE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(ii) − x</a:t>
              </a:r>
              <a:r>
                <a:rPr lang="en-IE" sz="2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IE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IE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(iii) −</a:t>
              </a:r>
              <a:r>
                <a:rPr lang="en-IE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IE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x+</a:t>
              </a:r>
              <a:r>
                <a:rPr lang="en-IE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IE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(iv) </a:t>
              </a:r>
              <a:r>
                <a:rPr lang="en-I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IE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IE" sz="2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IE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IE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(v)  x     (vi) x</a:t>
              </a:r>
              <a:r>
                <a:rPr lang="en-IE" sz="2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IE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+ 2  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IE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(vi) </a:t>
              </a:r>
              <a:r>
                <a:rPr lang="en-I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IE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IE" sz="2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I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+ 2</a:t>
              </a:r>
              <a:r>
                <a:rPr lang="en-IE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IE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IE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vii) </a:t>
              </a:r>
              <a:r>
                <a:rPr lang="en-IE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 </a:t>
              </a:r>
              <a:r>
                <a:rPr lang="en-IE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IE" sz="2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I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IE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IE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IE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562965" y="1813203"/>
              <a:ext cx="1628775" cy="1794771"/>
              <a:chOff x="1731215" y="1829527"/>
              <a:chExt cx="1628775" cy="1794771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31215" y="1829527"/>
                <a:ext cx="1628775" cy="176212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1731215" y="3254966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/>
                  <a:t>A</a:t>
                </a:r>
                <a:endParaRPr lang="en-IE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311618" y="1763748"/>
              <a:ext cx="971550" cy="1832691"/>
              <a:chOff x="3311618" y="1763748"/>
              <a:chExt cx="971550" cy="1832691"/>
            </a:xfrm>
          </p:grpSpPr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11618" y="1763748"/>
                <a:ext cx="971550" cy="174466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3621704" y="3227107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/>
                  <a:t>B</a:t>
                </a:r>
                <a:endParaRPr lang="en-IE" b="1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379465" y="1763748"/>
              <a:ext cx="1642062" cy="1860550"/>
              <a:chOff x="4379465" y="1763748"/>
              <a:chExt cx="1642062" cy="1860550"/>
            </a:xfrm>
          </p:grpSpPr>
          <p:pic>
            <p:nvPicPr>
              <p:cNvPr id="27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94339" y="1763748"/>
                <a:ext cx="1627188" cy="186055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379465" y="3227107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/>
                  <a:t>C</a:t>
                </a:r>
                <a:endParaRPr lang="en-IE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163837" y="1773571"/>
              <a:ext cx="2438400" cy="1885950"/>
              <a:chOff x="6163837" y="1773571"/>
              <a:chExt cx="2438400" cy="1885950"/>
            </a:xfrm>
          </p:grpSpPr>
          <p:pic>
            <p:nvPicPr>
              <p:cNvPr id="25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63837" y="1773571"/>
                <a:ext cx="2438400" cy="188595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6163837" y="321652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/>
                  <a:t>D</a:t>
                </a:r>
                <a:endParaRPr lang="en-IE" b="1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18567" y="4120070"/>
              <a:ext cx="1695450" cy="1601787"/>
              <a:chOff x="518567" y="4120070"/>
              <a:chExt cx="1695450" cy="1601787"/>
            </a:xfrm>
          </p:grpSpPr>
          <p:pic>
            <p:nvPicPr>
              <p:cNvPr id="23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8567" y="4120070"/>
                <a:ext cx="1695450" cy="160178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518567" y="5324666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/>
                  <a:t>E</a:t>
                </a:r>
                <a:endParaRPr lang="en-IE" b="1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400457" y="4118129"/>
              <a:ext cx="1866900" cy="1524000"/>
              <a:chOff x="4499726" y="4161788"/>
              <a:chExt cx="1866900" cy="1524000"/>
            </a:xfrm>
          </p:grpSpPr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499726" y="4161788"/>
                <a:ext cx="1866900" cy="1524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499726" y="5316456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/>
                  <a:t>F</a:t>
                </a:r>
                <a:endParaRPr lang="en-IE" b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498338" y="3935379"/>
              <a:ext cx="1357313" cy="1844675"/>
              <a:chOff x="6693462" y="3995670"/>
              <a:chExt cx="1357313" cy="1844675"/>
            </a:xfrm>
          </p:grpSpPr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693462" y="3995670"/>
                <a:ext cx="1357313" cy="184467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693462" y="5466860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/>
                  <a:t>G</a:t>
                </a:r>
                <a:endParaRPr lang="en-IE" b="1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468564" y="3948096"/>
              <a:ext cx="2061809" cy="1677044"/>
              <a:chOff x="8752486" y="4027928"/>
              <a:chExt cx="2061809" cy="1677044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801345" y="4027928"/>
                <a:ext cx="2012950" cy="167005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752486" y="5335640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/>
                  <a:t>H</a:t>
                </a:r>
                <a:endParaRPr lang="en-IE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0184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33345DC-F265-4BC4-90B3-24109E40F863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4572" t="17853" r="9346" b="10828"/>
          <a:stretch/>
        </p:blipFill>
        <p:spPr bwMode="auto">
          <a:xfrm>
            <a:off x="701213" y="1556792"/>
            <a:ext cx="8191267" cy="427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1213" y="66269"/>
            <a:ext cx="8424937" cy="1237262"/>
          </a:xfrm>
          <a:prstGeom prst="rect">
            <a:avLst/>
          </a:prstGeom>
          <a:noFill/>
          <a:ln w="31750"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  The graph of</a:t>
            </a:r>
            <a:r>
              <a:rPr lang="en-I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f(x</a:t>
            </a:r>
            <a:r>
              <a:rPr lang="en-I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I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shown. On the graph paper provided sketch the graph of the following functions.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AutoNum type="romanLcParenBoth"/>
            </a:pPr>
            <a:r>
              <a:rPr lang="en-I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</a:t>
            </a:r>
            <a:r>
              <a:rPr lang="en-I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 − x</a:t>
            </a:r>
            <a:r>
              <a:rPr lang="en-IE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E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621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26</a:t>
            </a:fld>
            <a:endParaRPr lang="en-I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-31643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Reflections on the Lesson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E5DCA4E-1579-4A31-9E5B-C320DFAAF292}" type="slidenum">
              <a:rPr lang="en-IE" smtClean="0"/>
              <a:pPr>
                <a:defRPr/>
              </a:pPr>
              <a:t>26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27584" y="1412776"/>
            <a:ext cx="81534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 Learning: What we learned about students’ understanding based on data collected.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Teaching Strategies: What we noticed about our own teaching.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pic>
        <p:nvPicPr>
          <p:cNvPr id="9" name="Picture 2" descr="http://pad2.whstatic.com/images/thumb/f/ff/Graph-a-Quadratic-Equation-Step-5.jpg/550px-Graph-a-Quadratic-Equation-Step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149080"/>
            <a:ext cx="2681717" cy="2015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9670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Student Understanding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40ED80F-5EA3-4726-912C-0ACEDC5170BD}" type="slidenum">
              <a:rPr lang="en-IE" smtClean="0"/>
              <a:pPr>
                <a:defRPr/>
              </a:pPr>
              <a:t>27</a:t>
            </a:fld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20192" y="1340768"/>
            <a:ext cx="7859712" cy="3700462"/>
          </a:xfrm>
        </p:spPr>
        <p:txBody>
          <a:bodyPr rtlCol="0"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IE" dirty="0" smtClean="0"/>
              <a:t>Students needed to fully work through questions to comprehend transformations of functions.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Rather than just making a sketch of the function, students always compiled an input-output table.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They took ownership of their learning, they were fully engaged and involved by the practical element to this topic.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pic>
        <p:nvPicPr>
          <p:cNvPr id="28674" name="Picture 2" descr="http://www.nge.sd23.bc.ca/Students/HomeworkTips/PublishingImages/boy%20math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97152"/>
            <a:ext cx="1531640" cy="15316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Student Understanding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40ED80F-5EA3-4726-912C-0ACEDC5170BD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20192" y="1340768"/>
            <a:ext cx="7859712" cy="3700462"/>
          </a:xfrm>
        </p:spPr>
        <p:txBody>
          <a:bodyPr rtlCol="0"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IE" dirty="0" smtClean="0"/>
              <a:t>Students needed to fully work through questions to comprehend transformations of functions.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Rather than just making a sketch of the function, students always compiled an input-output table.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They took ownership of their learning, they were fully engaged and involved by the practical element to this topic.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pic>
        <p:nvPicPr>
          <p:cNvPr id="8" name="Picture 2" descr="http://www.nge.sd23.bc.ca/Students/HomeworkTips/PublishingImages/boy%20math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797152"/>
            <a:ext cx="1531640" cy="1531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88350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093" y="24847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Student Learning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4DBA26A-A1FA-4E26-979B-FA8DB0CB722D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58389" y="1196752"/>
            <a:ext cx="7931150" cy="2692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Misconceptions: Thought students would gain an understanding by the use of </a:t>
            </a:r>
            <a:r>
              <a:rPr lang="en-IE" dirty="0" err="1" smtClean="0"/>
              <a:t>GeoGebra</a:t>
            </a:r>
            <a:r>
              <a:rPr lang="en-IE" dirty="0" smtClean="0"/>
              <a:t>, but it was only when they completed the graphs themselves they gained a robust understanding.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796" y="3767972"/>
            <a:ext cx="2880320" cy="231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s.123rf.com/400wm/400/400/vipdesignusa/vipdesignusa1009/vipdesignusa100900167/7750432-student-making-a-graph-to-solve-a-mathematical-proble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146" y="3789040"/>
            <a:ext cx="3449985" cy="2301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2675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Insights into Lesson Study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6488D1F-1DDB-4D1D-A834-76D2CCF8B41A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smtClean="0"/>
              <a:t>Introduction</a:t>
            </a:r>
            <a:r>
              <a:rPr lang="en-IE" sz="2800" dirty="0" smtClean="0"/>
              <a:t>: Focus of Lesson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Student Learning : What we learned about students’ understanding based on data collected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Teaching Strategies: What we noticed about our own teaching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Strengths &amp; Weaknesses of adopting the Lesson Study process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96563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133352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Common </a:t>
            </a:r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>Misconceptions: 1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2191B51-29E1-4FFF-A38D-44A831953471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20485"/>
          <a:stretch/>
        </p:blipFill>
        <p:spPr bwMode="auto">
          <a:xfrm>
            <a:off x="1477583" y="2302605"/>
            <a:ext cx="5904656" cy="405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83768" y="1276352"/>
            <a:ext cx="3310330" cy="470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IE" sz="3000" dirty="0">
                <a:latin typeface="+mn-lt"/>
                <a:cs typeface="+mn-cs"/>
              </a:rPr>
              <a:t>No sense of curve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7358" y="1748842"/>
            <a:ext cx="3482877" cy="470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IE" sz="3000" dirty="0" smtClean="0">
                <a:latin typeface="+mn-lt"/>
                <a:cs typeface="+mn-cs"/>
              </a:rPr>
              <a:t>Wrong axes scaling</a:t>
            </a:r>
            <a:endParaRPr lang="en-IE" sz="3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330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576" y="27789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Common </a:t>
            </a:r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>Misconceptions: 2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B9A529D-19C6-4A0D-8FFC-A2FA491E72A9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879" y="1772816"/>
            <a:ext cx="4782894" cy="432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17718" y="1134786"/>
            <a:ext cx="5611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IE" sz="3000" dirty="0">
                <a:latin typeface="+mn-lt"/>
                <a:cs typeface="+mn-cs"/>
              </a:rPr>
              <a:t>Straight lines </a:t>
            </a:r>
            <a:r>
              <a:rPr lang="en-IE" sz="3000" dirty="0" smtClean="0">
                <a:latin typeface="+mn-lt"/>
                <a:cs typeface="+mn-cs"/>
              </a:rPr>
              <a:t>used to join points.</a:t>
            </a:r>
            <a:endParaRPr lang="en-IE" sz="3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065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2069" y="-31643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Common </a:t>
            </a:r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>Misconceptions: 3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077E5C-ACF8-42EA-BAF4-04CA0CAF04F6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  <p:pic>
        <p:nvPicPr>
          <p:cNvPr id="6" name="Picture 2" descr="C:\Users\Bridget\Desktop\Pres Listowel\Capture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3025"/>
            <a:ext cx="5400600" cy="4019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75146" y="1052736"/>
            <a:ext cx="31477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IE" sz="3000" dirty="0" smtClean="0">
                <a:latin typeface="+mn-lt"/>
                <a:cs typeface="+mn-cs"/>
              </a:rPr>
              <a:t>No axes labelling</a:t>
            </a:r>
            <a:endParaRPr lang="en-IE" sz="300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IE" sz="3000" dirty="0">
                <a:latin typeface="+mn-lt"/>
                <a:cs typeface="+mn-cs"/>
              </a:rPr>
              <a:t>No points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IE" sz="3000" dirty="0">
                <a:latin typeface="+mn-lt"/>
                <a:cs typeface="+mn-cs"/>
              </a:rPr>
              <a:t>No curve</a:t>
            </a:r>
          </a:p>
        </p:txBody>
      </p:sp>
    </p:spTree>
    <p:extLst>
      <p:ext uri="{BB962C8B-B14F-4D97-AF65-F5344CB8AC3E}">
        <p14:creationId xmlns:p14="http://schemas.microsoft.com/office/powerpoint/2010/main" val="2475065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Addressing Misconceptions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D5C8632-FC67-439E-AC35-243E60CFD9CB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3568" y="1268760"/>
            <a:ext cx="8153400" cy="273630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IE" b="1" dirty="0" smtClean="0"/>
              <a:t>Recommendations</a:t>
            </a:r>
          </a:p>
          <a:p>
            <a:pPr marL="9207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The adjustments you have made or would make in the future: </a:t>
            </a:r>
          </a:p>
          <a:p>
            <a:pPr marL="549275" indent="-457200">
              <a:defRPr/>
            </a:pPr>
            <a:r>
              <a:rPr lang="en-IE" dirty="0" smtClean="0"/>
              <a:t>emphasise the curve when sketching the quadratic graph.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45821" y="4005064"/>
            <a:ext cx="7126579" cy="2163917"/>
            <a:chOff x="1031539" y="3529111"/>
            <a:chExt cx="7428893" cy="2307933"/>
          </a:xfrm>
        </p:grpSpPr>
        <p:pic>
          <p:nvPicPr>
            <p:cNvPr id="7" name="Picture 2" descr="http://t1.gstatic.com/images?q=tbn:ANd9GcTSN_tdtV8Uw6MOoJAYwDQvxZB4pV8P-qpXV7sUFCQxnvrqlFz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6096" y="3573016"/>
              <a:ext cx="3024336" cy="2264028"/>
            </a:xfrm>
            <a:prstGeom prst="rect">
              <a:avLst/>
            </a:prstGeom>
            <a:noFill/>
          </p:spPr>
        </p:pic>
        <p:pic>
          <p:nvPicPr>
            <p:cNvPr id="8" name="Picture 4" descr="http://t1.gstatic.com/images?q=tbn:ANd9GcRKUzJ0fOW3xD1cTtxTgT_QwXikMPA9n87MdWb6w1oE3VhGa2x7f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1539" y="3529111"/>
              <a:ext cx="2952328" cy="221424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75065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40263" y="0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Real life curves in </a:t>
            </a:r>
            <a:r>
              <a:rPr lang="en-IE" dirty="0" err="1">
                <a:solidFill>
                  <a:schemeClr val="bg1">
                    <a:lumMod val="85000"/>
                  </a:schemeClr>
                </a:solidFill>
              </a:rPr>
              <a:t>Listowel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  <p:grpSp>
        <p:nvGrpSpPr>
          <p:cNvPr id="2" name="Group 1"/>
          <p:cNvGrpSpPr/>
          <p:nvPr/>
        </p:nvGrpSpPr>
        <p:grpSpPr>
          <a:xfrm>
            <a:off x="899592" y="1340768"/>
            <a:ext cx="2835314" cy="2562210"/>
            <a:chOff x="899592" y="1340768"/>
            <a:chExt cx="2835314" cy="2562210"/>
          </a:xfrm>
        </p:grpSpPr>
        <p:pic>
          <p:nvPicPr>
            <p:cNvPr id="6" name="Picture 2" descr="https://mail-attachment.googleusercontent.com/attachment/?saduie=AG9B_P-BohXZhMud0cGzFDOM_MG-&amp;attid=0.1&amp;disp=emb&amp;view=att&amp;th=141df9bc3ec02d8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1340768"/>
              <a:ext cx="2835314" cy="216024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207063" y="3533646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 err="1" smtClean="0"/>
                <a:t>Listowel</a:t>
              </a:r>
              <a:r>
                <a:rPr lang="en-IE" dirty="0" smtClean="0"/>
                <a:t> Bridge</a:t>
              </a:r>
              <a:endParaRPr lang="en-IE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65102" y="1225980"/>
            <a:ext cx="2952327" cy="2481886"/>
            <a:chOff x="5292080" y="1556792"/>
            <a:chExt cx="2952327" cy="2481886"/>
          </a:xfrm>
        </p:grpSpPr>
        <p:pic>
          <p:nvPicPr>
            <p:cNvPr id="8" name="Picture 4" descr="https://mail-attachment.googleusercontent.com/attachment/?saduie=AG9B_P-BohXZhMud0cGzFDOM_MG-&amp;attid=0.1&amp;disp=emb&amp;view=att&amp;th=141df9cd9b05320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1556792"/>
              <a:ext cx="2952327" cy="211255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672506" y="3669346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 err="1" smtClean="0"/>
                <a:t>Listowel</a:t>
              </a:r>
              <a:r>
                <a:rPr lang="en-IE" dirty="0" smtClean="0"/>
                <a:t> Castle</a:t>
              </a:r>
              <a:endParaRPr lang="en-IE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02426" y="3726903"/>
            <a:ext cx="3168352" cy="2542864"/>
            <a:chOff x="5202426" y="3726903"/>
            <a:chExt cx="3168352" cy="2542864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6076" y="3726903"/>
              <a:ext cx="2952328" cy="215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202426" y="5900435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 err="1" smtClean="0"/>
                <a:t>Listowel</a:t>
              </a:r>
              <a:r>
                <a:rPr lang="en-IE" dirty="0" smtClean="0"/>
                <a:t> Race Week Skyline </a:t>
              </a:r>
              <a:endParaRPr lang="en-IE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99592" y="3936345"/>
            <a:ext cx="2805248" cy="2300967"/>
            <a:chOff x="899592" y="3936345"/>
            <a:chExt cx="2805248" cy="2300967"/>
          </a:xfrm>
        </p:grpSpPr>
        <p:pic>
          <p:nvPicPr>
            <p:cNvPr id="12" name="Picture 11" descr="http://www.gokerry.ie/media/gokerry/business/4962/main/milleniumarch_marycogan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9592" y="3936345"/>
              <a:ext cx="2592288" cy="1944216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929657" y="5867980"/>
              <a:ext cx="2775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 smtClean="0"/>
                <a:t>Millennium Arch, </a:t>
              </a:r>
              <a:r>
                <a:rPr lang="en-IE" dirty="0" err="1" smtClean="0"/>
                <a:t>Listowel</a:t>
              </a:r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2475065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519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904AA1F-FB70-40D0-991C-28E3027B7969}" type="slidenum">
              <a:rPr lang="en-IE" smtClean="0"/>
              <a:pPr>
                <a:defRPr/>
              </a:pPr>
              <a:t>35</a:t>
            </a:fld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536" y="908720"/>
            <a:ext cx="8435975" cy="4857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understandings we gained regarding students’ learning was that they had to be actively involved.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45024"/>
            <a:ext cx="3495146" cy="30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36</a:t>
            </a:fld>
            <a:endParaRPr lang="en-I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9552" y="8519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C904AA1F-FB70-40D0-991C-28E3027B7969}" type="slidenum">
              <a:rPr lang="en-IE" smtClean="0"/>
              <a:pPr>
                <a:defRPr/>
              </a:pPr>
              <a:t>36</a:t>
            </a:fld>
            <a:endParaRPr lang="en-IE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28513" y="908720"/>
            <a:ext cx="8435975" cy="4857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understandings we gained regarding students’ learning was that they had to be actively involved.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7214" y="2780928"/>
            <a:ext cx="3495146" cy="30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5065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37</a:t>
            </a:fld>
            <a:endParaRPr lang="en-I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IE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>Teaching </a:t>
            </a:r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Strategies</a:t>
            </a:r>
            <a:br>
              <a:rPr lang="en-IE" dirty="0">
                <a:solidFill>
                  <a:schemeClr val="bg1">
                    <a:lumMod val="85000"/>
                  </a:schemeClr>
                </a:solidFill>
              </a:rPr>
            </a:b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F2E9E0E-9CA1-4F11-A2D3-11A3079E8819}" type="slidenum">
              <a:rPr lang="en-IE" smtClean="0"/>
              <a:pPr>
                <a:defRPr/>
              </a:pPr>
              <a:t>37</a:t>
            </a:fld>
            <a:endParaRPr lang="en-IE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27584" y="1181100"/>
            <a:ext cx="8153400" cy="4495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 We both noticed about our teaching: 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IE" dirty="0" smtClean="0"/>
              <a:t>Preparation work for each class 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IE" dirty="0" smtClean="0"/>
              <a:t>New concepts for students initially challenging 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IE" dirty="0" smtClean="0"/>
              <a:t>Slow and tedious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078" y="3356992"/>
            <a:ext cx="4119057" cy="288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5065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38</a:t>
            </a:fld>
            <a:endParaRPr lang="en-I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3568" y="-1927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Teaching Strategies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C68967D6-55DD-4A88-B25F-5D1C4BF1CFCC}" type="slidenum">
              <a:rPr lang="en-IE" smtClean="0"/>
              <a:pPr>
                <a:defRPr/>
              </a:pPr>
              <a:t>38</a:t>
            </a:fld>
            <a:endParaRPr lang="en-IE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268760"/>
            <a:ext cx="6805613" cy="4103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Was it difficult to ask questions to provoke students’ deep thinking</a:t>
            </a:r>
            <a:r>
              <a:rPr lang="en-IE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pic>
        <p:nvPicPr>
          <p:cNvPr id="7" name="Picture 2" descr="http://new.coolclassroom.org/img/adventure/asp_c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82276"/>
            <a:ext cx="3395004" cy="2620145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Little-Girl-Reads-in-Book-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3789" y="2420888"/>
            <a:ext cx="2304256" cy="1382554"/>
          </a:xfrm>
          <a:prstGeom prst="rect">
            <a:avLst/>
          </a:prstGeom>
        </p:spPr>
      </p:pic>
      <p:pic>
        <p:nvPicPr>
          <p:cNvPr id="14" name="Picture 7" descr="http://www.glamour.com/sex-love-life/blogs/smitten/2012/02/24/0224-girl-thinking-s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077072"/>
            <a:ext cx="1440160" cy="1918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065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39</a:t>
            </a:fld>
            <a:endParaRPr lang="en-I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21095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Teaching Strategies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99CE6A9-949E-4E22-A0F6-BEB90F2CFE77}" type="slidenum">
              <a:rPr lang="en-IE" smtClean="0"/>
              <a:pPr>
                <a:defRPr/>
              </a:pPr>
              <a:t>39</a:t>
            </a:fld>
            <a:endParaRPr lang="en-IE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52488" y="1290751"/>
            <a:ext cx="8112000" cy="4968453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en-IE" sz="3800" dirty="0"/>
              <a:t>How did I engage and sustain students’ interest and attention during the lesson?</a:t>
            </a:r>
          </a:p>
          <a:p>
            <a:pPr>
              <a:defRPr/>
            </a:pPr>
            <a:r>
              <a:rPr lang="en-IE" sz="3800" dirty="0"/>
              <a:t>Active learning</a:t>
            </a:r>
          </a:p>
          <a:p>
            <a:pPr>
              <a:defRPr/>
            </a:pPr>
            <a:endParaRPr lang="en-IE" sz="3800" dirty="0"/>
          </a:p>
          <a:p>
            <a:pPr>
              <a:defRPr/>
            </a:pPr>
            <a:r>
              <a:rPr lang="en-IE" sz="3800" dirty="0"/>
              <a:t>Investigation </a:t>
            </a:r>
          </a:p>
          <a:p>
            <a:pPr>
              <a:defRPr/>
            </a:pPr>
            <a:endParaRPr lang="en-IE" sz="4600" dirty="0"/>
          </a:p>
          <a:p>
            <a:pPr>
              <a:defRPr/>
            </a:pPr>
            <a:r>
              <a:rPr lang="en-IE" sz="3800" dirty="0"/>
              <a:t>Discovery </a:t>
            </a:r>
          </a:p>
          <a:p>
            <a:pPr>
              <a:defRPr/>
            </a:pPr>
            <a:endParaRPr lang="en-IE" sz="3800" dirty="0"/>
          </a:p>
          <a:p>
            <a:pPr>
              <a:defRPr/>
            </a:pPr>
            <a:r>
              <a:rPr lang="en-IE" sz="3800" dirty="0"/>
              <a:t>Self directed learning</a:t>
            </a:r>
          </a:p>
          <a:p>
            <a:pPr>
              <a:defRPr/>
            </a:pPr>
            <a:endParaRPr lang="en-IE" sz="3800" dirty="0"/>
          </a:p>
          <a:p>
            <a:pPr>
              <a:defRPr/>
            </a:pPr>
            <a:r>
              <a:rPr lang="en-IE" sz="3800" dirty="0"/>
              <a:t>Ownership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475065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68BAFCC-65C4-4A74-B3D2-06A429979A84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55576" y="1549347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/>
              <a:t>T</a:t>
            </a:r>
            <a:r>
              <a:rPr lang="en-IE" sz="2800" dirty="0" smtClean="0"/>
              <a:t>opic investigated </a:t>
            </a:r>
            <a:r>
              <a:rPr lang="en-IE" sz="2800" b="1" dirty="0" smtClean="0"/>
              <a:t>Transformation of Functions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How we planned the lesson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Prior discussion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Checked syllabus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Prior knowledge (plotting points, quadrants, input, output)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Discussed resources and learning outcomes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Resources used:  </a:t>
            </a:r>
          </a:p>
          <a:p>
            <a:pPr lvl="6">
              <a:buNone/>
              <a:defRPr/>
            </a:pPr>
            <a:endParaRPr lang="en-IE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grpSp>
        <p:nvGrpSpPr>
          <p:cNvPr id="8" name="Group 7"/>
          <p:cNvGrpSpPr/>
          <p:nvPr/>
        </p:nvGrpSpPr>
        <p:grpSpPr>
          <a:xfrm>
            <a:off x="539552" y="4569603"/>
            <a:ext cx="8241704" cy="1739717"/>
            <a:chOff x="539552" y="4569603"/>
            <a:chExt cx="8241704" cy="1739717"/>
          </a:xfrm>
        </p:grpSpPr>
        <p:pic>
          <p:nvPicPr>
            <p:cNvPr id="9" name="Picture 8" descr="whiteboar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8304" y="4641611"/>
              <a:ext cx="1472952" cy="1472952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539552" y="4569603"/>
              <a:ext cx="6552728" cy="1739717"/>
              <a:chOff x="539552" y="4437112"/>
              <a:chExt cx="6552728" cy="1739717"/>
            </a:xfrm>
          </p:grpSpPr>
          <p:pic>
            <p:nvPicPr>
              <p:cNvPr id="11" name="Picture 10" descr="geogebra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9552" y="4725144"/>
                <a:ext cx="1800200" cy="1451685"/>
              </a:xfrm>
              <a:prstGeom prst="rect">
                <a:avLst/>
              </a:prstGeom>
            </p:spPr>
          </p:pic>
          <p:pic>
            <p:nvPicPr>
              <p:cNvPr id="12" name="Picture 11" descr="handouts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644008" y="4509120"/>
                <a:ext cx="1352544" cy="1433698"/>
              </a:xfrm>
              <a:prstGeom prst="rect">
                <a:avLst/>
              </a:prstGeom>
            </p:spPr>
          </p:pic>
          <p:pic>
            <p:nvPicPr>
              <p:cNvPr id="13" name="Picture 12" descr="Textbooks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228184" y="4437112"/>
                <a:ext cx="864096" cy="1680667"/>
              </a:xfrm>
              <a:prstGeom prst="rect">
                <a:avLst/>
              </a:prstGeom>
            </p:spPr>
          </p:pic>
          <p:pic>
            <p:nvPicPr>
              <p:cNvPr id="14" name="Picture 13" descr="powerpoint.jpe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411760" y="5085184"/>
                <a:ext cx="2238631" cy="9094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544401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40</a:t>
            </a:fld>
            <a:endParaRPr lang="en-I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Teaching Strategies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A3EF585-8831-40DC-AAC9-7160B39C8C7A}" type="slidenum">
              <a:rPr lang="en-IE" smtClean="0"/>
              <a:pPr>
                <a:defRPr/>
              </a:pPr>
              <a:t>40</a:t>
            </a:fld>
            <a:endParaRPr lang="en-IE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71600" y="1485851"/>
            <a:ext cx="7921625" cy="9350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How did I assess what students knew and understood during the lesson?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pic>
        <p:nvPicPr>
          <p:cNvPr id="7" name="Picture 5" descr="http://uwf.edu/cutla/images/bloom_taxon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30879"/>
            <a:ext cx="2904322" cy="2178241"/>
          </a:xfrm>
          <a:prstGeom prst="rect">
            <a:avLst/>
          </a:prstGeom>
          <a:noFill/>
        </p:spPr>
      </p:pic>
      <p:pic>
        <p:nvPicPr>
          <p:cNvPr id="8" name="Picture 2" descr="http://faithrichardson.com/images/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96718"/>
            <a:ext cx="1872208" cy="2099910"/>
          </a:xfrm>
          <a:prstGeom prst="rect">
            <a:avLst/>
          </a:prstGeom>
          <a:noFill/>
        </p:spPr>
      </p:pic>
      <p:pic>
        <p:nvPicPr>
          <p:cNvPr id="9" name="Picture 12" descr="http://1.bp.blogspot.com/--Hv-9V4DAN0/Tqqqzz_GQSI/AAAAAAAAA-I/km39Mhg5OD0/s1600/Question_Thinking_Relationship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5363" y="2340658"/>
            <a:ext cx="5003141" cy="2394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065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41</a:t>
            </a:fld>
            <a:endParaRPr lang="en-I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5963" y="4766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Teaching Strategies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5137E78-7D03-4F29-A8B9-799A6B4A6866}" type="slidenum">
              <a:rPr lang="en-IE" smtClean="0"/>
              <a:pPr>
                <a:defRPr/>
              </a:pPr>
              <a:t>41</a:t>
            </a:fld>
            <a:endParaRPr lang="en-IE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53348" y="1325375"/>
            <a:ext cx="5165725" cy="20447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IE" dirty="0" smtClean="0"/>
              <a:t>closure </a:t>
            </a:r>
            <a:r>
              <a:rPr lang="en-IE" dirty="0"/>
              <a:t>to the </a:t>
            </a:r>
            <a:r>
              <a:rPr lang="en-IE" dirty="0" smtClean="0"/>
              <a:t>lesson</a:t>
            </a:r>
            <a:endParaRPr lang="en-I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future </a:t>
            </a:r>
            <a:r>
              <a:rPr lang="en-IE" dirty="0"/>
              <a:t>teaching </a:t>
            </a:r>
            <a:r>
              <a:rPr lang="en-IE" dirty="0" smtClean="0"/>
              <a:t>strategies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changes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pic>
        <p:nvPicPr>
          <p:cNvPr id="7" name="Picture 8" descr="http://cool.conservation-us.org/coolaic/sg/bpg/annual/v06/bp06-01a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8800"/>
            <a:ext cx="2628900" cy="1714500"/>
          </a:xfrm>
          <a:prstGeom prst="rect">
            <a:avLst/>
          </a:prstGeom>
          <a:noFill/>
        </p:spPr>
      </p:pic>
      <p:pic>
        <p:nvPicPr>
          <p:cNvPr id="8" name="Picture 10" descr="http://thumbs.dreamstime.com/x/closing-book-643330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/>
        </p:blipFill>
        <p:spPr bwMode="auto">
          <a:xfrm>
            <a:off x="899592" y="4149080"/>
            <a:ext cx="2912683" cy="1944216"/>
          </a:xfrm>
          <a:prstGeom prst="rect">
            <a:avLst/>
          </a:prstGeom>
          <a:noFill/>
        </p:spPr>
      </p:pic>
      <p:pic>
        <p:nvPicPr>
          <p:cNvPr id="9" name="Picture 12" descr="http://management-class.co.uk/images/teaching-strateg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5196" y="4077072"/>
            <a:ext cx="2508004" cy="2088232"/>
          </a:xfrm>
          <a:prstGeom prst="rect">
            <a:avLst/>
          </a:prstGeom>
          <a:noFill/>
        </p:spPr>
      </p:pic>
      <p:pic>
        <p:nvPicPr>
          <p:cNvPr id="10" name="Picture 16" descr="http://darrellcreswell.files.wordpress.com/2011/05/life-change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3861048"/>
            <a:ext cx="2016224" cy="2424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065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42</a:t>
            </a:fld>
            <a:endParaRPr lang="en-I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1560" y="250500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Reflections on Lesson Study Process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7560" y="63322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0B32376-9FEA-4566-9820-B791352A5F6C}" type="slidenum">
              <a:rPr lang="en-IE" smtClean="0"/>
              <a:pPr>
                <a:defRPr/>
              </a:pPr>
              <a:t>42</a:t>
            </a:fld>
            <a:endParaRPr lang="en-IE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97968" y="1532654"/>
            <a:ext cx="6318250" cy="297973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What we learned….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Growth </a:t>
            </a:r>
            <a:r>
              <a:rPr lang="en-IE" sz="2800" dirty="0"/>
              <a:t>as a </a:t>
            </a:r>
            <a:r>
              <a:rPr lang="en-IE" sz="2800" dirty="0" smtClean="0"/>
              <a:t>teacher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Integrated </a:t>
            </a:r>
            <a:r>
              <a:rPr lang="en-IE" sz="2800" dirty="0"/>
              <a:t>into a school </a:t>
            </a:r>
            <a:r>
              <a:rPr lang="en-IE" sz="2800" dirty="0" smtClean="0"/>
              <a:t>context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Benefit to students</a:t>
            </a:r>
          </a:p>
          <a:p>
            <a:pPr marL="514350" indent="-514350" algn="r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5065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 err="1">
                <a:solidFill>
                  <a:schemeClr val="bg1">
                    <a:lumMod val="85000"/>
                  </a:schemeClr>
                </a:solidFill>
              </a:rPr>
              <a:t>Slán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644DA02-170F-488F-9F01-CE493120A008}" type="slidenum">
              <a:rPr lang="en-IE" smtClean="0"/>
              <a:pPr>
                <a:defRPr/>
              </a:pPr>
              <a:t>43</a:t>
            </a:fld>
            <a:endParaRPr lang="en-IE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436269" cy="397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44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3046" y="188640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 err="1">
                <a:solidFill>
                  <a:schemeClr val="bg1">
                    <a:lumMod val="85000"/>
                  </a:schemeClr>
                </a:solidFill>
              </a:rPr>
              <a:t>Slán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644DA02-170F-488F-9F01-CE493120A008}" type="slidenum">
              <a:rPr lang="en-IE" smtClean="0"/>
              <a:pPr>
                <a:defRPr/>
              </a:pPr>
              <a:t>44</a:t>
            </a:fld>
            <a:endParaRPr lang="en-IE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436269" cy="397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2868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31541"/>
            <a:ext cx="8373616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Why Transformation of </a:t>
            </a:r>
            <a:r>
              <a:rPr lang="en-IE" dirty="0" smtClean="0">
                <a:solidFill>
                  <a:schemeClr val="bg1">
                    <a:lumMod val="85000"/>
                  </a:schemeClr>
                </a:solidFill>
              </a:rPr>
              <a:t>Functions?</a:t>
            </a:r>
            <a:endParaRPr lang="en-I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57436" y="1340768"/>
            <a:ext cx="8153400" cy="4495800"/>
          </a:xfrm>
        </p:spPr>
        <p:txBody>
          <a:bodyPr/>
          <a:lstStyle/>
          <a:p>
            <a:r>
              <a:rPr lang="en-IE" dirty="0" smtClean="0"/>
              <a:t>New approach to this part of the maths syllabus for both teachers and students </a:t>
            </a:r>
          </a:p>
          <a:p>
            <a:r>
              <a:rPr lang="en-IE" dirty="0" smtClean="0"/>
              <a:t>To investigate the difficulties that could arise </a:t>
            </a:r>
          </a:p>
          <a:p>
            <a:r>
              <a:rPr lang="en-IE" dirty="0" smtClean="0"/>
              <a:t>To reflect and discuss other approaches to teaching this material in the future</a:t>
            </a:r>
          </a:p>
          <a:p>
            <a:endParaRPr lang="en-IE" dirty="0"/>
          </a:p>
        </p:txBody>
      </p:sp>
      <p:pic>
        <p:nvPicPr>
          <p:cNvPr id="8" name="Picture 2" descr="http://williams.ccsdschools.com/UserFiles/Servers/Server_2868209/Image/Staff%20Images/7th%20grade/McLaughlin/blackboard_math%20shar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600" y="4032376"/>
            <a:ext cx="1800200" cy="2298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80074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C4979E7F-673D-4108-949D-87F0AACF44A2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46957" y="980728"/>
            <a:ext cx="8075239" cy="576064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IE" b="1" dirty="0" smtClean="0"/>
              <a:t>Students should understand the following:</a:t>
            </a:r>
          </a:p>
          <a:p>
            <a:pPr marL="0" lvl="0" indent="0">
              <a:buNone/>
            </a:pP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1947" y="0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Learning Outcomes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1" y="1538913"/>
            <a:ext cx="807523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IE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9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  <a:r>
              <a:rPr lang="en-IE" sz="39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IE" sz="39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 </a:t>
            </a:r>
            <a:r>
              <a:rPr lang="en-IE" sz="39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IE" sz="39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lvl="0"/>
            <a:r>
              <a:rPr lang="en-IE" sz="3200" dirty="0"/>
              <a:t>What happens to </a:t>
            </a:r>
            <a:r>
              <a:rPr lang="en-IE" sz="3200" dirty="0" smtClean="0"/>
              <a:t>a linear </a:t>
            </a:r>
            <a:r>
              <a:rPr lang="en-IE" sz="3200" dirty="0"/>
              <a:t>graph when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the </a:t>
            </a:r>
            <a:r>
              <a:rPr lang="en-IE" sz="3200" dirty="0"/>
              <a:t>coefficient of </a:t>
            </a:r>
            <a:r>
              <a:rPr lang="en-IE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3200" dirty="0"/>
              <a:t> </a:t>
            </a:r>
            <a:r>
              <a:rPr lang="en-IE" sz="3200" dirty="0" smtClean="0"/>
              <a:t>is changed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the constant </a:t>
            </a:r>
            <a:r>
              <a:rPr lang="en-IE" sz="3200" i="1" dirty="0" smtClean="0"/>
              <a:t>c</a:t>
            </a:r>
            <a:r>
              <a:rPr lang="en-IE" sz="3200" dirty="0" smtClean="0"/>
              <a:t> is </a:t>
            </a:r>
            <a:r>
              <a:rPr lang="en-IE" sz="3200" dirty="0"/>
              <a:t>changed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900" y="3573016"/>
            <a:ext cx="8676456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IE" sz="39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f(x)= ax</a:t>
            </a:r>
            <a:r>
              <a:rPr lang="en-IE" sz="3900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9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IE" sz="3900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IE" sz="3900" dirty="0">
              <a:solidFill>
                <a:srgbClr val="003399"/>
              </a:solidFill>
            </a:endParaRPr>
          </a:p>
          <a:p>
            <a:r>
              <a:rPr lang="en-IE" sz="3200" dirty="0"/>
              <a:t>What happens to </a:t>
            </a:r>
            <a:r>
              <a:rPr lang="en-IE" sz="3200" dirty="0" smtClean="0"/>
              <a:t>a quadratic </a:t>
            </a:r>
            <a:r>
              <a:rPr lang="en-IE" sz="3200" dirty="0"/>
              <a:t>graph when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the </a:t>
            </a:r>
            <a:r>
              <a:rPr lang="en-IE" sz="3200" dirty="0"/>
              <a:t>value of the coefficient of x</a:t>
            </a:r>
            <a:r>
              <a:rPr lang="en-IE" sz="3200" baseline="30000" dirty="0"/>
              <a:t>2</a:t>
            </a:r>
            <a:r>
              <a:rPr lang="en-IE" sz="3200" dirty="0"/>
              <a:t> </a:t>
            </a:r>
            <a:r>
              <a:rPr lang="en-IE" sz="3200" dirty="0" smtClean="0"/>
              <a:t>is changed</a:t>
            </a:r>
            <a:endParaRPr lang="en-IE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3200" dirty="0"/>
              <a:t>The value of the constant </a:t>
            </a:r>
            <a:r>
              <a:rPr lang="en-IE" sz="3200" i="1" dirty="0"/>
              <a:t>c </a:t>
            </a:r>
            <a:r>
              <a:rPr lang="en-IE" sz="3200" dirty="0" smtClean="0"/>
              <a:t>is </a:t>
            </a:r>
            <a:r>
              <a:rPr lang="en-IE" sz="3200" dirty="0"/>
              <a:t>changed</a:t>
            </a:r>
          </a:p>
        </p:txBody>
      </p:sp>
    </p:spTree>
    <p:extLst>
      <p:ext uri="{BB962C8B-B14F-4D97-AF65-F5344CB8AC3E}">
        <p14:creationId xmlns:p14="http://schemas.microsoft.com/office/powerpoint/2010/main" val="31518981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22442F1E-A617-40F4-83A2-90C1141EF153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7308" y="1268760"/>
            <a:ext cx="8153400" cy="2006878"/>
          </a:xfrm>
        </p:spPr>
        <p:txBody>
          <a:bodyPr rtlCol="0">
            <a:normAutofit fontScale="92500" lnSpcReduction="20000"/>
          </a:bodyPr>
          <a:lstStyle/>
          <a:p>
            <a:r>
              <a:rPr lang="en-IE" dirty="0" smtClean="0"/>
              <a:t>To recognise linear and quadratic functions</a:t>
            </a:r>
          </a:p>
          <a:p>
            <a:r>
              <a:rPr lang="en-IE" dirty="0" smtClean="0"/>
              <a:t>To sketch these functions </a:t>
            </a:r>
          </a:p>
          <a:p>
            <a:r>
              <a:rPr lang="en-IE" dirty="0" smtClean="0"/>
              <a:t>To match graphs with their function.</a:t>
            </a:r>
          </a:p>
          <a:p>
            <a:pPr>
              <a:buNone/>
            </a:pPr>
            <a:r>
              <a:rPr lang="en-IE" dirty="0" smtClean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7584" y="3404746"/>
            <a:ext cx="7988848" cy="2385556"/>
            <a:chOff x="827584" y="3404746"/>
            <a:chExt cx="7988848" cy="2385556"/>
          </a:xfrm>
        </p:grpSpPr>
        <p:pic>
          <p:nvPicPr>
            <p:cNvPr id="17" name="Picture 10" descr="https://encrypted-tbn1.gstatic.com/images?q=tbn:ANd9GcSDBQ8dmHLkyOGfYCw1xCg7JSldiSjtatMGjFDDGj6EZ7bX4aKgdobKeOFj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06582" y="3557146"/>
              <a:ext cx="2609850" cy="1752600"/>
            </a:xfrm>
            <a:prstGeom prst="rect">
              <a:avLst/>
            </a:prstGeom>
            <a:noFill/>
          </p:spPr>
        </p:pic>
        <p:pic>
          <p:nvPicPr>
            <p:cNvPr id="18" name="Picture 12" descr="http://www.writingfix.com/images/class_student_pics/Nicholas_Diary_graph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41878" y="3593968"/>
              <a:ext cx="1802181" cy="1678956"/>
            </a:xfrm>
            <a:prstGeom prst="rect">
              <a:avLst/>
            </a:prstGeom>
            <a:noFill/>
          </p:spPr>
        </p:pic>
        <p:grpSp>
          <p:nvGrpSpPr>
            <p:cNvPr id="19" name="Group 18"/>
            <p:cNvGrpSpPr/>
            <p:nvPr/>
          </p:nvGrpSpPr>
          <p:grpSpPr>
            <a:xfrm>
              <a:off x="827584" y="3404746"/>
              <a:ext cx="2800350" cy="2385556"/>
              <a:chOff x="1259632" y="4221088"/>
              <a:chExt cx="2800350" cy="2385556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59632" y="4221088"/>
                <a:ext cx="2800350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331640" y="6237312"/>
                <a:ext cx="2492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dirty="0" smtClean="0"/>
                  <a:t>Island Bridge, </a:t>
                </a:r>
                <a:r>
                  <a:rPr lang="en-IE" dirty="0" err="1" smtClean="0"/>
                  <a:t>Listowel</a:t>
                </a:r>
                <a:endParaRPr lang="en-IE" dirty="0"/>
              </a:p>
            </p:txBody>
          </p:sp>
        </p:grp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55576" y="14401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677664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1825"/>
            <a:ext cx="8229600" cy="1143000"/>
          </a:xfr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IE" dirty="0">
                <a:solidFill>
                  <a:schemeClr val="bg1">
                    <a:lumMod val="85000"/>
                  </a:schemeClr>
                </a:solidFill>
              </a:rPr>
              <a:t>Introduction to functions in classroom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5212" y="2012949"/>
            <a:ext cx="857878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dirty="0" smtClean="0"/>
              <a:t>Input-output table, 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 </a:t>
            </a:r>
            <a:r>
              <a:rPr lang="en-IE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(Parent Function)</a:t>
            </a:r>
            <a:endParaRPr lang="en-IE" sz="3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dirty="0"/>
              <a:t>P</a:t>
            </a:r>
            <a:r>
              <a:rPr lang="en-IE" dirty="0" smtClean="0"/>
              <a:t>lot these coordinates and join them together.</a:t>
            </a:r>
          </a:p>
          <a:p>
            <a:pPr>
              <a:lnSpc>
                <a:spcPct val="90000"/>
              </a:lnSpc>
            </a:pPr>
            <a:r>
              <a:rPr lang="en-IE" dirty="0" smtClean="0"/>
              <a:t>Further functions 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 + </a:t>
            </a:r>
            <a:r>
              <a:rPr lang="en-I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 + </a:t>
            </a:r>
            <a:r>
              <a:rPr lang="en-I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y=x − </a:t>
            </a:r>
            <a:r>
              <a:rPr lang="en-I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en-IE" dirty="0" smtClean="0"/>
              <a:t>Students explain what is happening in each function in relation to the parent function.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79712" y="1139276"/>
            <a:ext cx="5400600" cy="767577"/>
          </a:xfrm>
          <a:prstGeom prst="rect">
            <a:avLst/>
          </a:prstGeom>
          <a:solidFill>
            <a:schemeClr val="tx2"/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IE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Linear Functions</a:t>
            </a:r>
            <a:endParaRPr lang="en-IE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232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09" y="0"/>
            <a:ext cx="8229600" cy="1143000"/>
          </a:xfrm>
        </p:spPr>
        <p:txBody>
          <a:bodyPr>
            <a:normAutofit/>
          </a:bodyPr>
          <a:lstStyle/>
          <a:p>
            <a:r>
              <a:rPr lang="en-IE" sz="3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</a:t>
            </a:r>
            <a:r>
              <a:rPr lang="en-IE" sz="3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lang="en-IE" sz="3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IE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IE" sz="3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IE" sz="3000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=x + </a:t>
            </a:r>
            <a:r>
              <a:rPr lang="en-IE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1:</a:t>
            </a:r>
            <a:r>
              <a:rPr lang="en-IE" sz="3000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IE" sz="30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x + </a:t>
            </a:r>
            <a:r>
              <a:rPr lang="en-IE" sz="3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</a:t>
            </a:r>
            <a:r>
              <a:rPr lang="en-IE" sz="30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IE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x −</a:t>
            </a:r>
            <a:r>
              <a:rPr lang="en-IE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en-IE" sz="3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  <p:pic>
        <p:nvPicPr>
          <p:cNvPr id="1029" name="Picture 5" descr="C:\Users\Bridget\Desktop\Pres Listowel\y=x,y=x+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052736"/>
            <a:ext cx="8750823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s Cou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CF6C46FFE94CA8A9092A06B91545" ma:contentTypeVersion="1" ma:contentTypeDescription="Create a new document." ma:contentTypeScope="" ma:versionID="30ca1c7ebed630c1016829c2a1a4f149">
  <xsd:schema xmlns:xsd="http://www.w3.org/2001/XMLSchema" xmlns:xs="http://www.w3.org/2001/XMLSchema" xmlns:p="http://schemas.microsoft.com/office/2006/metadata/properties" xmlns:ns3="b1d8421d-002a-4abb-b7b6-8af25667e8ad" targetNamespace="http://schemas.microsoft.com/office/2006/metadata/properties" ma:root="true" ma:fieldsID="6ad45303017be1d3153c6da7aa14bb3d" ns3:_="">
    <xsd:import namespace="b1d8421d-002a-4abb-b7b6-8af25667e8ad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8421d-002a-4abb-b7b6-8af25667e8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1655C6-0DA4-4754-82A5-708D1C9BD3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d8421d-002a-4abb-b7b6-8af25667e8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D855C4-FD56-423B-9D66-4423F62304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3C7C5A-E29B-4648-9D10-56981DC3ABA9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b1d8421d-002a-4abb-b7b6-8af25667e8ad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Maths Counts</Template>
  <TotalTime>7242</TotalTime>
  <Words>1198</Words>
  <Application>Microsoft Office PowerPoint</Application>
  <PresentationFormat>On-screen Show (4:3)</PresentationFormat>
  <Paragraphs>252</Paragraphs>
  <Slides>44</Slides>
  <Notes>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Maths Counts</vt:lpstr>
      <vt:lpstr>Maths Counts  Insights into Lesson Study</vt:lpstr>
      <vt:lpstr>Presentation Secondary School, Listowel.</vt:lpstr>
      <vt:lpstr>Insights into Lesson Study</vt:lpstr>
      <vt:lpstr>Introduction</vt:lpstr>
      <vt:lpstr>Why Transformation of Functions?</vt:lpstr>
      <vt:lpstr>Learning Outcomes</vt:lpstr>
      <vt:lpstr>Learning Outcomes</vt:lpstr>
      <vt:lpstr>Introduction to functions in classroom</vt:lpstr>
      <vt:lpstr>y = x:      y =x + 1:      y = x + 2:     y = x −1</vt:lpstr>
      <vt:lpstr>Homework</vt:lpstr>
      <vt:lpstr>Student Answering</vt:lpstr>
      <vt:lpstr>PowerPoint Presentation</vt:lpstr>
      <vt:lpstr>PowerPoint Presentation</vt:lpstr>
      <vt:lpstr>Continuation of functions in classroom</vt:lpstr>
      <vt:lpstr>Class Task</vt:lpstr>
      <vt:lpstr>Student Answering</vt:lpstr>
      <vt:lpstr>PowerPoint Presentation</vt:lpstr>
      <vt:lpstr>Student Answering</vt:lpstr>
      <vt:lpstr>PowerPoint Presentation</vt:lpstr>
      <vt:lpstr>PowerPoint Presentation</vt:lpstr>
      <vt:lpstr>Extending the Learning</vt:lpstr>
      <vt:lpstr>Demonstration of Shifting and Scaling by students using GeoGebra</vt:lpstr>
      <vt:lpstr>Assessment</vt:lpstr>
      <vt:lpstr>PowerPoint Presentation</vt:lpstr>
      <vt:lpstr>PowerPoint Presentation</vt:lpstr>
      <vt:lpstr>Reflections on the Lesson</vt:lpstr>
      <vt:lpstr>Student Understanding</vt:lpstr>
      <vt:lpstr>Student Understanding</vt:lpstr>
      <vt:lpstr>Student Learning</vt:lpstr>
      <vt:lpstr>Common Misconceptions: 1</vt:lpstr>
      <vt:lpstr>Common Misconceptions: 2</vt:lpstr>
      <vt:lpstr>Common Misconceptions: 3</vt:lpstr>
      <vt:lpstr>Addressing Misconceptions </vt:lpstr>
      <vt:lpstr>Real life curves in Listowel</vt:lpstr>
      <vt:lpstr>Summary</vt:lpstr>
      <vt:lpstr>Summary</vt:lpstr>
      <vt:lpstr> Teaching Strategies </vt:lpstr>
      <vt:lpstr>Teaching Strategies</vt:lpstr>
      <vt:lpstr>Teaching Strategies</vt:lpstr>
      <vt:lpstr>Teaching Strategies</vt:lpstr>
      <vt:lpstr>Teaching Strategies</vt:lpstr>
      <vt:lpstr>Reflections on Lesson Study Process</vt:lpstr>
      <vt:lpstr>Slán</vt:lpstr>
      <vt:lpstr>Slán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114</cp:revision>
  <cp:lastPrinted>2013-08-30T17:48:04Z</cp:lastPrinted>
  <dcterms:created xsi:type="dcterms:W3CDTF">2013-08-28T18:56:52Z</dcterms:created>
  <dcterms:modified xsi:type="dcterms:W3CDTF">2013-11-12T11:55:12Z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0x0101003712CF6C46FFE94CA8A9092A06B91545</vt:lpwstr>
  </property>
</Properties>
</file>