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5" r:id="rId1"/>
  </p:sldMasterIdLst>
  <p:notesMasterIdLst>
    <p:notesMasterId r:id="rId40"/>
  </p:notesMasterIdLst>
  <p:handoutMasterIdLst>
    <p:handoutMasterId r:id="rId41"/>
  </p:handoutMasterIdLst>
  <p:sldIdLst>
    <p:sldId id="256" r:id="rId2"/>
    <p:sldId id="257" r:id="rId3"/>
    <p:sldId id="259" r:id="rId4"/>
    <p:sldId id="258" r:id="rId5"/>
    <p:sldId id="286" r:id="rId6"/>
    <p:sldId id="303" r:id="rId7"/>
    <p:sldId id="307" r:id="rId8"/>
    <p:sldId id="273" r:id="rId9"/>
    <p:sldId id="287" r:id="rId10"/>
    <p:sldId id="274" r:id="rId11"/>
    <p:sldId id="295" r:id="rId12"/>
    <p:sldId id="296" r:id="rId13"/>
    <p:sldId id="299" r:id="rId14"/>
    <p:sldId id="275" r:id="rId15"/>
    <p:sldId id="298" r:id="rId16"/>
    <p:sldId id="297" r:id="rId17"/>
    <p:sldId id="300" r:id="rId18"/>
    <p:sldId id="276" r:id="rId19"/>
    <p:sldId id="262" r:id="rId20"/>
    <p:sldId id="285" r:id="rId21"/>
    <p:sldId id="263" r:id="rId22"/>
    <p:sldId id="304" r:id="rId23"/>
    <p:sldId id="305" r:id="rId24"/>
    <p:sldId id="265" r:id="rId25"/>
    <p:sldId id="293" r:id="rId26"/>
    <p:sldId id="266" r:id="rId27"/>
    <p:sldId id="294" r:id="rId28"/>
    <p:sldId id="267" r:id="rId29"/>
    <p:sldId id="278" r:id="rId30"/>
    <p:sldId id="279" r:id="rId31"/>
    <p:sldId id="268" r:id="rId32"/>
    <p:sldId id="280" r:id="rId33"/>
    <p:sldId id="290" r:id="rId34"/>
    <p:sldId id="281" r:id="rId35"/>
    <p:sldId id="270" r:id="rId36"/>
    <p:sldId id="291" r:id="rId37"/>
    <p:sldId id="292" r:id="rId38"/>
    <p:sldId id="306" r:id="rId39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seamus_knox" initials="" lastIdx="14" clrIdx="0"/>
  <p:cmAuthor id="1" name="eibhlin_niscannlain" initials="e" lastIdx="12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90033"/>
    <a:srgbClr val="FDCC33"/>
    <a:srgbClr val="DADA8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431" autoAdjust="0"/>
    <p:restoredTop sz="72824" autoAdjust="0"/>
  </p:normalViewPr>
  <p:slideViewPr>
    <p:cSldViewPr>
      <p:cViewPr>
        <p:scale>
          <a:sx n="72" d="100"/>
          <a:sy n="72" d="100"/>
        </p:scale>
        <p:origin x="-1320" y="-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48" y="2466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49" d="100"/>
          <a:sy n="49" d="100"/>
        </p:scale>
        <p:origin x="-2910" y="-96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commentAuthors" Target="commentAuthor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notesMaster" Target="notesMasters/notesMaster1.xml"/><Relationship Id="rId45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ableStyles" Target="tableStyles.xml"/><Relationship Id="rId20" Type="http://schemas.openxmlformats.org/officeDocument/2006/relationships/slide" Target="slides/slide19.xml"/><Relationship Id="rId41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 dirty="0"/>
            </a:lvl1pPr>
          </a:lstStyle>
          <a:p>
            <a:pPr>
              <a:defRPr/>
            </a:pPr>
            <a:endParaRPr lang="en-IE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 smtClean="0"/>
            </a:lvl1pPr>
          </a:lstStyle>
          <a:p>
            <a:pPr>
              <a:defRPr/>
            </a:pPr>
            <a:fld id="{F8791283-31AB-4FCE-B739-3A501C2C7E4F}" type="datetimeFigureOut">
              <a:rPr lang="en-IE"/>
              <a:pPr>
                <a:defRPr/>
              </a:pPr>
              <a:t>21/11/2013</a:t>
            </a:fld>
            <a:endParaRPr lang="en-IE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 dirty="0"/>
            </a:lvl1pPr>
          </a:lstStyle>
          <a:p>
            <a:pPr>
              <a:defRPr/>
            </a:pPr>
            <a:endParaRPr lang="en-I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 smtClean="0"/>
            </a:lvl1pPr>
          </a:lstStyle>
          <a:p>
            <a:pPr>
              <a:defRPr/>
            </a:pPr>
            <a:fld id="{8F277BE8-36E9-4F31-97EA-2F7A77770A8A}" type="slidenum">
              <a:rPr lang="en-IE"/>
              <a:pPr>
                <a:defRPr/>
              </a:pPr>
              <a:t>‹#›</a:t>
            </a:fld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383512554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dirty="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IE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4339D3E3-A112-4537-88B2-4B044B5CAD49}" type="datetimeFigureOut">
              <a:rPr lang="en-IE"/>
              <a:pPr>
                <a:defRPr/>
              </a:pPr>
              <a:t>21/11/2013</a:t>
            </a:fld>
            <a:endParaRPr lang="en-IE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IE" noProof="0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IE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dirty="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I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C364F76B-DFAC-4BD7-AE2A-01692BFCF0A6}" type="slidenum">
              <a:rPr lang="en-IE"/>
              <a:pPr>
                <a:defRPr/>
              </a:pPr>
              <a:t>‹#›</a:t>
            </a:fld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1608401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6386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IE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B6CFB7E-6279-44CE-BD7B-B95C47BFD7BC}" type="slidenum">
              <a:rPr lang="en-IE" smtClean="0"/>
              <a:pPr>
                <a:defRPr/>
              </a:pPr>
              <a:t>1</a:t>
            </a:fld>
            <a:endParaRPr lang="en-IE"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4818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IE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D29AD30-61DE-4E67-900D-3E72F16E1E16}" type="slidenum">
              <a:rPr lang="en-IE" smtClean="0"/>
              <a:pPr>
                <a:defRPr/>
              </a:pPr>
              <a:t>10</a:t>
            </a:fld>
            <a:endParaRPr lang="en-IE" dirty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6866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IE" dirty="0" smtClean="0"/>
          </a:p>
        </p:txBody>
      </p:sp>
      <p:sp>
        <p:nvSpPr>
          <p:cNvPr id="22531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E029409-7FDC-4404-915B-BF6C9C3C3F2B}" type="slidenum">
              <a:rPr lang="en-IE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11</a:t>
            </a:fld>
            <a:endParaRPr lang="en-IE" dirty="0">
              <a:cs typeface="Arial" charset="0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8914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IE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84C07955-14B3-4007-B158-998B249BEC19}" type="slidenum">
              <a:rPr lang="en-IE" smtClean="0">
                <a:solidFill>
                  <a:prstClr val="black"/>
                </a:solidFill>
              </a:rPr>
              <a:pPr>
                <a:defRPr/>
              </a:pPr>
              <a:t>12</a:t>
            </a:fld>
            <a:endParaRPr lang="en-IE" dirty="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0962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IE" dirty="0" smtClean="0"/>
          </a:p>
        </p:txBody>
      </p:sp>
      <p:sp>
        <p:nvSpPr>
          <p:cNvPr id="22531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7F03B09-312D-4B19-92BC-B030B1BC96EA}" type="slidenum">
              <a:rPr lang="en-IE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13</a:t>
            </a:fld>
            <a:endParaRPr lang="en-IE" dirty="0">
              <a:cs typeface="Arial" charset="0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3010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IE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BACB0060-4691-407A-9B5A-FD7D96D6FD40}" type="slidenum">
              <a:rPr lang="en-IE" smtClean="0"/>
              <a:pPr>
                <a:defRPr/>
              </a:pPr>
              <a:t>14</a:t>
            </a:fld>
            <a:endParaRPr lang="en-IE" dirty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5058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IE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0FCB50B-0FBF-4839-B086-0A197A939192}" type="slidenum">
              <a:rPr lang="en-IE" smtClean="0"/>
              <a:pPr>
                <a:defRPr/>
              </a:pPr>
              <a:t>15</a:t>
            </a:fld>
            <a:endParaRPr lang="en-IE" dirty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5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7106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IE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7049352-0859-469C-8ACD-BB62C4BEFC3A}" type="slidenum">
              <a:rPr lang="en-IE" smtClean="0">
                <a:solidFill>
                  <a:prstClr val="black"/>
                </a:solidFill>
              </a:rPr>
              <a:pPr>
                <a:defRPr/>
              </a:pPr>
              <a:t>16</a:t>
            </a:fld>
            <a:endParaRPr lang="en-IE" dirty="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3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9154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IE" dirty="0" smtClean="0"/>
          </a:p>
        </p:txBody>
      </p:sp>
      <p:sp>
        <p:nvSpPr>
          <p:cNvPr id="22531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D6CFFE4-3CEA-497C-801A-C8F8D888149E}" type="slidenum">
              <a:rPr lang="en-IE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17</a:t>
            </a:fld>
            <a:endParaRPr lang="en-IE" dirty="0">
              <a:cs typeface="Arial" charset="0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1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1202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IE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BCACE91-FB11-4251-8117-05AB6A5D8EC0}" type="slidenum">
              <a:rPr lang="en-IE" smtClean="0"/>
              <a:pPr>
                <a:defRPr/>
              </a:pPr>
              <a:t>18</a:t>
            </a:fld>
            <a:endParaRPr lang="en-IE" dirty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49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3250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IE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F662B0D-96BE-486C-8091-41F12F69F324}" type="slidenum">
              <a:rPr lang="en-IE" smtClean="0"/>
              <a:pPr>
                <a:defRPr/>
              </a:pPr>
              <a:t>19</a:t>
            </a:fld>
            <a:endParaRPr lang="en-IE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434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IE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1E5E9F5-3889-4546-820C-F79FCF2B344F}" type="slidenum">
              <a:rPr lang="en-IE" smtClean="0"/>
              <a:pPr>
                <a:defRPr/>
              </a:pPr>
              <a:t>2</a:t>
            </a:fld>
            <a:endParaRPr lang="en-IE" dirty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7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5298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IE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8742FDFD-6494-4C36-90DA-DB5B54F70EB6}" type="slidenum">
              <a:rPr lang="en-IE" smtClean="0"/>
              <a:pPr>
                <a:defRPr/>
              </a:pPr>
              <a:t>20</a:t>
            </a:fld>
            <a:endParaRPr lang="en-IE" dirty="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5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7346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IE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08078F6-E337-42FC-A3C0-ED456F83FE4D}" type="slidenum">
              <a:rPr lang="en-IE" smtClean="0"/>
              <a:pPr>
                <a:defRPr/>
              </a:pPr>
              <a:t>21</a:t>
            </a:fld>
            <a:endParaRPr lang="en-IE" dirty="0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3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9394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IE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9421FB1-15ED-4391-B7AC-BE8A99E0CBFB}" type="slidenum">
              <a:rPr lang="en-IE" smtClean="0"/>
              <a:pPr>
                <a:defRPr/>
              </a:pPr>
              <a:t>22</a:t>
            </a:fld>
            <a:endParaRPr lang="en-IE" dirty="0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5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2466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IE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7A41755-13EF-4BF5-9933-2662A9CB05BE}" type="slidenum">
              <a:rPr lang="en-IE" smtClean="0"/>
              <a:pPr>
                <a:defRPr/>
              </a:pPr>
              <a:t>24</a:t>
            </a:fld>
            <a:endParaRPr lang="en-IE" dirty="0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3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4514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IE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830EF0B-5CF7-4D3E-AEA7-6840DDF462EB}" type="slidenum">
              <a:rPr lang="en-IE" smtClean="0"/>
              <a:pPr>
                <a:defRPr/>
              </a:pPr>
              <a:t>25</a:t>
            </a:fld>
            <a:endParaRPr lang="en-IE" dirty="0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1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6562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IE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C6280F8-F51A-43B9-96C9-FC92AA0A5CAF}" type="slidenum">
              <a:rPr lang="en-IE" smtClean="0"/>
              <a:pPr>
                <a:defRPr/>
              </a:pPr>
              <a:t>26</a:t>
            </a:fld>
            <a:endParaRPr lang="en-IE" dirty="0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09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8610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IE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5E22B51-A6EB-4824-B822-BB16E7195C6B}" type="slidenum">
              <a:rPr lang="en-IE" smtClean="0"/>
              <a:pPr>
                <a:defRPr/>
              </a:pPr>
              <a:t>27</a:t>
            </a:fld>
            <a:endParaRPr lang="en-IE" dirty="0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7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0658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IE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A5D4D2E1-ACDF-4A82-9D72-2097485826AA}" type="slidenum">
              <a:rPr lang="en-IE" smtClean="0"/>
              <a:pPr>
                <a:defRPr/>
              </a:pPr>
              <a:t>28</a:t>
            </a:fld>
            <a:endParaRPr lang="en-IE" dirty="0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5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2706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IE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59301394-AE3B-43EF-8DB5-1D8FA728731A}" type="slidenum">
              <a:rPr lang="en-IE" smtClean="0"/>
              <a:pPr>
                <a:defRPr/>
              </a:pPr>
              <a:t>29</a:t>
            </a:fld>
            <a:endParaRPr lang="en-IE" dirty="0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3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4754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IE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BBB2E6AE-C001-4519-9420-D0B0B3B230E0}" type="slidenum">
              <a:rPr lang="en-IE" smtClean="0"/>
              <a:pPr>
                <a:defRPr/>
              </a:pPr>
              <a:t>30</a:t>
            </a:fld>
            <a:endParaRPr lang="en-IE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0482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IE" dirty="0" smtClean="0"/>
          </a:p>
        </p:txBody>
      </p:sp>
      <p:sp>
        <p:nvSpPr>
          <p:cNvPr id="17411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E00E548-C933-490E-8642-6F10DE6DAE55}" type="slidenum">
              <a:rPr lang="en-IE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</a:t>
            </a:fld>
            <a:endParaRPr lang="en-IE" dirty="0">
              <a:cs typeface="Arial" charset="0"/>
            </a:endParaRPr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1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6802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IE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B5C96B3-653B-4BBF-811C-D7EA4C954B60}" type="slidenum">
              <a:rPr lang="en-IE" smtClean="0"/>
              <a:pPr>
                <a:defRPr/>
              </a:pPr>
              <a:t>31</a:t>
            </a:fld>
            <a:endParaRPr lang="en-IE" dirty="0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49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8850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IE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5AE929B7-DADF-4EFB-A5C0-49D7905BADC2}" type="slidenum">
              <a:rPr lang="en-IE" smtClean="0"/>
              <a:pPr>
                <a:defRPr/>
              </a:pPr>
              <a:t>32</a:t>
            </a:fld>
            <a:endParaRPr lang="en-IE" dirty="0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7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0898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IE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55EC2432-16EC-4F4A-B57A-E446176E36D3}" type="slidenum">
              <a:rPr lang="en-IE" smtClean="0"/>
              <a:pPr>
                <a:defRPr/>
              </a:pPr>
              <a:t>33</a:t>
            </a:fld>
            <a:endParaRPr lang="en-IE" dirty="0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5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2946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IE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EE63F6B-2F71-46D3-8BC1-5B5A244CBBD2}" type="slidenum">
              <a:rPr lang="en-IE" smtClean="0"/>
              <a:pPr>
                <a:defRPr/>
              </a:pPr>
              <a:t>34</a:t>
            </a:fld>
            <a:endParaRPr lang="en-IE" dirty="0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3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4994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IE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3DFE4C93-C7AE-472C-AC3B-6CA0943B0DE4}" type="slidenum">
              <a:rPr lang="en-IE" smtClean="0"/>
              <a:pPr>
                <a:defRPr/>
              </a:pPr>
              <a:t>35</a:t>
            </a:fld>
            <a:endParaRPr lang="en-IE" dirty="0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1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7042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IE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441C3578-DDFA-4793-9928-538926A7183E}" type="slidenum">
              <a:rPr lang="en-IE" smtClean="0"/>
              <a:pPr>
                <a:defRPr/>
              </a:pPr>
              <a:t>36</a:t>
            </a:fld>
            <a:endParaRPr lang="en-IE" dirty="0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89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9090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IE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8DE13DF8-B832-48CA-8A74-C99FFA6045B4}" type="slidenum">
              <a:rPr lang="en-IE" smtClean="0"/>
              <a:pPr>
                <a:defRPr/>
              </a:pPr>
              <a:t>37</a:t>
            </a:fld>
            <a:endParaRPr lang="en-IE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2530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IE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F8CA860-AD8C-4DA2-B8AE-EE2A8D7E2BFC}" type="slidenum">
              <a:rPr lang="en-IE" smtClean="0"/>
              <a:pPr>
                <a:defRPr/>
              </a:pPr>
              <a:t>4</a:t>
            </a:fld>
            <a:endParaRPr lang="en-IE"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4578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IE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77937CB-5EFB-4926-9BA7-3600FA4AD6A1}" type="slidenum">
              <a:rPr lang="en-IE" smtClean="0"/>
              <a:pPr>
                <a:defRPr/>
              </a:pPr>
              <a:t>5</a:t>
            </a:fld>
            <a:endParaRPr lang="en-IE"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6626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0" indent="0">
              <a:buFont typeface="Calibri" pitchFamily="34" charset="0"/>
              <a:buNone/>
            </a:pPr>
            <a:endParaRPr lang="en-IE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4C73BA1-6064-4636-9053-046671875EC0}" type="slidenum">
              <a:rPr lang="en-IE" smtClean="0"/>
              <a:pPr>
                <a:defRPr/>
              </a:pPr>
              <a:t>6</a:t>
            </a:fld>
            <a:endParaRPr lang="en-IE" dirty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8674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0" indent="0">
              <a:buFont typeface="Calibri" pitchFamily="34" charset="0"/>
              <a:buNone/>
            </a:pPr>
            <a:endParaRPr lang="en-IE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1A3A182-9DFC-4CF1-91CB-76F65A2DBD5D}" type="slidenum">
              <a:rPr lang="en-IE" smtClean="0"/>
              <a:pPr>
                <a:defRPr/>
              </a:pPr>
              <a:t>7</a:t>
            </a:fld>
            <a:endParaRPr lang="en-IE" dirty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22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IE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41C9C2D3-0EC6-4F3A-9EA7-5608308E2D47}" type="slidenum">
              <a:rPr lang="en-IE" smtClean="0"/>
              <a:pPr>
                <a:defRPr/>
              </a:pPr>
              <a:t>8</a:t>
            </a:fld>
            <a:endParaRPr lang="en-IE" dirty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2770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IE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B479C343-DACD-41A0-988D-2F9DC0E1F2A4}" type="slidenum">
              <a:rPr lang="en-IE" smtClean="0"/>
              <a:pPr>
                <a:defRPr/>
              </a:pPr>
              <a:t>9</a:t>
            </a:fld>
            <a:endParaRPr lang="en-IE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I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48B2FA98-9EFF-4A72-9D8F-8B0F2A7EB40E}" type="datetime1">
              <a:rPr lang="en-IE"/>
              <a:pPr>
                <a:defRPr/>
              </a:pPr>
              <a:t>21/11/2013</a:t>
            </a:fld>
            <a:endParaRPr lang="en-IE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dirty="0"/>
            </a:lvl1pPr>
          </a:lstStyle>
          <a:p>
            <a:pPr>
              <a:defRPr/>
            </a:pPr>
            <a:endParaRPr lang="en-I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2F26F2-F726-4B34-AFBC-D7414C18B360}" type="slidenum">
              <a:rPr lang="en-IE"/>
              <a:pPr>
                <a:defRPr/>
              </a:pPr>
              <a:t>‹#›</a:t>
            </a:fld>
            <a:endParaRPr lang="en-IE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BB312F7B-F702-4CE7-AB0B-4C1A7416E669}" type="datetime1">
              <a:rPr lang="en-IE"/>
              <a:pPr>
                <a:defRPr/>
              </a:pPr>
              <a:t>21/11/2013</a:t>
            </a:fld>
            <a:endParaRPr lang="en-IE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dirty="0"/>
            </a:lvl1pPr>
          </a:lstStyle>
          <a:p>
            <a:pPr>
              <a:defRPr/>
            </a:pPr>
            <a:endParaRPr lang="en-I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F145C2-93A1-468A-8A03-D636E9D2FA94}" type="slidenum">
              <a:rPr lang="en-IE"/>
              <a:pPr>
                <a:defRPr/>
              </a:pPr>
              <a:t>‹#›</a:t>
            </a:fld>
            <a:endParaRPr lang="en-IE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919BBC35-4361-4E2A-B935-FF02FDC4133D}" type="datetime1">
              <a:rPr lang="en-IE"/>
              <a:pPr>
                <a:defRPr/>
              </a:pPr>
              <a:t>21/11/2013</a:t>
            </a:fld>
            <a:endParaRPr lang="en-IE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dirty="0"/>
            </a:lvl1pPr>
          </a:lstStyle>
          <a:p>
            <a:pPr>
              <a:defRPr/>
            </a:pPr>
            <a:endParaRPr lang="en-I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AF4424-6B3E-461E-B6D9-D8E16B2A6945}" type="slidenum">
              <a:rPr lang="en-IE"/>
              <a:pPr>
                <a:defRPr/>
              </a:pPr>
              <a:t>‹#›</a:t>
            </a:fld>
            <a:endParaRPr lang="en-IE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7"/>
          <p:cNvSpPr/>
          <p:nvPr userDrawn="1"/>
        </p:nvSpPr>
        <p:spPr>
          <a:xfrm>
            <a:off x="0" y="0"/>
            <a:ext cx="9183756" cy="6944140"/>
          </a:xfrm>
          <a:custGeom>
            <a:avLst/>
            <a:gdLst>
              <a:gd name="connsiteX0" fmla="*/ 0 w 9183756"/>
              <a:gd name="connsiteY0" fmla="*/ 0 h 6944140"/>
              <a:gd name="connsiteX1" fmla="*/ 543339 w 9183756"/>
              <a:gd name="connsiteY1" fmla="*/ 0 h 6944140"/>
              <a:gd name="connsiteX2" fmla="*/ 569843 w 9183756"/>
              <a:gd name="connsiteY2" fmla="*/ 6400800 h 6944140"/>
              <a:gd name="connsiteX3" fmla="*/ 9183756 w 9183756"/>
              <a:gd name="connsiteY3" fmla="*/ 6361044 h 6944140"/>
              <a:gd name="connsiteX4" fmla="*/ 9183756 w 9183756"/>
              <a:gd name="connsiteY4" fmla="*/ 6944140 h 6944140"/>
              <a:gd name="connsiteX5" fmla="*/ 13252 w 9183756"/>
              <a:gd name="connsiteY5" fmla="*/ 6917635 h 6944140"/>
              <a:gd name="connsiteX6" fmla="*/ 0 w 9183756"/>
              <a:gd name="connsiteY6" fmla="*/ 0 h 69441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183756" h="6944140">
                <a:moveTo>
                  <a:pt x="0" y="0"/>
                </a:moveTo>
                <a:lnTo>
                  <a:pt x="543339" y="0"/>
                </a:lnTo>
                <a:lnTo>
                  <a:pt x="569843" y="6400800"/>
                </a:lnTo>
                <a:lnTo>
                  <a:pt x="9183756" y="6361044"/>
                </a:lnTo>
                <a:lnTo>
                  <a:pt x="9183756" y="6944140"/>
                </a:lnTo>
                <a:lnTo>
                  <a:pt x="13252" y="6917635"/>
                </a:lnTo>
                <a:cubicBezTo>
                  <a:pt x="8835" y="4616174"/>
                  <a:pt x="4417" y="2314714"/>
                  <a:pt x="0" y="0"/>
                </a:cubicBezTo>
                <a:close/>
              </a:path>
            </a:pathLst>
          </a:custGeom>
          <a:gradFill flip="none" rotWithShape="1">
            <a:gsLst>
              <a:gs pos="19000">
                <a:srgbClr val="FDCC33"/>
              </a:gs>
              <a:gs pos="95000">
                <a:srgbClr val="990033"/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shape">
              <a:fillToRect l="50000" t="50000" r="50000" b="50000"/>
            </a:path>
            <a:tileRect/>
          </a:gradFill>
          <a:ln>
            <a:noFill/>
          </a:ln>
          <a:effectLst>
            <a:softEdge rad="63500"/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IE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2880" y="274638"/>
            <a:ext cx="8229600" cy="1143000"/>
          </a:xfrm>
          <a:solidFill>
            <a:schemeClr val="tx1">
              <a:lumMod val="75000"/>
              <a:lumOff val="25000"/>
            </a:schemeClr>
          </a:solidFill>
          <a:effectLst>
            <a:softEdge rad="127000"/>
          </a:effectLst>
          <a:scene3d>
            <a:camera prst="obliqueBottomLeft"/>
            <a:lightRig rig="threePt" dir="t"/>
          </a:scene3d>
        </p:spPr>
        <p:txBody>
          <a:bodyPr/>
          <a:lstStyle>
            <a:lvl1pPr>
              <a:defRPr u="sng"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7078" y="1484784"/>
            <a:ext cx="8229600" cy="4741987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53D4276B-6D56-460B-9F16-45FBA84EA722}" type="datetime1">
              <a:rPr lang="en-IE"/>
              <a:pPr>
                <a:defRPr/>
              </a:pPr>
              <a:t>21/11/2013</a:t>
            </a:fld>
            <a:endParaRPr lang="en-IE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dirty="0"/>
            </a:lvl1pPr>
          </a:lstStyle>
          <a:p>
            <a:pPr>
              <a:defRPr/>
            </a:pPr>
            <a:endParaRPr lang="en-IE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875463" y="5876925"/>
            <a:ext cx="2133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436C04A-A642-4FB7-92DB-1D615CA3B380}" type="slidenum">
              <a:rPr lang="en-IE"/>
              <a:pPr>
                <a:defRPr/>
              </a:pPr>
              <a:t>‹#›</a:t>
            </a:fld>
            <a:endParaRPr lang="en-IE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5B906B79-1D4E-4B44-8D83-D14AA40BC260}" type="datetime1">
              <a:rPr lang="en-IE"/>
              <a:pPr>
                <a:defRPr/>
              </a:pPr>
              <a:t>21/11/2013</a:t>
            </a:fld>
            <a:endParaRPr lang="en-IE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dirty="0"/>
            </a:lvl1pPr>
          </a:lstStyle>
          <a:p>
            <a:pPr>
              <a:defRPr/>
            </a:pPr>
            <a:endParaRPr lang="en-I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23C00D-7270-4318-9FD4-6F29B654A8F2}" type="slidenum">
              <a:rPr lang="en-IE"/>
              <a:pPr>
                <a:defRPr/>
              </a:pPr>
              <a:t>‹#›</a:t>
            </a:fld>
            <a:endParaRPr lang="en-IE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40E3B07D-5519-4C77-AF77-3FBF5B952883}" type="datetime1">
              <a:rPr lang="en-IE"/>
              <a:pPr>
                <a:defRPr/>
              </a:pPr>
              <a:t>21/11/2013</a:t>
            </a:fld>
            <a:endParaRPr lang="en-IE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dirty="0"/>
            </a:lvl1pPr>
          </a:lstStyle>
          <a:p>
            <a:pPr>
              <a:defRPr/>
            </a:pPr>
            <a:endParaRPr lang="en-I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03C787-D176-428D-B3C3-A03C7B9488AB}" type="slidenum">
              <a:rPr lang="en-IE"/>
              <a:pPr>
                <a:defRPr/>
              </a:pPr>
              <a:t>‹#›</a:t>
            </a:fld>
            <a:endParaRPr lang="en-IE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F2146649-9CAA-49EA-B4B8-11026AE4947F}" type="datetime1">
              <a:rPr lang="en-IE"/>
              <a:pPr>
                <a:defRPr/>
              </a:pPr>
              <a:t>21/11/2013</a:t>
            </a:fld>
            <a:endParaRPr lang="en-IE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dirty="0"/>
            </a:lvl1pPr>
          </a:lstStyle>
          <a:p>
            <a:pPr>
              <a:defRPr/>
            </a:pPr>
            <a:endParaRPr lang="en-I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4C72CD-C17B-499F-8CF4-E44EEA2BFD42}" type="slidenum">
              <a:rPr lang="en-IE"/>
              <a:pPr>
                <a:defRPr/>
              </a:pPr>
              <a:t>‹#›</a:t>
            </a:fld>
            <a:endParaRPr lang="en-IE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36CA73BD-ECE3-4A4D-AECB-F4429ADFDE38}" type="datetime1">
              <a:rPr lang="en-IE"/>
              <a:pPr>
                <a:defRPr/>
              </a:pPr>
              <a:t>21/11/2013</a:t>
            </a:fld>
            <a:endParaRPr lang="en-IE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dirty="0"/>
            </a:lvl1pPr>
          </a:lstStyle>
          <a:p>
            <a:pPr>
              <a:defRPr/>
            </a:pPr>
            <a:endParaRPr lang="en-I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76EE39-270B-4F19-8BDC-49A34F5C45AB}" type="slidenum">
              <a:rPr lang="en-IE"/>
              <a:pPr>
                <a:defRPr/>
              </a:pPr>
              <a:t>‹#›</a:t>
            </a:fld>
            <a:endParaRPr lang="en-IE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4D6FFE6F-2227-4356-844D-AB94C913F976}" type="datetime1">
              <a:rPr lang="en-IE"/>
              <a:pPr>
                <a:defRPr/>
              </a:pPr>
              <a:t>21/11/2013</a:t>
            </a:fld>
            <a:endParaRPr lang="en-IE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dirty="0"/>
            </a:lvl1pPr>
          </a:lstStyle>
          <a:p>
            <a:pPr>
              <a:defRPr/>
            </a:pPr>
            <a:endParaRPr lang="en-I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8F4313-B4C6-4C38-82FE-668FF94BBF15}" type="slidenum">
              <a:rPr lang="en-IE"/>
              <a:pPr>
                <a:defRPr/>
              </a:pPr>
              <a:t>‹#›</a:t>
            </a:fld>
            <a:endParaRPr lang="en-IE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9E11966D-732E-4EED-8F6F-6D6A081B30B4}" type="datetime1">
              <a:rPr lang="en-IE"/>
              <a:pPr>
                <a:defRPr/>
              </a:pPr>
              <a:t>21/11/2013</a:t>
            </a:fld>
            <a:endParaRPr lang="en-IE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dirty="0"/>
            </a:lvl1pPr>
          </a:lstStyle>
          <a:p>
            <a:pPr>
              <a:defRPr/>
            </a:pPr>
            <a:endParaRPr lang="en-I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A83D8A-3C30-46DC-B5DC-39E74DB3FC53}" type="slidenum">
              <a:rPr lang="en-IE"/>
              <a:pPr>
                <a:defRPr/>
              </a:pPr>
              <a:t>‹#›</a:t>
            </a:fld>
            <a:endParaRPr lang="en-IE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IE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7D99103A-26D6-484B-BEEC-80854EB77552}" type="datetime1">
              <a:rPr lang="en-IE"/>
              <a:pPr>
                <a:defRPr/>
              </a:pPr>
              <a:t>21/11/2013</a:t>
            </a:fld>
            <a:endParaRPr lang="en-IE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dirty="0"/>
            </a:lvl1pPr>
          </a:lstStyle>
          <a:p>
            <a:pPr>
              <a:defRPr/>
            </a:pPr>
            <a:endParaRPr lang="en-I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059DB0-3F50-4D53-9EEA-6C9448720008}" type="slidenum">
              <a:rPr lang="en-IE"/>
              <a:pPr>
                <a:defRPr/>
              </a:pPr>
              <a:t>‹#›</a:t>
            </a:fld>
            <a:endParaRPr lang="en-IE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IE" smtClean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 smtClean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dirty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I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672D1C0F-7705-4A72-BA63-84AD9B7906D2}" type="slidenum">
              <a:rPr lang="en-IE"/>
              <a:pPr>
                <a:defRPr/>
              </a:pPr>
              <a:t>‹#›</a:t>
            </a:fld>
            <a:endParaRPr lang="en-IE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edmodo.com/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hyperlink" Target="http://www.edmodo.com/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edmodo.com/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projectmaths.ie/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www.youtube.com/" TargetMode="External"/><Relationship Id="rId4" Type="http://schemas.openxmlformats.org/officeDocument/2006/relationships/hyperlink" Target="http://www.mathsisfun.com/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14338" y="9525"/>
            <a:ext cx="8315325" cy="3275013"/>
          </a:xfrm>
          <a:gradFill>
            <a:gsLst>
              <a:gs pos="61000">
                <a:schemeClr val="accent6">
                  <a:lumMod val="60000"/>
                  <a:lumOff val="40000"/>
                </a:schemeClr>
              </a:gs>
              <a:gs pos="83000">
                <a:srgbClr val="990033"/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shape">
              <a:fillToRect l="50000" t="50000" r="50000" b="50000"/>
            </a:path>
          </a:gradFill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IE" sz="7200" b="1" i="1" dirty="0">
                <a:solidFill>
                  <a:schemeClr val="tx1">
                    <a:lumMod val="85000"/>
                    <a:lumOff val="15000"/>
                  </a:schemeClr>
                </a:solidFill>
                <a:latin typeface="Bradley Hand ITC" pitchFamily="66" charset="0"/>
              </a:rPr>
              <a:t>Maths Counts </a:t>
            </a:r>
            <a:r>
              <a:rPr lang="en-IE" sz="40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/>
            </a:r>
            <a:br>
              <a:rPr lang="en-IE" sz="4000" dirty="0">
                <a:solidFill>
                  <a:schemeClr val="tx1">
                    <a:lumMod val="85000"/>
                    <a:lumOff val="15000"/>
                  </a:schemeClr>
                </a:solidFill>
              </a:rPr>
            </a:br>
            <a:r>
              <a:rPr lang="en-IE" sz="5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Century" pitchFamily="18" charset="0"/>
              </a:rPr>
              <a:t>Insights into Lesson </a:t>
            </a:r>
            <a:r>
              <a:rPr lang="en-IE" sz="54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entury" pitchFamily="18" charset="0"/>
              </a:rPr>
              <a:t>Study</a:t>
            </a:r>
            <a:endParaRPr lang="en-IE" sz="54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 rtlCol="0">
            <a:normAutofit/>
          </a:bodyPr>
          <a:lstStyle/>
          <a:p>
            <a:pPr algn="l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en-IE" dirty="0"/>
          </a:p>
        </p:txBody>
      </p:sp>
      <p:pic>
        <p:nvPicPr>
          <p:cNvPr id="1027" name="Picture 1" descr="ProjectMathsLogo"/>
          <p:cNvPicPr>
            <a:picLocks noChangeAspect="1" noChangeArrowheads="1"/>
          </p:cNvPicPr>
          <p:nvPr/>
        </p:nvPicPr>
        <p:blipFill>
          <a:blip r:embed="rId3" cstate="print">
            <a:extLst/>
          </a:blip>
          <a:srcRect/>
          <a:stretch>
            <a:fillRect/>
          </a:stretch>
        </p:blipFill>
        <p:spPr bwMode="auto">
          <a:xfrm>
            <a:off x="1547127" y="5259790"/>
            <a:ext cx="1223962" cy="900112"/>
          </a:xfrm>
          <a:prstGeom prst="rect">
            <a:avLst/>
          </a:prstGeom>
          <a:noFill/>
          <a:ln>
            <a:noFill/>
          </a:ln>
          <a:scene3d>
            <a:camera prst="perspectiveContrastingRightFacing"/>
            <a:lightRig rig="threePt" dir="t"/>
          </a:scene3d>
          <a:sp3d>
            <a:bevelT/>
          </a:sp3d>
          <a:extLst/>
        </p:spPr>
      </p:pic>
      <p:pic>
        <p:nvPicPr>
          <p:cNvPr id="1028" name="Picture 4" descr="DEC jpeg"/>
          <p:cNvPicPr>
            <a:picLocks noChangeAspect="1" noChangeArrowheads="1"/>
          </p:cNvPicPr>
          <p:nvPr/>
        </p:nvPicPr>
        <p:blipFill>
          <a:blip r:embed="rId4" cstate="print">
            <a:extLst/>
          </a:blip>
          <a:srcRect/>
          <a:stretch>
            <a:fillRect/>
          </a:stretch>
        </p:blipFill>
        <p:spPr bwMode="auto">
          <a:xfrm>
            <a:off x="3347864" y="5268948"/>
            <a:ext cx="1116012" cy="900112"/>
          </a:xfrm>
          <a:prstGeom prst="rect">
            <a:avLst/>
          </a:prstGeom>
          <a:noFill/>
          <a:ln>
            <a:noFill/>
          </a:ln>
          <a:effectLst/>
          <a:scene3d>
            <a:camera prst="perspectiveContrastingRightFacing"/>
            <a:lightRig rig="threePt" dir="t"/>
          </a:scene3d>
          <a:sp3d>
            <a:bevelT/>
          </a:sp3d>
          <a:extLst/>
        </p:spPr>
      </p:pic>
      <p:pic>
        <p:nvPicPr>
          <p:cNvPr id="1029" name="Picture 5" descr="DESlogo"/>
          <p:cNvPicPr>
            <a:picLocks noChangeAspect="1" noChangeArrowheads="1"/>
          </p:cNvPicPr>
          <p:nvPr/>
        </p:nvPicPr>
        <p:blipFill>
          <a:blip r:embed="rId5" cstate="print">
            <a:extLst/>
          </a:blip>
          <a:srcRect/>
          <a:stretch>
            <a:fillRect/>
          </a:stretch>
        </p:blipFill>
        <p:spPr bwMode="auto">
          <a:xfrm>
            <a:off x="4788024" y="5259790"/>
            <a:ext cx="1295400" cy="900112"/>
          </a:xfrm>
          <a:prstGeom prst="rect">
            <a:avLst/>
          </a:prstGeom>
          <a:noFill/>
          <a:ln>
            <a:noFill/>
          </a:ln>
          <a:effectLst/>
          <a:scene3d>
            <a:camera prst="perspectiveContrastingRightFacing"/>
            <a:lightRig rig="threePt" dir="t"/>
          </a:scene3d>
          <a:sp3d>
            <a:bevelT/>
          </a:sp3d>
          <a:extLst/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6">
            <a:extLst/>
          </a:blip>
          <a:srcRect/>
          <a:stretch>
            <a:fillRect/>
          </a:stretch>
        </p:blipFill>
        <p:spPr bwMode="auto">
          <a:xfrm>
            <a:off x="6516216" y="5229200"/>
            <a:ext cx="1223962" cy="900112"/>
          </a:xfrm>
          <a:prstGeom prst="rect">
            <a:avLst/>
          </a:prstGeom>
          <a:noFill/>
          <a:ln>
            <a:noFill/>
          </a:ln>
          <a:effectLst/>
          <a:scene3d>
            <a:camera prst="perspectiveContrastingRightFacing"/>
            <a:lightRig rig="threePt" dir="t"/>
          </a:scene3d>
          <a:sp3d>
            <a:bevelT/>
          </a:sp3d>
          <a:extLst/>
        </p:spPr>
      </p:pic>
      <p:pic>
        <p:nvPicPr>
          <p:cNvPr id="15367" name="Picture 6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2657475" y="3211513"/>
            <a:ext cx="3829050" cy="2162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3A04525-14FC-497C-B6E0-CED8A363FA93}" type="slidenum">
              <a:rPr lang="en-IE" smtClean="0"/>
              <a:pPr>
                <a:defRPr/>
              </a:pPr>
              <a:t>1</a:t>
            </a:fld>
            <a:endParaRPr lang="en-IE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extLst/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IE" b="1" u="none" dirty="0" smtClean="0"/>
              <a:t>Introduction </a:t>
            </a:r>
            <a:endParaRPr lang="en-IE" b="1" u="non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7838" y="1484313"/>
            <a:ext cx="8229600" cy="4741862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IE" dirty="0"/>
              <a:t>Enduring </a:t>
            </a:r>
            <a:r>
              <a:rPr lang="en-IE" dirty="0" smtClean="0"/>
              <a:t>understandings:</a:t>
            </a:r>
          </a:p>
          <a:p>
            <a:pPr marL="903288" lvl="1" indent="-546100" eaLnBrk="1" fontAlgn="auto" hangingPunct="1">
              <a:spcBef>
                <a:spcPts val="2400"/>
              </a:spcBef>
              <a:spcAft>
                <a:spcPts val="600"/>
              </a:spcAft>
              <a:buFont typeface="Wingdings" panose="05000000000000000000" pitchFamily="2" charset="2"/>
              <a:buChar char="Ø"/>
              <a:defRPr/>
            </a:pPr>
            <a:r>
              <a:rPr lang="en-IE" dirty="0" smtClean="0"/>
              <a:t>Fosters independent self-directed learning</a:t>
            </a:r>
          </a:p>
          <a:p>
            <a:pPr marL="903288" lvl="1" indent="-546100" eaLnBrk="1" fontAlgn="auto" hangingPunct="1">
              <a:spcBef>
                <a:spcPts val="2400"/>
              </a:spcBef>
              <a:spcAft>
                <a:spcPts val="600"/>
              </a:spcAft>
              <a:buFont typeface="Wingdings" panose="05000000000000000000" pitchFamily="2" charset="2"/>
              <a:buChar char="Ø"/>
              <a:defRPr/>
            </a:pPr>
            <a:r>
              <a:rPr lang="en-IE" dirty="0" smtClean="0"/>
              <a:t>Caters for multiple learning styles</a:t>
            </a:r>
          </a:p>
          <a:p>
            <a:pPr marL="903288" lvl="1" indent="-546100" eaLnBrk="1" fontAlgn="auto" hangingPunct="1">
              <a:spcBef>
                <a:spcPts val="2400"/>
              </a:spcBef>
              <a:spcAft>
                <a:spcPts val="600"/>
              </a:spcAft>
              <a:buFont typeface="Wingdings" panose="05000000000000000000" pitchFamily="2" charset="2"/>
              <a:buChar char="Ø"/>
              <a:defRPr/>
            </a:pPr>
            <a:r>
              <a:rPr lang="en-IE" dirty="0" smtClean="0"/>
              <a:t>Shift from reliance on textbook</a:t>
            </a:r>
          </a:p>
          <a:p>
            <a:pPr marL="903288" lvl="1" indent="-546100" eaLnBrk="1" fontAlgn="auto" hangingPunct="1">
              <a:spcBef>
                <a:spcPts val="2400"/>
              </a:spcBef>
              <a:spcAft>
                <a:spcPts val="600"/>
              </a:spcAft>
              <a:buFont typeface="Wingdings" panose="05000000000000000000" pitchFamily="2" charset="2"/>
              <a:buChar char="Ø"/>
              <a:defRPr/>
            </a:pPr>
            <a:r>
              <a:rPr lang="en-IE" dirty="0" smtClean="0"/>
              <a:t>Promotion of peer discussion inline with current Project Maths teaching methodologies</a:t>
            </a:r>
            <a:endParaRPr lang="en-I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24EEA17-B193-41C5-9D39-D0794EE18E51}" type="slidenum">
              <a:rPr lang="en-IE" smtClean="0"/>
              <a:pPr>
                <a:defRPr/>
              </a:pPr>
              <a:t>10</a:t>
            </a:fld>
            <a:endParaRPr lang="en-IE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4624"/>
            <a:ext cx="8229600" cy="1440000"/>
          </a:xfrm>
          <a:extLst/>
        </p:spPr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IE" b="1" u="none" dirty="0" smtClean="0"/>
              <a:t>Reflections on the Lesson</a:t>
            </a:r>
            <a:endParaRPr lang="en-IE" b="1" u="non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7838" y="1484313"/>
            <a:ext cx="8229600" cy="4741862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IE" dirty="0" smtClean="0"/>
              <a:t>Student Learning : What we learned about students’ understanding based on data collected</a:t>
            </a:r>
          </a:p>
          <a:p>
            <a:pPr marL="0" indent="0" eaLnBrk="1" fontAlgn="auto" hangingPunct="1">
              <a:spcAft>
                <a:spcPts val="0"/>
              </a:spcAft>
              <a:buFont typeface="Arial" charset="0"/>
              <a:buNone/>
              <a:defRPr/>
            </a:pPr>
            <a:endParaRPr lang="en-IE" dirty="0" smtClean="0"/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IE" dirty="0" smtClean="0"/>
              <a:t>Teaching Strategies: What we noticed about our own teaching</a:t>
            </a:r>
          </a:p>
          <a:p>
            <a:pPr marL="0" indent="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en-IE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8B5FC71-732F-4DBA-A51C-30FB17D98226}" type="slidenum">
              <a:rPr lang="en-IE" smtClean="0"/>
              <a:pPr>
                <a:defRPr/>
              </a:pPr>
              <a:t>11</a:t>
            </a:fld>
            <a:endParaRPr lang="en-IE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9552" y="0"/>
            <a:ext cx="8229600" cy="1944000"/>
          </a:xfrm>
          <a:extLst/>
        </p:spPr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IE" b="1" u="none" dirty="0" smtClean="0"/>
              <a:t/>
            </a:r>
            <a:br>
              <a:rPr lang="en-IE" b="1" u="none" dirty="0" smtClean="0"/>
            </a:br>
            <a:r>
              <a:rPr lang="en-IE" b="1" u="none" dirty="0" smtClean="0"/>
              <a:t>Student Learning  </a:t>
            </a:r>
            <a:br>
              <a:rPr lang="en-IE" b="1" u="none" dirty="0" smtClean="0"/>
            </a:br>
            <a:endParaRPr lang="en-IE" sz="5400" b="1" u="non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11338"/>
            <a:ext cx="8229600" cy="4786312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IE" dirty="0" smtClean="0"/>
          </a:p>
          <a:p>
            <a:pPr marL="0" indent="0" eaLnBrk="1" fontAlgn="auto" hangingPunct="1">
              <a:spcAft>
                <a:spcPts val="0"/>
              </a:spcAft>
              <a:buFont typeface="Arial" charset="0"/>
              <a:buNone/>
              <a:defRPr/>
            </a:pPr>
            <a:r>
              <a:rPr lang="en-IE" dirty="0" smtClean="0"/>
              <a:t>Data Collected from the Lesson:</a:t>
            </a:r>
          </a:p>
          <a:p>
            <a:pPr marL="914400" lvl="1" indent="-514350" eaLnBrk="1" fontAlgn="auto" hangingPunct="1">
              <a:spcAft>
                <a:spcPts val="0"/>
              </a:spcAft>
              <a:buFont typeface="+mj-lt"/>
              <a:buAutoNum type="arabicPeriod"/>
              <a:defRPr/>
            </a:pPr>
            <a:r>
              <a:rPr lang="en-IE" dirty="0" smtClean="0"/>
              <a:t>Academic e.g. samples of students’ work</a:t>
            </a:r>
          </a:p>
          <a:p>
            <a:pPr marL="914400" lvl="1" indent="-514350" eaLnBrk="1" fontAlgn="auto" hangingPunct="1">
              <a:spcAft>
                <a:spcPts val="0"/>
              </a:spcAft>
              <a:buFont typeface="+mj-lt"/>
              <a:buAutoNum type="arabicPeriod"/>
              <a:defRPr/>
            </a:pPr>
            <a:r>
              <a:rPr lang="en-IE" dirty="0" smtClean="0"/>
              <a:t>Motivation</a:t>
            </a:r>
          </a:p>
          <a:p>
            <a:pPr marL="914400" lvl="1" indent="-514350" eaLnBrk="1" fontAlgn="auto" hangingPunct="1">
              <a:spcAft>
                <a:spcPts val="0"/>
              </a:spcAft>
              <a:buFont typeface="+mj-lt"/>
              <a:buAutoNum type="arabicPeriod"/>
              <a:defRPr/>
            </a:pPr>
            <a:r>
              <a:rPr lang="en-IE" dirty="0" smtClean="0"/>
              <a:t>Social Behaviour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AD97A2D-D510-438D-9B27-06B178580EF4}" type="slidenum">
              <a:rPr lang="en-IE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12</a:t>
            </a:fld>
            <a:endParaRPr lang="en-IE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11188" y="2052638"/>
            <a:ext cx="7056437" cy="410368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4624"/>
            <a:ext cx="8229600" cy="1440000"/>
          </a:xfrm>
          <a:extLst/>
        </p:spPr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IE" b="1" u="none" dirty="0" smtClean="0"/>
              <a:t>Student Learning</a:t>
            </a:r>
            <a:endParaRPr lang="en-IE" b="1" u="non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7838" y="1484313"/>
            <a:ext cx="8229600" cy="4741862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IE" dirty="0" smtClean="0"/>
              <a:t>Student Learning : </a:t>
            </a:r>
          </a:p>
          <a:p>
            <a:pPr marL="714375" indent="-622300" eaLnBrk="1" fontAlgn="auto" hangingPunct="1">
              <a:spcBef>
                <a:spcPts val="1800"/>
              </a:spcBef>
              <a:spcAft>
                <a:spcPts val="600"/>
              </a:spcAft>
              <a:buFont typeface="Wingdings" panose="05000000000000000000" pitchFamily="2" charset="2"/>
              <a:buChar char="Ø"/>
              <a:defRPr/>
            </a:pPr>
            <a:r>
              <a:rPr lang="en-IE" dirty="0" smtClean="0"/>
              <a:t>Teacher has instant insights into student misconceptions, single or group</a:t>
            </a:r>
          </a:p>
          <a:p>
            <a:pPr marL="714375" indent="-622300" eaLnBrk="1" fontAlgn="auto" hangingPunct="1">
              <a:spcBef>
                <a:spcPts val="1800"/>
              </a:spcBef>
              <a:spcAft>
                <a:spcPts val="600"/>
              </a:spcAft>
              <a:buFont typeface="Wingdings" panose="05000000000000000000" pitchFamily="2" charset="2"/>
              <a:buChar char="Ø"/>
              <a:defRPr/>
            </a:pPr>
            <a:r>
              <a:rPr lang="en-IE" dirty="0" smtClean="0"/>
              <a:t>Teacher has </a:t>
            </a:r>
            <a:r>
              <a:rPr lang="en-IE" dirty="0"/>
              <a:t>i</a:t>
            </a:r>
            <a:r>
              <a:rPr lang="en-IE" dirty="0" smtClean="0"/>
              <a:t>nsights into student motivation</a:t>
            </a:r>
          </a:p>
          <a:p>
            <a:pPr marL="714375" indent="-622300" eaLnBrk="1" fontAlgn="auto" hangingPunct="1">
              <a:spcBef>
                <a:spcPts val="1800"/>
              </a:spcBef>
              <a:spcAft>
                <a:spcPts val="600"/>
              </a:spcAft>
              <a:buFont typeface="Wingdings" panose="05000000000000000000" pitchFamily="2" charset="2"/>
              <a:buChar char="Ø"/>
              <a:defRPr/>
            </a:pPr>
            <a:r>
              <a:rPr lang="en-IE" dirty="0" smtClean="0"/>
              <a:t>Students display their own knowledge by helping other students</a:t>
            </a:r>
            <a:endParaRPr lang="en-IE" dirty="0"/>
          </a:p>
          <a:p>
            <a:pPr marL="0" indent="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en-IE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5945CD6-46AD-4BCF-AEBA-2A64F1F10C57}" type="slidenum">
              <a:rPr lang="en-IE" smtClean="0"/>
              <a:pPr>
                <a:defRPr/>
              </a:pPr>
              <a:t>13</a:t>
            </a:fld>
            <a:endParaRPr lang="en-IE" dirty="0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4624"/>
            <a:ext cx="8229600" cy="1548000"/>
          </a:xfrm>
          <a:extLst/>
        </p:spPr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IE" b="1" u="none" dirty="0" smtClean="0"/>
              <a:t>Student Learning</a:t>
            </a:r>
            <a:endParaRPr lang="en-IE" b="1" u="non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7838" y="1484313"/>
            <a:ext cx="8229600" cy="4741862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IE" dirty="0" smtClean="0"/>
              <a:t>What we learned about the way different students understand the content of this topic?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I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51EB54E-7345-432C-A759-F17878F9E46C}" type="slidenum">
              <a:rPr lang="en-IE" smtClean="0"/>
              <a:pPr>
                <a:defRPr/>
              </a:pPr>
              <a:t>14</a:t>
            </a:fld>
            <a:endParaRPr lang="en-IE" dirty="0"/>
          </a:p>
        </p:txBody>
      </p:sp>
      <p:grpSp>
        <p:nvGrpSpPr>
          <p:cNvPr id="41988" name="Group 10"/>
          <p:cNvGrpSpPr>
            <a:grpSpLocks/>
          </p:cNvGrpSpPr>
          <p:nvPr/>
        </p:nvGrpSpPr>
        <p:grpSpPr bwMode="auto">
          <a:xfrm>
            <a:off x="1547813" y="2636838"/>
            <a:ext cx="6337300" cy="3671887"/>
            <a:chOff x="1547664" y="2636912"/>
            <a:chExt cx="6336704" cy="3672408"/>
          </a:xfrm>
        </p:grpSpPr>
        <p:pic>
          <p:nvPicPr>
            <p:cNvPr id="41989" name="Picture 6"/>
            <p:cNvPicPr>
              <a:picLocks noChangeAspect="1" noChangeArrowheads="1"/>
            </p:cNvPicPr>
            <p:nvPr/>
          </p:nvPicPr>
          <p:blipFill>
            <a:blip r:embed="rId3"/>
            <a:srcRect l="33223" t="25208" r="13953" b="10249"/>
            <a:stretch>
              <a:fillRect/>
            </a:stretch>
          </p:blipFill>
          <p:spPr bwMode="auto">
            <a:xfrm>
              <a:off x="1547664" y="2636912"/>
              <a:ext cx="6336704" cy="367240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5" name="Rectangle 4"/>
            <p:cNvSpPr/>
            <p:nvPr/>
          </p:nvSpPr>
          <p:spPr>
            <a:xfrm>
              <a:off x="2123872" y="2924290"/>
              <a:ext cx="576209" cy="144483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IE" dirty="0"/>
            </a:p>
          </p:txBody>
        </p:sp>
        <p:sp>
          <p:nvSpPr>
            <p:cNvPr id="8" name="Rectangle 7"/>
            <p:cNvSpPr/>
            <p:nvPr/>
          </p:nvSpPr>
          <p:spPr>
            <a:xfrm>
              <a:off x="2123872" y="4940701"/>
              <a:ext cx="431759" cy="21593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IE" dirty="0"/>
            </a:p>
          </p:txBody>
        </p:sp>
        <p:sp>
          <p:nvSpPr>
            <p:cNvPr id="9" name="Rectangle 8"/>
            <p:cNvSpPr/>
            <p:nvPr/>
          </p:nvSpPr>
          <p:spPr>
            <a:xfrm>
              <a:off x="2123872" y="5445597"/>
              <a:ext cx="576209" cy="21593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IE" dirty="0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4624"/>
            <a:ext cx="8229600" cy="1944000"/>
          </a:xfrm>
          <a:extLst/>
        </p:spPr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IE" b="1" u="none" dirty="0" smtClean="0"/>
              <a:t/>
            </a:r>
            <a:br>
              <a:rPr lang="en-IE" b="1" u="none" dirty="0" smtClean="0"/>
            </a:br>
            <a:r>
              <a:rPr lang="en-IE" b="1" u="none" dirty="0" smtClean="0"/>
              <a:t>Student Learning  </a:t>
            </a:r>
            <a:br>
              <a:rPr lang="en-IE" b="1" u="none" dirty="0" smtClean="0"/>
            </a:br>
            <a:endParaRPr lang="en-IE" sz="5400" b="1" u="non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D0A8471-99DD-4001-AB9F-DF6A4B840DAD}" type="slidenum">
              <a:rPr lang="en-IE" smtClean="0"/>
              <a:pPr>
                <a:defRPr/>
              </a:pPr>
              <a:t>15</a:t>
            </a:fld>
            <a:endParaRPr lang="en-IE" dirty="0"/>
          </a:p>
        </p:txBody>
      </p:sp>
      <p:pic>
        <p:nvPicPr>
          <p:cNvPr id="44035" name="Content Placeholder 4"/>
          <p:cNvPicPr>
            <a:picLocks noGrp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1403350" y="1989138"/>
            <a:ext cx="6300788" cy="4525962"/>
          </a:xfrm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4624"/>
            <a:ext cx="8229600" cy="1944000"/>
          </a:xfrm>
          <a:extLst/>
        </p:spPr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IE" b="1" u="none" dirty="0" smtClean="0"/>
              <a:t/>
            </a:r>
            <a:br>
              <a:rPr lang="en-IE" b="1" u="none" dirty="0" smtClean="0"/>
            </a:br>
            <a:r>
              <a:rPr lang="en-IE" b="1" u="none" dirty="0" smtClean="0"/>
              <a:t>Student Learning  </a:t>
            </a:r>
            <a:br>
              <a:rPr lang="en-IE" b="1" u="none" dirty="0" smtClean="0"/>
            </a:br>
            <a:endParaRPr lang="en-IE" sz="5400" b="1" u="non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390D13C-F5D7-4365-BF10-7D9838AEBCF9}" type="slidenum">
              <a:rPr lang="en-IE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16</a:t>
            </a:fld>
            <a:endParaRPr lang="en-IE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46083" name="Content Placeholder 5"/>
          <p:cNvPicPr>
            <a:picLocks noGrp="1"/>
          </p:cNvPicPr>
          <p:nvPr>
            <p:ph idx="1"/>
          </p:nvPr>
        </p:nvPicPr>
        <p:blipFill>
          <a:blip r:embed="rId3"/>
          <a:srcRect l="33075" t="27701" r="16232" b="13019"/>
          <a:stretch>
            <a:fillRect/>
          </a:stretch>
        </p:blipFill>
        <p:spPr>
          <a:xfrm>
            <a:off x="1042988" y="1268413"/>
            <a:ext cx="7273925" cy="5256212"/>
          </a:xfrm>
        </p:spPr>
      </p:pic>
      <p:sp>
        <p:nvSpPr>
          <p:cNvPr id="7" name="Rectangle 6"/>
          <p:cNvSpPr/>
          <p:nvPr/>
        </p:nvSpPr>
        <p:spPr>
          <a:xfrm>
            <a:off x="1763713" y="1196975"/>
            <a:ext cx="720725" cy="28733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IE" dirty="0"/>
          </a:p>
        </p:txBody>
      </p:sp>
      <p:sp>
        <p:nvSpPr>
          <p:cNvPr id="8" name="Rectangle 7"/>
          <p:cNvSpPr/>
          <p:nvPr/>
        </p:nvSpPr>
        <p:spPr>
          <a:xfrm>
            <a:off x="1763713" y="4149725"/>
            <a:ext cx="647700" cy="28733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IE" dirty="0"/>
          </a:p>
        </p:txBody>
      </p:sp>
      <p:sp>
        <p:nvSpPr>
          <p:cNvPr id="9" name="Rectangle 8"/>
          <p:cNvSpPr/>
          <p:nvPr/>
        </p:nvSpPr>
        <p:spPr>
          <a:xfrm>
            <a:off x="1763713" y="5229225"/>
            <a:ext cx="720725" cy="14446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IE" dirty="0"/>
          </a:p>
        </p:txBody>
      </p:sp>
      <p:sp>
        <p:nvSpPr>
          <p:cNvPr id="10" name="Rectangle 9"/>
          <p:cNvSpPr/>
          <p:nvPr/>
        </p:nvSpPr>
        <p:spPr>
          <a:xfrm>
            <a:off x="1763713" y="5949950"/>
            <a:ext cx="647700" cy="2159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IE" dirty="0"/>
          </a:p>
        </p:txBody>
      </p:sp>
      <p:sp>
        <p:nvSpPr>
          <p:cNvPr id="3" name="Rectangle 2"/>
          <p:cNvSpPr/>
          <p:nvPr/>
        </p:nvSpPr>
        <p:spPr>
          <a:xfrm>
            <a:off x="2124075" y="1484313"/>
            <a:ext cx="360363" cy="2159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IE" dirty="0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4624"/>
            <a:ext cx="8229600" cy="1440000"/>
          </a:xfrm>
          <a:extLst/>
        </p:spPr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IE" b="1" u="none" dirty="0" smtClean="0"/>
              <a:t>Student Learning</a:t>
            </a:r>
            <a:endParaRPr lang="en-IE" b="1" u="non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7838" y="1484313"/>
            <a:ext cx="8229600" cy="4741862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IE" dirty="0" smtClean="0"/>
              <a:t>Teaching Strategies:</a:t>
            </a:r>
          </a:p>
          <a:p>
            <a:pPr marL="901700" lvl="1" indent="-715963" eaLnBrk="1" fontAlgn="auto" hangingPunct="1"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en-IE" dirty="0" smtClean="0"/>
              <a:t>Time Saver </a:t>
            </a:r>
          </a:p>
          <a:p>
            <a:pPr marL="1338263" lvl="2" indent="-715963" eaLnBrk="1" fontAlgn="auto" hangingPunct="1">
              <a:spcAft>
                <a:spcPts val="0"/>
              </a:spcAft>
              <a:buFont typeface="Wingdings" panose="05000000000000000000" pitchFamily="2" charset="2"/>
              <a:buChar char="§"/>
              <a:tabLst>
                <a:tab pos="1524000" algn="l"/>
              </a:tabLst>
              <a:defRPr/>
            </a:pPr>
            <a:r>
              <a:rPr lang="en-IE" dirty="0" smtClean="0"/>
              <a:t>Clarification of misconceptions at time of topic, hence minimised problems later on</a:t>
            </a:r>
          </a:p>
          <a:p>
            <a:pPr marL="1338263" lvl="2" indent="-715963" eaLnBrk="1" fontAlgn="auto" hangingPunct="1">
              <a:spcAft>
                <a:spcPts val="0"/>
              </a:spcAft>
              <a:buFont typeface="Wingdings" panose="05000000000000000000" pitchFamily="2" charset="2"/>
              <a:buChar char="§"/>
              <a:tabLst>
                <a:tab pos="1524000" algn="l"/>
              </a:tabLst>
              <a:defRPr/>
            </a:pPr>
            <a:r>
              <a:rPr lang="en-IE" dirty="0" smtClean="0"/>
              <a:t>Reduced photocopying</a:t>
            </a:r>
          </a:p>
          <a:p>
            <a:pPr marL="1338263" lvl="2" indent="-715963" eaLnBrk="1" fontAlgn="auto" hangingPunct="1">
              <a:spcAft>
                <a:spcPts val="0"/>
              </a:spcAft>
              <a:buFont typeface="Wingdings" panose="05000000000000000000" pitchFamily="2" charset="2"/>
              <a:buChar char="§"/>
              <a:tabLst>
                <a:tab pos="1524000" algn="l"/>
              </a:tabLst>
              <a:defRPr/>
            </a:pPr>
            <a:r>
              <a:rPr lang="en-IE" dirty="0" smtClean="0"/>
              <a:t>Teacher-created tests/quizzes corrected automatically</a:t>
            </a:r>
            <a:endParaRPr lang="en-IE" dirty="0"/>
          </a:p>
          <a:p>
            <a:pPr marL="901700" lvl="1" indent="-715963" eaLnBrk="1" fontAlgn="auto" hangingPunct="1"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en-IE" dirty="0" smtClean="0"/>
              <a:t>Scope of mathematical assignment/task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D3024E8-EAF8-452E-B4FF-807D9BD72413}" type="slidenum">
              <a:rPr lang="en-IE" smtClean="0"/>
              <a:pPr>
                <a:defRPr/>
              </a:pPr>
              <a:t>17</a:t>
            </a:fld>
            <a:endParaRPr lang="en-IE" dirty="0"/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3"/>
          <a:srcRect l="2693" t="7164" r="53818" b="27374"/>
          <a:stretch>
            <a:fillRect/>
          </a:stretch>
        </p:blipFill>
        <p:spPr bwMode="auto">
          <a:xfrm>
            <a:off x="755650" y="1557338"/>
            <a:ext cx="8172450" cy="4679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/>
          <a:srcRect b="4111"/>
          <a:stretch>
            <a:fillRect/>
          </a:stretch>
        </p:blipFill>
        <p:spPr bwMode="auto">
          <a:xfrm>
            <a:off x="2627313" y="3357563"/>
            <a:ext cx="3990975" cy="2579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4" dur="2000" fill="hold"/>
                                        <p:tgtEl>
                                          <p:spTgt spid="205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7838" y="1484313"/>
            <a:ext cx="8229600" cy="4741862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IE" dirty="0" smtClean="0"/>
              <a:t>What effective </a:t>
            </a:r>
            <a:r>
              <a:rPr lang="en-IE" dirty="0"/>
              <a:t>understanding </a:t>
            </a:r>
            <a:r>
              <a:rPr lang="en-IE" dirty="0" smtClean="0"/>
              <a:t>looks like: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IE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extLst/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endParaRPr lang="en-IE" dirty="0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457200" y="44624"/>
            <a:ext cx="8363272" cy="154800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effectLst>
            <a:softEdge rad="127000"/>
          </a:effectLst>
          <a:scene3d>
            <a:camera prst="obliqueBottomLeft"/>
            <a:lightRig rig="threePt" dir="t"/>
          </a:scene3d>
        </p:spPr>
        <p:txBody>
          <a:bodyPr anchor="ctr"/>
          <a:lstStyle>
            <a:lvl1pPr algn="ctr" defTabSz="914400" rtl="0" eaLnBrk="1" latinLnBrk="0" hangingPunct="1">
              <a:spcBef>
                <a:spcPct val="0"/>
              </a:spcBef>
              <a:buNone/>
              <a:defRPr sz="4400" u="sng" kern="1200">
                <a:solidFill>
                  <a:schemeClr val="bg1">
                    <a:lumMod val="8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en-IE" b="1" u="none" dirty="0" smtClean="0"/>
              <a:t>Effective Student Understanding</a:t>
            </a:r>
            <a:endParaRPr lang="en-IE" b="1" u="none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111A27A-C4BB-4AD5-88D6-A06A6CC944B6}" type="slidenum">
              <a:rPr lang="en-IE" smtClean="0"/>
              <a:pPr>
                <a:defRPr/>
              </a:pPr>
              <a:t>18</a:t>
            </a:fld>
            <a:endParaRPr lang="en-IE" dirty="0"/>
          </a:p>
        </p:txBody>
      </p:sp>
      <p:pic>
        <p:nvPicPr>
          <p:cNvPr id="50181" name="Content Placeholder 5"/>
          <p:cNvPicPr>
            <a:picLocks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76375" y="2557463"/>
            <a:ext cx="6367463" cy="362426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extLst/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IE" b="1" u="none" dirty="0" smtClean="0"/>
              <a:t>Student Learning</a:t>
            </a:r>
            <a:endParaRPr lang="en-IE" b="1" u="non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7838" y="1484313"/>
            <a:ext cx="8229600" cy="4741862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IE" dirty="0" smtClean="0"/>
              <a:t>Misconceptions/ Knowledge Gap</a:t>
            </a:r>
          </a:p>
          <a:p>
            <a:pPr lvl="1" indent="-557213" eaLnBrk="1" fontAlgn="auto" hangingPunct="1">
              <a:spcBef>
                <a:spcPts val="1800"/>
              </a:spcBef>
              <a:spcAft>
                <a:spcPts val="600"/>
              </a:spcAft>
              <a:buFont typeface="Wingdings" panose="05000000000000000000" pitchFamily="2" charset="2"/>
              <a:buChar char="Ø"/>
              <a:defRPr/>
            </a:pPr>
            <a:r>
              <a:rPr lang="en-IE" dirty="0" smtClean="0"/>
              <a:t>Tool for senior classes as autonomous learners require a certain maturity</a:t>
            </a:r>
          </a:p>
          <a:p>
            <a:pPr lvl="1" indent="-557213" eaLnBrk="1" fontAlgn="auto" hangingPunct="1">
              <a:spcBef>
                <a:spcPts val="1800"/>
              </a:spcBef>
              <a:spcAft>
                <a:spcPts val="600"/>
              </a:spcAft>
              <a:buFont typeface="Wingdings" panose="05000000000000000000" pitchFamily="2" charset="2"/>
              <a:buChar char="Ø"/>
              <a:defRPr/>
            </a:pPr>
            <a:r>
              <a:rPr lang="en-IE" dirty="0"/>
              <a:t>S</a:t>
            </a:r>
            <a:r>
              <a:rPr lang="en-IE" dirty="0" smtClean="0"/>
              <a:t>ometimes I delayed </a:t>
            </a:r>
            <a:r>
              <a:rPr lang="en-IE" dirty="0"/>
              <a:t>in responding to queries to allow for peer mentoring</a:t>
            </a:r>
          </a:p>
          <a:p>
            <a:pPr lvl="1" indent="-557213" eaLnBrk="1" fontAlgn="auto" hangingPunct="1">
              <a:spcBef>
                <a:spcPts val="1800"/>
              </a:spcBef>
              <a:spcAft>
                <a:spcPts val="600"/>
              </a:spcAft>
              <a:buFont typeface="Wingdings" panose="05000000000000000000" pitchFamily="2" charset="2"/>
              <a:buChar char="Ø"/>
              <a:defRPr/>
            </a:pPr>
            <a:r>
              <a:rPr lang="en-IE" dirty="0" smtClean="0"/>
              <a:t>Misuse/Overuse of Edmodo, constant questions regarding homework everyday from some students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92E8E13-A15D-4695-8584-ED81B46E8F26}" type="slidenum">
              <a:rPr lang="en-IE" smtClean="0"/>
              <a:pPr>
                <a:defRPr/>
              </a:pPr>
              <a:t>19</a:t>
            </a:fld>
            <a:endParaRPr lang="en-IE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extLst/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IE" u="none" dirty="0" smtClean="0"/>
              <a:t>Loreto Abbey Dalkey</a:t>
            </a:r>
            <a:endParaRPr lang="en-IE" u="non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7838" y="1484313"/>
            <a:ext cx="8229600" cy="4741862"/>
          </a:xfrm>
        </p:spPr>
        <p:txBody>
          <a:bodyPr rtlCol="0">
            <a:normAutofit/>
          </a:bodyPr>
          <a:lstStyle/>
          <a:p>
            <a:pPr eaLnBrk="1" fontAlgn="auto" hangingPunct="1">
              <a:spcBef>
                <a:spcPts val="2400"/>
              </a:spcBef>
              <a:spcAft>
                <a:spcPts val="600"/>
              </a:spcAft>
              <a:buFont typeface="Arial" pitchFamily="34" charset="0"/>
              <a:buChar char="•"/>
              <a:defRPr/>
            </a:pPr>
            <a:r>
              <a:rPr lang="en-IE" dirty="0" smtClean="0"/>
              <a:t>Jenny Moran, Celine McCarthy, Michael Murphy and Breda Fallon</a:t>
            </a:r>
          </a:p>
          <a:p>
            <a:pPr eaLnBrk="1" fontAlgn="auto" hangingPunct="1">
              <a:spcBef>
                <a:spcPts val="2400"/>
              </a:spcBef>
              <a:spcAft>
                <a:spcPts val="600"/>
              </a:spcAft>
              <a:buFont typeface="Arial" pitchFamily="34" charset="0"/>
              <a:buChar char="•"/>
              <a:defRPr/>
            </a:pPr>
            <a:r>
              <a:rPr lang="en-IE" dirty="0" smtClean="0"/>
              <a:t>Transition year and Leaving Certificate classes</a:t>
            </a:r>
          </a:p>
          <a:p>
            <a:pPr eaLnBrk="1" fontAlgn="auto" hangingPunct="1">
              <a:spcBef>
                <a:spcPts val="2400"/>
              </a:spcBef>
              <a:spcAft>
                <a:spcPts val="600"/>
              </a:spcAft>
              <a:buFont typeface="Arial" pitchFamily="34" charset="0"/>
              <a:buChar char="•"/>
              <a:defRPr/>
            </a:pPr>
            <a:r>
              <a:rPr lang="en-IE" dirty="0"/>
              <a:t>Use of </a:t>
            </a:r>
            <a:r>
              <a:rPr lang="en-IE" dirty="0">
                <a:hlinkClick r:id="rId3"/>
              </a:rPr>
              <a:t>Edmodo</a:t>
            </a:r>
            <a:r>
              <a:rPr lang="en-IE" dirty="0"/>
              <a:t> to Facilitate Teaching and Learning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C3F3A2C-9A57-4D1C-BF95-9EB63B07CBA1}" type="slidenum">
              <a:rPr lang="en-IE" smtClean="0"/>
              <a:pPr>
                <a:defRPr/>
              </a:pPr>
              <a:t>2</a:t>
            </a:fld>
            <a:endParaRPr lang="en-IE" dirty="0"/>
          </a:p>
        </p:txBody>
      </p:sp>
      <p:pic>
        <p:nvPicPr>
          <p:cNvPr id="17412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27088" y="403225"/>
            <a:ext cx="1524000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3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235825" y="403225"/>
            <a:ext cx="1524000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extLst/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IE" b="1" u="none" dirty="0" smtClean="0"/>
              <a:t>Common Misconceptions</a:t>
            </a:r>
            <a:endParaRPr lang="en-IE" b="1" u="non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3A3035F-ED3D-41CF-96E2-AA7B29A0327E}" type="slidenum">
              <a:rPr lang="en-IE" smtClean="0"/>
              <a:pPr>
                <a:defRPr/>
              </a:pPr>
              <a:t>20</a:t>
            </a:fld>
            <a:endParaRPr lang="en-IE" dirty="0"/>
          </a:p>
        </p:txBody>
      </p:sp>
      <p:pic>
        <p:nvPicPr>
          <p:cNvPr id="5" name="Content Placeholder 4"/>
          <p:cNvPicPr>
            <a:picLocks noGrp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900113" y="1412875"/>
            <a:ext cx="6732587" cy="4184650"/>
          </a:xfrm>
          <a:ln>
            <a:solidFill>
              <a:schemeClr val="tx1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80800"/>
            <a:ext cx="8229600" cy="1548000"/>
          </a:xfrm>
          <a:extLst/>
        </p:spPr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IE" b="1" u="none" dirty="0" smtClean="0"/>
              <a:t>Addressing Misconceptions </a:t>
            </a:r>
            <a:endParaRPr lang="en-IE" b="1" u="non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57338"/>
            <a:ext cx="8229600" cy="4751387"/>
          </a:xfrm>
        </p:spPr>
        <p:txBody>
          <a:bodyPr rtlCol="0">
            <a:normAutofit lnSpcReduction="10000"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IE" b="1" dirty="0" smtClean="0"/>
              <a:t>Recommendations</a:t>
            </a:r>
          </a:p>
          <a:p>
            <a:pPr lvl="1" indent="-477838" eaLnBrk="1" fontAlgn="auto" hangingPunct="1">
              <a:spcBef>
                <a:spcPts val="1200"/>
              </a:spcBef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en-IE" dirty="0" smtClean="0"/>
              <a:t>Worthwhile to set up the Library system prior to start of term in conjunction with uploading ad hoc resources.</a:t>
            </a:r>
          </a:p>
          <a:p>
            <a:pPr lvl="1" indent="-477838" eaLnBrk="1" fontAlgn="auto" hangingPunct="1">
              <a:spcBef>
                <a:spcPts val="1200"/>
              </a:spcBef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en-IE" dirty="0" smtClean="0"/>
              <a:t>Require all students to post on first night to ensure they know how.</a:t>
            </a:r>
          </a:p>
          <a:p>
            <a:pPr lvl="1" indent="-477838" eaLnBrk="1" fontAlgn="auto" hangingPunct="1">
              <a:spcBef>
                <a:spcPts val="1200"/>
              </a:spcBef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en-IE" dirty="0" smtClean="0"/>
              <a:t>Incorporate further use of ICT in maths through presentations, video clips, audio files.</a:t>
            </a:r>
          </a:p>
          <a:p>
            <a:pPr lvl="1" indent="-477838" eaLnBrk="1" fontAlgn="auto" hangingPunct="1">
              <a:spcBef>
                <a:spcPts val="1200"/>
              </a:spcBef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en-IE" dirty="0" smtClean="0"/>
              <a:t>Encourage students to research useful resources themselves.</a:t>
            </a:r>
          </a:p>
          <a:p>
            <a:pPr lvl="1" eaLnBrk="1" fontAlgn="auto" hangingPunct="1"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endParaRPr lang="en-IE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C67B0B2-5ACD-48F0-A43C-2181F7BC6BC7}" type="slidenum">
              <a:rPr lang="en-IE" smtClean="0"/>
              <a:pPr>
                <a:defRPr/>
              </a:pPr>
              <a:t>21</a:t>
            </a:fld>
            <a:endParaRPr lang="en-IE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extLst/>
        </p:spPr>
        <p:txBody>
          <a:bodyPr/>
          <a:lstStyle/>
          <a:p>
            <a:pPr>
              <a:defRPr/>
            </a:pPr>
            <a:r>
              <a:rPr lang="en-GB" dirty="0" smtClean="0"/>
              <a:t>Student Reflections</a:t>
            </a:r>
            <a:endParaRPr lang="en-I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7838" y="1484313"/>
            <a:ext cx="8229600" cy="4741862"/>
          </a:xfrm>
        </p:spPr>
        <p:txBody>
          <a:bodyPr/>
          <a:lstStyle/>
          <a:p>
            <a:pPr>
              <a:defRPr/>
            </a:pPr>
            <a:r>
              <a:rPr lang="en-GB" dirty="0" smtClean="0"/>
              <a:t>Strengths:</a:t>
            </a:r>
          </a:p>
          <a:p>
            <a:pPr lvl="1">
              <a:defRPr/>
            </a:pPr>
            <a:r>
              <a:rPr lang="en-GB" sz="2000" dirty="0" smtClean="0"/>
              <a:t>Fun</a:t>
            </a:r>
          </a:p>
          <a:p>
            <a:pPr lvl="1">
              <a:defRPr/>
            </a:pPr>
            <a:r>
              <a:rPr lang="en-GB" sz="2000" dirty="0" smtClean="0"/>
              <a:t>Easy to use</a:t>
            </a:r>
          </a:p>
          <a:p>
            <a:pPr lvl="1">
              <a:defRPr/>
            </a:pPr>
            <a:r>
              <a:rPr lang="en-GB" sz="2000" dirty="0" smtClean="0"/>
              <a:t>Can get homework during holidays</a:t>
            </a:r>
          </a:p>
          <a:p>
            <a:pPr lvl="1">
              <a:defRPr/>
            </a:pPr>
            <a:r>
              <a:rPr lang="en-GB" sz="2000" dirty="0" smtClean="0"/>
              <a:t>Useful Websites and links</a:t>
            </a:r>
          </a:p>
          <a:p>
            <a:pPr marL="514350" indent="-457200">
              <a:spcBef>
                <a:spcPts val="1200"/>
              </a:spcBef>
              <a:defRPr/>
            </a:pPr>
            <a:r>
              <a:rPr lang="en-GB" sz="2800" dirty="0" smtClean="0"/>
              <a:t>“</a:t>
            </a:r>
            <a:r>
              <a:rPr lang="en-GB" sz="2400" dirty="0" smtClean="0"/>
              <a:t>I have found using Edmodo very helpful, especially when doing honours maths, a subject which requires as much outside resources as possible”</a:t>
            </a:r>
          </a:p>
          <a:p>
            <a:pPr marL="514350" indent="-457200">
              <a:spcBef>
                <a:spcPts val="1200"/>
              </a:spcBef>
              <a:defRPr/>
            </a:pPr>
            <a:r>
              <a:rPr lang="en-GB" sz="2400" dirty="0" smtClean="0"/>
              <a:t>“Computing plays a large part in our lives and Edmodo is easy to use and allows us to ask questions at any time of day or night”</a:t>
            </a:r>
            <a:endParaRPr lang="en-GB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F931B60-EF92-4F80-9B55-D9CF97B87DD4}" type="slidenum">
              <a:rPr lang="en-IE" smtClean="0"/>
              <a:pPr>
                <a:defRPr/>
              </a:pPr>
              <a:t>22</a:t>
            </a:fld>
            <a:endParaRPr lang="en-IE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extLst/>
        </p:spPr>
        <p:txBody>
          <a:bodyPr/>
          <a:lstStyle/>
          <a:p>
            <a:pPr>
              <a:defRPr/>
            </a:pPr>
            <a:r>
              <a:rPr lang="en-GB" dirty="0" smtClean="0"/>
              <a:t>Student Reflections</a:t>
            </a:r>
            <a:endParaRPr lang="en-I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7838" y="1484313"/>
            <a:ext cx="8229600" cy="4741862"/>
          </a:xfrm>
        </p:spPr>
        <p:txBody>
          <a:bodyPr/>
          <a:lstStyle/>
          <a:p>
            <a:pPr>
              <a:defRPr/>
            </a:pPr>
            <a:r>
              <a:rPr lang="en-GB" dirty="0" smtClean="0"/>
              <a:t>Weaknesses:</a:t>
            </a:r>
          </a:p>
          <a:p>
            <a:pPr lvl="1">
              <a:defRPr/>
            </a:pPr>
            <a:r>
              <a:rPr lang="en-GB" dirty="0" smtClean="0"/>
              <a:t>Need Internet</a:t>
            </a:r>
          </a:p>
          <a:p>
            <a:pPr lvl="1">
              <a:defRPr/>
            </a:pPr>
            <a:r>
              <a:rPr lang="en-GB" dirty="0" smtClean="0"/>
              <a:t>App takes a lot of memory of phone</a:t>
            </a:r>
          </a:p>
          <a:p>
            <a:pPr lvl="1">
              <a:defRPr/>
            </a:pPr>
            <a:r>
              <a:rPr lang="en-GB" dirty="0" smtClean="0"/>
              <a:t>Can get homework during holidays</a:t>
            </a:r>
          </a:p>
          <a:p>
            <a:pPr marL="514350" indent="-457200">
              <a:defRPr/>
            </a:pPr>
            <a:endParaRPr lang="en-GB" sz="2800" dirty="0" smtClean="0"/>
          </a:p>
          <a:p>
            <a:pPr marL="514350" indent="-457200">
              <a:defRPr/>
            </a:pPr>
            <a:r>
              <a:rPr lang="en-GB" sz="2800" dirty="0" smtClean="0"/>
              <a:t>“If you go on (the Internet) you get distracted by other things e.g. Facebook ”</a:t>
            </a:r>
          </a:p>
          <a:p>
            <a:pPr marL="514350" indent="-457200">
              <a:defRPr/>
            </a:pPr>
            <a:r>
              <a:rPr lang="en-GB" sz="2800" dirty="0" smtClean="0"/>
              <a:t>“If you don’t check it you miss out”</a:t>
            </a:r>
            <a:endParaRPr lang="en-GB" sz="2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43F975E-7AEF-478F-BF5D-FA57178621DB}" type="slidenum">
              <a:rPr lang="en-IE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23</a:t>
            </a:fld>
            <a:endParaRPr lang="en-IE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extLst/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IE" b="1" u="none" dirty="0" smtClean="0"/>
              <a:t>Summary</a:t>
            </a:r>
            <a:endParaRPr lang="en-IE" b="1" u="non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7838" y="1484313"/>
            <a:ext cx="8229600" cy="4741862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IE" dirty="0" smtClean="0"/>
              <a:t>The understandings we gained regarding the </a:t>
            </a:r>
            <a:r>
              <a:rPr lang="en-IE" dirty="0"/>
              <a:t>Use of Edmodo to Facilitate Teaching and </a:t>
            </a:r>
            <a:r>
              <a:rPr lang="en-IE" dirty="0" smtClean="0"/>
              <a:t>Learning as a result of being involved in  Lesson Study:</a:t>
            </a:r>
          </a:p>
          <a:p>
            <a:pPr lvl="1" indent="-650875" eaLnBrk="1" fontAlgn="auto" hangingPunct="1">
              <a:spcBef>
                <a:spcPts val="1800"/>
              </a:spcBef>
              <a:spcAft>
                <a:spcPts val="600"/>
              </a:spcAft>
              <a:buFont typeface="Wingdings" panose="05000000000000000000" pitchFamily="2" charset="2"/>
              <a:buChar char="Ø"/>
              <a:defRPr/>
            </a:pPr>
            <a:r>
              <a:rPr lang="en-IE" dirty="0" smtClean="0"/>
              <a:t>Highlighted the effectiveness of catering to different styles of learning.</a:t>
            </a:r>
          </a:p>
          <a:p>
            <a:pPr lvl="1" indent="-650875" eaLnBrk="1" fontAlgn="auto" hangingPunct="1">
              <a:spcBef>
                <a:spcPts val="1800"/>
              </a:spcBef>
              <a:spcAft>
                <a:spcPts val="600"/>
              </a:spcAft>
              <a:buFont typeface="Wingdings" panose="05000000000000000000" pitchFamily="2" charset="2"/>
              <a:buChar char="Ø"/>
              <a:defRPr/>
            </a:pPr>
            <a:r>
              <a:rPr lang="en-IE" dirty="0" smtClean="0"/>
              <a:t>Students have the facility to safely ask questions on Edmodo directly to teacher or in group.</a:t>
            </a:r>
          </a:p>
          <a:p>
            <a:pPr marL="0" indent="0" eaLnBrk="1" fontAlgn="auto" hangingPunct="1">
              <a:spcAft>
                <a:spcPts val="0"/>
              </a:spcAft>
              <a:buFont typeface="Arial" charset="0"/>
              <a:buNone/>
              <a:defRPr/>
            </a:pPr>
            <a:endParaRPr lang="en-IE" dirty="0" smtClean="0"/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I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5435FB8-BF66-4A8A-86FD-3E85B877D45B}" type="slidenum">
              <a:rPr lang="en-IE" smtClean="0"/>
              <a:pPr>
                <a:defRPr/>
              </a:pPr>
              <a:t>24</a:t>
            </a:fld>
            <a:endParaRPr lang="en-IE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6357FCD-CDB8-45AA-B573-8416EACE6A94}" type="slidenum">
              <a:rPr lang="en-IE" smtClean="0"/>
              <a:pPr>
                <a:defRPr/>
              </a:pPr>
              <a:t>25</a:t>
            </a:fld>
            <a:endParaRPr lang="en-IE" dirty="0"/>
          </a:p>
        </p:txBody>
      </p:sp>
      <p:pic>
        <p:nvPicPr>
          <p:cNvPr id="63490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55650" y="1468438"/>
            <a:ext cx="8280400" cy="4905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ctangle 6"/>
          <p:cNvSpPr/>
          <p:nvPr/>
        </p:nvSpPr>
        <p:spPr>
          <a:xfrm>
            <a:off x="3395663" y="1700213"/>
            <a:ext cx="1247775" cy="26193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IE" dirty="0"/>
          </a:p>
        </p:txBody>
      </p:sp>
      <p:sp>
        <p:nvSpPr>
          <p:cNvPr id="8" name="Rectangle 7"/>
          <p:cNvSpPr/>
          <p:nvPr/>
        </p:nvSpPr>
        <p:spPr>
          <a:xfrm>
            <a:off x="755650" y="3068638"/>
            <a:ext cx="863600" cy="280828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IE" dirty="0"/>
          </a:p>
        </p:txBody>
      </p:sp>
      <p:sp>
        <p:nvSpPr>
          <p:cNvPr id="9" name="Rectangle 8"/>
          <p:cNvSpPr/>
          <p:nvPr/>
        </p:nvSpPr>
        <p:spPr>
          <a:xfrm flipV="1">
            <a:off x="3276600" y="3789363"/>
            <a:ext cx="790575" cy="13176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IE" dirty="0"/>
          </a:p>
        </p:txBody>
      </p:sp>
      <p:pic>
        <p:nvPicPr>
          <p:cNvPr id="11" name="Content Placeholder 4"/>
          <p:cNvPicPr>
            <a:picLocks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47700" y="1468438"/>
            <a:ext cx="8388350" cy="5022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282690" y="188640"/>
            <a:ext cx="8229600" cy="1143000"/>
          </a:xfrm>
          <a:extLst/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IE" b="1" u="none" dirty="0" smtClean="0"/>
              <a:t>Summary</a:t>
            </a:r>
            <a:endParaRPr lang="en-IE" b="1" u="none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extLst/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IE" b="1" u="none" dirty="0" smtClean="0"/>
              <a:t>Summary</a:t>
            </a:r>
            <a:endParaRPr lang="en-IE" b="1" u="non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7838" y="1484313"/>
            <a:ext cx="8229600" cy="4741862"/>
          </a:xfrm>
        </p:spPr>
        <p:txBody>
          <a:bodyPr rtlCol="0">
            <a:normAutofit fontScale="92500" lnSpcReduction="10000"/>
          </a:bodyPr>
          <a:lstStyle/>
          <a:p>
            <a:pPr marL="900113" indent="-714375" eaLnBrk="1" fontAlgn="auto" hangingPunct="1">
              <a:spcBef>
                <a:spcPts val="1200"/>
              </a:spcBef>
              <a:spcAft>
                <a:spcPts val="600"/>
              </a:spcAft>
              <a:buFont typeface="Wingdings" panose="05000000000000000000" pitchFamily="2" charset="2"/>
              <a:buChar char="Ø"/>
              <a:defRPr/>
            </a:pPr>
            <a:r>
              <a:rPr lang="en-IE" dirty="0" smtClean="0"/>
              <a:t>Increase in student engagement with mathematical activities</a:t>
            </a:r>
          </a:p>
          <a:p>
            <a:pPr marL="900113" indent="-714375" eaLnBrk="1" fontAlgn="auto" hangingPunct="1">
              <a:spcBef>
                <a:spcPts val="1200"/>
              </a:spcBef>
              <a:spcAft>
                <a:spcPts val="600"/>
              </a:spcAft>
              <a:buFont typeface="Wingdings" panose="05000000000000000000" pitchFamily="2" charset="2"/>
              <a:buChar char="Ø"/>
              <a:defRPr/>
            </a:pPr>
            <a:r>
              <a:rPr lang="en-IE" dirty="0" smtClean="0"/>
              <a:t>Insights into level of student motivation</a:t>
            </a:r>
          </a:p>
          <a:p>
            <a:pPr marL="900113" indent="-714375" eaLnBrk="1" fontAlgn="auto" hangingPunct="1">
              <a:spcBef>
                <a:spcPts val="1200"/>
              </a:spcBef>
              <a:spcAft>
                <a:spcPts val="600"/>
              </a:spcAft>
              <a:buFont typeface="Wingdings" panose="05000000000000000000" pitchFamily="2" charset="2"/>
              <a:buChar char="Ø"/>
              <a:defRPr/>
            </a:pPr>
            <a:r>
              <a:rPr lang="en-IE" dirty="0" smtClean="0"/>
              <a:t>Positively affected teacher workload – reduced repetitive tasks/queries</a:t>
            </a:r>
          </a:p>
          <a:p>
            <a:pPr marL="900113" indent="-714375" eaLnBrk="1" fontAlgn="auto" hangingPunct="1">
              <a:spcBef>
                <a:spcPts val="1200"/>
              </a:spcBef>
              <a:spcAft>
                <a:spcPts val="600"/>
              </a:spcAft>
              <a:buFont typeface="Wingdings" panose="05000000000000000000" pitchFamily="2" charset="2"/>
              <a:buChar char="Ø"/>
              <a:defRPr/>
            </a:pPr>
            <a:r>
              <a:rPr lang="en-IE" dirty="0" smtClean="0"/>
              <a:t>Students take ownership over their own learning</a:t>
            </a:r>
          </a:p>
          <a:p>
            <a:pPr marL="900113" indent="-714375" eaLnBrk="1" fontAlgn="auto" hangingPunct="1">
              <a:spcBef>
                <a:spcPts val="1200"/>
              </a:spcBef>
              <a:spcAft>
                <a:spcPts val="600"/>
              </a:spcAft>
              <a:buFont typeface="Wingdings" panose="05000000000000000000" pitchFamily="2" charset="2"/>
              <a:buChar char="Ø"/>
              <a:defRPr/>
            </a:pPr>
            <a:r>
              <a:rPr lang="en-IE" dirty="0" smtClean="0"/>
              <a:t>Students see the Internet to further their own mathematical knowledge</a:t>
            </a:r>
            <a:endParaRPr lang="en-I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6E0D686-D32F-4D78-A277-40211EC035D4}" type="slidenum">
              <a:rPr lang="en-IE" smtClean="0"/>
              <a:pPr>
                <a:defRPr/>
              </a:pPr>
              <a:t>26</a:t>
            </a:fld>
            <a:endParaRPr lang="en-IE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3AE86FB-8A14-4305-9A46-C036CEF59A2C}" type="slidenum">
              <a:rPr lang="en-IE" smtClean="0"/>
              <a:pPr>
                <a:defRPr/>
              </a:pPr>
              <a:t>27</a:t>
            </a:fld>
            <a:endParaRPr lang="en-IE" dirty="0"/>
          </a:p>
        </p:txBody>
      </p:sp>
      <p:pic>
        <p:nvPicPr>
          <p:cNvPr id="67586" name="Content Placeholder 4"/>
          <p:cNvPicPr>
            <a:picLocks noGrp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468313" y="22225"/>
            <a:ext cx="8207375" cy="5567363"/>
          </a:xfrm>
        </p:spPr>
      </p:pic>
      <p:sp>
        <p:nvSpPr>
          <p:cNvPr id="67587" name="TextBox 1"/>
          <p:cNvSpPr txBox="1">
            <a:spLocks noChangeArrowheads="1"/>
          </p:cNvSpPr>
          <p:nvPr/>
        </p:nvSpPr>
        <p:spPr bwMode="auto">
          <a:xfrm>
            <a:off x="1476375" y="404813"/>
            <a:ext cx="574675" cy="369887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n-IE"/>
          </a:p>
        </p:txBody>
      </p:sp>
      <p:sp>
        <p:nvSpPr>
          <p:cNvPr id="67588" name="TextBox 5"/>
          <p:cNvSpPr txBox="1">
            <a:spLocks noChangeArrowheads="1"/>
          </p:cNvSpPr>
          <p:nvPr/>
        </p:nvSpPr>
        <p:spPr bwMode="auto">
          <a:xfrm>
            <a:off x="1787525" y="3609975"/>
            <a:ext cx="441325" cy="368300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n-IE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27384"/>
            <a:ext cx="8229600" cy="1548000"/>
          </a:xfrm>
          <a:extLst/>
        </p:spPr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IE" b="1" u="none" dirty="0" smtClean="0"/>
              <a:t>Teaching Strategies</a:t>
            </a:r>
            <a:r>
              <a:rPr lang="en-IE" sz="3600" b="1" dirty="0" smtClean="0"/>
              <a:t/>
            </a:r>
            <a:br>
              <a:rPr lang="en-IE" sz="3600" b="1" dirty="0" smtClean="0"/>
            </a:br>
            <a:endParaRPr lang="en-IE" sz="36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7838" y="1484313"/>
            <a:ext cx="8229600" cy="4741862"/>
          </a:xfrm>
        </p:spPr>
        <p:txBody>
          <a:bodyPr rtlCol="0">
            <a:normAutofit/>
          </a:bodyPr>
          <a:lstStyle/>
          <a:p>
            <a:pPr marL="0" indent="0" eaLnBrk="1" fontAlgn="auto" hangingPunct="1">
              <a:spcAft>
                <a:spcPts val="0"/>
              </a:spcAft>
              <a:buFont typeface="Arial" charset="0"/>
              <a:buNone/>
              <a:defRPr/>
            </a:pPr>
            <a:r>
              <a:rPr lang="en-IE" b="1" dirty="0" smtClean="0"/>
              <a:t>     What </a:t>
            </a:r>
            <a:r>
              <a:rPr lang="en-IE" b="1" dirty="0"/>
              <a:t>did I notice about my own teaching?</a:t>
            </a:r>
            <a:endParaRPr lang="en-IE" dirty="0" smtClean="0"/>
          </a:p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IE" dirty="0" smtClean="0"/>
              <a:t>What was difficult?</a:t>
            </a:r>
          </a:p>
          <a:p>
            <a:pPr lvl="1" indent="-557213" eaLnBrk="1" fontAlgn="auto" hangingPunct="1">
              <a:spcBef>
                <a:spcPts val="1800"/>
              </a:spcBef>
              <a:spcAft>
                <a:spcPts val="600"/>
              </a:spcAft>
              <a:buFont typeface="Wingdings" panose="05000000000000000000" pitchFamily="2" charset="2"/>
              <a:buChar char="Ø"/>
              <a:defRPr/>
            </a:pPr>
            <a:r>
              <a:rPr lang="en-IE" dirty="0" smtClean="0"/>
              <a:t>Knowing what my own level of involvement should be.</a:t>
            </a:r>
          </a:p>
          <a:p>
            <a:pPr lvl="1" indent="-557213" eaLnBrk="1" fontAlgn="auto" hangingPunct="1">
              <a:spcBef>
                <a:spcPts val="1800"/>
              </a:spcBef>
              <a:spcAft>
                <a:spcPts val="600"/>
              </a:spcAft>
              <a:buFont typeface="Wingdings" panose="05000000000000000000" pitchFamily="2" charset="2"/>
              <a:buChar char="Ø"/>
              <a:defRPr/>
            </a:pPr>
            <a:r>
              <a:rPr lang="en-IE" dirty="0" smtClean="0"/>
              <a:t>Internet connectivity for students.</a:t>
            </a:r>
          </a:p>
          <a:p>
            <a:pPr lvl="1" eaLnBrk="1" fontAlgn="auto" hangingPunct="1"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endParaRPr lang="en-IE" dirty="0" smtClean="0"/>
          </a:p>
          <a:p>
            <a:pPr marL="514350" indent="-514350" eaLnBrk="1" fontAlgn="auto" hangingPunct="1">
              <a:spcAft>
                <a:spcPts val="0"/>
              </a:spcAft>
              <a:buFont typeface="+mj-lt"/>
              <a:buAutoNum type="arabicPeriod"/>
              <a:defRPr/>
            </a:pPr>
            <a:endParaRPr lang="en-IE" dirty="0" smtClean="0"/>
          </a:p>
          <a:p>
            <a:pPr marL="514350" indent="-514350" eaLnBrk="1" fontAlgn="auto" hangingPunct="1">
              <a:spcAft>
                <a:spcPts val="0"/>
              </a:spcAft>
              <a:buFont typeface="+mj-lt"/>
              <a:buAutoNum type="arabicPeriod"/>
              <a:defRPr/>
            </a:pPr>
            <a:endParaRPr lang="en-IE" dirty="0" smtClean="0"/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IE" dirty="0" smtClean="0"/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I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57E5A61-39D3-450B-88A7-0CEFBE2F4607}" type="slidenum">
              <a:rPr lang="en-IE" smtClean="0"/>
              <a:pPr>
                <a:defRPr/>
              </a:pPr>
              <a:t>28</a:t>
            </a:fld>
            <a:endParaRPr lang="en-IE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extLst/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IE" b="1" u="none" dirty="0" smtClean="0"/>
              <a:t>Teaching Strategies</a:t>
            </a:r>
            <a:endParaRPr lang="en-IE" b="1" u="non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7838" y="1484313"/>
            <a:ext cx="8229600" cy="4741862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IE" dirty="0"/>
              <a:t>Was it difficult to facilitate and sustain communication and collaboration during the </a:t>
            </a:r>
            <a:r>
              <a:rPr lang="en-IE" dirty="0" smtClean="0"/>
              <a:t>year?</a:t>
            </a:r>
          </a:p>
          <a:p>
            <a:pPr lvl="1" indent="-557213" eaLnBrk="1" fontAlgn="auto" hangingPunct="1">
              <a:spcBef>
                <a:spcPts val="1800"/>
              </a:spcBef>
              <a:spcAft>
                <a:spcPts val="600"/>
              </a:spcAft>
              <a:buFont typeface="Wingdings" panose="05000000000000000000" pitchFamily="2" charset="2"/>
              <a:buChar char="Ø"/>
              <a:defRPr/>
            </a:pPr>
            <a:r>
              <a:rPr lang="en-IE" dirty="0" smtClean="0"/>
              <a:t>No, the level of student involvement increased as year progressed.</a:t>
            </a:r>
          </a:p>
          <a:p>
            <a:pPr lvl="1" indent="-557213" eaLnBrk="1" fontAlgn="auto" hangingPunct="1">
              <a:spcBef>
                <a:spcPts val="1800"/>
              </a:spcBef>
              <a:spcAft>
                <a:spcPts val="600"/>
              </a:spcAft>
              <a:buFont typeface="Wingdings" panose="05000000000000000000" pitchFamily="2" charset="2"/>
              <a:buChar char="Ø"/>
              <a:defRPr/>
            </a:pPr>
            <a:r>
              <a:rPr lang="en-IE" dirty="0" smtClean="0"/>
              <a:t>The extra time spent outside of the classroom was not time consuming and made the class time more productive.</a:t>
            </a:r>
          </a:p>
          <a:p>
            <a:pPr marL="457200" lvl="1" indent="0" eaLnBrk="1" fontAlgn="auto" hangingPunct="1">
              <a:spcAft>
                <a:spcPts val="0"/>
              </a:spcAft>
              <a:buFont typeface="Arial" charset="0"/>
              <a:buNone/>
              <a:defRPr/>
            </a:pPr>
            <a:endParaRPr lang="en-I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B8161CF-C5E7-47B9-BA99-944197A4EDF2}" type="slidenum">
              <a:rPr lang="en-IE" smtClean="0"/>
              <a:pPr>
                <a:defRPr/>
              </a:pPr>
              <a:t>29</a:t>
            </a:fld>
            <a:endParaRPr lang="en-IE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extLst/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IE" b="1" u="none" dirty="0" smtClean="0"/>
              <a:t>Insights into Lesson Study</a:t>
            </a:r>
            <a:endParaRPr lang="en-IE" u="non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7838" y="1484313"/>
            <a:ext cx="8229600" cy="4741862"/>
          </a:xfrm>
        </p:spPr>
        <p:txBody>
          <a:bodyPr rtlCol="0">
            <a:normAutofit/>
          </a:bodyPr>
          <a:lstStyle/>
          <a:p>
            <a:pPr eaLnBrk="1" fontAlgn="auto" hangingPunct="1">
              <a:spcBef>
                <a:spcPts val="240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IE" sz="2800" dirty="0" smtClean="0"/>
              <a:t>Introduction: Focus of Lesson</a:t>
            </a:r>
          </a:p>
          <a:p>
            <a:pPr eaLnBrk="1" fontAlgn="auto" hangingPunct="1">
              <a:spcBef>
                <a:spcPts val="240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IE" sz="2800" dirty="0" smtClean="0"/>
              <a:t>Student Learning : What we learned about students’ understanding based on data collected</a:t>
            </a:r>
          </a:p>
          <a:p>
            <a:pPr eaLnBrk="1" fontAlgn="auto" hangingPunct="1">
              <a:spcBef>
                <a:spcPts val="240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IE" sz="2800" dirty="0" smtClean="0"/>
              <a:t>Teaching Strategies: What we noticed about our own teaching</a:t>
            </a:r>
          </a:p>
          <a:p>
            <a:pPr eaLnBrk="1" fontAlgn="auto" hangingPunct="1">
              <a:spcBef>
                <a:spcPts val="240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IE" sz="2800" dirty="0" smtClean="0"/>
              <a:t>Strengths &amp; Weaknesses of adopting the Lesson Study process</a:t>
            </a:r>
          </a:p>
          <a:p>
            <a:pPr marL="571500" indent="-571500" eaLnBrk="1" fontAlgn="auto" hangingPunct="1">
              <a:spcAft>
                <a:spcPts val="0"/>
              </a:spcAft>
              <a:buFont typeface="+mj-lt"/>
              <a:buAutoNum type="romanUcPeriod"/>
              <a:defRPr/>
            </a:pPr>
            <a:endParaRPr lang="en-I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A1B38F3-80DA-465B-8193-2AD508304474}" type="slidenum">
              <a:rPr lang="en-IE" smtClean="0"/>
              <a:pPr>
                <a:defRPr/>
              </a:pPr>
              <a:t>3</a:t>
            </a:fld>
            <a:endParaRPr lang="en-IE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extLst/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IE" b="1" u="none" dirty="0" smtClean="0"/>
              <a:t>Teaching Strategies</a:t>
            </a:r>
            <a:endParaRPr lang="en-IE" b="1" u="non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7838" y="1484313"/>
            <a:ext cx="8229600" cy="4741862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IE" dirty="0"/>
              <a:t>Was it difficult to ask questions to provoke students’ deep thinking</a:t>
            </a:r>
            <a:r>
              <a:rPr lang="en-IE" dirty="0" smtClean="0"/>
              <a:t>?</a:t>
            </a:r>
          </a:p>
          <a:p>
            <a:pPr lvl="1" indent="-557213" eaLnBrk="1" fontAlgn="auto" hangingPunct="1">
              <a:spcBef>
                <a:spcPts val="2400"/>
              </a:spcBef>
              <a:spcAft>
                <a:spcPts val="600"/>
              </a:spcAft>
              <a:buFont typeface="Wingdings" panose="05000000000000000000" pitchFamily="2" charset="2"/>
              <a:buChar char="Ø"/>
              <a:defRPr/>
            </a:pPr>
            <a:r>
              <a:rPr lang="en-IE" dirty="0" smtClean="0"/>
              <a:t>Time was needed to develop/sources activities, which suited the online environment.</a:t>
            </a:r>
          </a:p>
          <a:p>
            <a:pPr lvl="1" indent="-557213" eaLnBrk="1" fontAlgn="auto" hangingPunct="1">
              <a:spcBef>
                <a:spcPts val="2400"/>
              </a:spcBef>
              <a:spcAft>
                <a:spcPts val="600"/>
              </a:spcAft>
              <a:buFont typeface="Wingdings" panose="05000000000000000000" pitchFamily="2" charset="2"/>
              <a:buChar char="Ø"/>
              <a:defRPr/>
            </a:pPr>
            <a:r>
              <a:rPr lang="en-IE" dirty="0" smtClean="0"/>
              <a:t>Challenging to develop/source higher order questions. </a:t>
            </a:r>
          </a:p>
          <a:p>
            <a:pPr lvl="1" eaLnBrk="1" fontAlgn="auto" hangingPunct="1"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endParaRPr lang="en-I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04DD976-6AA9-4C31-A981-DCF8C38CB55F}" type="slidenum">
              <a:rPr lang="en-IE" smtClean="0"/>
              <a:pPr>
                <a:defRPr/>
              </a:pPr>
              <a:t>30</a:t>
            </a:fld>
            <a:endParaRPr lang="en-IE" dirty="0"/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9750" y="1628775"/>
            <a:ext cx="8064500" cy="4679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extLst/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IE" b="1" u="none" dirty="0"/>
              <a:t>Teaching Strategies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7838" y="1484313"/>
            <a:ext cx="8229600" cy="4741862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IE" dirty="0" smtClean="0"/>
              <a:t>How did I engage and sustain students’ interest and attention during the year?</a:t>
            </a:r>
          </a:p>
          <a:p>
            <a:pPr marL="808038" indent="-542925" eaLnBrk="1" fontAlgn="auto" hangingPunct="1">
              <a:spcBef>
                <a:spcPts val="1800"/>
              </a:spcBef>
              <a:spcAft>
                <a:spcPts val="600"/>
              </a:spcAft>
              <a:buFont typeface="Wingdings" panose="05000000000000000000" pitchFamily="2" charset="2"/>
              <a:buChar char="Ø"/>
              <a:defRPr/>
            </a:pPr>
            <a:r>
              <a:rPr lang="en-IE" dirty="0" smtClean="0"/>
              <a:t>Use of a variety of formats for resources.</a:t>
            </a:r>
          </a:p>
          <a:p>
            <a:pPr marL="808038" indent="-542925" eaLnBrk="1" fontAlgn="auto" hangingPunct="1">
              <a:spcBef>
                <a:spcPts val="1800"/>
              </a:spcBef>
              <a:spcAft>
                <a:spcPts val="600"/>
              </a:spcAft>
              <a:buFont typeface="Wingdings" panose="05000000000000000000" pitchFamily="2" charset="2"/>
              <a:buChar char="Ø"/>
              <a:defRPr/>
            </a:pPr>
            <a:r>
              <a:rPr lang="en-IE" dirty="0" smtClean="0"/>
              <a:t>Scheduling and releasing of resources given in line with topic timeline.</a:t>
            </a:r>
          </a:p>
          <a:p>
            <a:pPr eaLnBrk="1" fontAlgn="auto" hangingPunct="1"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endParaRPr lang="en-IE" dirty="0" smtClean="0"/>
          </a:p>
          <a:p>
            <a:pPr eaLnBrk="1" fontAlgn="auto" hangingPunct="1"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endParaRPr lang="en-IE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42E0409-9FC9-444D-8E9F-71BE01B6EFB4}" type="slidenum">
              <a:rPr lang="en-IE" smtClean="0"/>
              <a:pPr>
                <a:defRPr/>
              </a:pPr>
              <a:t>31</a:t>
            </a:fld>
            <a:endParaRPr lang="en-IE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extLst/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IE" b="1" u="none" dirty="0"/>
              <a:t>Teaching Strategies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7838" y="1484313"/>
            <a:ext cx="8229600" cy="4741862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IE" dirty="0"/>
              <a:t>How did I assess what students knew and understood during the </a:t>
            </a:r>
            <a:r>
              <a:rPr lang="en-IE" dirty="0" smtClean="0"/>
              <a:t>year?</a:t>
            </a:r>
            <a:endParaRPr lang="en-IE" dirty="0"/>
          </a:p>
          <a:p>
            <a:pPr marL="808038" indent="-542925" eaLnBrk="1" fontAlgn="auto" hangingPunct="1"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en-IE" dirty="0" smtClean="0"/>
              <a:t>Students posted queries at time of topic. </a:t>
            </a:r>
          </a:p>
          <a:p>
            <a:pPr marL="808038" indent="-542925" eaLnBrk="1" fontAlgn="auto" hangingPunct="1"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en-IE" dirty="0" smtClean="0"/>
              <a:t>Fostered assessment for learning.</a:t>
            </a:r>
          </a:p>
          <a:p>
            <a:pPr marL="808038" indent="-542925" eaLnBrk="1" fontAlgn="auto" hangingPunct="1"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en-IE" dirty="0" smtClean="0"/>
              <a:t>Students providing incorrect information to other students in response to a query could be seen.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I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67C0A79-E69C-4AFD-BC3F-9A73F7C01658}" type="slidenum">
              <a:rPr lang="en-IE" smtClean="0"/>
              <a:pPr>
                <a:defRPr/>
              </a:pPr>
              <a:t>32</a:t>
            </a:fld>
            <a:endParaRPr lang="en-IE" dirty="0"/>
          </a:p>
        </p:txBody>
      </p:sp>
      <p:grpSp>
        <p:nvGrpSpPr>
          <p:cNvPr id="14" name="Group 13"/>
          <p:cNvGrpSpPr>
            <a:grpSpLocks/>
          </p:cNvGrpSpPr>
          <p:nvPr/>
        </p:nvGrpSpPr>
        <p:grpSpPr bwMode="auto">
          <a:xfrm>
            <a:off x="539750" y="1268413"/>
            <a:ext cx="8064500" cy="4824412"/>
            <a:chOff x="1115616" y="1268760"/>
            <a:chExt cx="6840760" cy="4824536"/>
          </a:xfrm>
        </p:grpSpPr>
        <p:grpSp>
          <p:nvGrpSpPr>
            <p:cNvPr id="77832" name="Group 12"/>
            <p:cNvGrpSpPr>
              <a:grpSpLocks/>
            </p:cNvGrpSpPr>
            <p:nvPr/>
          </p:nvGrpSpPr>
          <p:grpSpPr bwMode="auto">
            <a:xfrm>
              <a:off x="1115616" y="1268760"/>
              <a:ext cx="6840760" cy="4824536"/>
              <a:chOff x="1331640" y="1268760"/>
              <a:chExt cx="6840760" cy="4824536"/>
            </a:xfrm>
          </p:grpSpPr>
          <p:pic>
            <p:nvPicPr>
              <p:cNvPr id="77834" name="Picture 5"/>
              <p:cNvPicPr>
                <a:picLocks noChangeAspect="1" noChangeArrowheads="1"/>
              </p:cNvPicPr>
              <p:nvPr/>
            </p:nvPicPr>
            <p:blipFill>
              <a:blip r:embed="rId3"/>
              <a:srcRect l="32079" t="23546" r="14903" b="6094"/>
              <a:stretch>
                <a:fillRect/>
              </a:stretch>
            </p:blipFill>
            <p:spPr bwMode="auto">
              <a:xfrm>
                <a:off x="1331640" y="1268760"/>
                <a:ext cx="6840760" cy="482453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8" name="Rectangle 7"/>
              <p:cNvSpPr/>
              <p:nvPr/>
            </p:nvSpPr>
            <p:spPr>
              <a:xfrm>
                <a:off x="2123445" y="2781686"/>
                <a:ext cx="647718" cy="142879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IE" dirty="0"/>
              </a:p>
            </p:txBody>
          </p:sp>
          <p:sp>
            <p:nvSpPr>
              <p:cNvPr id="9" name="Rectangle 8"/>
              <p:cNvSpPr/>
              <p:nvPr/>
            </p:nvSpPr>
            <p:spPr>
              <a:xfrm>
                <a:off x="2123445" y="3500842"/>
                <a:ext cx="647718" cy="180980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IE" dirty="0"/>
              </a:p>
            </p:txBody>
          </p:sp>
          <p:sp>
            <p:nvSpPr>
              <p:cNvPr id="10" name="Rectangle 9"/>
              <p:cNvSpPr/>
              <p:nvPr/>
            </p:nvSpPr>
            <p:spPr>
              <a:xfrm>
                <a:off x="2123445" y="4148559"/>
                <a:ext cx="504978" cy="215906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IE" dirty="0"/>
              </a:p>
            </p:txBody>
          </p:sp>
          <p:sp>
            <p:nvSpPr>
              <p:cNvPr id="11" name="Rectangle 10"/>
              <p:cNvSpPr/>
              <p:nvPr/>
            </p:nvSpPr>
            <p:spPr>
              <a:xfrm>
                <a:off x="2123445" y="4724836"/>
                <a:ext cx="647718" cy="215906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IE" dirty="0"/>
              </a:p>
            </p:txBody>
          </p:sp>
          <p:sp>
            <p:nvSpPr>
              <p:cNvPr id="12" name="Rectangle 11"/>
              <p:cNvSpPr/>
              <p:nvPr/>
            </p:nvSpPr>
            <p:spPr>
              <a:xfrm>
                <a:off x="2123445" y="5301114"/>
                <a:ext cx="504978" cy="215906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IE" dirty="0"/>
              </a:p>
            </p:txBody>
          </p:sp>
        </p:grpSp>
        <p:sp>
          <p:nvSpPr>
            <p:cNvPr id="7" name="Rectangle 6"/>
            <p:cNvSpPr/>
            <p:nvPr/>
          </p:nvSpPr>
          <p:spPr>
            <a:xfrm>
              <a:off x="1907421" y="1268760"/>
              <a:ext cx="720435" cy="36037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IE" dirty="0"/>
            </a:p>
          </p:txBody>
        </p:sp>
      </p:grp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133600" y="4411663"/>
            <a:ext cx="615950" cy="119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450975" y="5583238"/>
            <a:ext cx="446088" cy="171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473200" y="5754688"/>
            <a:ext cx="519113" cy="201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extLst/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IE" b="1" u="none" dirty="0"/>
              <a:t>Teaching Strategies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7838" y="1484313"/>
            <a:ext cx="8229600" cy="4741862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IE" dirty="0" smtClean="0"/>
              <a:t>What </a:t>
            </a:r>
            <a:r>
              <a:rPr lang="en-IE" dirty="0"/>
              <a:t>understandings have I developed regarding teaching strategies </a:t>
            </a:r>
            <a:r>
              <a:rPr lang="en-IE" dirty="0" smtClean="0"/>
              <a:t>for </a:t>
            </a:r>
            <a:r>
              <a:rPr lang="en-IE" dirty="0"/>
              <a:t>this topic as a result of my involvement in Lesson </a:t>
            </a:r>
            <a:r>
              <a:rPr lang="en-IE" dirty="0" smtClean="0"/>
              <a:t>Study?</a:t>
            </a:r>
          </a:p>
          <a:p>
            <a:pPr marL="795338" indent="-609600" eaLnBrk="1" fontAlgn="auto" hangingPunct="1"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en-IE" dirty="0" smtClean="0"/>
              <a:t>The benefit of using different formats of resources to ensure maximum student understanding.</a:t>
            </a:r>
          </a:p>
          <a:p>
            <a:pPr marL="795338" indent="-609600" eaLnBrk="1" fontAlgn="auto" hangingPunct="1"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en-IE" dirty="0" smtClean="0"/>
              <a:t>The benefit of peer, experiential, mobile and problem based learning and how Edmodo facilitates this.</a:t>
            </a:r>
          </a:p>
          <a:p>
            <a:pPr eaLnBrk="1" fontAlgn="auto" hangingPunct="1"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endParaRPr lang="en-IE" dirty="0" smtClean="0"/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I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CBF0BA3-33F0-4B0A-98CB-40CC6DB4C509}" type="slidenum">
              <a:rPr lang="en-IE" smtClean="0"/>
              <a:pPr>
                <a:defRPr/>
              </a:pPr>
              <a:t>33</a:t>
            </a:fld>
            <a:endParaRPr lang="en-IE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extLst/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IE" b="1" u="none" dirty="0"/>
              <a:t>Teaching Strategies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7838" y="1484313"/>
            <a:ext cx="8229600" cy="4741862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IE" dirty="0" smtClean="0"/>
              <a:t>What </a:t>
            </a:r>
            <a:r>
              <a:rPr lang="en-IE" dirty="0"/>
              <a:t>changes would I make in the </a:t>
            </a:r>
            <a:r>
              <a:rPr lang="en-IE" dirty="0" smtClean="0"/>
              <a:t>future, </a:t>
            </a:r>
            <a:r>
              <a:rPr lang="en-IE" dirty="0"/>
              <a:t>based on what I have learned in my </a:t>
            </a:r>
            <a:r>
              <a:rPr lang="en-IE" dirty="0" smtClean="0"/>
              <a:t>teaching, </a:t>
            </a:r>
            <a:r>
              <a:rPr lang="en-IE" dirty="0"/>
              <a:t>to address students’ </a:t>
            </a:r>
            <a:r>
              <a:rPr lang="en-IE" dirty="0" smtClean="0"/>
              <a:t>misconceptions?</a:t>
            </a:r>
          </a:p>
          <a:p>
            <a:pPr marL="620713" indent="-528638" eaLnBrk="1" fontAlgn="auto" hangingPunct="1"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en-IE" dirty="0" smtClean="0"/>
              <a:t>Further incorporate Edmodo into my pedagogy.</a:t>
            </a:r>
          </a:p>
          <a:p>
            <a:pPr eaLnBrk="1" fontAlgn="auto" hangingPunct="1"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endParaRPr lang="en-IE" dirty="0" smtClean="0"/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I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6B06A31-0571-4484-B0A8-9B62AB57E939}" type="slidenum">
              <a:rPr lang="en-IE" smtClean="0"/>
              <a:pPr>
                <a:defRPr/>
              </a:pPr>
              <a:t>34</a:t>
            </a:fld>
            <a:endParaRPr lang="en-IE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8792"/>
            <a:ext cx="8229600" cy="1548000"/>
          </a:xfrm>
          <a:extLst/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IE" u="none" dirty="0" smtClean="0"/>
              <a:t>Reflections on Lesson Study Process</a:t>
            </a:r>
            <a:endParaRPr lang="en-IE" u="non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7838" y="1484313"/>
            <a:ext cx="8229600" cy="4741862"/>
          </a:xfrm>
        </p:spPr>
        <p:txBody>
          <a:bodyPr rtlCol="0">
            <a:normAutofit/>
          </a:bodyPr>
          <a:lstStyle/>
          <a:p>
            <a:pPr marL="0" indent="0" algn="ctr" eaLnBrk="1" fontAlgn="auto" hangingPunct="1">
              <a:spcAft>
                <a:spcPts val="0"/>
              </a:spcAft>
              <a:buFont typeface="Arial" charset="0"/>
              <a:buNone/>
              <a:defRPr/>
            </a:pPr>
            <a:r>
              <a:rPr lang="en-IE" b="1" dirty="0" smtClean="0"/>
              <a:t>Strengths &amp; Weaknesses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IE" dirty="0" smtClean="0"/>
              <a:t>As a mathematics team how has Lesson Study impacted on the way we work with other colleagues?</a:t>
            </a:r>
          </a:p>
          <a:p>
            <a:pPr marL="620713" indent="-620713" eaLnBrk="1" fontAlgn="auto" hangingPunct="1"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en-IE" dirty="0" smtClean="0"/>
              <a:t>Facilitates collaboration between colleagues in the mathematics department</a:t>
            </a:r>
          </a:p>
          <a:p>
            <a:pPr marL="620713" indent="-620713" eaLnBrk="1" fontAlgn="auto" hangingPunct="1"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en-IE" dirty="0" smtClean="0"/>
              <a:t>Brainstorming with maths department on beneficial activities for teaching and learning</a:t>
            </a:r>
          </a:p>
          <a:p>
            <a:pPr eaLnBrk="1" fontAlgn="auto" hangingPunct="1">
              <a:spcAft>
                <a:spcPts val="0"/>
              </a:spcAft>
              <a:defRPr/>
            </a:pPr>
            <a:endParaRPr lang="en-I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5280231-AB63-4EEA-AAC9-0AB1A691509C}" type="slidenum">
              <a:rPr lang="en-IE" smtClean="0"/>
              <a:pPr>
                <a:defRPr/>
              </a:pPr>
              <a:t>35</a:t>
            </a:fld>
            <a:endParaRPr lang="en-IE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8792"/>
            <a:ext cx="8229600" cy="1548000"/>
          </a:xfrm>
          <a:extLst/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IE" u="none" dirty="0" smtClean="0"/>
              <a:t>Reflections on Lesson Study Process</a:t>
            </a:r>
            <a:endParaRPr lang="en-IE" u="non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7838" y="1484313"/>
            <a:ext cx="8229600" cy="4741862"/>
          </a:xfrm>
        </p:spPr>
        <p:txBody>
          <a:bodyPr rtlCol="0">
            <a:normAutofit/>
          </a:bodyPr>
          <a:lstStyle/>
          <a:p>
            <a:pPr marL="0" indent="0" algn="ctr" eaLnBrk="1" fontAlgn="auto" hangingPunct="1">
              <a:spcAft>
                <a:spcPts val="0"/>
              </a:spcAft>
              <a:buFont typeface="Arial" charset="0"/>
              <a:buNone/>
              <a:defRPr/>
            </a:pPr>
            <a:r>
              <a:rPr lang="en-IE" b="1" dirty="0" smtClean="0"/>
              <a:t>Strengths &amp; Weaknesses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IE" dirty="0" smtClean="0"/>
              <a:t>Personally</a:t>
            </a:r>
            <a:r>
              <a:rPr lang="en-IE" dirty="0"/>
              <a:t>, how has Lesson Study supported my growth as a teacher</a:t>
            </a:r>
            <a:r>
              <a:rPr lang="en-IE" dirty="0" smtClean="0"/>
              <a:t>?</a:t>
            </a:r>
          </a:p>
          <a:p>
            <a:pPr marL="806450" indent="-541338" eaLnBrk="1" fontAlgn="auto" hangingPunct="1"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en-IE" dirty="0" smtClean="0"/>
              <a:t>It has broadened my knowledge of teaching methodologies and how to cater to different styles of learning.</a:t>
            </a:r>
          </a:p>
          <a:p>
            <a:pPr marL="806450" indent="-541338" eaLnBrk="1" fontAlgn="auto" hangingPunct="1"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en-IE" dirty="0" smtClean="0"/>
              <a:t>Time to reflect on student understanding</a:t>
            </a:r>
          </a:p>
          <a:p>
            <a:pPr eaLnBrk="1" fontAlgn="auto" hangingPunct="1">
              <a:spcAft>
                <a:spcPts val="0"/>
              </a:spcAft>
              <a:defRPr/>
            </a:pPr>
            <a:endParaRPr lang="en-IE" dirty="0" smtClean="0"/>
          </a:p>
          <a:p>
            <a:pPr eaLnBrk="1" fontAlgn="auto" hangingPunct="1">
              <a:spcAft>
                <a:spcPts val="0"/>
              </a:spcAft>
              <a:defRPr/>
            </a:pPr>
            <a:endParaRPr lang="en-I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E0E248E-B216-4395-AB94-280B6595A02D}" type="slidenum">
              <a:rPr lang="en-IE" smtClean="0"/>
              <a:pPr>
                <a:defRPr/>
              </a:pPr>
              <a:t>36</a:t>
            </a:fld>
            <a:endParaRPr lang="en-IE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8792"/>
            <a:ext cx="8229600" cy="1548000"/>
          </a:xfrm>
          <a:extLst/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IE" u="none" dirty="0" smtClean="0"/>
              <a:t>Reflections on Lesson Study Process</a:t>
            </a:r>
            <a:endParaRPr lang="en-IE" u="non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7838" y="1484313"/>
            <a:ext cx="8229600" cy="4741862"/>
          </a:xfrm>
        </p:spPr>
        <p:txBody>
          <a:bodyPr rtlCol="0">
            <a:normAutofit/>
          </a:bodyPr>
          <a:lstStyle/>
          <a:p>
            <a:pPr marL="0" indent="0" algn="ctr" eaLnBrk="1" fontAlgn="auto" hangingPunct="1">
              <a:spcAft>
                <a:spcPts val="0"/>
              </a:spcAft>
              <a:buFont typeface="Arial" charset="0"/>
              <a:buNone/>
              <a:defRPr/>
            </a:pPr>
            <a:r>
              <a:rPr lang="en-IE" b="1" dirty="0" smtClean="0"/>
              <a:t>Strengths &amp; Weaknesses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IE" dirty="0" smtClean="0"/>
              <a:t>Recommendations </a:t>
            </a:r>
            <a:r>
              <a:rPr lang="en-IE" dirty="0"/>
              <a:t>as to how Lesson Study could be integrated into a school </a:t>
            </a:r>
            <a:r>
              <a:rPr lang="en-IE" dirty="0" smtClean="0"/>
              <a:t>context.</a:t>
            </a:r>
          </a:p>
          <a:p>
            <a:pPr marL="979488" indent="-622300" eaLnBrk="1" fontAlgn="auto" hangingPunct="1"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en-IE" dirty="0" smtClean="0"/>
              <a:t>Incorporate Lesson Study in whole-school planning</a:t>
            </a:r>
            <a:endParaRPr lang="en-IE" dirty="0"/>
          </a:p>
          <a:p>
            <a:pPr eaLnBrk="1" fontAlgn="auto" hangingPunct="1">
              <a:spcAft>
                <a:spcPts val="0"/>
              </a:spcAft>
              <a:defRPr/>
            </a:pPr>
            <a:endParaRPr lang="en-IE" dirty="0" smtClean="0"/>
          </a:p>
          <a:p>
            <a:pPr eaLnBrk="1" fontAlgn="auto" hangingPunct="1">
              <a:spcAft>
                <a:spcPts val="0"/>
              </a:spcAft>
              <a:defRPr/>
            </a:pPr>
            <a:endParaRPr lang="en-I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B52B12A-F54C-419B-94D0-3D034AE1A68E}" type="slidenum">
              <a:rPr lang="en-IE" smtClean="0"/>
              <a:pPr>
                <a:defRPr/>
              </a:pPr>
              <a:t>37</a:t>
            </a:fld>
            <a:endParaRPr lang="en-IE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3568" y="260648"/>
            <a:ext cx="8229600" cy="1143000"/>
          </a:xfrm>
          <a:extLst/>
        </p:spPr>
        <p:txBody>
          <a:bodyPr/>
          <a:lstStyle/>
          <a:p>
            <a:pPr>
              <a:defRPr/>
            </a:pPr>
            <a:r>
              <a:rPr lang="en-IE" dirty="0" smtClean="0">
                <a:hlinkClick r:id="rId2"/>
              </a:rPr>
              <a:t>www.edmodo.com</a:t>
            </a:r>
            <a:endParaRPr lang="en-I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7838" y="1484313"/>
            <a:ext cx="8229600" cy="4741862"/>
          </a:xfrm>
        </p:spPr>
        <p:txBody>
          <a:bodyPr/>
          <a:lstStyle/>
          <a:p>
            <a:pPr>
              <a:defRPr/>
            </a:pPr>
            <a:endParaRPr lang="en-I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5514FA3-04C3-47BD-ABF7-153ECD9564DB}" type="slidenum">
              <a:rPr lang="en-IE" smtClean="0"/>
              <a:pPr>
                <a:defRPr/>
              </a:pPr>
              <a:t>38</a:t>
            </a:fld>
            <a:endParaRPr lang="en-IE" dirty="0"/>
          </a:p>
        </p:txBody>
      </p:sp>
      <p:pic>
        <p:nvPicPr>
          <p:cNvPr id="9011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11188" y="1557338"/>
            <a:ext cx="8143875" cy="4578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extLst/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IE" b="1" u="none" dirty="0" smtClean="0"/>
              <a:t>Introduction</a:t>
            </a:r>
            <a:endParaRPr lang="en-IE" b="1" u="non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7838" y="1484313"/>
            <a:ext cx="8229600" cy="4741862"/>
          </a:xfrm>
        </p:spPr>
        <p:txBody>
          <a:bodyPr rtlCol="0">
            <a:normAutofit fontScale="92500"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IE" sz="2800" dirty="0"/>
              <a:t>Use of Edmodo to Facilitate Teaching and </a:t>
            </a:r>
            <a:r>
              <a:rPr lang="en-IE" sz="2800" dirty="0" smtClean="0"/>
              <a:t>Learning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IE" sz="2800" dirty="0" smtClean="0"/>
              <a:t>How we planned:</a:t>
            </a:r>
            <a:endParaRPr lang="en-IE" sz="2800" dirty="0"/>
          </a:p>
          <a:p>
            <a:pPr marL="806450" eaLnBrk="1" fontAlgn="auto" hangingPunct="1">
              <a:spcBef>
                <a:spcPts val="2400"/>
              </a:spcBef>
              <a:spcAft>
                <a:spcPts val="600"/>
              </a:spcAft>
              <a:buFont typeface="Wingdings" panose="05000000000000000000" pitchFamily="2" charset="2"/>
              <a:buChar char="Ø"/>
              <a:defRPr/>
            </a:pPr>
            <a:r>
              <a:rPr lang="en-IE" sz="2800" dirty="0"/>
              <a:t>S</a:t>
            </a:r>
            <a:r>
              <a:rPr lang="en-IE" sz="2800" dirty="0" smtClean="0"/>
              <a:t>igned up to the online platform </a:t>
            </a:r>
            <a:r>
              <a:rPr lang="en-IE" sz="2800" dirty="0" smtClean="0">
                <a:hlinkClick r:id="rId3"/>
              </a:rPr>
              <a:t>www.edmodo.com</a:t>
            </a:r>
            <a:endParaRPr lang="en-IE" sz="2800" dirty="0" smtClean="0"/>
          </a:p>
          <a:p>
            <a:pPr marL="806450" eaLnBrk="1" fontAlgn="auto" hangingPunct="1">
              <a:spcBef>
                <a:spcPts val="2400"/>
              </a:spcBef>
              <a:spcAft>
                <a:spcPts val="600"/>
              </a:spcAft>
              <a:buFont typeface="Wingdings" panose="05000000000000000000" pitchFamily="2" charset="2"/>
              <a:buChar char="Ø"/>
              <a:defRPr/>
            </a:pPr>
            <a:r>
              <a:rPr lang="en-IE" sz="2800" dirty="0"/>
              <a:t>S</a:t>
            </a:r>
            <a:r>
              <a:rPr lang="en-IE" sz="2800" dirty="0" smtClean="0"/>
              <a:t>pent time exploring its functionality</a:t>
            </a:r>
          </a:p>
          <a:p>
            <a:pPr marL="806450" eaLnBrk="1" fontAlgn="auto" hangingPunct="1">
              <a:spcBef>
                <a:spcPts val="2400"/>
              </a:spcBef>
              <a:spcAft>
                <a:spcPts val="600"/>
              </a:spcAft>
              <a:buFont typeface="Wingdings" panose="05000000000000000000" pitchFamily="2" charset="2"/>
              <a:buChar char="Ø"/>
              <a:defRPr/>
            </a:pPr>
            <a:r>
              <a:rPr lang="en-IE" sz="2800" dirty="0" smtClean="0"/>
              <a:t>Explained to the students how </a:t>
            </a:r>
            <a:r>
              <a:rPr lang="en-IE" sz="2800" dirty="0"/>
              <a:t>to use </a:t>
            </a:r>
            <a:r>
              <a:rPr lang="en-IE" sz="2800" dirty="0" smtClean="0"/>
              <a:t>it</a:t>
            </a:r>
          </a:p>
          <a:p>
            <a:pPr marL="806450" eaLnBrk="1" fontAlgn="auto" hangingPunct="1">
              <a:spcBef>
                <a:spcPts val="2400"/>
              </a:spcBef>
              <a:spcAft>
                <a:spcPts val="600"/>
              </a:spcAft>
              <a:buFont typeface="Wingdings" panose="05000000000000000000" pitchFamily="2" charset="2"/>
              <a:buChar char="Ø"/>
              <a:defRPr/>
            </a:pPr>
            <a:r>
              <a:rPr lang="en-IE" sz="2800" dirty="0" smtClean="0"/>
              <a:t>On going uploading of files and monitoring throughout the year.</a:t>
            </a:r>
          </a:p>
          <a:p>
            <a:pPr marL="0" indent="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en-IE" sz="2800" b="1" dirty="0" smtClean="0"/>
          </a:p>
          <a:p>
            <a:pPr marL="0" indent="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en-IE" sz="2800" dirty="0" smtClean="0"/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IE" dirty="0" smtClean="0"/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I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0CBA8FC-C631-49A4-BA2D-125020C9C1E5}" type="slidenum">
              <a:rPr lang="en-IE" smtClean="0"/>
              <a:pPr>
                <a:defRPr/>
              </a:pPr>
              <a:t>4</a:t>
            </a:fld>
            <a:endParaRPr lang="en-IE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extLst/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IE" b="1" u="none" dirty="0" smtClean="0"/>
              <a:t>Introduction</a:t>
            </a:r>
            <a:endParaRPr lang="en-IE" b="1" u="non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7838" y="1484313"/>
            <a:ext cx="8229600" cy="4741862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IE" sz="2800" dirty="0" smtClean="0"/>
              <a:t>Resources used:</a:t>
            </a:r>
            <a:endParaRPr lang="en-IE" sz="2800" dirty="0"/>
          </a:p>
          <a:p>
            <a:pPr lvl="1" eaLnBrk="1" fontAlgn="auto" hangingPunct="1">
              <a:spcBef>
                <a:spcPts val="1800"/>
              </a:spcBef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en-IE" sz="2400" dirty="0" smtClean="0"/>
              <a:t>Laptop/Computer/iPad</a:t>
            </a:r>
          </a:p>
          <a:p>
            <a:pPr lvl="1" eaLnBrk="1" fontAlgn="auto" hangingPunct="1">
              <a:spcBef>
                <a:spcPts val="1800"/>
              </a:spcBef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en-IE" sz="2400" dirty="0" smtClean="0"/>
              <a:t>Projector</a:t>
            </a:r>
          </a:p>
          <a:p>
            <a:pPr lvl="1" eaLnBrk="1" fontAlgn="auto" hangingPunct="1">
              <a:spcBef>
                <a:spcPts val="1800"/>
              </a:spcBef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en-IE" sz="2400" dirty="0" smtClean="0"/>
              <a:t>Range of teacher-created resources e.g. </a:t>
            </a:r>
            <a:r>
              <a:rPr lang="en-IE" sz="2400" i="1" dirty="0" smtClean="0"/>
              <a:t>PowerPoints</a:t>
            </a:r>
            <a:r>
              <a:rPr lang="en-IE" sz="2400" dirty="0" smtClean="0"/>
              <a:t>, worksheets, quizzes, tests etc.</a:t>
            </a:r>
          </a:p>
          <a:p>
            <a:pPr lvl="1" eaLnBrk="1" fontAlgn="auto" hangingPunct="1">
              <a:spcBef>
                <a:spcPts val="1800"/>
              </a:spcBef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en-IE" sz="2400" dirty="0" smtClean="0"/>
              <a:t>Range of shared resources for example </a:t>
            </a:r>
            <a:r>
              <a:rPr lang="en-IE" sz="2400" dirty="0" smtClean="0">
                <a:hlinkClick r:id="rId3"/>
              </a:rPr>
              <a:t>www.projectmaths.ie</a:t>
            </a:r>
            <a:r>
              <a:rPr lang="en-IE" sz="2400" dirty="0"/>
              <a:t> </a:t>
            </a:r>
            <a:r>
              <a:rPr lang="en-IE" sz="2400" dirty="0" smtClean="0"/>
              <a:t>and </a:t>
            </a:r>
            <a:r>
              <a:rPr lang="en-IE" sz="2400" dirty="0" smtClean="0">
                <a:hlinkClick r:id="rId4"/>
              </a:rPr>
              <a:t>www.mathsisfun.com</a:t>
            </a:r>
            <a:endParaRPr lang="en-IE" sz="2400" dirty="0" smtClean="0"/>
          </a:p>
          <a:p>
            <a:pPr lvl="1" eaLnBrk="1" fontAlgn="auto" hangingPunct="1">
              <a:spcBef>
                <a:spcPts val="1800"/>
              </a:spcBef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en-IE" sz="2400" dirty="0" smtClean="0"/>
              <a:t>Range of online videos from </a:t>
            </a:r>
            <a:r>
              <a:rPr lang="en-IE" sz="2400" dirty="0" smtClean="0">
                <a:hlinkClick r:id="rId5"/>
              </a:rPr>
              <a:t>www.youtube.com</a:t>
            </a:r>
            <a:endParaRPr lang="en-IE" sz="2400" dirty="0" smtClean="0"/>
          </a:p>
          <a:p>
            <a:pPr lvl="1" eaLnBrk="1" fontAlgn="auto" hangingPunct="1"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endParaRPr lang="en-IE" sz="2400" dirty="0" smtClean="0"/>
          </a:p>
          <a:p>
            <a:pPr marL="0" indent="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en-IE" sz="2800" dirty="0" smtClean="0"/>
          </a:p>
          <a:p>
            <a:pPr marL="0" indent="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en-IE" sz="2800" dirty="0" smtClean="0"/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IE" dirty="0" smtClean="0"/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I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903FAAE-8825-46A1-B65C-C02A94DE784A}" type="slidenum">
              <a:rPr lang="en-IE" smtClean="0"/>
              <a:pPr>
                <a:defRPr/>
              </a:pPr>
              <a:t>5</a:t>
            </a:fld>
            <a:endParaRPr lang="en-IE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7895" y="192981"/>
            <a:ext cx="8229600" cy="1143000"/>
          </a:xfrm>
          <a:extLst/>
        </p:spPr>
        <p:txBody>
          <a:bodyPr/>
          <a:lstStyle/>
          <a:p>
            <a:pPr>
              <a:defRPr/>
            </a:pPr>
            <a:r>
              <a:rPr lang="en-IE" dirty="0" smtClean="0"/>
              <a:t>Introduction</a:t>
            </a:r>
            <a:endParaRPr lang="en-I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4D92BF1-895C-4B25-B0E8-11CE2C8BC3F5}" type="slidenum">
              <a:rPr lang="en-IE" smtClean="0"/>
              <a:pPr>
                <a:defRPr/>
              </a:pPr>
              <a:t>6</a:t>
            </a:fld>
            <a:endParaRPr lang="en-IE" dirty="0"/>
          </a:p>
        </p:txBody>
      </p:sp>
      <p:pic>
        <p:nvPicPr>
          <p:cNvPr id="6" name="Content Placeholder 5"/>
          <p:cNvPicPr>
            <a:picLocks noGrp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892175" y="1785938"/>
            <a:ext cx="8251825" cy="4525962"/>
          </a:xfrm>
          <a:ln>
            <a:solidFill>
              <a:schemeClr val="tx1"/>
            </a:solidFill>
          </a:ln>
        </p:spPr>
      </p:pic>
      <p:pic>
        <p:nvPicPr>
          <p:cNvPr id="15" name="Picture 14"/>
          <p:cNvPicPr>
            <a:picLocks noChangeAspect="1" noChangeArrowheads="1"/>
          </p:cNvPicPr>
          <p:nvPr/>
        </p:nvPicPr>
        <p:blipFill>
          <a:blip r:embed="rId4"/>
          <a:srcRect l="30914" t="26315" r="13574" b="20222"/>
          <a:stretch>
            <a:fillRect/>
          </a:stretch>
        </p:blipFill>
        <p:spPr bwMode="auto">
          <a:xfrm>
            <a:off x="892175" y="1381125"/>
            <a:ext cx="8135938" cy="5027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5181600" y="1381125"/>
            <a:ext cx="2927350" cy="369888"/>
          </a:xfrm>
          <a:prstGeom prst="rect">
            <a:avLst/>
          </a:prstGeom>
          <a:solidFill>
            <a:srgbClr val="990033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IE" b="1">
                <a:solidFill>
                  <a:schemeClr val="bg1"/>
                </a:solidFill>
              </a:rPr>
              <a:t>Teacher uploads material</a:t>
            </a:r>
          </a:p>
        </p:txBody>
      </p:sp>
      <p:sp>
        <p:nvSpPr>
          <p:cNvPr id="7" name="TextBox 6"/>
          <p:cNvSpPr txBox="1">
            <a:spLocks noChangeArrowheads="1"/>
          </p:cNvSpPr>
          <p:nvPr/>
        </p:nvSpPr>
        <p:spPr bwMode="auto">
          <a:xfrm rot="10800000" flipV="1">
            <a:off x="4716463" y="1379538"/>
            <a:ext cx="3857625" cy="369887"/>
          </a:xfrm>
          <a:prstGeom prst="rect">
            <a:avLst/>
          </a:prstGeom>
          <a:solidFill>
            <a:srgbClr val="990033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IE" b="1">
                <a:solidFill>
                  <a:schemeClr val="bg1"/>
                </a:solidFill>
              </a:rPr>
              <a:t>Teacher can monitor all activities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7" grpId="0" animBg="1"/>
      <p:bldP spid="7" grpId="1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2134" y="233321"/>
            <a:ext cx="8229600" cy="1143000"/>
          </a:xfrm>
          <a:extLst/>
        </p:spPr>
        <p:txBody>
          <a:bodyPr/>
          <a:lstStyle/>
          <a:p>
            <a:pPr>
              <a:defRPr/>
            </a:pPr>
            <a:r>
              <a:rPr lang="en-IE" dirty="0" smtClean="0"/>
              <a:t>Introduction</a:t>
            </a:r>
            <a:endParaRPr lang="en-I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428A7ED-99A6-4659-8011-005A0DFA0C9B}" type="slidenum">
              <a:rPr lang="en-IE" smtClean="0"/>
              <a:pPr>
                <a:defRPr/>
              </a:pPr>
              <a:t>7</a:t>
            </a:fld>
            <a:endParaRPr lang="en-IE" dirty="0"/>
          </a:p>
        </p:txBody>
      </p:sp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3810000" y="1363663"/>
            <a:ext cx="4176713" cy="369887"/>
          </a:xfrm>
          <a:prstGeom prst="rect">
            <a:avLst/>
          </a:prstGeom>
          <a:solidFill>
            <a:srgbClr val="990033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IE" b="1">
                <a:solidFill>
                  <a:schemeClr val="bg1"/>
                </a:solidFill>
              </a:rPr>
              <a:t>Students ask teacher questions</a:t>
            </a:r>
          </a:p>
        </p:txBody>
      </p:sp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3810000" y="1363663"/>
            <a:ext cx="4938713" cy="369887"/>
          </a:xfrm>
          <a:prstGeom prst="rect">
            <a:avLst/>
          </a:prstGeom>
          <a:solidFill>
            <a:srgbClr val="990033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IE" b="1">
                <a:solidFill>
                  <a:schemeClr val="bg1"/>
                </a:solidFill>
              </a:rPr>
              <a:t>Students ask each other questions</a:t>
            </a:r>
          </a:p>
        </p:txBody>
      </p:sp>
      <p:grpSp>
        <p:nvGrpSpPr>
          <p:cNvPr id="21" name="Group 20"/>
          <p:cNvGrpSpPr>
            <a:grpSpLocks/>
          </p:cNvGrpSpPr>
          <p:nvPr/>
        </p:nvGrpSpPr>
        <p:grpSpPr bwMode="auto">
          <a:xfrm>
            <a:off x="971550" y="1822450"/>
            <a:ext cx="7705725" cy="4413250"/>
            <a:chOff x="179729" y="954088"/>
            <a:chExt cx="8470311" cy="4873130"/>
          </a:xfrm>
        </p:grpSpPr>
        <p:grpSp>
          <p:nvGrpSpPr>
            <p:cNvPr id="27658" name="Group 16"/>
            <p:cNvGrpSpPr>
              <a:grpSpLocks/>
            </p:cNvGrpSpPr>
            <p:nvPr/>
          </p:nvGrpSpPr>
          <p:grpSpPr bwMode="auto">
            <a:xfrm>
              <a:off x="179729" y="954088"/>
              <a:ext cx="8470311" cy="4873130"/>
              <a:chOff x="378705" y="1152332"/>
              <a:chExt cx="7951899" cy="4823111"/>
            </a:xfrm>
          </p:grpSpPr>
          <p:pic>
            <p:nvPicPr>
              <p:cNvPr id="27660" name="Picture 18"/>
              <p:cNvPicPr>
                <a:picLocks noChangeAspect="1" noChangeArrowheads="1"/>
              </p:cNvPicPr>
              <p:nvPr/>
            </p:nvPicPr>
            <p:blipFill>
              <a:blip r:embed="rId3"/>
              <a:srcRect l="33075" t="26039" r="14238" b="8588"/>
              <a:stretch>
                <a:fillRect/>
              </a:stretch>
            </p:blipFill>
            <p:spPr bwMode="auto">
              <a:xfrm>
                <a:off x="378705" y="1152332"/>
                <a:ext cx="7951899" cy="482311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27661" name="TextBox 15"/>
              <p:cNvSpPr txBox="1">
                <a:spLocks noChangeArrowheads="1"/>
              </p:cNvSpPr>
              <p:nvPr/>
            </p:nvSpPr>
            <p:spPr bwMode="auto">
              <a:xfrm>
                <a:off x="1153160" y="1280480"/>
                <a:ext cx="576064" cy="184666"/>
              </a:xfrm>
              <a:prstGeom prst="rect">
                <a:avLst/>
              </a:prstGeom>
              <a:solidFill>
                <a:schemeClr val="accent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endParaRPr lang="en-IE"/>
              </a:p>
            </p:txBody>
          </p:sp>
          <p:pic>
            <p:nvPicPr>
              <p:cNvPr id="27662" name="Picture 5"/>
              <p:cNvPicPr>
                <a:picLocks noChangeAspect="1" noChangeArrowheads="1"/>
              </p:cNvPicPr>
              <p:nvPr/>
            </p:nvPicPr>
            <p:blipFill>
              <a:blip r:embed="rId4"/>
              <a:srcRect/>
              <a:stretch>
                <a:fillRect/>
              </a:stretch>
            </p:blipFill>
            <p:spPr bwMode="auto">
              <a:xfrm>
                <a:off x="1124378" y="4088715"/>
                <a:ext cx="573087" cy="18256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27663" name="Picture 6"/>
              <p:cNvPicPr>
                <a:picLocks noChangeAspect="1" noChangeArrowheads="1"/>
              </p:cNvPicPr>
              <p:nvPr/>
            </p:nvPicPr>
            <p:blipFill>
              <a:blip r:embed="rId4"/>
              <a:srcRect/>
              <a:stretch>
                <a:fillRect/>
              </a:stretch>
            </p:blipFill>
            <p:spPr bwMode="auto">
              <a:xfrm>
                <a:off x="1203745" y="4779985"/>
                <a:ext cx="573087" cy="18256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14" name="Rectangle 13"/>
              <p:cNvSpPr/>
              <p:nvPr/>
            </p:nvSpPr>
            <p:spPr>
              <a:xfrm>
                <a:off x="1204366" y="5347398"/>
                <a:ext cx="607779" cy="216867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IE" dirty="0"/>
              </a:p>
            </p:txBody>
          </p:sp>
        </p:grpSp>
        <p:sp>
          <p:nvSpPr>
            <p:cNvPr id="20" name="Rectangle 19"/>
            <p:cNvSpPr/>
            <p:nvPr/>
          </p:nvSpPr>
          <p:spPr>
            <a:xfrm>
              <a:off x="994652" y="1295909"/>
              <a:ext cx="1244196" cy="18581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IE" dirty="0"/>
            </a:p>
          </p:txBody>
        </p:sp>
      </p:grpSp>
      <p:grpSp>
        <p:nvGrpSpPr>
          <p:cNvPr id="6" name="Group 5"/>
          <p:cNvGrpSpPr>
            <a:grpSpLocks/>
          </p:cNvGrpSpPr>
          <p:nvPr/>
        </p:nvGrpSpPr>
        <p:grpSpPr bwMode="auto">
          <a:xfrm>
            <a:off x="900113" y="1944688"/>
            <a:ext cx="7848600" cy="4167187"/>
            <a:chOff x="675832" y="1548848"/>
            <a:chExt cx="8112500" cy="4832480"/>
          </a:xfrm>
        </p:grpSpPr>
        <p:pic>
          <p:nvPicPr>
            <p:cNvPr id="27655" name="Picture 3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675832" y="1548848"/>
              <a:ext cx="8112500" cy="48324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" name="Rectangle 2"/>
            <p:cNvSpPr/>
            <p:nvPr/>
          </p:nvSpPr>
          <p:spPr>
            <a:xfrm>
              <a:off x="1619336" y="1845240"/>
              <a:ext cx="595639" cy="211709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IE" dirty="0"/>
            </a:p>
          </p:txBody>
        </p:sp>
        <p:sp>
          <p:nvSpPr>
            <p:cNvPr id="5" name="Rectangle 4"/>
            <p:cNvSpPr/>
            <p:nvPr/>
          </p:nvSpPr>
          <p:spPr>
            <a:xfrm>
              <a:off x="2018070" y="4687659"/>
              <a:ext cx="393811" cy="25405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IE" dirty="0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8" grpId="1" animBg="1"/>
      <p:bldP spid="9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213" y="1557338"/>
            <a:ext cx="8002587" cy="4568825"/>
          </a:xfrm>
        </p:spPr>
        <p:txBody>
          <a:bodyPr>
            <a:normAutofit/>
          </a:bodyPr>
          <a:lstStyle/>
          <a:p>
            <a:pPr eaLnBrk="1" hangingPunct="1"/>
            <a:r>
              <a:rPr lang="en-IE" smtClean="0">
                <a:solidFill>
                  <a:srgbClr val="404040"/>
                </a:solidFill>
              </a:rPr>
              <a:t>Learning Outcomes:</a:t>
            </a:r>
          </a:p>
          <a:p>
            <a:pPr lvl="1" indent="-650875" eaLnBrk="1" hangingPunct="1">
              <a:spcBef>
                <a:spcPts val="1800"/>
              </a:spcBef>
              <a:buFont typeface="Wingdings" pitchFamily="2" charset="2"/>
              <a:buChar char="Ø"/>
            </a:pPr>
            <a:r>
              <a:rPr lang="en-IE" smtClean="0">
                <a:solidFill>
                  <a:srgbClr val="404040"/>
                </a:solidFill>
              </a:rPr>
              <a:t>Discuss maths in a safe teacher supported </a:t>
            </a:r>
            <a:r>
              <a:rPr lang="en-IE" smtClean="0">
                <a:solidFill>
                  <a:srgbClr val="990033"/>
                </a:solidFill>
              </a:rPr>
              <a:t>and</a:t>
            </a:r>
            <a:r>
              <a:rPr lang="en-IE" smtClean="0">
                <a:solidFill>
                  <a:srgbClr val="404040"/>
                </a:solidFill>
              </a:rPr>
              <a:t> moderated environment</a:t>
            </a:r>
          </a:p>
          <a:p>
            <a:pPr lvl="1" indent="-650875" eaLnBrk="1" hangingPunct="1">
              <a:spcBef>
                <a:spcPts val="1800"/>
              </a:spcBef>
              <a:buFont typeface="Wingdings" pitchFamily="2" charset="2"/>
              <a:buChar char="Ø"/>
            </a:pPr>
            <a:r>
              <a:rPr lang="en-IE" smtClean="0">
                <a:solidFill>
                  <a:srgbClr val="404040"/>
                </a:solidFill>
              </a:rPr>
              <a:t>Students to take autonomy for their own learning</a:t>
            </a:r>
          </a:p>
          <a:p>
            <a:pPr lvl="1" indent="-650875" eaLnBrk="1" hangingPunct="1">
              <a:spcBef>
                <a:spcPts val="1800"/>
              </a:spcBef>
              <a:buFont typeface="Wingdings" pitchFamily="2" charset="2"/>
              <a:buChar char="Ø"/>
            </a:pPr>
            <a:r>
              <a:rPr lang="en-IE" smtClean="0">
                <a:solidFill>
                  <a:srgbClr val="404040"/>
                </a:solidFill>
              </a:rPr>
              <a:t>Promote enjoyment of maths</a:t>
            </a:r>
          </a:p>
          <a:p>
            <a:pPr lvl="1" indent="-650875" eaLnBrk="1" hangingPunct="1">
              <a:spcBef>
                <a:spcPts val="1800"/>
              </a:spcBef>
              <a:buFont typeface="Wingdings" pitchFamily="2" charset="2"/>
              <a:buChar char="Ø"/>
            </a:pPr>
            <a:r>
              <a:rPr lang="en-IE" smtClean="0">
                <a:solidFill>
                  <a:srgbClr val="404040"/>
                </a:solidFill>
              </a:rPr>
              <a:t>Engage in projects that may not be feasible in class time</a:t>
            </a:r>
          </a:p>
          <a:p>
            <a:pPr eaLnBrk="1" hangingPunct="1"/>
            <a:endParaRPr lang="en-IE" smtClean="0">
              <a:solidFill>
                <a:srgbClr val="404040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extLst/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IE" b="1" u="none" dirty="0" smtClean="0"/>
              <a:t>Introduction</a:t>
            </a:r>
            <a:r>
              <a:rPr lang="en-IE" b="1" dirty="0" smtClean="0"/>
              <a:t> </a:t>
            </a:r>
            <a:endParaRPr lang="en-IE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5949950"/>
            <a:ext cx="2133600" cy="771525"/>
          </a:xfrm>
        </p:spPr>
        <p:txBody>
          <a:bodyPr/>
          <a:lstStyle/>
          <a:p>
            <a:pPr>
              <a:defRPr/>
            </a:pPr>
            <a:fld id="{F3FB34AB-659E-4364-8E8E-A12272168D86}" type="slidenum">
              <a:rPr lang="en-IE" smtClean="0"/>
              <a:pPr>
                <a:defRPr/>
              </a:pPr>
              <a:t>8</a:t>
            </a:fld>
            <a:endParaRPr lang="en-IE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extLst/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IE" b="1" u="none" dirty="0" smtClean="0"/>
              <a:t>Introduction</a:t>
            </a:r>
            <a:r>
              <a:rPr lang="en-IE" b="1" dirty="0" smtClean="0"/>
              <a:t> </a:t>
            </a:r>
            <a:endParaRPr lang="en-IE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7838" y="1484313"/>
            <a:ext cx="8229600" cy="4741862"/>
          </a:xfrm>
        </p:spPr>
        <p:txBody>
          <a:bodyPr rtlCol="0">
            <a:normAutofit fontScale="92500" lnSpcReduction="10000"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IE" dirty="0" smtClean="0"/>
              <a:t>Why </a:t>
            </a:r>
            <a:r>
              <a:rPr lang="en-IE" dirty="0"/>
              <a:t>did we choose to focus on this mathematical area? </a:t>
            </a:r>
            <a:endParaRPr lang="en-IE" dirty="0" smtClean="0"/>
          </a:p>
          <a:p>
            <a:pPr marL="903288" lvl="1" indent="-546100" eaLnBrk="1" fontAlgn="auto" hangingPunct="1">
              <a:spcBef>
                <a:spcPts val="1200"/>
              </a:spcBef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en-IE" dirty="0" smtClean="0"/>
              <a:t>Create a link between the social media generation of students with the classroom</a:t>
            </a:r>
          </a:p>
          <a:p>
            <a:pPr marL="903288" lvl="1" indent="-546100" eaLnBrk="1" fontAlgn="auto" hangingPunct="1">
              <a:spcBef>
                <a:spcPts val="1200"/>
              </a:spcBef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en-IE" dirty="0" smtClean="0"/>
              <a:t>Reduces the amount of photocopying</a:t>
            </a:r>
          </a:p>
          <a:p>
            <a:pPr marL="903288" lvl="1" indent="-546100" eaLnBrk="1" fontAlgn="auto" hangingPunct="1">
              <a:spcBef>
                <a:spcPts val="1200"/>
              </a:spcBef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en-IE" dirty="0" smtClean="0"/>
              <a:t>Absent students can be accommodated </a:t>
            </a:r>
          </a:p>
          <a:p>
            <a:pPr marL="903288" lvl="1" indent="-546100" eaLnBrk="1" fontAlgn="auto" hangingPunct="1">
              <a:spcBef>
                <a:spcPts val="1200"/>
              </a:spcBef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en-IE" dirty="0" smtClean="0"/>
              <a:t>Forum for students unable/unwilling to ask questions in class</a:t>
            </a:r>
          </a:p>
          <a:p>
            <a:pPr marL="903288" lvl="1" indent="-546100" eaLnBrk="1" fontAlgn="auto" hangingPunct="1">
              <a:spcBef>
                <a:spcPts val="1200"/>
              </a:spcBef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en-IE" dirty="0" smtClean="0"/>
              <a:t>Develop students’ ICT skills with an aim to promote digital literacy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D80167D-4B3C-4655-AB3D-5F7A71B59A86}" type="slidenum">
              <a:rPr lang="en-IE" smtClean="0"/>
              <a:pPr>
                <a:defRPr/>
              </a:pPr>
              <a:t>9</a:t>
            </a:fld>
            <a:endParaRPr lang="en-IE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1370</TotalTime>
  <Words>1220</Words>
  <Application>Microsoft Office PowerPoint</Application>
  <PresentationFormat>On-screen Show (4:3)</PresentationFormat>
  <Paragraphs>242</Paragraphs>
  <Slides>38</Slides>
  <Notes>36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38</vt:i4>
      </vt:variant>
    </vt:vector>
  </HeadingPairs>
  <TitlesOfParts>
    <vt:vector size="39" baseType="lpstr">
      <vt:lpstr>Office Theme</vt:lpstr>
      <vt:lpstr>Maths Counts  Insights into Lesson Study</vt:lpstr>
      <vt:lpstr>Loreto Abbey Dalkey</vt:lpstr>
      <vt:lpstr>Insights into Lesson Study</vt:lpstr>
      <vt:lpstr>Introduction</vt:lpstr>
      <vt:lpstr>Introduction</vt:lpstr>
      <vt:lpstr>Introduction</vt:lpstr>
      <vt:lpstr>Introduction</vt:lpstr>
      <vt:lpstr>Introduction </vt:lpstr>
      <vt:lpstr>Introduction </vt:lpstr>
      <vt:lpstr>Introduction </vt:lpstr>
      <vt:lpstr>Reflections on the Lesson</vt:lpstr>
      <vt:lpstr> Student Learning   </vt:lpstr>
      <vt:lpstr>Student Learning</vt:lpstr>
      <vt:lpstr>Student Learning</vt:lpstr>
      <vt:lpstr> Student Learning   </vt:lpstr>
      <vt:lpstr> Student Learning   </vt:lpstr>
      <vt:lpstr>Student Learning</vt:lpstr>
      <vt:lpstr>PowerPoint Presentation</vt:lpstr>
      <vt:lpstr>Student Learning</vt:lpstr>
      <vt:lpstr>Common Misconceptions</vt:lpstr>
      <vt:lpstr>Addressing Misconceptions </vt:lpstr>
      <vt:lpstr>Student Reflections</vt:lpstr>
      <vt:lpstr>Student Reflections</vt:lpstr>
      <vt:lpstr>Summary</vt:lpstr>
      <vt:lpstr>Summary</vt:lpstr>
      <vt:lpstr>Summary</vt:lpstr>
      <vt:lpstr>PowerPoint Presentation</vt:lpstr>
      <vt:lpstr>Teaching Strategies </vt:lpstr>
      <vt:lpstr>Teaching Strategies</vt:lpstr>
      <vt:lpstr>Teaching Strategies</vt:lpstr>
      <vt:lpstr>Teaching Strategies</vt:lpstr>
      <vt:lpstr>Teaching Strategies</vt:lpstr>
      <vt:lpstr>Teaching Strategies</vt:lpstr>
      <vt:lpstr>Teaching Strategies</vt:lpstr>
      <vt:lpstr>Reflections on Lesson Study Process</vt:lpstr>
      <vt:lpstr>Reflections on Lesson Study Process</vt:lpstr>
      <vt:lpstr>Reflections on Lesson Study Process</vt:lpstr>
      <vt:lpstr>www.edmodo.com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Anne</dc:creator>
  <cp:lastModifiedBy>Anne</cp:lastModifiedBy>
  <cp:revision>111</cp:revision>
  <cp:lastPrinted>2013-08-30T17:48:04Z</cp:lastPrinted>
  <dcterms:created xsi:type="dcterms:W3CDTF">2013-08-28T18:56:52Z</dcterms:created>
  <dcterms:modified xsi:type="dcterms:W3CDTF">2013-11-21T09:58:29Z</dcterms:modified>
</cp:coreProperties>
</file>