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55"/>
  </p:notesMasterIdLst>
  <p:handoutMasterIdLst>
    <p:handoutMasterId r:id="rId56"/>
  </p:handoutMasterIdLst>
  <p:sldIdLst>
    <p:sldId id="256" r:id="rId2"/>
    <p:sldId id="257" r:id="rId3"/>
    <p:sldId id="259" r:id="rId4"/>
    <p:sldId id="258" r:id="rId5"/>
    <p:sldId id="288" r:id="rId6"/>
    <p:sldId id="321" r:id="rId7"/>
    <p:sldId id="273" r:id="rId8"/>
    <p:sldId id="274" r:id="rId9"/>
    <p:sldId id="297" r:id="rId10"/>
    <p:sldId id="286" r:id="rId11"/>
    <p:sldId id="329" r:id="rId12"/>
    <p:sldId id="330" r:id="rId13"/>
    <p:sldId id="324" r:id="rId14"/>
    <p:sldId id="338" r:id="rId15"/>
    <p:sldId id="353" r:id="rId16"/>
    <p:sldId id="323" r:id="rId17"/>
    <p:sldId id="343" r:id="rId18"/>
    <p:sldId id="349" r:id="rId19"/>
    <p:sldId id="325" r:id="rId20"/>
    <p:sldId id="350" r:id="rId21"/>
    <p:sldId id="344" r:id="rId22"/>
    <p:sldId id="326" r:id="rId23"/>
    <p:sldId id="351" r:id="rId24"/>
    <p:sldId id="345" r:id="rId25"/>
    <p:sldId id="327" r:id="rId26"/>
    <p:sldId id="367" r:id="rId27"/>
    <p:sldId id="346" r:id="rId28"/>
    <p:sldId id="347" r:id="rId29"/>
    <p:sldId id="348" r:id="rId30"/>
    <p:sldId id="341" r:id="rId31"/>
    <p:sldId id="368" r:id="rId32"/>
    <p:sldId id="359" r:id="rId33"/>
    <p:sldId id="360" r:id="rId34"/>
    <p:sldId id="361" r:id="rId35"/>
    <p:sldId id="365" r:id="rId36"/>
    <p:sldId id="333" r:id="rId37"/>
    <p:sldId id="314" r:id="rId38"/>
    <p:sldId id="295" r:id="rId39"/>
    <p:sldId id="276" r:id="rId40"/>
    <p:sldId id="284" r:id="rId41"/>
    <p:sldId id="366" r:id="rId42"/>
    <p:sldId id="277" r:id="rId43"/>
    <p:sldId id="285" r:id="rId44"/>
    <p:sldId id="362" r:id="rId45"/>
    <p:sldId id="313" r:id="rId46"/>
    <p:sldId id="296" r:id="rId47"/>
    <p:sldId id="263" r:id="rId48"/>
    <p:sldId id="265" r:id="rId49"/>
    <p:sldId id="267" r:id="rId50"/>
    <p:sldId id="268" r:id="rId51"/>
    <p:sldId id="280" r:id="rId52"/>
    <p:sldId id="281" r:id="rId53"/>
    <p:sldId id="270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amus_knox" initials="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C33"/>
    <a:srgbClr val="990033"/>
    <a:srgbClr val="DADA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9485" autoAdjust="0"/>
    <p:restoredTop sz="81350" autoAdjust="0"/>
  </p:normalViewPr>
  <p:slideViewPr>
    <p:cSldViewPr>
      <p:cViewPr varScale="1">
        <p:scale>
          <a:sx n="59" d="100"/>
          <a:sy n="59" d="100"/>
        </p:scale>
        <p:origin x="-14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4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2730"/>
    </p:cViewPr>
  </p:sorterViewPr>
  <p:notesViewPr>
    <p:cSldViewPr>
      <p:cViewPr varScale="1">
        <p:scale>
          <a:sx n="67" d="100"/>
          <a:sy n="67" d="100"/>
        </p:scale>
        <p:origin x="-274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B52F8E2-122D-469F-98CB-E36659A6F153}" type="datetimeFigureOut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071868F-69F3-4B9A-B755-F539206D7023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13413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3D2B406-F0E2-4705-89DC-9923477FE026}" type="datetimeFigureOut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DCC9F7F-3EBA-458F-9075-600140394D20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935183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8FF215-A91D-4311-B28D-A42C666614F0}" type="slidenum">
              <a:rPr lang="en-IE" smtClean="0"/>
              <a:pPr>
                <a:defRPr/>
              </a:pPr>
              <a:t>1</a:t>
            </a:fld>
            <a:endParaRPr lang="en-I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869E3E-B157-4CA5-BCEA-8EE9F9938238}" type="slidenum">
              <a:rPr lang="en-I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IE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F9C283-084A-467D-B639-0945DFAD1B0B}" type="slidenum">
              <a:rPr lang="en-IE" smtClean="0"/>
              <a:pPr>
                <a:defRPr/>
              </a:pPr>
              <a:t>12</a:t>
            </a:fld>
            <a:endParaRPr lang="en-I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45E3FA-7ADB-4438-BD0B-C070FC513837}" type="slidenum">
              <a:rPr lang="en-I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IE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AA5FEC-AA0E-49C8-8E56-8D7D90ADB378}" type="slidenum">
              <a:rPr lang="en-I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IE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27778-FB91-467A-A659-2422069CDE43}" type="slidenum">
              <a:rPr lang="en-IE" smtClean="0"/>
              <a:pPr>
                <a:defRPr/>
              </a:pPr>
              <a:t>39</a:t>
            </a:fld>
            <a:endParaRPr lang="en-I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7DD760-21CA-4F05-A115-A36C430BCED0}" type="slidenum">
              <a:rPr lang="en-IE" smtClean="0"/>
              <a:pPr>
                <a:defRPr/>
              </a:pPr>
              <a:t>40</a:t>
            </a:fld>
            <a:endParaRPr lang="en-I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B9E431-6D7F-471E-BF54-3356B0DC21E6}" type="slidenum">
              <a:rPr lang="en-IE" smtClean="0"/>
              <a:pPr>
                <a:defRPr/>
              </a:pPr>
              <a:t>42</a:t>
            </a:fld>
            <a:endParaRPr lang="en-I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177B38-832D-4BA0-8DDF-A9224D286D14}" type="slidenum">
              <a:rPr lang="en-IE" smtClean="0"/>
              <a:pPr>
                <a:defRPr/>
              </a:pPr>
              <a:t>43</a:t>
            </a:fld>
            <a:endParaRPr lang="en-I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2AB9EF-5B67-4599-AF64-9F50FE345E51}" type="slidenum">
              <a:rPr lang="en-IE" smtClean="0"/>
              <a:pPr>
                <a:defRPr/>
              </a:pPr>
              <a:t>45</a:t>
            </a:fld>
            <a:endParaRPr lang="en-I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AD6C02-B0CA-44D6-B009-9AE6F36D0D18}" type="slidenum">
              <a:rPr lang="en-IE" smtClean="0"/>
              <a:pPr>
                <a:defRPr/>
              </a:pPr>
              <a:t>46</a:t>
            </a:fld>
            <a:endParaRPr lang="en-I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CB0B1D-9953-4CF8-B118-50067527649D}" type="slidenum">
              <a:rPr lang="en-IE" smtClean="0"/>
              <a:pPr>
                <a:defRPr/>
              </a:pPr>
              <a:t>2</a:t>
            </a:fld>
            <a:endParaRPr lang="en-IE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8E4D9A-2E16-4666-A052-AE2FFDE08344}" type="slidenum">
              <a:rPr lang="en-IE" smtClean="0"/>
              <a:pPr>
                <a:defRPr/>
              </a:pPr>
              <a:t>47</a:t>
            </a:fld>
            <a:endParaRPr lang="en-I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79B940-53FC-47DE-A3E2-437C696A0A98}" type="slidenum">
              <a:rPr lang="en-IE" smtClean="0"/>
              <a:pPr>
                <a:defRPr/>
              </a:pPr>
              <a:t>48</a:t>
            </a:fld>
            <a:endParaRPr lang="en-I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627CC0-2F8F-448F-A72F-79B58E104F53}" type="slidenum">
              <a:rPr lang="en-IE" smtClean="0"/>
              <a:pPr>
                <a:defRPr/>
              </a:pPr>
              <a:t>49</a:t>
            </a:fld>
            <a:endParaRPr lang="en-I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2CD039-4258-4A81-BDEF-CAE736CCC48B}" type="slidenum">
              <a:rPr lang="en-IE" smtClean="0"/>
              <a:pPr>
                <a:defRPr/>
              </a:pPr>
              <a:t>50</a:t>
            </a:fld>
            <a:endParaRPr lang="en-I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F9FB5E-7FBA-4A19-9807-43D6C9A1DE10}" type="slidenum">
              <a:rPr lang="en-IE" smtClean="0"/>
              <a:pPr>
                <a:defRPr/>
              </a:pPr>
              <a:t>51</a:t>
            </a:fld>
            <a:endParaRPr lang="en-I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617BBC-24AD-4CEA-BAEA-468F6B80D4D1}" type="slidenum">
              <a:rPr lang="en-IE" smtClean="0"/>
              <a:pPr>
                <a:defRPr/>
              </a:pPr>
              <a:t>52</a:t>
            </a:fld>
            <a:endParaRPr lang="en-I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AA5AEF-3C1A-4818-A219-98EF99341C93}" type="slidenum">
              <a:rPr lang="en-IE" smtClean="0"/>
              <a:pPr>
                <a:defRPr/>
              </a:pPr>
              <a:t>53</a:t>
            </a:fld>
            <a:endParaRPr lang="en-I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F89579-AD97-471C-A028-CA6A4300A0EC}" type="slidenum">
              <a:rPr lang="en-I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IE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FontTx/>
              <a:buAutoNum type="arabicPeriod"/>
              <a:defRPr/>
            </a:pPr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7A8EC3-E8C9-41AE-909D-B6BE8B276BFD}" type="slidenum">
              <a:rPr lang="en-IE" smtClean="0"/>
              <a:pPr>
                <a:defRPr/>
              </a:pPr>
              <a:t>4</a:t>
            </a:fld>
            <a:endParaRPr lang="en-I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A4EFE0-7111-4F2C-A4CF-1A7287F2221F}" type="slidenum">
              <a:rPr lang="en-IE" smtClean="0"/>
              <a:pPr>
                <a:defRPr/>
              </a:pPr>
              <a:t>5</a:t>
            </a:fld>
            <a:endParaRPr lang="en-I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E87DFC-AA27-4959-8D06-AD4F821B4238}" type="slidenum">
              <a:rPr lang="en-IE" smtClean="0"/>
              <a:pPr>
                <a:defRPr/>
              </a:pPr>
              <a:t>6</a:t>
            </a:fld>
            <a:endParaRPr lang="en-I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D23CAF-BECB-497B-9DEC-8A8B1C3F93BB}" type="slidenum">
              <a:rPr lang="en-IE" smtClean="0"/>
              <a:pPr>
                <a:defRPr/>
              </a:pPr>
              <a:t>7</a:t>
            </a:fld>
            <a:endParaRPr lang="en-I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9554F0-D4C8-42D3-A4D5-80C46B339F8C}" type="slidenum">
              <a:rPr lang="en-IE" smtClean="0"/>
              <a:pPr>
                <a:defRPr/>
              </a:pPr>
              <a:t>8</a:t>
            </a:fld>
            <a:endParaRPr lang="en-I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1FF87E-4CC4-4BF8-BA49-798EDB1AD8E6}" type="slidenum">
              <a:rPr lang="en-IE" smtClean="0"/>
              <a:pPr>
                <a:defRPr/>
              </a:pPr>
              <a:t>10</a:t>
            </a:fld>
            <a:endParaRPr lang="en-I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6703497-38B6-4BF8-90A1-E4BE67A7A61F}" type="datetime1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B72C3-AD97-4D65-8BAF-0F181DAD4240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B1EFF9D-C51D-40A0-9D20-555D1AF02950}" type="datetime1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419B6-B9B6-4DD2-AC8E-65FC4E894793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580B1E8-4E58-43BA-8EA6-07303AD75F47}" type="datetime1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2CA75-768A-40B8-BD31-82C1FAFC6F4E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 userDrawn="1"/>
        </p:nvSpPr>
        <p:spPr>
          <a:xfrm>
            <a:off x="-26504" y="-33132"/>
            <a:ext cx="9183756" cy="6944140"/>
          </a:xfrm>
          <a:custGeom>
            <a:avLst/>
            <a:gdLst>
              <a:gd name="connsiteX0" fmla="*/ 0 w 9183756"/>
              <a:gd name="connsiteY0" fmla="*/ 0 h 6944140"/>
              <a:gd name="connsiteX1" fmla="*/ 543339 w 9183756"/>
              <a:gd name="connsiteY1" fmla="*/ 0 h 6944140"/>
              <a:gd name="connsiteX2" fmla="*/ 569843 w 9183756"/>
              <a:gd name="connsiteY2" fmla="*/ 6400800 h 6944140"/>
              <a:gd name="connsiteX3" fmla="*/ 9183756 w 9183756"/>
              <a:gd name="connsiteY3" fmla="*/ 6361044 h 6944140"/>
              <a:gd name="connsiteX4" fmla="*/ 9183756 w 9183756"/>
              <a:gd name="connsiteY4" fmla="*/ 6944140 h 6944140"/>
              <a:gd name="connsiteX5" fmla="*/ 13252 w 9183756"/>
              <a:gd name="connsiteY5" fmla="*/ 6917635 h 6944140"/>
              <a:gd name="connsiteX6" fmla="*/ 0 w 9183756"/>
              <a:gd name="connsiteY6" fmla="*/ 0 h 694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83756" h="6944140">
                <a:moveTo>
                  <a:pt x="0" y="0"/>
                </a:moveTo>
                <a:lnTo>
                  <a:pt x="543339" y="0"/>
                </a:lnTo>
                <a:lnTo>
                  <a:pt x="569843" y="6400800"/>
                </a:lnTo>
                <a:lnTo>
                  <a:pt x="9183756" y="6361044"/>
                </a:lnTo>
                <a:lnTo>
                  <a:pt x="9183756" y="6944140"/>
                </a:lnTo>
                <a:lnTo>
                  <a:pt x="13252" y="6917635"/>
                </a:lnTo>
                <a:cubicBezTo>
                  <a:pt x="8835" y="4616174"/>
                  <a:pt x="4417" y="2314714"/>
                  <a:pt x="0" y="0"/>
                </a:cubicBezTo>
                <a:close/>
              </a:path>
            </a:pathLst>
          </a:custGeom>
          <a:gradFill flip="none" rotWithShape="1">
            <a:gsLst>
              <a:gs pos="19000">
                <a:srgbClr val="FDCC33"/>
              </a:gs>
              <a:gs pos="95000">
                <a:srgbClr val="990033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880" y="274638"/>
            <a:ext cx="8229600" cy="1143000"/>
          </a:xfrm>
          <a:solidFill>
            <a:schemeClr val="tx1">
              <a:lumMod val="75000"/>
              <a:lumOff val="25000"/>
            </a:schemeClr>
          </a:solidFill>
          <a:effectLst>
            <a:softEdge rad="127000"/>
          </a:effectLst>
          <a:scene3d>
            <a:camera prst="obliqueBottomLeft"/>
            <a:lightRig rig="threePt" dir="t"/>
          </a:scene3d>
        </p:spPr>
        <p:txBody>
          <a:bodyPr/>
          <a:lstStyle>
            <a:lvl1pPr>
              <a:defRPr u="sng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955BD16-B41F-4329-885A-5A2B2BE30652}" type="datetime1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0C274-77BC-4E48-80BC-BE4A46BB6A9C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C85144A-4FA6-4A07-8941-3374DF5EA9E2}" type="datetime1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AAEF4-2458-49D6-9E20-43608008BE7C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E59DE16-C4EF-4E97-8931-92502F695938}" type="datetime1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29D67-0C04-4303-95E6-631341FB7ABC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7F7065F-7F97-49D2-972B-0A57C38D6940}" type="datetime1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950FF-AF86-4387-BA19-D539407A3402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59AF6BE-3DF8-4BA7-A7DC-86AAEBA87768}" type="datetime1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C4099-CDE9-4731-9080-E7221BFFB6AD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B3C84AD-DC4B-47CC-A8A9-6C540AEE2CB7}" type="datetime1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14C3F-5E7C-452E-ACDE-1EA8016C3A21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CC71634-84A2-4EF1-BDD4-152BBF603266}" type="datetime1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EB3C3-06EF-41E3-82BD-F922FFB39748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02FD352-E12E-4A8A-8221-1F2F3D016210}" type="datetime1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F61F2-803E-4A28-A436-0C881D1C49BD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1FE08E-DCD9-4534-BE8A-D1A4D7CE48DC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www.projectmaths.ie/students/cd-strand1and2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www.projectmaths.ie/students/cd-strand1and2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jectmaths.i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www.mathopenref.com/tocs/constructionstoc.html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4338" y="9525"/>
            <a:ext cx="8315325" cy="3275013"/>
          </a:xfrm>
          <a:gradFill>
            <a:gsLst>
              <a:gs pos="61000">
                <a:schemeClr val="accent6">
                  <a:lumMod val="60000"/>
                  <a:lumOff val="40000"/>
                </a:schemeClr>
              </a:gs>
              <a:gs pos="83000">
                <a:srgbClr val="990033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sz="7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Maths Counts </a:t>
            </a:r>
            <a:r>
              <a:rPr lang="en-IE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IE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IE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" pitchFamily="18" charset="0"/>
              </a:rPr>
              <a:t>Insights into Lesson </a:t>
            </a:r>
            <a:r>
              <a:rPr lang="en-IE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" pitchFamily="18" charset="0"/>
              </a:rPr>
              <a:t>Study</a:t>
            </a:r>
            <a:endParaRPr lang="en-IE" sz="5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dirty="0"/>
          </a:p>
        </p:txBody>
      </p:sp>
      <p:pic>
        <p:nvPicPr>
          <p:cNvPr id="1027" name="Picture 1" descr="ProjectMathsLogo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547127" y="5259790"/>
            <a:ext cx="1223962" cy="900112"/>
          </a:xfrm>
          <a:prstGeom prst="rect">
            <a:avLst/>
          </a:prstGeom>
          <a:noFill/>
          <a:ln>
            <a:noFill/>
          </a:ln>
          <a:scene3d>
            <a:camera prst="perspectiveContrastingRightFacing"/>
            <a:lightRig rig="threePt" dir="t"/>
          </a:scene3d>
          <a:sp3d>
            <a:bevelT/>
          </a:sp3d>
          <a:extLst/>
        </p:spPr>
      </p:pic>
      <p:pic>
        <p:nvPicPr>
          <p:cNvPr id="1028" name="Picture 4" descr="DEC jpe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3347864" y="5268948"/>
            <a:ext cx="1116012" cy="900112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threePt" dir="t"/>
          </a:scene3d>
          <a:sp3d>
            <a:bevelT/>
          </a:sp3d>
          <a:extLst/>
        </p:spPr>
      </p:pic>
      <p:pic>
        <p:nvPicPr>
          <p:cNvPr id="1029" name="Picture 5" descr="DESlogo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4788024" y="5259790"/>
            <a:ext cx="1295400" cy="900112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threePt" dir="t"/>
          </a:scene3d>
          <a:sp3d>
            <a:bevelT/>
          </a:sp3d>
          <a:ex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 bwMode="auto">
          <a:xfrm>
            <a:off x="6516216" y="5229200"/>
            <a:ext cx="1223962" cy="900112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threePt" dir="t"/>
          </a:scene3d>
          <a:sp3d>
            <a:bevelT/>
          </a:sp3d>
          <a:extLst/>
        </p:spPr>
      </p:pic>
      <p:pic>
        <p:nvPicPr>
          <p:cNvPr id="15367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57475" y="3211513"/>
            <a:ext cx="38290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0C6DD-8264-49B4-895B-9A0ACBC238D3}" type="slidenum">
              <a:rPr lang="en-IE" smtClean="0"/>
              <a:pPr>
                <a:defRPr/>
              </a:pPr>
              <a:t>1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  <a:extLst/>
        </p:spPr>
        <p:txBody>
          <a:bodyPr/>
          <a:lstStyle/>
          <a:p>
            <a:pPr>
              <a:defRPr/>
            </a:pPr>
            <a:r>
              <a:rPr lang="en-IE" u="none" dirty="0" smtClean="0"/>
              <a:t>Introduction</a:t>
            </a:r>
            <a:endParaRPr lang="en-IE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052513"/>
            <a:ext cx="8229600" cy="4525962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IE" b="1" dirty="0" smtClean="0">
                <a:solidFill>
                  <a:schemeClr val="tx1"/>
                </a:solidFill>
              </a:rPr>
              <a:t>Worksheet Tasks</a:t>
            </a:r>
            <a:r>
              <a:rPr lang="en-IE" sz="2000" b="1" dirty="0" smtClean="0"/>
              <a:t/>
            </a:r>
            <a:br>
              <a:rPr lang="en-IE" sz="2000" b="1" dirty="0" smtClean="0"/>
            </a:br>
            <a:r>
              <a:rPr lang="en-IE" sz="2000" b="1" dirty="0" smtClean="0"/>
              <a:t/>
            </a:r>
            <a:br>
              <a:rPr lang="en-IE" sz="2000" b="1" dirty="0" smtClean="0"/>
            </a:br>
            <a:r>
              <a:rPr lang="en-IE" sz="1600" b="1" u="sng" dirty="0"/>
              <a:t>Using GeoGebra:</a:t>
            </a:r>
          </a:p>
          <a:p>
            <a:pPr marL="685800" lvl="1" indent="-228600">
              <a:buFont typeface="Arial" charset="0"/>
              <a:buAutoNum type="arabicPeriod"/>
              <a:defRPr/>
            </a:pPr>
            <a:r>
              <a:rPr lang="en-IE" sz="2000" dirty="0"/>
              <a:t>Construct a </a:t>
            </a:r>
            <a:r>
              <a:rPr lang="en-IE" sz="2000" dirty="0" smtClean="0"/>
              <a:t>triangle and measure the lengths of sides and angles</a:t>
            </a:r>
          </a:p>
          <a:p>
            <a:pPr marL="685800" lvl="1" indent="-228600">
              <a:buFont typeface="Arial" charset="0"/>
              <a:buAutoNum type="arabicPeriod"/>
              <a:defRPr/>
            </a:pPr>
            <a:r>
              <a:rPr lang="en-IE" sz="2000" dirty="0" smtClean="0"/>
              <a:t>Construct the perpendicular bisector of a line and verify</a:t>
            </a:r>
          </a:p>
          <a:p>
            <a:pPr marL="685800" lvl="1" indent="-228600">
              <a:buFont typeface="Arial" charset="0"/>
              <a:buAutoNum type="arabicPeriod"/>
              <a:defRPr/>
            </a:pPr>
            <a:r>
              <a:rPr lang="en-IE" sz="2000" dirty="0" smtClean="0"/>
              <a:t>Construct the perpendicular bisectors of a triangle.</a:t>
            </a:r>
          </a:p>
          <a:p>
            <a:pPr marL="685800" lvl="1" indent="-228600">
              <a:buFont typeface="Arial" charset="0"/>
              <a:buAutoNum type="arabicPeriod"/>
              <a:defRPr/>
            </a:pPr>
            <a:r>
              <a:rPr lang="en-IE" sz="2000" dirty="0" smtClean="0"/>
              <a:t>Construct the circumcentre of a triangle</a:t>
            </a:r>
          </a:p>
          <a:p>
            <a:pPr marL="685800" lvl="1" indent="-228600">
              <a:buFont typeface="Arial" charset="0"/>
              <a:buAutoNum type="arabicPeriod"/>
              <a:defRPr/>
            </a:pPr>
            <a:r>
              <a:rPr lang="en-IE" sz="2000" dirty="0" smtClean="0"/>
              <a:t>Construct the </a:t>
            </a:r>
            <a:r>
              <a:rPr lang="en-IE" sz="2000" dirty="0"/>
              <a:t>circumcircle </a:t>
            </a:r>
            <a:r>
              <a:rPr lang="en-IE" sz="2000" dirty="0" smtClean="0"/>
              <a:t>of a triangle</a:t>
            </a:r>
          </a:p>
          <a:p>
            <a:pPr marL="685800" lvl="1" indent="-228600">
              <a:buFont typeface="Arial" charset="0"/>
              <a:buAutoNum type="arabicPeriod"/>
              <a:defRPr/>
            </a:pPr>
            <a:r>
              <a:rPr lang="en-IE" sz="2000" dirty="0" smtClean="0"/>
              <a:t>Write down the steps for constructing the circumcentre and circumcircle of a triangle</a:t>
            </a:r>
          </a:p>
          <a:p>
            <a:pPr marL="457200" lvl="1" indent="-276225">
              <a:buFont typeface="Arial" charset="0"/>
              <a:buNone/>
              <a:defRPr/>
            </a:pPr>
            <a:r>
              <a:rPr lang="en-IE" sz="1600" b="1" u="sng" dirty="0" smtClean="0"/>
              <a:t>Manually:</a:t>
            </a:r>
          </a:p>
          <a:p>
            <a:pPr marL="714375" lvl="4" indent="-266700">
              <a:buFont typeface="Arial" charset="0"/>
              <a:buAutoNum type="arabicPeriod"/>
              <a:defRPr/>
            </a:pPr>
            <a:r>
              <a:rPr lang="en-IE" dirty="0" smtClean="0"/>
              <a:t>Construct the circumcentre and circumcircle of a) acute b) obtuse and c) right angled triangles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838DAC-AE55-46C3-BAA0-9813477AB888}" type="slidenum">
              <a:rPr lang="en-IE" smtClean="0"/>
              <a:pPr>
                <a:defRPr/>
              </a:pPr>
              <a:t>10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440000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Reflections on the Lesson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b="1" dirty="0" smtClean="0"/>
              <a:t>Student Learning </a:t>
            </a:r>
            <a:r>
              <a:rPr lang="en-IE" dirty="0" smtClean="0"/>
              <a:t>: What we learned about students’ understanding based on data collected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b="1" dirty="0" smtClean="0"/>
              <a:t>Teaching Strategies</a:t>
            </a:r>
            <a:r>
              <a:rPr lang="en-IE" dirty="0" smtClean="0"/>
              <a:t>: What we noticed about our own teaching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9D265-92FB-4533-B23B-313F6EE7BED1}" type="slidenum">
              <a:rPr lang="en-IE" smtClean="0"/>
              <a:pPr>
                <a:defRPr/>
              </a:pPr>
              <a:t>11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944000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/>
            </a:r>
            <a:br>
              <a:rPr lang="en-IE" b="1" u="none" dirty="0" smtClean="0"/>
            </a:br>
            <a:r>
              <a:rPr lang="en-IE" b="1" u="none" dirty="0" smtClean="0"/>
              <a:t>Student Learning  </a:t>
            </a:r>
            <a:br>
              <a:rPr lang="en-IE" b="1" u="none" dirty="0" smtClean="0"/>
            </a:br>
            <a:endParaRPr lang="en-IE" sz="5400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1338"/>
            <a:ext cx="8229600" cy="47863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b="1" dirty="0" smtClean="0"/>
              <a:t>Data Collected </a:t>
            </a:r>
            <a:r>
              <a:rPr lang="en-IE" dirty="0" smtClean="0"/>
              <a:t>from the Lesson: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IE" dirty="0" smtClean="0"/>
              <a:t>Academic e.g. samples of students’ work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IE" dirty="0" smtClean="0"/>
              <a:t>Motivation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IE" dirty="0" smtClean="0"/>
              <a:t>Social Behaviour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4224A3-76AC-46A6-A5A2-A9185BA80615}" type="slidenum">
              <a:rPr lang="en-IE" smtClean="0"/>
              <a:pPr>
                <a:defRPr/>
              </a:pPr>
              <a:t>12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856"/>
            <a:ext cx="8229600" cy="1143000"/>
          </a:xfrm>
          <a:extLst/>
        </p:spPr>
        <p:txBody>
          <a:bodyPr/>
          <a:lstStyle/>
          <a:p>
            <a:pPr>
              <a:defRPr/>
            </a:pPr>
            <a:r>
              <a:rPr lang="en-IE" u="none" dirty="0" smtClean="0"/>
              <a:t>Worksheet + Student work</a:t>
            </a:r>
            <a:endParaRPr lang="en-IE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022350"/>
            <a:ext cx="8229600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IE" b="1" dirty="0"/>
              <a:t>Task </a:t>
            </a:r>
            <a:r>
              <a:rPr lang="en-IE" b="1" dirty="0" smtClean="0"/>
              <a:t>1 – Constructing &amp; Investigating Triangles</a:t>
            </a:r>
            <a:endParaRPr lang="en-IE" dirty="0"/>
          </a:p>
          <a:p>
            <a:pPr>
              <a:defRPr/>
            </a:pPr>
            <a:r>
              <a:rPr lang="en-IE" sz="1600" dirty="0"/>
              <a:t>Undo button</a:t>
            </a:r>
          </a:p>
          <a:p>
            <a:pPr>
              <a:defRPr/>
            </a:pPr>
            <a:r>
              <a:rPr lang="en-IE" sz="1600" dirty="0"/>
              <a:t>Hide the axes (Toggle button</a:t>
            </a:r>
            <a:r>
              <a:rPr lang="en-IE" sz="1600" dirty="0" smtClean="0"/>
              <a:t>)</a:t>
            </a:r>
          </a:p>
          <a:p>
            <a:pPr>
              <a:defRPr/>
            </a:pPr>
            <a:r>
              <a:rPr lang="en-IE" sz="1600" dirty="0" smtClean="0"/>
              <a:t>Change background colour.</a:t>
            </a:r>
            <a:endParaRPr lang="en-IE" sz="1600" dirty="0"/>
          </a:p>
          <a:p>
            <a:pPr>
              <a:defRPr/>
            </a:pPr>
            <a:r>
              <a:rPr lang="en-IE" sz="1600" dirty="0"/>
              <a:t>Draw a triangle ( line segment tool)</a:t>
            </a:r>
          </a:p>
          <a:p>
            <a:pPr>
              <a:defRPr/>
            </a:pPr>
            <a:r>
              <a:rPr lang="en-IE" sz="1600" u="sng" dirty="0"/>
              <a:t>Change the colour of the sides.</a:t>
            </a:r>
            <a:r>
              <a:rPr lang="en-IE" sz="1600" dirty="0"/>
              <a:t> </a:t>
            </a:r>
            <a:r>
              <a:rPr lang="en-IE" sz="1600" dirty="0" smtClean="0"/>
              <a:t>   </a:t>
            </a:r>
            <a:r>
              <a:rPr lang="en-IE" sz="1600" dirty="0"/>
              <a:t>Make all the sides the same colour. (Select tool and Colour)</a:t>
            </a:r>
          </a:p>
          <a:p>
            <a:pPr>
              <a:defRPr/>
            </a:pPr>
            <a:r>
              <a:rPr lang="en-IE" sz="1600" dirty="0"/>
              <a:t>Measure lengths of sides (Distance or length)</a:t>
            </a:r>
          </a:p>
          <a:p>
            <a:pPr>
              <a:defRPr/>
            </a:pPr>
            <a:r>
              <a:rPr lang="en-IE" sz="1600" dirty="0"/>
              <a:t>Measure </a:t>
            </a:r>
            <a:r>
              <a:rPr lang="en-IE" sz="1600" dirty="0" smtClean="0"/>
              <a:t>angles</a:t>
            </a:r>
          </a:p>
          <a:p>
            <a:pPr>
              <a:defRPr/>
            </a:pPr>
            <a:r>
              <a:rPr lang="en-IE" sz="1600" b="1" dirty="0" smtClean="0"/>
              <a:t>Drag the vertices</a:t>
            </a:r>
            <a:endParaRPr lang="en-IE" sz="1600" b="1" dirty="0"/>
          </a:p>
          <a:p>
            <a:pPr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9C0C66-E194-42F5-B6C5-AFD421C7EBA0}" type="slidenum">
              <a:rPr lang="en-IE" smtClean="0"/>
              <a:pPr>
                <a:defRPr/>
              </a:pPr>
              <a:t>13</a:t>
            </a:fld>
            <a:endParaRPr lang="en-IE" dirty="0"/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3284538"/>
            <a:ext cx="5961063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en-IE" u="none" dirty="0" smtClean="0"/>
              <a:t>Student work</a:t>
            </a:r>
            <a:endParaRPr lang="en-IE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B3DC65-507E-4F87-8432-E0AD68708893}" type="slidenum">
              <a:rPr lang="en-IE" smtClean="0"/>
              <a:pPr>
                <a:defRPr/>
              </a:pPr>
              <a:t>14</a:t>
            </a:fld>
            <a:endParaRPr lang="en-IE" dirty="0"/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341438"/>
            <a:ext cx="7854950" cy="44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684213" y="1341438"/>
            <a:ext cx="2232025" cy="358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 dirty="0"/>
          </a:p>
        </p:txBody>
      </p:sp>
      <p:sp>
        <p:nvSpPr>
          <p:cNvPr id="6" name="Oval 5"/>
          <p:cNvSpPr/>
          <p:nvPr/>
        </p:nvSpPr>
        <p:spPr>
          <a:xfrm>
            <a:off x="2195513" y="5300663"/>
            <a:ext cx="792162" cy="4968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 dirty="0"/>
          </a:p>
        </p:txBody>
      </p:sp>
      <p:sp>
        <p:nvSpPr>
          <p:cNvPr id="7" name="Oval 6"/>
          <p:cNvSpPr/>
          <p:nvPr/>
        </p:nvSpPr>
        <p:spPr>
          <a:xfrm>
            <a:off x="5364163" y="5300663"/>
            <a:ext cx="503237" cy="3603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00113" y="5797550"/>
            <a:ext cx="61928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1600">
                <a:solidFill>
                  <a:srgbClr val="FF0000"/>
                </a:solidFill>
              </a:rPr>
              <a:t>Answers sometimes lack precision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en-IE" u="none" dirty="0" smtClean="0"/>
              <a:t>Student work</a:t>
            </a:r>
            <a:endParaRPr lang="en-IE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0BCD7-5C5A-49A3-9033-94C2221DEF3A}" type="slidenum">
              <a:rPr lang="en-IE" smtClean="0"/>
              <a:pPr>
                <a:defRPr/>
              </a:pPr>
              <a:t>15</a:t>
            </a:fld>
            <a:endParaRPr lang="en-I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1039505" y="1548383"/>
            <a:ext cx="7064991" cy="3960093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en-IE" u="none" dirty="0" smtClean="0"/>
              <a:t>Worksheet + Student work</a:t>
            </a:r>
            <a:endParaRPr lang="en-IE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4525962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IE" b="1" dirty="0" smtClean="0"/>
              <a:t>Task 2 – Perpendicular Bisector</a:t>
            </a:r>
            <a:endParaRPr lang="en-IE" dirty="0"/>
          </a:p>
          <a:p>
            <a:pPr>
              <a:defRPr/>
            </a:pPr>
            <a:r>
              <a:rPr lang="en-IE" sz="2000" dirty="0"/>
              <a:t>What is meant by the perpendicular bisector </a:t>
            </a:r>
            <a:r>
              <a:rPr lang="en-IE" sz="2000" dirty="0" smtClean="0"/>
              <a:t>of a </a:t>
            </a:r>
            <a:r>
              <a:rPr lang="en-IE" sz="2000" dirty="0"/>
              <a:t>line</a:t>
            </a:r>
            <a:r>
              <a:rPr lang="en-IE" sz="2000" dirty="0" smtClean="0"/>
              <a:t>?</a:t>
            </a:r>
            <a:endParaRPr lang="en-IE" sz="2000" dirty="0"/>
          </a:p>
          <a:p>
            <a:pPr>
              <a:defRPr/>
            </a:pPr>
            <a:r>
              <a:rPr lang="en-IE" sz="2000" dirty="0"/>
              <a:t>Find the perpendicular bisector tool in GeoGebra. (Hover over it to see how to use it.)</a:t>
            </a:r>
          </a:p>
          <a:p>
            <a:pPr>
              <a:defRPr/>
            </a:pPr>
            <a:r>
              <a:rPr lang="en-IE" sz="2000" dirty="0"/>
              <a:t>Construct the perpendicular bisector of one of the sides of the triangle.</a:t>
            </a:r>
          </a:p>
          <a:p>
            <a:pPr>
              <a:defRPr/>
            </a:pPr>
            <a:r>
              <a:rPr lang="en-IE" sz="2000" b="1" dirty="0"/>
              <a:t>Verify </a:t>
            </a:r>
            <a:r>
              <a:rPr lang="en-IE" sz="2000" dirty="0"/>
              <a:t>that it is a perpendicular bisector of that side of the triangle. </a:t>
            </a:r>
          </a:p>
          <a:p>
            <a:pPr>
              <a:defRPr/>
            </a:pPr>
            <a:r>
              <a:rPr lang="en-IE" sz="2000" dirty="0"/>
              <a:t>Drag a vertex to </a:t>
            </a:r>
            <a:r>
              <a:rPr lang="en-IE" sz="2000" b="1" dirty="0"/>
              <a:t>justify </a:t>
            </a:r>
            <a:r>
              <a:rPr lang="en-IE" sz="2000" b="1" dirty="0" smtClean="0"/>
              <a:t>your</a:t>
            </a:r>
            <a:br>
              <a:rPr lang="en-IE" sz="2000" b="1" dirty="0" smtClean="0"/>
            </a:br>
            <a:r>
              <a:rPr lang="en-IE" sz="2000" b="1" dirty="0" smtClean="0"/>
              <a:t>reasoning</a:t>
            </a:r>
            <a:r>
              <a:rPr lang="en-IE" sz="2000" b="1" dirty="0"/>
              <a:t>.</a:t>
            </a:r>
          </a:p>
          <a:p>
            <a:pPr>
              <a:defRPr/>
            </a:pPr>
            <a:r>
              <a:rPr lang="en-IE" sz="2000" dirty="0"/>
              <a:t>Do you want to modify </a:t>
            </a:r>
            <a:r>
              <a:rPr lang="en-IE" sz="2000" dirty="0" smtClean="0"/>
              <a:t>your answer</a:t>
            </a:r>
          </a:p>
          <a:p>
            <a:pPr marL="0" indent="0">
              <a:buFont typeface="Arial" charset="0"/>
              <a:buNone/>
              <a:defRPr/>
            </a:pPr>
            <a:r>
              <a:rPr lang="en-IE" sz="2000" dirty="0" smtClean="0"/>
              <a:t>       to Q1</a:t>
            </a:r>
            <a:r>
              <a:rPr lang="en-IE" sz="2000" dirty="0"/>
              <a:t>?</a:t>
            </a:r>
          </a:p>
          <a:p>
            <a:pPr marL="0" indent="0">
              <a:buFont typeface="Arial" charset="0"/>
              <a:buNone/>
              <a:defRPr/>
            </a:pPr>
            <a:endParaRPr lang="en-IE" dirty="0" smtClean="0"/>
          </a:p>
          <a:p>
            <a:pPr marL="0" indent="0">
              <a:buFont typeface="Arial" charset="0"/>
              <a:buNone/>
              <a:defRPr/>
            </a:pPr>
            <a:endParaRPr lang="en-IE" dirty="0" smtClean="0"/>
          </a:p>
          <a:p>
            <a:pPr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118F1-18D3-4687-BAFB-DBE4C0002FC8}" type="slidenum">
              <a:rPr lang="en-IE" smtClean="0"/>
              <a:pPr>
                <a:defRPr/>
              </a:pPr>
              <a:t>16</a:t>
            </a:fld>
            <a:endParaRPr lang="en-I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644900"/>
            <a:ext cx="45243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en-IE" dirty="0" smtClean="0"/>
              <a:t>Student Work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AB74E-3837-4AEA-848A-4E990D80E773}" type="slidenum">
              <a:rPr lang="en-IE" smtClean="0"/>
              <a:pPr>
                <a:defRPr/>
              </a:pPr>
              <a:t>17</a:t>
            </a:fld>
            <a:endParaRPr lang="en-IE" dirty="0"/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484313"/>
            <a:ext cx="7165975" cy="388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3924300" y="4652963"/>
            <a:ext cx="3311525" cy="7159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 dirty="0"/>
          </a:p>
        </p:txBody>
      </p:sp>
      <p:sp>
        <p:nvSpPr>
          <p:cNvPr id="5" name="Rounded Rectangle 4"/>
          <p:cNvSpPr/>
          <p:nvPr/>
        </p:nvSpPr>
        <p:spPr>
          <a:xfrm>
            <a:off x="1258888" y="2060575"/>
            <a:ext cx="5834062" cy="6477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 dirty="0"/>
          </a:p>
        </p:txBody>
      </p:sp>
      <p:sp>
        <p:nvSpPr>
          <p:cNvPr id="8" name="Rounded Rectangle 7"/>
          <p:cNvSpPr/>
          <p:nvPr/>
        </p:nvSpPr>
        <p:spPr>
          <a:xfrm>
            <a:off x="1236663" y="4329113"/>
            <a:ext cx="6215062" cy="1116012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en-IE" dirty="0" smtClean="0"/>
              <a:t>Student Work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75A6E6-D5D0-4661-8943-9FC9B33DDAAC}" type="slidenum">
              <a:rPr lang="en-IE" smtClean="0"/>
              <a:pPr>
                <a:defRPr/>
              </a:pPr>
              <a:t>18</a:t>
            </a:fld>
            <a:endParaRPr lang="en-IE" dirty="0"/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1349375" y="1700213"/>
            <a:ext cx="7426325" cy="381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1588" y="1916113"/>
            <a:ext cx="7377112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C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1403648" y="4149080"/>
            <a:ext cx="6444716" cy="1152128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en-IE" dirty="0" smtClean="0"/>
              <a:t>Worksheet + Student work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1341438"/>
            <a:ext cx="3987800" cy="452596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IE" b="1" smtClean="0">
                <a:solidFill>
                  <a:srgbClr val="404040"/>
                </a:solidFill>
              </a:rPr>
              <a:t>Task 3 - Circumcentre</a:t>
            </a:r>
            <a:endParaRPr lang="en-IE" smtClean="0">
              <a:solidFill>
                <a:srgbClr val="404040"/>
              </a:solidFill>
            </a:endParaRPr>
          </a:p>
          <a:p>
            <a:pPr marL="0" indent="0"/>
            <a:r>
              <a:rPr lang="en-IE" sz="1600" smtClean="0">
                <a:solidFill>
                  <a:srgbClr val="404040"/>
                </a:solidFill>
              </a:rPr>
              <a:t>Construct </a:t>
            </a:r>
            <a:r>
              <a:rPr lang="en-IE" sz="1600" b="1" smtClean="0">
                <a:solidFill>
                  <a:srgbClr val="404040"/>
                </a:solidFill>
              </a:rPr>
              <a:t>the perpendicular bisectors </a:t>
            </a:r>
            <a:r>
              <a:rPr lang="en-IE" sz="1600" smtClean="0">
                <a:solidFill>
                  <a:srgbClr val="404040"/>
                </a:solidFill>
              </a:rPr>
              <a:t>of all the sides of the triangles you have drawn.</a:t>
            </a:r>
          </a:p>
          <a:p>
            <a:pPr marL="0" indent="0"/>
            <a:r>
              <a:rPr lang="en-IE" sz="1600" smtClean="0">
                <a:solidFill>
                  <a:srgbClr val="404040"/>
                </a:solidFill>
              </a:rPr>
              <a:t>Change the colour of the perpendicular bisectors of the sides. ( A different colour to triangle sides)</a:t>
            </a:r>
          </a:p>
          <a:p>
            <a:pPr marL="0" indent="0"/>
            <a:r>
              <a:rPr lang="en-IE" sz="1600" smtClean="0">
                <a:solidFill>
                  <a:srgbClr val="404040"/>
                </a:solidFill>
              </a:rPr>
              <a:t>Drag a vertex.</a:t>
            </a:r>
          </a:p>
          <a:p>
            <a:pPr marL="0" indent="0"/>
            <a:r>
              <a:rPr lang="en-IE" sz="1600" b="1" smtClean="0">
                <a:solidFill>
                  <a:srgbClr val="404040"/>
                </a:solidFill>
              </a:rPr>
              <a:t>What do you notice about the perpendicular bisectors of the triangle?</a:t>
            </a:r>
            <a:r>
              <a:rPr lang="en-IE" sz="1600" smtClean="0">
                <a:solidFill>
                  <a:srgbClr val="404040"/>
                </a:solidFill>
              </a:rPr>
              <a:t/>
            </a:r>
            <a:br>
              <a:rPr lang="en-IE" sz="1600" smtClean="0">
                <a:solidFill>
                  <a:srgbClr val="404040"/>
                </a:solidFill>
              </a:rPr>
            </a:br>
            <a:r>
              <a:rPr lang="en-IE" sz="1600" b="1" smtClean="0">
                <a:solidFill>
                  <a:srgbClr val="404040"/>
                </a:solidFill>
              </a:rPr>
              <a:t>N.B. Write down what you notice.</a:t>
            </a:r>
            <a:endParaRPr lang="en-IE" sz="1600" smtClean="0">
              <a:solidFill>
                <a:srgbClr val="404040"/>
              </a:solidFill>
            </a:endParaRPr>
          </a:p>
          <a:p>
            <a:pPr marL="0" indent="0"/>
            <a:r>
              <a:rPr lang="en-IE" sz="1600" b="1" smtClean="0">
                <a:solidFill>
                  <a:srgbClr val="404040"/>
                </a:solidFill>
              </a:rPr>
              <a:t>Label the point of intersection of the perpendicular bisectors </a:t>
            </a:r>
            <a:br>
              <a:rPr lang="en-IE" sz="1600" b="1" smtClean="0">
                <a:solidFill>
                  <a:srgbClr val="404040"/>
                </a:solidFill>
              </a:rPr>
            </a:br>
            <a:r>
              <a:rPr lang="en-IE" sz="1600" smtClean="0">
                <a:solidFill>
                  <a:srgbClr val="404040"/>
                </a:solidFill>
              </a:rPr>
              <a:t>(ABC tool and Toggle button)</a:t>
            </a:r>
          </a:p>
          <a:p>
            <a:pPr marL="0" indent="0"/>
            <a:r>
              <a:rPr lang="en-IE" sz="1600" smtClean="0">
                <a:solidFill>
                  <a:srgbClr val="404040"/>
                </a:solidFill>
              </a:rPr>
              <a:t>Write down what you understand </a:t>
            </a:r>
            <a:r>
              <a:rPr lang="en-IE" sz="1600" b="1" smtClean="0">
                <a:solidFill>
                  <a:srgbClr val="404040"/>
                </a:solidFill>
              </a:rPr>
              <a:t>Circumcentre </a:t>
            </a:r>
            <a:r>
              <a:rPr lang="en-IE" sz="1600" smtClean="0">
                <a:solidFill>
                  <a:srgbClr val="404040"/>
                </a:solidFill>
              </a:rPr>
              <a:t>of a triangle to be.</a:t>
            </a:r>
            <a:br>
              <a:rPr lang="en-IE" sz="1600" smtClean="0">
                <a:solidFill>
                  <a:srgbClr val="404040"/>
                </a:solidFill>
              </a:rPr>
            </a:br>
            <a:endParaRPr lang="en-IE" sz="1600" smtClean="0">
              <a:solidFill>
                <a:srgbClr val="404040"/>
              </a:solidFill>
            </a:endParaRPr>
          </a:p>
          <a:p>
            <a:pPr marL="0" indent="0"/>
            <a:endParaRPr lang="en-IE" smtClean="0">
              <a:solidFill>
                <a:srgbClr val="4040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195A76-F655-4DCB-869C-9F1CFC0D8BBA}" type="slidenum">
              <a:rPr lang="en-IE" smtClean="0"/>
              <a:pPr>
                <a:defRPr/>
              </a:pPr>
              <a:t>19</a:t>
            </a:fld>
            <a:endParaRPr lang="en-I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2276475"/>
            <a:ext cx="418623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Martin Regan &amp; Breege Melley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GeoGebra and Constructions at LCOL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TY and LCOL</a:t>
            </a:r>
            <a:endParaRPr lang="en-I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F5335-FB1B-4A80-B37F-DB63DBB6767D}" type="slidenum">
              <a:rPr lang="en-IE" smtClean="0"/>
              <a:pPr>
                <a:defRPr/>
              </a:pPr>
              <a:t>2</a:t>
            </a:fld>
            <a:endParaRPr lang="en-IE" dirty="0"/>
          </a:p>
        </p:txBody>
      </p:sp>
      <p:sp>
        <p:nvSpPr>
          <p:cNvPr id="6" name="Title 4"/>
          <p:cNvSpPr txBox="1">
            <a:spLocks/>
          </p:cNvSpPr>
          <p:nvPr/>
        </p:nvSpPr>
        <p:spPr bwMode="auto">
          <a:xfrm>
            <a:off x="683568" y="116632"/>
            <a:ext cx="82296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  <a:miter lim="800000"/>
            <a:headEnd/>
            <a:tailEnd/>
          </a:ln>
          <a:effectLst>
            <a:softEdge rad="127000"/>
          </a:effectLst>
          <a:scene3d>
            <a:camera prst="obliqueBottomLeft"/>
            <a:lightRig rig="threePt" dir="t"/>
          </a:scene3d>
          <a:extLst/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sng" kern="120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IE" sz="3200" u="none" dirty="0" smtClean="0"/>
              <a:t>       St Columba’s Comprehensive, Glenties</a:t>
            </a:r>
            <a:endParaRPr lang="en-IE" sz="3200" u="none" dirty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/>
          <a:srcRect r="85944"/>
          <a:stretch>
            <a:fillRect/>
          </a:stretch>
        </p:blipFill>
        <p:spPr bwMode="auto">
          <a:xfrm>
            <a:off x="827088" y="149225"/>
            <a:ext cx="9667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en-IE" u="none" dirty="0" smtClean="0"/>
              <a:t>Student work</a:t>
            </a:r>
            <a:endParaRPr lang="en-IE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CA6D2D-0AE8-48D2-B3C8-5185DC2CB337}" type="slidenum">
              <a:rPr lang="en-IE" smtClean="0"/>
              <a:pPr>
                <a:defRPr/>
              </a:pPr>
              <a:t>20</a:t>
            </a:fld>
            <a:endParaRPr lang="en-IE" dirty="0"/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341438"/>
            <a:ext cx="756920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625387" y="3284984"/>
            <a:ext cx="8557116" cy="98787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734963" y="4869160"/>
            <a:ext cx="8337965" cy="864096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657" y="197768"/>
            <a:ext cx="8229600" cy="1143000"/>
          </a:xfrm>
          <a:extLst/>
        </p:spPr>
        <p:txBody>
          <a:bodyPr/>
          <a:lstStyle/>
          <a:p>
            <a:pPr>
              <a:defRPr/>
            </a:pPr>
            <a:r>
              <a:rPr lang="en-IE" u="none" dirty="0" smtClean="0"/>
              <a:t>Data collected</a:t>
            </a:r>
            <a:endParaRPr lang="en-IE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23CB9B-2677-4DE7-A506-D888ED7022AF}" type="slidenum">
              <a:rPr lang="en-IE" smtClean="0"/>
              <a:pPr>
                <a:defRPr/>
              </a:pPr>
              <a:t>21</a:t>
            </a:fld>
            <a:endParaRPr lang="en-IE" dirty="0"/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341438"/>
            <a:ext cx="7635875" cy="39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1331913" y="2974975"/>
            <a:ext cx="6911975" cy="649288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 dirty="0"/>
          </a:p>
        </p:txBody>
      </p:sp>
      <p:sp>
        <p:nvSpPr>
          <p:cNvPr id="7" name="Rounded Rectangle 6"/>
          <p:cNvSpPr/>
          <p:nvPr/>
        </p:nvSpPr>
        <p:spPr>
          <a:xfrm>
            <a:off x="1333500" y="4581525"/>
            <a:ext cx="6911975" cy="1001713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494" y="44624"/>
            <a:ext cx="8229600" cy="1143000"/>
          </a:xfrm>
          <a:extLst/>
        </p:spPr>
        <p:txBody>
          <a:bodyPr/>
          <a:lstStyle/>
          <a:p>
            <a:pPr>
              <a:defRPr/>
            </a:pPr>
            <a:r>
              <a:rPr lang="en-IE" u="none" dirty="0" smtClean="0"/>
              <a:t>Worksheet + Student work</a:t>
            </a:r>
            <a:endParaRPr lang="en-IE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488" y="1125538"/>
            <a:ext cx="4003675" cy="4525962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IE" b="1" dirty="0" smtClean="0"/>
              <a:t>Task </a:t>
            </a:r>
            <a:r>
              <a:rPr lang="en-IE" b="1" dirty="0"/>
              <a:t>4</a:t>
            </a:r>
            <a:endParaRPr lang="en-IE" dirty="0"/>
          </a:p>
          <a:p>
            <a:pPr>
              <a:defRPr/>
            </a:pPr>
            <a:r>
              <a:rPr lang="en-IE" sz="1600" dirty="0"/>
              <a:t>Drag a vertex of the triangle and note the </a:t>
            </a:r>
            <a:r>
              <a:rPr lang="en-IE" sz="1600" b="1" dirty="0"/>
              <a:t>location of the circumcentre</a:t>
            </a:r>
            <a:r>
              <a:rPr lang="en-IE" sz="1600" dirty="0"/>
              <a:t>.  Is it always inside the triangle?</a:t>
            </a:r>
          </a:p>
          <a:p>
            <a:pPr>
              <a:defRPr/>
            </a:pPr>
            <a:r>
              <a:rPr lang="en-IE" sz="1600" dirty="0"/>
              <a:t>When does the circumcentre move outside the triangle?</a:t>
            </a:r>
            <a:br>
              <a:rPr lang="en-IE" sz="1600" dirty="0"/>
            </a:br>
            <a:r>
              <a:rPr lang="en-IE" sz="1600" u="sng" dirty="0"/>
              <a:t>Write an answer</a:t>
            </a:r>
            <a:r>
              <a:rPr lang="en-IE" sz="1600" dirty="0"/>
              <a:t>:</a:t>
            </a:r>
            <a:br>
              <a:rPr lang="en-IE" sz="1600" dirty="0"/>
            </a:br>
            <a:endParaRPr lang="en-IE" sz="1600" dirty="0"/>
          </a:p>
          <a:p>
            <a:pPr>
              <a:defRPr/>
            </a:pPr>
            <a:r>
              <a:rPr lang="en-IE" sz="1600" dirty="0"/>
              <a:t>When is the circumcentre inside the triangle?</a:t>
            </a:r>
            <a:br>
              <a:rPr lang="en-IE" sz="1600" dirty="0"/>
            </a:br>
            <a:r>
              <a:rPr lang="en-IE" sz="1600" u="sng" dirty="0"/>
              <a:t>Write an answer</a:t>
            </a:r>
            <a:r>
              <a:rPr lang="en-IE" sz="1600" dirty="0"/>
              <a:t>:</a:t>
            </a:r>
            <a:br>
              <a:rPr lang="en-IE" sz="1600" dirty="0"/>
            </a:br>
            <a:endParaRPr lang="en-IE" sz="1600" dirty="0"/>
          </a:p>
          <a:p>
            <a:pPr>
              <a:defRPr/>
            </a:pPr>
            <a:r>
              <a:rPr lang="en-IE" sz="1600" dirty="0"/>
              <a:t>Is the circumcentre ever on one of the sides of the triangle? If so, when?</a:t>
            </a:r>
            <a:br>
              <a:rPr lang="en-IE" sz="1600" dirty="0"/>
            </a:br>
            <a:r>
              <a:rPr lang="en-IE" sz="1600" u="sng" dirty="0"/>
              <a:t>Write an answer</a:t>
            </a:r>
            <a:r>
              <a:rPr lang="en-IE" sz="1600" dirty="0"/>
              <a:t>:</a:t>
            </a:r>
            <a:br>
              <a:rPr lang="en-IE" sz="1600" dirty="0"/>
            </a:br>
            <a:r>
              <a:rPr lang="en-IE" sz="1600" dirty="0"/>
              <a:t>Could you verify your answer?</a:t>
            </a:r>
            <a:br>
              <a:rPr lang="en-IE" sz="1600" dirty="0"/>
            </a:br>
            <a:endParaRPr lang="en-IE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C8C4E4-AF10-4559-B889-6E8F3604552B}" type="slidenum">
              <a:rPr lang="en-IE" smtClean="0"/>
              <a:pPr>
                <a:defRPr/>
              </a:pPr>
              <a:t>22</a:t>
            </a:fld>
            <a:endParaRPr lang="en-IE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6600" y="1179513"/>
            <a:ext cx="238918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3225" y="2908300"/>
            <a:ext cx="2390775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30713" y="4292600"/>
            <a:ext cx="2368550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en-IE" u="none" dirty="0" smtClean="0"/>
              <a:t>Student work</a:t>
            </a:r>
            <a:endParaRPr lang="en-IE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AB1B1A-566E-41D3-AEB0-38DF3D4716D8}" type="slidenum">
              <a:rPr lang="en-IE" smtClean="0"/>
              <a:pPr>
                <a:defRPr/>
              </a:pPr>
              <a:t>23</a:t>
            </a:fld>
            <a:endParaRPr lang="en-IE" dirty="0"/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1375" y="1412875"/>
            <a:ext cx="8272463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971550" y="3039631"/>
            <a:ext cx="8136954" cy="64579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983382" y="3725788"/>
            <a:ext cx="6353125" cy="835217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986830" y="4561005"/>
            <a:ext cx="7509773" cy="95282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FFFF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971550" y="2261840"/>
            <a:ext cx="6577483" cy="733425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en-IE" u="none" dirty="0" smtClean="0"/>
              <a:t>Student work</a:t>
            </a:r>
            <a:endParaRPr lang="en-IE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74D29F-2681-404F-B72A-39601F347449}" type="slidenum">
              <a:rPr lang="en-IE" smtClean="0"/>
              <a:pPr>
                <a:defRPr/>
              </a:pPr>
              <a:t>24</a:t>
            </a:fld>
            <a:endParaRPr lang="en-IE" dirty="0"/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412875"/>
            <a:ext cx="7974012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1187450" y="2708275"/>
            <a:ext cx="6408738" cy="649288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 dirty="0"/>
          </a:p>
        </p:txBody>
      </p:sp>
      <p:sp>
        <p:nvSpPr>
          <p:cNvPr id="7" name="Rounded Rectangle 6"/>
          <p:cNvSpPr/>
          <p:nvPr/>
        </p:nvSpPr>
        <p:spPr>
          <a:xfrm>
            <a:off x="1246188" y="3644900"/>
            <a:ext cx="6350000" cy="6477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 dirty="0"/>
          </a:p>
        </p:txBody>
      </p:sp>
      <p:sp>
        <p:nvSpPr>
          <p:cNvPr id="8" name="Rounded Rectangle 7"/>
          <p:cNvSpPr/>
          <p:nvPr/>
        </p:nvSpPr>
        <p:spPr>
          <a:xfrm>
            <a:off x="1238250" y="5084763"/>
            <a:ext cx="6357938" cy="6477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29600" cy="1143000"/>
          </a:xfrm>
          <a:extLst/>
        </p:spPr>
        <p:txBody>
          <a:bodyPr/>
          <a:lstStyle/>
          <a:p>
            <a:pPr>
              <a:defRPr/>
            </a:pPr>
            <a:r>
              <a:rPr lang="en-IE" dirty="0" smtClean="0"/>
              <a:t>Worksheet + student work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341438"/>
            <a:ext cx="3825875" cy="4708525"/>
          </a:xfrm>
        </p:spPr>
        <p:txBody>
          <a:bodyPr/>
          <a:lstStyle/>
          <a:p>
            <a:pPr>
              <a:defRPr/>
            </a:pPr>
            <a:r>
              <a:rPr lang="en-IE" sz="1600" b="1" u="sng" dirty="0"/>
              <a:t>Task </a:t>
            </a:r>
            <a:r>
              <a:rPr lang="en-IE" sz="1600" b="1" u="sng" dirty="0" smtClean="0"/>
              <a:t>5 – Circumcircle</a:t>
            </a:r>
            <a:endParaRPr lang="en-IE" sz="1600" dirty="0"/>
          </a:p>
          <a:p>
            <a:pPr>
              <a:defRPr/>
            </a:pPr>
            <a:r>
              <a:rPr lang="en-IE" sz="1600" dirty="0"/>
              <a:t>Investigate the relationship between the circumcentre and the three vertices of the triangle.</a:t>
            </a:r>
          </a:p>
          <a:p>
            <a:pPr>
              <a:defRPr/>
            </a:pPr>
            <a:r>
              <a:rPr lang="en-IE" sz="1600" b="1" u="sng" dirty="0"/>
              <a:t>What I noticed:</a:t>
            </a:r>
            <a:br>
              <a:rPr lang="en-IE" sz="1600" b="1" u="sng" dirty="0"/>
            </a:br>
            <a:endParaRPr lang="en-IE" sz="1600" dirty="0"/>
          </a:p>
          <a:p>
            <a:pPr>
              <a:defRPr/>
            </a:pPr>
            <a:r>
              <a:rPr lang="en-IE" sz="1600" dirty="0"/>
              <a:t>By dragging a vertex, verify what you have noticed.</a:t>
            </a:r>
            <a:br>
              <a:rPr lang="en-IE" sz="1600" dirty="0"/>
            </a:br>
            <a:endParaRPr lang="en-IE" sz="1600" dirty="0"/>
          </a:p>
          <a:p>
            <a:pPr>
              <a:defRPr/>
            </a:pPr>
            <a:r>
              <a:rPr lang="en-IE" sz="1600" dirty="0"/>
              <a:t>Using </a:t>
            </a:r>
            <a:r>
              <a:rPr lang="en-IE" sz="1600" dirty="0" smtClean="0"/>
              <a:t>the </a:t>
            </a:r>
            <a:r>
              <a:rPr lang="en-IE" sz="1600" dirty="0"/>
              <a:t>circumcentre, is there any shape you can draw which passes through the three vertices of the triangle?  What is this shape? ___________________</a:t>
            </a:r>
          </a:p>
          <a:p>
            <a:pPr>
              <a:defRPr/>
            </a:pPr>
            <a:r>
              <a:rPr lang="en-IE" sz="1600" dirty="0"/>
              <a:t>Construct the shape.</a:t>
            </a:r>
          </a:p>
          <a:p>
            <a:pPr>
              <a:defRPr/>
            </a:pPr>
            <a:r>
              <a:rPr lang="en-IE" sz="1600" dirty="0"/>
              <a:t>Label the shape.</a:t>
            </a:r>
          </a:p>
          <a:p>
            <a:pPr>
              <a:defRPr/>
            </a:pPr>
            <a:r>
              <a:rPr lang="en-IE" sz="1600" dirty="0"/>
              <a:t>Change the colour of the </a:t>
            </a:r>
            <a:r>
              <a:rPr lang="en-IE" sz="1600" dirty="0" smtClean="0"/>
              <a:t>shape.</a:t>
            </a:r>
            <a:endParaRPr lang="en-IE" sz="1600" dirty="0"/>
          </a:p>
          <a:p>
            <a:pPr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59065-C7EA-4D4E-8D6E-320E989B9EBC}" type="slidenum">
              <a:rPr lang="en-IE" smtClean="0"/>
              <a:pPr>
                <a:defRPr/>
              </a:pPr>
              <a:t>25</a:t>
            </a:fld>
            <a:endParaRPr lang="en-IE" dirty="0"/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7225" y="1341438"/>
            <a:ext cx="46767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en-IE" dirty="0" smtClean="0"/>
              <a:t>Student Work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67635D-8804-48F1-BE54-BD39C6E8920E}" type="slidenum">
              <a:rPr lang="en-IE" smtClean="0"/>
              <a:pPr>
                <a:defRPr/>
              </a:pPr>
              <a:t>26</a:t>
            </a:fld>
            <a:endParaRPr lang="en-IE" dirty="0"/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6888" y="1666875"/>
            <a:ext cx="5037137" cy="397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en-IE" u="none" dirty="0" smtClean="0"/>
              <a:t>Student work</a:t>
            </a:r>
            <a:endParaRPr lang="en-IE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0F4BF8-71AA-4589-9A3B-EE7E9EE019BB}" type="slidenum">
              <a:rPr lang="en-IE" smtClean="0"/>
              <a:pPr>
                <a:defRPr/>
              </a:pPr>
              <a:t>27</a:t>
            </a:fld>
            <a:endParaRPr lang="en-IE" dirty="0"/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341438"/>
            <a:ext cx="7826375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en-IE" u="none" dirty="0" smtClean="0"/>
              <a:t>Student work</a:t>
            </a:r>
            <a:endParaRPr lang="en-IE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6DFA24-15B5-4BF7-94CB-B5CD0B234589}" type="slidenum">
              <a:rPr lang="en-IE" smtClean="0"/>
              <a:pPr>
                <a:defRPr/>
              </a:pPr>
              <a:t>28</a:t>
            </a:fld>
            <a:endParaRPr lang="en-I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827584" y="1340768"/>
            <a:ext cx="5473998" cy="2081024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827584" y="3421792"/>
            <a:ext cx="6090692" cy="156638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971600" y="4797152"/>
            <a:ext cx="4631110" cy="1725114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5111502" y="3690255"/>
            <a:ext cx="4032498" cy="1029460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en-IE" dirty="0" smtClean="0"/>
              <a:t>Task 6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5A3E-696E-4386-835E-FADBDFBF19FE}" type="slidenum">
              <a:rPr lang="en-IE" smtClean="0"/>
              <a:pPr>
                <a:defRPr/>
              </a:pPr>
              <a:t>29</a:t>
            </a:fld>
            <a:endParaRPr lang="en-I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712565" y="2336106"/>
            <a:ext cx="7959893" cy="166765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5300" name="TextBox 4"/>
          <p:cNvSpPr txBox="1">
            <a:spLocks noChangeArrowheads="1"/>
          </p:cNvSpPr>
          <p:nvPr/>
        </p:nvSpPr>
        <p:spPr bwMode="auto">
          <a:xfrm>
            <a:off x="827088" y="1412875"/>
            <a:ext cx="7921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b="1" u="sng"/>
              <a:t>Task 6 - Steps</a:t>
            </a:r>
            <a:endParaRPr lang="en-IE"/>
          </a:p>
          <a:p>
            <a:r>
              <a:rPr lang="en-IE"/>
              <a:t>Write down the steps you would use to construct (i) the circumcentre of a triangle (ii) the circumcircle of a triangle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827583" y="4077072"/>
            <a:ext cx="7853123" cy="1937277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Insights into Lesson Study</a:t>
            </a:r>
            <a:endParaRPr lang="en-IE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800" b="1" dirty="0" smtClean="0"/>
              <a:t>Introduction:</a:t>
            </a:r>
            <a:r>
              <a:rPr lang="en-IE" sz="2800" dirty="0" smtClean="0"/>
              <a:t> Focus of Lesson</a:t>
            </a:r>
            <a:br>
              <a:rPr lang="en-IE" sz="2800" dirty="0" smtClean="0"/>
            </a:br>
            <a:endParaRPr lang="en-IE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800" b="1" dirty="0" smtClean="0"/>
              <a:t>Student Learning : </a:t>
            </a:r>
            <a:r>
              <a:rPr lang="en-IE" sz="2800" dirty="0" smtClean="0"/>
              <a:t>What we learned about students’ understanding based on data collected</a:t>
            </a:r>
            <a:br>
              <a:rPr lang="en-IE" sz="2800" dirty="0" smtClean="0"/>
            </a:br>
            <a:endParaRPr lang="en-IE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800" b="1" dirty="0" smtClean="0"/>
              <a:t>Teaching Strategies: </a:t>
            </a:r>
            <a:r>
              <a:rPr lang="en-IE" sz="2800" dirty="0" smtClean="0"/>
              <a:t>What we noticed about our own teaching</a:t>
            </a:r>
            <a:br>
              <a:rPr lang="en-IE" sz="2800" dirty="0" smtClean="0"/>
            </a:br>
            <a:endParaRPr lang="en-IE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800" b="1" dirty="0" smtClean="0"/>
              <a:t>Strengths &amp; Weaknesses of adopting the Lesson Study process</a:t>
            </a:r>
          </a:p>
          <a:p>
            <a:pPr marL="571500" indent="-571500" eaLnBrk="1" fontAlgn="auto" hangingPunct="1">
              <a:spcAft>
                <a:spcPts val="0"/>
              </a:spcAft>
              <a:buFont typeface="+mj-lt"/>
              <a:buAutoNum type="romanUcPeriod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286B20-C503-4BA4-9A34-56F58B18B559}" type="slidenum">
              <a:rPr lang="en-IE" smtClean="0"/>
              <a:pPr>
                <a:defRPr/>
              </a:pPr>
              <a:t>3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D6AC1C-2F7D-4EE0-A70E-8ADBD925CE81}" type="slidenum">
              <a:rPr lang="en-IE" smtClean="0"/>
              <a:pPr>
                <a:defRPr/>
              </a:pPr>
              <a:t>30</a:t>
            </a:fld>
            <a:endParaRPr lang="en-IE" dirty="0"/>
          </a:p>
        </p:txBody>
      </p:sp>
      <p:sp>
        <p:nvSpPr>
          <p:cNvPr id="56322" name="Rectangle 4"/>
          <p:cNvSpPr>
            <a:spLocks noChangeArrowheads="1"/>
          </p:cNvSpPr>
          <p:nvPr/>
        </p:nvSpPr>
        <p:spPr bwMode="auto">
          <a:xfrm>
            <a:off x="755650" y="1341438"/>
            <a:ext cx="8064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>
                <a:hlinkClick r:id="rId2"/>
              </a:rPr>
              <a:t>http://www.projectmaths.ie/students/cd-strand1and2/</a:t>
            </a:r>
            <a:endParaRPr lang="en-IE"/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0425" y="1674813"/>
            <a:ext cx="3692525" cy="321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en-IE" u="none" dirty="0" smtClean="0"/>
              <a:t>Manual Construction</a:t>
            </a:r>
            <a:endParaRPr lang="en-IE" u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en-IE" u="none" dirty="0" smtClean="0"/>
              <a:t>Manual Construction</a:t>
            </a:r>
            <a:endParaRPr lang="en-IE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1B5AFA-21C3-4DCC-A53A-35259DA52173}" type="slidenum">
              <a:rPr lang="en-IE" smtClean="0"/>
              <a:pPr>
                <a:defRPr/>
              </a:pPr>
              <a:t>31</a:t>
            </a:fld>
            <a:endParaRPr lang="en-IE" dirty="0"/>
          </a:p>
        </p:txBody>
      </p:sp>
      <p:sp>
        <p:nvSpPr>
          <p:cNvPr id="57347" name="Rectangle 4"/>
          <p:cNvSpPr>
            <a:spLocks noChangeArrowheads="1"/>
          </p:cNvSpPr>
          <p:nvPr/>
        </p:nvSpPr>
        <p:spPr bwMode="auto">
          <a:xfrm>
            <a:off x="755650" y="1341438"/>
            <a:ext cx="8064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>
                <a:hlinkClick r:id="rId2"/>
              </a:rPr>
              <a:t>http://www.projectmaths.ie/students/cd-strand1and2/</a:t>
            </a:r>
            <a:endParaRPr lang="en-IE"/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0425" y="1674813"/>
            <a:ext cx="3692525" cy="321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775" y="1349375"/>
            <a:ext cx="801846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2D1EC-D8DA-47F6-915F-95151BEE0935}" type="slidenum">
              <a:rPr lang="en-IE" smtClean="0"/>
              <a:pPr>
                <a:defRPr/>
              </a:pPr>
              <a:t>32</a:t>
            </a:fld>
            <a:endParaRPr lang="en-IE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 rot="16200000">
            <a:off x="2420744" y="1475800"/>
            <a:ext cx="4327947" cy="492197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en-IE" dirty="0" smtClean="0"/>
              <a:t>Student Work 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en-IE" dirty="0"/>
              <a:t>Student Work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7B5DF9-A854-4C9F-BB50-64237132157B}" type="slidenum">
              <a:rPr lang="en-IE" smtClean="0"/>
              <a:pPr>
                <a:defRPr/>
              </a:pPr>
              <a:t>33</a:t>
            </a:fld>
            <a:endParaRPr lang="en-IE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 rot="16200000">
            <a:off x="2783252" y="1617350"/>
            <a:ext cx="4064068" cy="3942953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en-IE" dirty="0"/>
              <a:t>Student Work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5E687-95E1-4DE5-B97A-B59391B662F5}" type="slidenum">
              <a:rPr lang="en-IE" smtClean="0"/>
              <a:pPr>
                <a:defRPr/>
              </a:pPr>
              <a:t>34</a:t>
            </a:fld>
            <a:endParaRPr lang="en-IE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2528889" y="1394649"/>
            <a:ext cx="3483272" cy="4920426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en-IE" dirty="0"/>
              <a:t>Student Work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20219-2EFD-46F5-A9B0-D2D947640A09}" type="slidenum">
              <a:rPr lang="en-IE" smtClean="0"/>
              <a:pPr>
                <a:defRPr/>
              </a:pPr>
              <a:t>35</a:t>
            </a:fld>
            <a:endParaRPr lang="en-IE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 rot="16200000">
            <a:off x="3000727" y="1628800"/>
            <a:ext cx="3728686" cy="4271938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en-IE" u="none" dirty="0" smtClean="0"/>
              <a:t>Student Learning</a:t>
            </a:r>
            <a:endParaRPr lang="en-IE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3AFA16-E2ED-4CAC-9F44-5C66E61DC6E1}" type="slidenum">
              <a:rPr lang="en-IE" smtClean="0"/>
              <a:pPr>
                <a:defRPr/>
              </a:pPr>
              <a:t>36</a:t>
            </a:fld>
            <a:endParaRPr lang="en-IE"/>
          </a:p>
        </p:txBody>
      </p:sp>
      <p:pic>
        <p:nvPicPr>
          <p:cNvPr id="6246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2349500"/>
            <a:ext cx="27717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675" y="1749425"/>
            <a:ext cx="410527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440000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Reflections on the Lesson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en-IE" b="1" smtClean="0">
                <a:solidFill>
                  <a:srgbClr val="404040"/>
                </a:solidFill>
              </a:rPr>
              <a:t>Student Learning : </a:t>
            </a:r>
          </a:p>
          <a:p>
            <a:pPr marL="0" indent="0" eaLnBrk="1" hangingPunct="1"/>
            <a:r>
              <a:rPr lang="en-IE" smtClean="0">
                <a:solidFill>
                  <a:srgbClr val="404040"/>
                </a:solidFill>
              </a:rPr>
              <a:t>Students were very engaged when using ICT</a:t>
            </a:r>
            <a:br>
              <a:rPr lang="en-IE" smtClean="0">
                <a:solidFill>
                  <a:srgbClr val="404040"/>
                </a:solidFill>
              </a:rPr>
            </a:br>
            <a:r>
              <a:rPr lang="en-IE" smtClean="0">
                <a:solidFill>
                  <a:srgbClr val="404040"/>
                </a:solidFill>
              </a:rPr>
              <a:t> </a:t>
            </a:r>
          </a:p>
          <a:p>
            <a:pPr marL="0" indent="0" eaLnBrk="1" hangingPunct="1"/>
            <a:r>
              <a:rPr lang="en-IE" smtClean="0">
                <a:solidFill>
                  <a:srgbClr val="404040"/>
                </a:solidFill>
              </a:rPr>
              <a:t>Students worked independently of the teacher</a:t>
            </a:r>
            <a:br>
              <a:rPr lang="en-IE" smtClean="0">
                <a:solidFill>
                  <a:srgbClr val="404040"/>
                </a:solidFill>
              </a:rPr>
            </a:br>
            <a:endParaRPr lang="en-IE" smtClean="0">
              <a:solidFill>
                <a:srgbClr val="404040"/>
              </a:solidFill>
            </a:endParaRPr>
          </a:p>
          <a:p>
            <a:pPr marL="0" indent="0" eaLnBrk="1" hangingPunct="1"/>
            <a:r>
              <a:rPr lang="en-IE" smtClean="0">
                <a:solidFill>
                  <a:srgbClr val="404040"/>
                </a:solidFill>
              </a:rPr>
              <a:t>Students helped each other and exchanged strategies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2884F-4A66-4997-9DCE-2D6566A5CBB7}" type="slidenum">
              <a:rPr lang="en-IE" smtClean="0"/>
              <a:pPr>
                <a:defRPr/>
              </a:pPr>
              <a:t>37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440000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Student Understanding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525963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n-IE" sz="2200" b="1" smtClean="0">
                <a:solidFill>
                  <a:schemeClr val="tx1"/>
                </a:solidFill>
              </a:rPr>
              <a:t>Student Understanding : What we learned about the way different students understand the content of this topic:</a:t>
            </a:r>
            <a:br>
              <a:rPr lang="en-IE" sz="2200" b="1" smtClean="0">
                <a:solidFill>
                  <a:schemeClr val="tx1"/>
                </a:solidFill>
              </a:rPr>
            </a:br>
            <a:endParaRPr lang="en-IE" sz="2200" b="1" smtClean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en-IE" sz="2200" smtClean="0">
                <a:solidFill>
                  <a:srgbClr val="404040"/>
                </a:solidFill>
              </a:rPr>
              <a:t>Some students had to be </a:t>
            </a:r>
            <a:r>
              <a:rPr lang="en-IE" sz="2200" b="1" smtClean="0">
                <a:solidFill>
                  <a:srgbClr val="404040"/>
                </a:solidFill>
              </a:rPr>
              <a:t>prompted to “drag</a:t>
            </a:r>
            <a:r>
              <a:rPr lang="en-IE" sz="2200" smtClean="0">
                <a:solidFill>
                  <a:srgbClr val="404040"/>
                </a:solidFill>
              </a:rPr>
              <a:t>” the shapes produced so that they could see which properties were constant and which varied.</a:t>
            </a:r>
            <a:br>
              <a:rPr lang="en-IE" sz="2200" smtClean="0">
                <a:solidFill>
                  <a:srgbClr val="404040"/>
                </a:solidFill>
              </a:rPr>
            </a:br>
            <a:endParaRPr lang="en-IE" sz="2200" smtClean="0">
              <a:solidFill>
                <a:srgbClr val="404040"/>
              </a:solidFill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en-IE" sz="2200" smtClean="0">
                <a:solidFill>
                  <a:srgbClr val="404040"/>
                </a:solidFill>
              </a:rPr>
              <a:t>Some students were </a:t>
            </a:r>
            <a:r>
              <a:rPr lang="en-IE" sz="2200" b="1" smtClean="0">
                <a:solidFill>
                  <a:srgbClr val="404040"/>
                </a:solidFill>
              </a:rPr>
              <a:t>reluctant to write down conclusions</a:t>
            </a:r>
            <a:r>
              <a:rPr lang="en-IE" sz="2200" smtClean="0">
                <a:solidFill>
                  <a:srgbClr val="404040"/>
                </a:solidFill>
              </a:rPr>
              <a:t>.</a:t>
            </a:r>
          </a:p>
          <a:p>
            <a:pPr marL="0" indent="0" eaLnBrk="1" hangingPunct="1">
              <a:lnSpc>
                <a:spcPct val="80000"/>
              </a:lnSpc>
            </a:pPr>
            <a:endParaRPr lang="en-IE" sz="2200" smtClean="0">
              <a:solidFill>
                <a:srgbClr val="404040"/>
              </a:solidFill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en-IE" sz="2200" smtClean="0">
                <a:solidFill>
                  <a:srgbClr val="404040"/>
                </a:solidFill>
              </a:rPr>
              <a:t>Students </a:t>
            </a:r>
            <a:r>
              <a:rPr lang="en-IE" sz="2200" b="1" smtClean="0">
                <a:solidFill>
                  <a:srgbClr val="404040"/>
                </a:solidFill>
              </a:rPr>
              <a:t>preferred GeoGebra constructions </a:t>
            </a:r>
            <a:r>
              <a:rPr lang="en-IE" sz="2200" smtClean="0">
                <a:solidFill>
                  <a:srgbClr val="404040"/>
                </a:solidFill>
              </a:rPr>
              <a:t>to manual constructions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IE" sz="2200" smtClean="0">
                <a:solidFill>
                  <a:srgbClr val="404040"/>
                </a:solidFill>
              </a:rPr>
              <a:t> Students carried out the manual constructions </a:t>
            </a:r>
            <a:r>
              <a:rPr lang="en-IE" sz="2200" b="1" smtClean="0">
                <a:solidFill>
                  <a:srgbClr val="404040"/>
                </a:solidFill>
              </a:rPr>
              <a:t>with more understanding</a:t>
            </a:r>
            <a:r>
              <a:rPr lang="en-IE" sz="2200" smtClean="0">
                <a:solidFill>
                  <a:srgbClr val="404040"/>
                </a:solidFill>
              </a:rPr>
              <a:t> having first done the constructions with GeoGebra.</a:t>
            </a:r>
            <a:br>
              <a:rPr lang="en-IE" sz="2200" smtClean="0">
                <a:solidFill>
                  <a:srgbClr val="404040"/>
                </a:solidFill>
              </a:rPr>
            </a:br>
            <a:endParaRPr lang="en-IE" sz="2200" smtClean="0">
              <a:solidFill>
                <a:srgbClr val="404040"/>
              </a:solidFill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en-IE" sz="2200" smtClean="0">
                <a:solidFill>
                  <a:srgbClr val="404040"/>
                </a:solidFill>
              </a:rPr>
              <a:t>Students </a:t>
            </a:r>
            <a:r>
              <a:rPr lang="en-IE" sz="2200" b="1" smtClean="0">
                <a:solidFill>
                  <a:srgbClr val="404040"/>
                </a:solidFill>
              </a:rPr>
              <a:t>use and understanding of mathematical terminology </a:t>
            </a:r>
            <a:r>
              <a:rPr lang="en-IE" sz="2200" smtClean="0">
                <a:solidFill>
                  <a:srgbClr val="404040"/>
                </a:solidFill>
              </a:rPr>
              <a:t>improved.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CEA70-93D6-42AA-9AEF-262070DA956D}" type="slidenum">
              <a:rPr lang="en-IE" smtClean="0"/>
              <a:pPr>
                <a:defRPr/>
              </a:pPr>
              <a:t>38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n-IE" sz="3000" b="1" smtClean="0">
                <a:solidFill>
                  <a:srgbClr val="404040"/>
                </a:solidFill>
              </a:rPr>
              <a:t>What effective understanding of this topic looks like: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IE" sz="2600" smtClean="0">
                <a:solidFill>
                  <a:srgbClr val="404040"/>
                </a:solidFill>
              </a:rPr>
              <a:t>Being able to </a:t>
            </a:r>
            <a:r>
              <a:rPr lang="en-IE" sz="2600" b="1" smtClean="0">
                <a:solidFill>
                  <a:srgbClr val="404040"/>
                </a:solidFill>
              </a:rPr>
              <a:t>accurately carry out a construction </a:t>
            </a:r>
            <a:r>
              <a:rPr lang="en-IE" sz="2600" smtClean="0">
                <a:solidFill>
                  <a:srgbClr val="404040"/>
                </a:solidFill>
              </a:rPr>
              <a:t>with understanding both using ICT and manually</a:t>
            </a:r>
            <a:br>
              <a:rPr lang="en-IE" sz="2600" smtClean="0">
                <a:solidFill>
                  <a:srgbClr val="404040"/>
                </a:solidFill>
              </a:rPr>
            </a:br>
            <a:endParaRPr lang="en-IE" sz="2600" smtClean="0">
              <a:solidFill>
                <a:srgbClr val="404040"/>
              </a:solidFill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en-IE" sz="2600" smtClean="0">
                <a:solidFill>
                  <a:srgbClr val="404040"/>
                </a:solidFill>
              </a:rPr>
              <a:t>Being able to </a:t>
            </a:r>
            <a:r>
              <a:rPr lang="en-IE" sz="2600" b="1" smtClean="0">
                <a:solidFill>
                  <a:srgbClr val="404040"/>
                </a:solidFill>
              </a:rPr>
              <a:t>accurately construct the circumcircle </a:t>
            </a:r>
            <a:r>
              <a:rPr lang="en-IE" sz="2600" smtClean="0">
                <a:solidFill>
                  <a:srgbClr val="404040"/>
                </a:solidFill>
              </a:rPr>
              <a:t>for acute angled, right angled and obtuse angled triangles</a:t>
            </a:r>
            <a:br>
              <a:rPr lang="en-IE" sz="2600" smtClean="0">
                <a:solidFill>
                  <a:srgbClr val="404040"/>
                </a:solidFill>
              </a:rPr>
            </a:br>
            <a:endParaRPr lang="en-IE" sz="2600" smtClean="0">
              <a:solidFill>
                <a:srgbClr val="404040"/>
              </a:solidFill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en-IE" sz="2600" smtClean="0">
                <a:solidFill>
                  <a:srgbClr val="404040"/>
                </a:solidFill>
              </a:rPr>
              <a:t>Students being able to </a:t>
            </a:r>
            <a:r>
              <a:rPr lang="en-IE" sz="2600" b="1" smtClean="0">
                <a:solidFill>
                  <a:srgbClr val="404040"/>
                </a:solidFill>
              </a:rPr>
              <a:t>connect</a:t>
            </a:r>
            <a:r>
              <a:rPr lang="en-IE" sz="2600" smtClean="0">
                <a:solidFill>
                  <a:srgbClr val="404040"/>
                </a:solidFill>
              </a:rPr>
              <a:t> what they are doing in GeoGebra with the compass and straightedge instruments used for manual constructions.</a:t>
            </a:r>
            <a:br>
              <a:rPr lang="en-IE" sz="2600" smtClean="0">
                <a:solidFill>
                  <a:srgbClr val="404040"/>
                </a:solidFill>
              </a:rPr>
            </a:br>
            <a:endParaRPr lang="en-IE" sz="2600" smtClean="0">
              <a:solidFill>
                <a:srgbClr val="404040"/>
              </a:solidFill>
            </a:endParaRPr>
          </a:p>
          <a:p>
            <a:pPr marL="0" indent="0" eaLnBrk="1" hangingPunct="1">
              <a:lnSpc>
                <a:spcPct val="80000"/>
              </a:lnSpc>
            </a:pPr>
            <a:endParaRPr lang="en-IE" sz="3000" smtClean="0">
              <a:solidFill>
                <a:srgbClr val="404040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en-IE" sz="3000" smtClean="0">
              <a:solidFill>
                <a:srgbClr val="404040"/>
              </a:solidFill>
            </a:endParaRPr>
          </a:p>
          <a:p>
            <a:pPr marL="0" indent="0" eaLnBrk="1" hangingPunct="1">
              <a:lnSpc>
                <a:spcPct val="80000"/>
              </a:lnSpc>
            </a:pPr>
            <a:endParaRPr lang="en-IE" sz="3000" smtClean="0">
              <a:solidFill>
                <a:srgbClr val="40404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4624"/>
            <a:ext cx="8229600" cy="154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effectLst>
            <a:softEdge rad="127000"/>
          </a:effectLst>
          <a:scene3d>
            <a:camera prst="obliqueBottomLeft"/>
            <a:lightRig rig="threePt" dir="t"/>
          </a:scene3d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u="sng" kern="120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IE" b="1" u="none" dirty="0" smtClean="0"/>
              <a:t>Effective Student Understanding</a:t>
            </a:r>
            <a:endParaRPr lang="en-IE" b="1" u="non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28141E-F3BE-4A5C-98FE-FC77EEC03733}" type="slidenum">
              <a:rPr lang="en-IE" smtClean="0"/>
              <a:pPr>
                <a:defRPr/>
              </a:pPr>
              <a:t>39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Introduction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800" b="1" dirty="0"/>
              <a:t>T</a:t>
            </a:r>
            <a:r>
              <a:rPr lang="en-IE" sz="2800" b="1" dirty="0" smtClean="0"/>
              <a:t>opic investigated : </a:t>
            </a:r>
            <a:br>
              <a:rPr lang="en-IE" sz="2800" b="1" dirty="0" smtClean="0"/>
            </a:br>
            <a:r>
              <a:rPr lang="en-IE" sz="2800" dirty="0" smtClean="0"/>
              <a:t>Constructions (</a:t>
            </a:r>
            <a:r>
              <a:rPr lang="en-IE" sz="2800" dirty="0" err="1" smtClean="0"/>
              <a:t>i</a:t>
            </a:r>
            <a:r>
              <a:rPr lang="en-IE" sz="2800" dirty="0" smtClean="0"/>
              <a:t>) using GeoGebra (ii) manually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800" dirty="0" smtClean="0"/>
              <a:t>How we planned the lesson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800" dirty="0" smtClean="0"/>
              <a:t>Resources used </a:t>
            </a:r>
            <a:endParaRPr lang="en-IE" sz="2800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400" dirty="0" smtClean="0"/>
              <a:t>GeoGebra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400" dirty="0" smtClean="0"/>
              <a:t>Worksheets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400" dirty="0" smtClean="0"/>
              <a:t>Student CD : </a:t>
            </a:r>
            <a:r>
              <a:rPr lang="en-IE" sz="1800" dirty="0" smtClean="0">
                <a:hlinkClick r:id="rId3"/>
              </a:rPr>
              <a:t>www.projectmaths.ie</a:t>
            </a:r>
            <a:endParaRPr lang="en-IE" sz="1800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1800" b="1" dirty="0" err="1" smtClean="0"/>
              <a:t>Website</a:t>
            </a:r>
            <a:r>
              <a:rPr lang="en-IE" sz="1800" dirty="0" err="1" smtClean="0"/>
              <a:t>:</a:t>
            </a:r>
            <a:r>
              <a:rPr lang="en-IE" sz="1800" dirty="0" err="1">
                <a:hlinkClick r:id="rId4"/>
              </a:rPr>
              <a:t>http</a:t>
            </a:r>
            <a:r>
              <a:rPr lang="en-IE" sz="1800" dirty="0">
                <a:hlinkClick r:id="rId4"/>
              </a:rPr>
              <a:t>://www.mathopenref.com/tocs/constructionstoc.html</a:t>
            </a:r>
            <a:endParaRPr lang="en-IE" sz="1800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400" dirty="0" smtClean="0"/>
              <a:t>Paper, ruler, sharp pencil, compass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sz="28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90415A-FD32-4949-8438-9B52EEFE0E49}" type="slidenum">
              <a:rPr lang="en-IE" smtClean="0"/>
              <a:pPr>
                <a:defRPr/>
              </a:pPr>
              <a:t>4</a:t>
            </a:fld>
            <a:endParaRPr lang="en-IE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2997200"/>
            <a:ext cx="1773237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769" y="260648"/>
            <a:ext cx="8229600" cy="1143000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sz="3600" b="1" u="none" dirty="0"/>
              <a:t>Common Misconceptions/Knowledge Gap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554E3D-2052-400B-B4AF-62E859903281}" type="slidenum">
              <a:rPr lang="en-IE" smtClean="0"/>
              <a:pPr>
                <a:defRPr/>
              </a:pPr>
              <a:t>40</a:t>
            </a:fld>
            <a:endParaRPr lang="en-IE"/>
          </a:p>
        </p:txBody>
      </p:sp>
      <p:pic>
        <p:nvPicPr>
          <p:cNvPr id="696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5813" y="1989138"/>
            <a:ext cx="5032375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9750" y="1341438"/>
            <a:ext cx="8229600" cy="4525962"/>
          </a:xfrm>
        </p:spPr>
        <p:txBody>
          <a:bodyPr/>
          <a:lstStyle/>
          <a:p>
            <a:pPr>
              <a:defRPr/>
            </a:pPr>
            <a:endParaRPr lang="en-IE" dirty="0" smtClean="0"/>
          </a:p>
          <a:p>
            <a:pPr>
              <a:defRPr/>
            </a:pPr>
            <a:endParaRPr lang="en-IE" dirty="0"/>
          </a:p>
          <a:p>
            <a:pPr>
              <a:defRPr/>
            </a:pPr>
            <a:endParaRPr lang="en-IE" dirty="0" smtClean="0"/>
          </a:p>
          <a:p>
            <a:pPr>
              <a:defRPr/>
            </a:pPr>
            <a:endParaRPr lang="en-IE" dirty="0"/>
          </a:p>
          <a:p>
            <a:pPr>
              <a:defRPr/>
            </a:pPr>
            <a:endParaRPr lang="en-IE" dirty="0" smtClean="0"/>
          </a:p>
          <a:p>
            <a:pPr>
              <a:defRPr/>
            </a:pPr>
            <a:endParaRPr lang="en-IE" dirty="0"/>
          </a:p>
          <a:p>
            <a:pPr marL="0" indent="0">
              <a:buFont typeface="Arial" charset="0"/>
              <a:buNone/>
              <a:defRPr/>
            </a:pPr>
            <a:endParaRPr lang="en-IE" dirty="0"/>
          </a:p>
          <a:p>
            <a:pPr>
              <a:defRPr/>
            </a:pPr>
            <a:r>
              <a:rPr lang="en-IE" dirty="0" smtClean="0">
                <a:solidFill>
                  <a:srgbClr val="0070C0"/>
                </a:solidFill>
              </a:rPr>
              <a:t>Conclusion Missing</a:t>
            </a:r>
            <a:endParaRPr lang="en-IE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en-IE" u="none" dirty="0" smtClean="0"/>
              <a:t>Student work</a:t>
            </a:r>
            <a:endParaRPr lang="en-IE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48E565-C23E-4F6E-B854-1FA7CA3EA31E}" type="slidenum">
              <a:rPr lang="en-IE" smtClean="0"/>
              <a:pPr>
                <a:defRPr/>
              </a:pPr>
              <a:t>41</a:t>
            </a:fld>
            <a:endParaRPr lang="en-I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827584" y="1556792"/>
            <a:ext cx="6952159" cy="2915821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Oval 4"/>
          <p:cNvSpPr/>
          <p:nvPr/>
        </p:nvSpPr>
        <p:spPr>
          <a:xfrm>
            <a:off x="1835150" y="2349500"/>
            <a:ext cx="5905500" cy="1079500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 dirty="0"/>
          </a:p>
        </p:txBody>
      </p:sp>
      <p:sp>
        <p:nvSpPr>
          <p:cNvPr id="71685" name="TextBox 2"/>
          <p:cNvSpPr txBox="1">
            <a:spLocks noChangeArrowheads="1"/>
          </p:cNvSpPr>
          <p:nvPr/>
        </p:nvSpPr>
        <p:spPr bwMode="auto">
          <a:xfrm>
            <a:off x="1692275" y="4724400"/>
            <a:ext cx="2232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/>
              <a:t>Difficulty verbalising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Common Misconceptions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538" y="1268413"/>
            <a:ext cx="8229600" cy="4525962"/>
          </a:xfrm>
        </p:spPr>
        <p:txBody>
          <a:bodyPr rtlCol="0">
            <a:normAutofit/>
          </a:bodyPr>
          <a:lstStyle/>
          <a:p>
            <a:pPr marL="0" lvl="3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dirty="0" smtClean="0"/>
              <a:t>Student should do the construction on blank paper. Using a compass demands skill and in this case the compass has “collapsed” a bit so that the circle is not just one clear curve.  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E23F99-8064-4E5B-A890-417DE711C68B}" type="slidenum">
              <a:rPr lang="en-IE" smtClean="0"/>
              <a:pPr>
                <a:defRPr/>
              </a:pPr>
              <a:t>42</a:t>
            </a:fld>
            <a:endParaRPr lang="en-IE"/>
          </a:p>
        </p:txBody>
      </p:sp>
      <p:sp>
        <p:nvSpPr>
          <p:cNvPr id="6" name="Rectangle 5"/>
          <p:cNvSpPr/>
          <p:nvPr/>
        </p:nvSpPr>
        <p:spPr>
          <a:xfrm>
            <a:off x="4889500" y="2636838"/>
            <a:ext cx="3201988" cy="3384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/>
          </a:p>
        </p:txBody>
      </p:sp>
      <p:pic>
        <p:nvPicPr>
          <p:cNvPr id="7270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2636838"/>
            <a:ext cx="3201987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2636838"/>
            <a:ext cx="27908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1" name="TextBox 6"/>
          <p:cNvSpPr txBox="1">
            <a:spLocks noChangeArrowheads="1"/>
          </p:cNvSpPr>
          <p:nvPr/>
        </p:nvSpPr>
        <p:spPr bwMode="auto">
          <a:xfrm>
            <a:off x="827088" y="5373688"/>
            <a:ext cx="39608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>
                <a:solidFill>
                  <a:srgbClr val="FF0000"/>
                </a:solidFill>
              </a:rPr>
              <a:t>Some students did  not label the </a:t>
            </a:r>
          </a:p>
          <a:p>
            <a:r>
              <a:rPr lang="en-IE">
                <a:solidFill>
                  <a:srgbClr val="FF0000"/>
                </a:solidFill>
              </a:rPr>
              <a:t>circumcentre and circumcircle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Common Misconceptions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341438"/>
            <a:ext cx="8229600" cy="4525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Perpendicular drawn but not a perpendicular bisector.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C2DC3-2AEB-4860-BD6D-2025DD6D9FE0}" type="slidenum">
              <a:rPr lang="en-IE" smtClean="0"/>
              <a:pPr>
                <a:defRPr/>
              </a:pPr>
              <a:t>43</a:t>
            </a:fld>
            <a:endParaRPr lang="en-IE"/>
          </a:p>
        </p:txBody>
      </p:sp>
      <p:sp>
        <p:nvSpPr>
          <p:cNvPr id="6" name="Rectangle 5"/>
          <p:cNvSpPr/>
          <p:nvPr/>
        </p:nvSpPr>
        <p:spPr>
          <a:xfrm>
            <a:off x="3060700" y="2205038"/>
            <a:ext cx="4321175" cy="42148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/>
          </a:p>
        </p:txBody>
      </p:sp>
      <p:pic>
        <p:nvPicPr>
          <p:cNvPr id="7475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2060575"/>
            <a:ext cx="4230687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4932363" y="4311650"/>
            <a:ext cx="792162" cy="6302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en-IE" dirty="0" smtClean="0"/>
              <a:t>Common Misconceptions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AF0922-6837-4021-A7E9-45F81255E6B5}" type="slidenum">
              <a:rPr lang="en-IE" smtClean="0"/>
              <a:pPr>
                <a:defRPr/>
              </a:pPr>
              <a:t>44</a:t>
            </a:fld>
            <a:endParaRPr lang="en-IE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 flipH="1" flipV="1">
            <a:off x="2242394" y="1340768"/>
            <a:ext cx="4657725" cy="477202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Oval 4"/>
          <p:cNvSpPr/>
          <p:nvPr/>
        </p:nvSpPr>
        <p:spPr>
          <a:xfrm>
            <a:off x="4572000" y="1844675"/>
            <a:ext cx="935038" cy="23050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932363" y="5013325"/>
            <a:ext cx="1727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/>
              <a:t>Poor drawing equipment  - Lack of accuracy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Common Misconceptions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488D5E-EE74-421C-AFC1-8F710EF82932}" type="slidenum">
              <a:rPr lang="en-IE" smtClean="0"/>
              <a:pPr>
                <a:defRPr/>
              </a:pPr>
              <a:t>45</a:t>
            </a:fld>
            <a:endParaRPr lang="en-IE"/>
          </a:p>
        </p:txBody>
      </p:sp>
      <p:sp>
        <p:nvSpPr>
          <p:cNvPr id="6" name="Rectangle 5"/>
          <p:cNvSpPr/>
          <p:nvPr/>
        </p:nvSpPr>
        <p:spPr>
          <a:xfrm>
            <a:off x="741363" y="2217738"/>
            <a:ext cx="2879725" cy="3324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/>
          </a:p>
        </p:txBody>
      </p:sp>
      <p:pic>
        <p:nvPicPr>
          <p:cNvPr id="7782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2217738"/>
            <a:ext cx="27813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2217738"/>
            <a:ext cx="3903662" cy="340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1" name="TextBox 4"/>
          <p:cNvSpPr txBox="1">
            <a:spLocks noChangeArrowheads="1"/>
          </p:cNvSpPr>
          <p:nvPr/>
        </p:nvSpPr>
        <p:spPr bwMode="auto">
          <a:xfrm>
            <a:off x="1042988" y="5619750"/>
            <a:ext cx="3168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/>
              <a:t>Lack of accuracy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Common Misconceptions/Gaps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557338"/>
            <a:ext cx="8229600" cy="4708525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Students, being used to static drawings, were not always inclined to </a:t>
            </a:r>
            <a:r>
              <a:rPr lang="en-IE" b="1" dirty="0" smtClean="0"/>
              <a:t>investigate variations </a:t>
            </a:r>
            <a:r>
              <a:rPr lang="en-IE" dirty="0" smtClean="0"/>
              <a:t>in their constructions using GeoGebra</a:t>
            </a:r>
            <a:br>
              <a:rPr lang="en-IE" dirty="0" smtClean="0"/>
            </a:b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>
                <a:solidFill>
                  <a:schemeClr val="tx1"/>
                </a:solidFill>
              </a:rPr>
              <a:t>Students </a:t>
            </a:r>
            <a:r>
              <a:rPr lang="en-IE" b="1" dirty="0" smtClean="0">
                <a:solidFill>
                  <a:schemeClr val="tx1"/>
                </a:solidFill>
              </a:rPr>
              <a:t>hid construction lines </a:t>
            </a:r>
            <a:r>
              <a:rPr lang="en-IE" dirty="0" smtClean="0">
                <a:solidFill>
                  <a:schemeClr val="tx1"/>
                </a:solidFill>
              </a:rPr>
              <a:t>on GeoGebra sometimes and then were inclined to erase them on their manual drawings</a:t>
            </a:r>
            <a:br>
              <a:rPr lang="en-IE" dirty="0" smtClean="0">
                <a:solidFill>
                  <a:schemeClr val="tx1"/>
                </a:solidFill>
              </a:rPr>
            </a:br>
            <a:endParaRPr lang="en-IE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On measuring angles, </a:t>
            </a:r>
            <a:r>
              <a:rPr lang="en-IE" b="1" dirty="0" smtClean="0"/>
              <a:t>students often got the reflex angle </a:t>
            </a:r>
            <a:r>
              <a:rPr lang="en-IE" dirty="0" smtClean="0"/>
              <a:t>so they had to consider whether the rotation should be clockwise or anticlockwise.</a:t>
            </a:r>
            <a:br>
              <a:rPr lang="en-IE" dirty="0" smtClean="0"/>
            </a:b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Students sometimes </a:t>
            </a:r>
            <a:r>
              <a:rPr lang="en-IE" b="1" dirty="0" smtClean="0"/>
              <a:t>did not construct the point of intersection </a:t>
            </a:r>
            <a:r>
              <a:rPr lang="en-IE" dirty="0" smtClean="0"/>
              <a:t>of the perpendicular bisectors of the sides of the triangle.</a:t>
            </a:r>
            <a:br>
              <a:rPr lang="en-IE" dirty="0" smtClean="0"/>
            </a:b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Most students </a:t>
            </a:r>
            <a:r>
              <a:rPr lang="en-IE" b="1" dirty="0" smtClean="0"/>
              <a:t>constructed the circumcircle for acute angled triangles</a:t>
            </a:r>
            <a:r>
              <a:rPr lang="en-IE" dirty="0" smtClean="0"/>
              <a:t> unless otherwise directed.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E5F3F4-6F79-4A4A-9B41-AB1C65227707}" type="slidenum">
              <a:rPr lang="en-IE" smtClean="0"/>
              <a:pPr>
                <a:defRPr/>
              </a:pPr>
              <a:t>46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800"/>
            <a:ext cx="8229600" cy="1187960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sz="4000" b="1" u="none" dirty="0" smtClean="0"/>
              <a:t>Addressing Misconceptions </a:t>
            </a:r>
            <a:endParaRPr lang="en-IE" sz="4000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125538"/>
            <a:ext cx="8229600" cy="4852987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n-IE" sz="2400" b="1" smtClean="0">
                <a:solidFill>
                  <a:srgbClr val="404040"/>
                </a:solidFill>
              </a:rPr>
              <a:t>Recommendations</a:t>
            </a:r>
            <a:br>
              <a:rPr lang="en-IE" sz="2400" b="1" smtClean="0">
                <a:solidFill>
                  <a:srgbClr val="404040"/>
                </a:solidFill>
              </a:rPr>
            </a:br>
            <a:endParaRPr lang="en-IE" sz="2400" b="1" smtClean="0">
              <a:solidFill>
                <a:srgbClr val="404040"/>
              </a:solidFill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en-IE" sz="2000" smtClean="0">
                <a:solidFill>
                  <a:schemeClr val="tx1"/>
                </a:solidFill>
              </a:rPr>
              <a:t>Revise JC constructions first using both GeoGebra  and manual techniques.</a:t>
            </a:r>
            <a:br>
              <a:rPr lang="en-IE" sz="2000" smtClean="0">
                <a:solidFill>
                  <a:schemeClr val="tx1"/>
                </a:solidFill>
              </a:rPr>
            </a:br>
            <a:endParaRPr lang="en-IE" sz="2000" smtClean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en-IE" sz="2000" smtClean="0">
                <a:solidFill>
                  <a:schemeClr val="tx1"/>
                </a:solidFill>
              </a:rPr>
              <a:t>A worksheet with a variety of pre-drawn triangles on the circumcircle to guide students for the manual drawing ( to avoid all acute angled triangles). </a:t>
            </a:r>
            <a:r>
              <a:rPr lang="en-IE" sz="1400" smtClean="0">
                <a:solidFill>
                  <a:schemeClr val="tx1"/>
                </a:solidFill>
              </a:rPr>
              <a:t>(Homework: Construct the circumcircle for the remaining type of triangle.)</a:t>
            </a:r>
            <a:br>
              <a:rPr lang="en-IE" sz="1400" smtClean="0">
                <a:solidFill>
                  <a:schemeClr val="tx1"/>
                </a:solidFill>
              </a:rPr>
            </a:br>
            <a:endParaRPr lang="en-IE" sz="1400" smtClean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en-IE" sz="2000" smtClean="0">
                <a:solidFill>
                  <a:schemeClr val="tx1"/>
                </a:solidFill>
              </a:rPr>
              <a:t>Good compasses and sharp pencils!</a:t>
            </a:r>
            <a:br>
              <a:rPr lang="en-IE" sz="2000" smtClean="0">
                <a:solidFill>
                  <a:schemeClr val="tx1"/>
                </a:solidFill>
              </a:rPr>
            </a:br>
            <a:endParaRPr lang="en-IE" sz="2000" smtClean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en-IE" sz="2000" smtClean="0">
                <a:solidFill>
                  <a:schemeClr val="tx1"/>
                </a:solidFill>
              </a:rPr>
              <a:t>Students need blank sheets for constructions.</a:t>
            </a:r>
            <a:br>
              <a:rPr lang="en-IE" sz="2000" smtClean="0">
                <a:solidFill>
                  <a:schemeClr val="tx1"/>
                </a:solidFill>
              </a:rPr>
            </a:br>
            <a:endParaRPr lang="en-IE" sz="2000" smtClean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en-IE" sz="2000" smtClean="0">
                <a:solidFill>
                  <a:schemeClr val="tx1"/>
                </a:solidFill>
              </a:rPr>
              <a:t>Students need to make large drawings to improve accuracy. ( -not too large or compasses are over- extended)</a:t>
            </a:r>
            <a:br>
              <a:rPr lang="en-IE" sz="2000" smtClean="0">
                <a:solidFill>
                  <a:schemeClr val="tx1"/>
                </a:solidFill>
              </a:rPr>
            </a:br>
            <a:endParaRPr lang="en-IE" sz="2000" smtClean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en-IE" sz="2000" smtClean="0">
                <a:solidFill>
                  <a:schemeClr val="tx1"/>
                </a:solidFill>
              </a:rPr>
              <a:t>Students should label key features in their construction</a:t>
            </a:r>
            <a:br>
              <a:rPr lang="en-IE" sz="2000" smtClean="0">
                <a:solidFill>
                  <a:schemeClr val="tx1"/>
                </a:solidFill>
              </a:rPr>
            </a:br>
            <a:endParaRPr lang="en-IE" sz="2000" smtClean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en-IE" sz="2000" smtClean="0">
                <a:solidFill>
                  <a:schemeClr val="tx1"/>
                </a:solidFill>
              </a:rPr>
              <a:t>Use of GeoGebra for theorems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en-IE" sz="160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6544E1-1977-4674-820F-7C57766E97EE}" type="slidenum">
              <a:rPr lang="en-IE" smtClean="0"/>
              <a:pPr>
                <a:defRPr/>
              </a:pPr>
              <a:t>47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Summary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en-IE" sz="2800" b="1" smtClean="0">
                <a:solidFill>
                  <a:srgbClr val="404040"/>
                </a:solidFill>
              </a:rPr>
              <a:t>The understandings we gained regarding students’ learning constructions as a result of being involved in the research lesson</a:t>
            </a:r>
          </a:p>
          <a:p>
            <a:pPr marL="0" indent="0" eaLnBrk="1" hangingPunct="1"/>
            <a:r>
              <a:rPr lang="en-IE" sz="2400" smtClean="0">
                <a:solidFill>
                  <a:srgbClr val="404040"/>
                </a:solidFill>
              </a:rPr>
              <a:t>By using GeoGebra students were able to see what varied and </a:t>
            </a:r>
            <a:r>
              <a:rPr lang="en-IE" sz="2400" b="1" smtClean="0">
                <a:solidFill>
                  <a:srgbClr val="404040"/>
                </a:solidFill>
              </a:rPr>
              <a:t>what remained invariant </a:t>
            </a:r>
            <a:r>
              <a:rPr lang="en-IE" sz="2400" smtClean="0">
                <a:solidFill>
                  <a:srgbClr val="404040"/>
                </a:solidFill>
              </a:rPr>
              <a:t>when a particular shape was altered.</a:t>
            </a:r>
            <a:br>
              <a:rPr lang="en-IE" sz="2400" smtClean="0">
                <a:solidFill>
                  <a:srgbClr val="404040"/>
                </a:solidFill>
              </a:rPr>
            </a:br>
            <a:endParaRPr lang="en-IE" sz="2400" smtClean="0">
              <a:solidFill>
                <a:srgbClr val="404040"/>
              </a:solidFill>
            </a:endParaRPr>
          </a:p>
          <a:p>
            <a:pPr marL="0" indent="0" eaLnBrk="1" hangingPunct="1"/>
            <a:r>
              <a:rPr lang="en-IE" sz="2400" smtClean="0">
                <a:solidFill>
                  <a:srgbClr val="404040"/>
                </a:solidFill>
              </a:rPr>
              <a:t>When it came to the manual drawing they </a:t>
            </a:r>
            <a:r>
              <a:rPr lang="en-IE" sz="2400" b="1" smtClean="0">
                <a:solidFill>
                  <a:srgbClr val="404040"/>
                </a:solidFill>
              </a:rPr>
              <a:t>understood</a:t>
            </a:r>
            <a:r>
              <a:rPr lang="en-IE" sz="2400" smtClean="0">
                <a:solidFill>
                  <a:srgbClr val="404040"/>
                </a:solidFill>
              </a:rPr>
              <a:t> why they were doing it and how it worked.</a:t>
            </a:r>
            <a:br>
              <a:rPr lang="en-IE" sz="2400" smtClean="0">
                <a:solidFill>
                  <a:srgbClr val="404040"/>
                </a:solidFill>
              </a:rPr>
            </a:br>
            <a:endParaRPr lang="en-IE" sz="2400" smtClean="0">
              <a:solidFill>
                <a:srgbClr val="404040"/>
              </a:solidFill>
            </a:endParaRPr>
          </a:p>
          <a:p>
            <a:pPr marL="0" indent="0" eaLnBrk="1" hangingPunct="1"/>
            <a:r>
              <a:rPr lang="en-IE" sz="2400" smtClean="0">
                <a:solidFill>
                  <a:srgbClr val="404040"/>
                </a:solidFill>
              </a:rPr>
              <a:t>They </a:t>
            </a:r>
            <a:r>
              <a:rPr lang="en-IE" sz="2400" b="1" smtClean="0">
                <a:solidFill>
                  <a:srgbClr val="404040"/>
                </a:solidFill>
              </a:rPr>
              <a:t>enjoyed</a:t>
            </a:r>
            <a:r>
              <a:rPr lang="en-IE" sz="2400" smtClean="0">
                <a:solidFill>
                  <a:srgbClr val="404040"/>
                </a:solidFill>
              </a:rPr>
              <a:t> using ICT</a:t>
            </a:r>
          </a:p>
          <a:p>
            <a:pPr marL="0" indent="0" eaLnBrk="1" hangingPunct="1"/>
            <a:endParaRPr lang="en-IE" smtClean="0">
              <a:solidFill>
                <a:srgbClr val="404040"/>
              </a:solidFill>
            </a:endParaRPr>
          </a:p>
          <a:p>
            <a:pPr marL="0" indent="0" eaLnBrk="1" hangingPunct="1"/>
            <a:endParaRPr lang="en-IE" smtClean="0">
              <a:solidFill>
                <a:srgbClr val="4040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9B804E-C672-4A95-9CCC-F050A592BF5A}" type="slidenum">
              <a:rPr lang="en-IE" smtClean="0"/>
              <a:pPr>
                <a:defRPr/>
              </a:pPr>
              <a:t>48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548000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Teaching Strategies</a:t>
            </a:r>
            <a:r>
              <a:rPr lang="en-IE" sz="3600" b="1" dirty="0" smtClean="0"/>
              <a:t/>
            </a:r>
            <a:br>
              <a:rPr lang="en-IE" sz="3600" b="1" dirty="0" smtClean="0"/>
            </a:br>
            <a:endParaRPr lang="en-IE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b="1" dirty="0" smtClean="0"/>
              <a:t>     What </a:t>
            </a:r>
            <a:r>
              <a:rPr lang="en-IE" b="1" dirty="0"/>
              <a:t>did I notice about my own teaching?</a:t>
            </a: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What was difficult?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400" b="1" dirty="0" smtClean="0"/>
              <a:t>Transferring</a:t>
            </a:r>
            <a:r>
              <a:rPr lang="en-IE" sz="2400" dirty="0" smtClean="0"/>
              <a:t> what they learned in GeoGebra to the manual construction e.g. bisecting a line segment/angle.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IE" sz="2400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400" b="1" dirty="0" smtClean="0"/>
              <a:t>Accuracy</a:t>
            </a:r>
            <a:r>
              <a:rPr lang="en-IE" sz="2400" dirty="0" smtClean="0"/>
              <a:t> in the manual drawings</a:t>
            </a:r>
            <a:br>
              <a:rPr lang="en-IE" sz="2400" dirty="0" smtClean="0"/>
            </a:br>
            <a:endParaRPr lang="en-IE" sz="2400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400" dirty="0">
                <a:solidFill>
                  <a:schemeClr val="tx1"/>
                </a:solidFill>
              </a:rPr>
              <a:t>Seeing the </a:t>
            </a:r>
            <a:r>
              <a:rPr lang="en-IE" sz="2400" b="1" dirty="0">
                <a:solidFill>
                  <a:schemeClr val="tx1"/>
                </a:solidFill>
              </a:rPr>
              <a:t>relationship</a:t>
            </a:r>
            <a:r>
              <a:rPr lang="en-IE" sz="2400" dirty="0">
                <a:solidFill>
                  <a:schemeClr val="tx1"/>
                </a:solidFill>
              </a:rPr>
              <a:t> between the vertices and the </a:t>
            </a:r>
            <a:r>
              <a:rPr lang="en-IE" sz="2400" dirty="0" smtClean="0">
                <a:solidFill>
                  <a:schemeClr val="tx1"/>
                </a:solidFill>
              </a:rPr>
              <a:t>circumcentre</a:t>
            </a:r>
            <a:br>
              <a:rPr lang="en-IE" sz="2400" dirty="0" smtClean="0">
                <a:solidFill>
                  <a:schemeClr val="tx1"/>
                </a:solidFill>
              </a:rPr>
            </a:br>
            <a:endParaRPr lang="en-IE" sz="2400" dirty="0" smtClean="0">
              <a:solidFill>
                <a:schemeClr val="tx1"/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400" b="1" dirty="0" smtClean="0">
                <a:solidFill>
                  <a:schemeClr val="tx1"/>
                </a:solidFill>
              </a:rPr>
              <a:t>Potential difficulty</a:t>
            </a:r>
            <a:r>
              <a:rPr lang="en-IE" sz="2400" dirty="0" smtClean="0">
                <a:solidFill>
                  <a:schemeClr val="tx1"/>
                </a:solidFill>
              </a:rPr>
              <a:t>: Keeping </a:t>
            </a:r>
            <a:r>
              <a:rPr lang="en-IE" sz="2400" dirty="0">
                <a:solidFill>
                  <a:schemeClr val="tx1"/>
                </a:solidFill>
              </a:rPr>
              <a:t>students solely focussed on GeoGebra given that they can access other software on the </a:t>
            </a:r>
            <a:r>
              <a:rPr lang="en-IE" sz="2400" dirty="0" smtClean="0">
                <a:solidFill>
                  <a:schemeClr val="tx1"/>
                </a:solidFill>
              </a:rPr>
              <a:t>computer</a:t>
            </a:r>
            <a:endParaRPr lang="en-IE" sz="2400" dirty="0">
              <a:solidFill>
                <a:schemeClr val="tx1"/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sz="2400" dirty="0"/>
          </a:p>
          <a:p>
            <a:pPr marL="457200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IE" sz="2400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sz="24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sz="28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sz="28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sz="28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sz="2800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IE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DDFA2-563F-4E17-A052-C0BCBB185960}" type="slidenum">
              <a:rPr lang="en-IE" smtClean="0"/>
              <a:pPr>
                <a:defRPr/>
              </a:pPr>
              <a:t>49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Introduction</a:t>
            </a:r>
            <a:r>
              <a:rPr lang="en-IE" b="1" dirty="0" smtClean="0"/>
              <a:t> 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0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b="1" dirty="0"/>
              <a:t>Why did we choose to focus on this mathematical area? </a:t>
            </a:r>
            <a:endParaRPr lang="en-IE" b="1" dirty="0" smtClean="0"/>
          </a:p>
          <a:p>
            <a:pPr marL="742950" lvl="2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We wanted students to use </a:t>
            </a:r>
            <a:r>
              <a:rPr lang="en-IE" b="1" dirty="0" smtClean="0"/>
              <a:t>GeoGebra</a:t>
            </a:r>
            <a:r>
              <a:rPr lang="en-IE" dirty="0" smtClean="0"/>
              <a:t> in the future as a </a:t>
            </a:r>
            <a:r>
              <a:rPr lang="en-IE" b="1" dirty="0" smtClean="0"/>
              <a:t>problem solving tool</a:t>
            </a:r>
            <a:r>
              <a:rPr lang="en-IE" dirty="0" smtClean="0"/>
              <a:t>. They needed to build up a skills base for this.</a:t>
            </a:r>
            <a:br>
              <a:rPr lang="en-IE" dirty="0" smtClean="0"/>
            </a:br>
            <a:endParaRPr lang="en-IE" dirty="0" smtClean="0"/>
          </a:p>
          <a:p>
            <a:pPr marL="742950" lvl="2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We wanted </a:t>
            </a:r>
            <a:r>
              <a:rPr lang="en-IE" dirty="0" smtClean="0">
                <a:solidFill>
                  <a:schemeClr val="tx1"/>
                </a:solidFill>
              </a:rPr>
              <a:t>to increase students’ understanding of constructions by being able to quickly </a:t>
            </a:r>
            <a:r>
              <a:rPr lang="en-IE" b="1" dirty="0" smtClean="0">
                <a:solidFill>
                  <a:schemeClr val="tx1"/>
                </a:solidFill>
              </a:rPr>
              <a:t>view multiple examples </a:t>
            </a:r>
            <a:r>
              <a:rPr lang="en-IE" dirty="0" smtClean="0">
                <a:solidFill>
                  <a:schemeClr val="tx1"/>
                </a:solidFill>
              </a:rPr>
              <a:t>of one construction.</a:t>
            </a:r>
            <a:br>
              <a:rPr lang="en-IE" dirty="0" smtClean="0">
                <a:solidFill>
                  <a:schemeClr val="tx1"/>
                </a:solidFill>
              </a:rPr>
            </a:br>
            <a:endParaRPr lang="en-IE" dirty="0" smtClean="0">
              <a:solidFill>
                <a:schemeClr val="tx1"/>
              </a:solidFill>
            </a:endParaRPr>
          </a:p>
          <a:p>
            <a:pPr marL="742950" lvl="2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>
                <a:solidFill>
                  <a:schemeClr val="tx1"/>
                </a:solidFill>
              </a:rPr>
              <a:t>We felt students would </a:t>
            </a:r>
            <a:r>
              <a:rPr lang="en-IE" b="1" dirty="0" smtClean="0">
                <a:solidFill>
                  <a:schemeClr val="tx1"/>
                </a:solidFill>
              </a:rPr>
              <a:t>enjoy the ICT </a:t>
            </a:r>
            <a:r>
              <a:rPr lang="en-IE" dirty="0" smtClean="0">
                <a:solidFill>
                  <a:schemeClr val="tx1"/>
                </a:solidFill>
              </a:rPr>
              <a:t>approach to constructions and would generate more interest in the topic for them.</a:t>
            </a:r>
            <a:br>
              <a:rPr lang="en-IE" dirty="0" smtClean="0">
                <a:solidFill>
                  <a:schemeClr val="tx1"/>
                </a:solidFill>
              </a:rPr>
            </a:br>
            <a:endParaRPr lang="en-IE" dirty="0" smtClean="0">
              <a:solidFill>
                <a:schemeClr val="tx1"/>
              </a:solidFill>
            </a:endParaRPr>
          </a:p>
          <a:p>
            <a:pPr marL="342900" lvl="1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dirty="0" smtClean="0"/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2B5BE0-0F80-427B-96F6-667074BB7C09}" type="slidenum">
              <a:rPr lang="en-IE" smtClean="0"/>
              <a:pPr>
                <a:defRPr/>
              </a:pPr>
              <a:t>5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/>
              <a:t>Teaching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52596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sz="2800" b="1" dirty="0" smtClean="0"/>
              <a:t>How did I engage and sustain students’ interest and attention during the lesson?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sz="2400" dirty="0" smtClean="0"/>
              <a:t>The students had </a:t>
            </a:r>
            <a:r>
              <a:rPr lang="en-IE" sz="2400" b="1" dirty="0" smtClean="0"/>
              <a:t>clear tasks </a:t>
            </a:r>
            <a:r>
              <a:rPr lang="en-IE" sz="2400" dirty="0"/>
              <a:t>of increasing complexity </a:t>
            </a:r>
            <a:r>
              <a:rPr lang="en-IE" sz="2400" dirty="0" smtClean="0"/>
              <a:t>to complete outlined on a worksheet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IE" sz="24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sz="2400" dirty="0" smtClean="0"/>
              <a:t>They were </a:t>
            </a:r>
            <a:r>
              <a:rPr lang="en-IE" sz="2400" b="1" dirty="0" smtClean="0"/>
              <a:t>building up to a final task </a:t>
            </a:r>
            <a:r>
              <a:rPr lang="en-IE" sz="2400" dirty="0" smtClean="0"/>
              <a:t>of drawing the circumcircle of  acute, obtuse and right angled triangles and could see that all the previous tasks were needed as prior knowledge for this task.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IE" sz="24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sz="24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FE21A-D371-41A2-B432-3CF4E7D0AFF3}" type="slidenum">
              <a:rPr lang="en-IE" smtClean="0"/>
              <a:pPr>
                <a:defRPr/>
              </a:pPr>
              <a:t>50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/>
              <a:t>Teaching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b="1" dirty="0"/>
              <a:t>How did I assess what students knew and understood during the </a:t>
            </a:r>
            <a:r>
              <a:rPr lang="en-IE" b="1" dirty="0" smtClean="0"/>
              <a:t>lesson?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dirty="0" smtClean="0"/>
              <a:t>I dragged the vertices of their GeoGebra constructions to see that they were “indestructible”</a:t>
            </a:r>
            <a:br>
              <a:rPr lang="en-IE" dirty="0" smtClean="0"/>
            </a:b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dirty="0" smtClean="0"/>
              <a:t>I asked students to write down the steps needed and then to carry out the construction of the circumcircle manually, emphasising accuracy.</a:t>
            </a:r>
            <a:br>
              <a:rPr lang="en-IE" dirty="0" smtClean="0"/>
            </a:b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dirty="0" smtClean="0"/>
              <a:t>Students  had to be able to construct the circumcircle for acute, right angled and obtuse angled triangles.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B13E9-B59E-407E-954B-F5A6B99DB9F8}" type="slidenum">
              <a:rPr lang="en-IE" smtClean="0"/>
              <a:pPr>
                <a:defRPr/>
              </a:pPr>
              <a:t>51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/>
              <a:t>Teaching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b="1" dirty="0"/>
              <a:t>How did I put closure to the </a:t>
            </a:r>
            <a:r>
              <a:rPr lang="en-IE" b="1" dirty="0" smtClean="0"/>
              <a:t>lesson?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Asking students to download GeoGebra and use the student CD to revise the construction</a:t>
            </a:r>
            <a:br>
              <a:rPr lang="en-IE" dirty="0" smtClean="0"/>
            </a:br>
            <a:endParaRPr lang="en-IE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Students had to repeat the manual construction for whichever triangle they had not constructed in class.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13FE0-A8F6-47C6-9A98-B0F36A6D64ED}" type="slidenum">
              <a:rPr lang="en-IE" smtClean="0"/>
              <a:pPr>
                <a:defRPr/>
              </a:pPr>
              <a:t>52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92"/>
            <a:ext cx="8229600" cy="1548000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u="none" dirty="0" smtClean="0"/>
              <a:t>Reflections on Lesson Study Process</a:t>
            </a:r>
            <a:endParaRPr lang="en-IE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IE" sz="3000" b="1" smtClean="0">
                <a:solidFill>
                  <a:srgbClr val="404040"/>
                </a:solidFill>
              </a:rPr>
              <a:t>Strengths &amp; Weaknesses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IE" sz="2200" smtClean="0">
                <a:solidFill>
                  <a:srgbClr val="404040"/>
                </a:solidFill>
              </a:rPr>
              <a:t>As a mathematics team how has Lesson Study impacted on the way we work with other colleagues?</a:t>
            </a:r>
          </a:p>
          <a:p>
            <a:pPr lvl="1" eaLnBrk="1" hangingPunct="1">
              <a:lnSpc>
                <a:spcPct val="90000"/>
              </a:lnSpc>
            </a:pPr>
            <a:r>
              <a:rPr lang="en-IE" sz="1900" smtClean="0">
                <a:solidFill>
                  <a:srgbClr val="404040"/>
                </a:solidFill>
              </a:rPr>
              <a:t>More collaboration on the learning occurring in a classroom</a:t>
            </a:r>
          </a:p>
          <a:p>
            <a:pPr lvl="1" eaLnBrk="1" hangingPunct="1">
              <a:lnSpc>
                <a:spcPct val="90000"/>
              </a:lnSpc>
            </a:pPr>
            <a:r>
              <a:rPr lang="en-IE" sz="1900" smtClean="0">
                <a:solidFill>
                  <a:srgbClr val="404040"/>
                </a:solidFill>
              </a:rPr>
              <a:t>Greater awareness of resources required</a:t>
            </a:r>
          </a:p>
          <a:p>
            <a:pPr lvl="1" eaLnBrk="1" hangingPunct="1">
              <a:lnSpc>
                <a:spcPct val="90000"/>
              </a:lnSpc>
            </a:pPr>
            <a:r>
              <a:rPr lang="en-IE" sz="1900" smtClean="0">
                <a:solidFill>
                  <a:srgbClr val="404040"/>
                </a:solidFill>
              </a:rPr>
              <a:t>Better use of ICT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IE" sz="2200" smtClean="0">
                <a:solidFill>
                  <a:srgbClr val="404040"/>
                </a:solidFill>
              </a:rPr>
              <a:t>Personally, how has Lesson Study supported my growth as a teacher?</a:t>
            </a:r>
          </a:p>
          <a:p>
            <a:pPr lvl="1" eaLnBrk="1" hangingPunct="1">
              <a:lnSpc>
                <a:spcPct val="90000"/>
              </a:lnSpc>
            </a:pPr>
            <a:r>
              <a:rPr lang="en-IE" sz="1900" smtClean="0">
                <a:solidFill>
                  <a:srgbClr val="404040"/>
                </a:solidFill>
              </a:rPr>
              <a:t>Realisation that planning cannot be overemphasised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IE" sz="2200" smtClean="0">
                <a:solidFill>
                  <a:srgbClr val="404040"/>
                </a:solidFill>
              </a:rPr>
              <a:t>Recommendations as to how Lesson Study could be integrated into a school context.</a:t>
            </a:r>
          </a:p>
          <a:p>
            <a:pPr lvl="1" eaLnBrk="1" hangingPunct="1">
              <a:lnSpc>
                <a:spcPct val="90000"/>
              </a:lnSpc>
            </a:pPr>
            <a:r>
              <a:rPr lang="en-IE" sz="1900" smtClean="0">
                <a:solidFill>
                  <a:srgbClr val="404040"/>
                </a:solidFill>
              </a:rPr>
              <a:t>As a means of self-evaluation </a:t>
            </a:r>
          </a:p>
          <a:p>
            <a:pPr lvl="1" eaLnBrk="1" hangingPunct="1">
              <a:lnSpc>
                <a:spcPct val="90000"/>
              </a:lnSpc>
            </a:pPr>
            <a:r>
              <a:rPr lang="en-IE" sz="1900" smtClean="0">
                <a:solidFill>
                  <a:srgbClr val="404040"/>
                </a:solidFill>
              </a:rPr>
              <a:t>Carried out during “Croke Park” hours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endParaRPr lang="en-IE" sz="1900" smtClean="0">
              <a:solidFill>
                <a:srgbClr val="404040"/>
              </a:solidFill>
            </a:endParaRPr>
          </a:p>
          <a:p>
            <a:pPr marL="0" indent="0" eaLnBrk="1" hangingPunct="1">
              <a:lnSpc>
                <a:spcPct val="90000"/>
              </a:lnSpc>
            </a:pPr>
            <a:endParaRPr lang="en-IE" sz="3000" smtClean="0">
              <a:solidFill>
                <a:srgbClr val="404040"/>
              </a:solidFill>
            </a:endParaRPr>
          </a:p>
          <a:p>
            <a:pPr marL="0" indent="0" eaLnBrk="1" hangingPunct="1">
              <a:lnSpc>
                <a:spcPct val="90000"/>
              </a:lnSpc>
            </a:pPr>
            <a:endParaRPr lang="en-IE" sz="3000" smtClean="0">
              <a:solidFill>
                <a:srgbClr val="4040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9CDFE-FF02-46CC-972C-5A2D05F63D10}" type="slidenum">
              <a:rPr lang="en-IE" smtClean="0"/>
              <a:pPr>
                <a:defRPr/>
              </a:pPr>
              <a:t>53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Introduction</a:t>
            </a:r>
            <a:r>
              <a:rPr lang="en-IE" b="1" dirty="0" smtClean="0"/>
              <a:t> 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b="1" dirty="0"/>
              <a:t>Why did we choose to focus on this mathematical area? </a:t>
            </a:r>
            <a:endParaRPr lang="en-IE" b="1" dirty="0" smtClean="0"/>
          </a:p>
          <a:p>
            <a:pPr marL="400050" lvl="2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dirty="0" smtClean="0">
                <a:solidFill>
                  <a:schemeClr val="tx1"/>
                </a:solidFill>
              </a:rPr>
              <a:t/>
            </a:r>
            <a:br>
              <a:rPr lang="en-IE" dirty="0" smtClean="0">
                <a:solidFill>
                  <a:schemeClr val="tx1"/>
                </a:solidFill>
              </a:rPr>
            </a:br>
            <a:endParaRPr lang="en-IE" dirty="0" smtClean="0">
              <a:solidFill>
                <a:schemeClr val="tx1"/>
              </a:solidFill>
            </a:endParaRPr>
          </a:p>
          <a:p>
            <a:pPr marL="342900" lvl="1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dirty="0" smtClean="0"/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B86EF-73E7-422D-AFA9-EA59BC6613C8}" type="slidenum">
              <a:rPr lang="en-IE" smtClean="0"/>
              <a:pPr>
                <a:defRPr/>
              </a:pPr>
              <a:t>6</a:t>
            </a:fld>
            <a:endParaRPr lang="en-IE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6488" y="4448175"/>
            <a:ext cx="48577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76488" y="2957513"/>
            <a:ext cx="43910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3" y="2513013"/>
            <a:ext cx="1311275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5350" y="4359275"/>
            <a:ext cx="133985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Introduction</a:t>
            </a:r>
            <a:r>
              <a:rPr lang="en-IE" b="1" dirty="0" smtClean="0"/>
              <a:t> 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4525962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b="1" dirty="0"/>
              <a:t>Learning </a:t>
            </a:r>
            <a:r>
              <a:rPr lang="en-IE" b="1" dirty="0" smtClean="0"/>
              <a:t>Outcomes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b="1" dirty="0" smtClean="0"/>
              <a:t>Working knowledge </a:t>
            </a:r>
            <a:r>
              <a:rPr lang="en-IE" dirty="0" smtClean="0"/>
              <a:t>of GeoGebra for geometry</a:t>
            </a:r>
            <a:br>
              <a:rPr lang="en-IE" dirty="0" smtClean="0"/>
            </a:br>
            <a:endParaRPr lang="en-IE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Use GeoGebra for </a:t>
            </a:r>
            <a:r>
              <a:rPr lang="en-IE" b="1" dirty="0" smtClean="0"/>
              <a:t>visualisation</a:t>
            </a:r>
            <a:r>
              <a:rPr lang="en-IE" b="1" dirty="0"/>
              <a:t>,</a:t>
            </a:r>
            <a:r>
              <a:rPr lang="en-IE" dirty="0"/>
              <a:t> aiding understanding </a:t>
            </a:r>
            <a:r>
              <a:rPr lang="en-IE" dirty="0" smtClean="0"/>
              <a:t>and problem </a:t>
            </a:r>
            <a:r>
              <a:rPr lang="en-IE" dirty="0"/>
              <a:t>solving </a:t>
            </a:r>
            <a:r>
              <a:rPr lang="en-IE" dirty="0" smtClean="0"/>
              <a:t/>
            </a:r>
            <a:br>
              <a:rPr lang="en-IE" dirty="0" smtClean="0"/>
            </a:br>
            <a:endParaRPr lang="en-IE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Produce </a:t>
            </a:r>
            <a:r>
              <a:rPr lang="en-IE" b="1" dirty="0" smtClean="0"/>
              <a:t>constructions</a:t>
            </a:r>
            <a:r>
              <a:rPr lang="en-IE" dirty="0" smtClean="0"/>
              <a:t> ( perpendicular bisector of a line, circumcentre and circumcircle of obtuse, acute and right angled triangles) using GeoGebra</a:t>
            </a:r>
            <a:br>
              <a:rPr lang="en-IE" dirty="0" smtClean="0"/>
            </a:br>
            <a:endParaRPr lang="en-IE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>
                <a:solidFill>
                  <a:schemeClr val="tx1"/>
                </a:solidFill>
              </a:rPr>
              <a:t>Appreciate </a:t>
            </a:r>
            <a:r>
              <a:rPr lang="en-IE" dirty="0">
                <a:solidFill>
                  <a:schemeClr val="tx1"/>
                </a:solidFill>
              </a:rPr>
              <a:t>that a construction </a:t>
            </a:r>
            <a:r>
              <a:rPr lang="en-IE" dirty="0" smtClean="0">
                <a:solidFill>
                  <a:schemeClr val="tx1"/>
                </a:solidFill>
              </a:rPr>
              <a:t>produced using GeoGebra should </a:t>
            </a:r>
            <a:r>
              <a:rPr lang="en-IE" dirty="0">
                <a:solidFill>
                  <a:schemeClr val="tx1"/>
                </a:solidFill>
              </a:rPr>
              <a:t>be </a:t>
            </a:r>
            <a:r>
              <a:rPr lang="en-IE" b="1" dirty="0">
                <a:solidFill>
                  <a:schemeClr val="tx1"/>
                </a:solidFill>
              </a:rPr>
              <a:t>“</a:t>
            </a:r>
            <a:r>
              <a:rPr lang="en-IE" b="1" dirty="0" smtClean="0">
                <a:solidFill>
                  <a:schemeClr val="tx1"/>
                </a:solidFill>
              </a:rPr>
              <a:t>indestructible”</a:t>
            </a:r>
            <a:r>
              <a:rPr lang="en-IE" dirty="0" smtClean="0">
                <a:solidFill>
                  <a:schemeClr val="tx1"/>
                </a:solidFill>
              </a:rPr>
              <a:t> and to check for this by dragging the vertices</a:t>
            </a:r>
            <a:r>
              <a:rPr lang="en-IE" dirty="0" smtClean="0"/>
              <a:t/>
            </a:r>
            <a:br>
              <a:rPr lang="en-IE" dirty="0" smtClean="0"/>
            </a:br>
            <a:endParaRPr lang="en-IE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Produce </a:t>
            </a:r>
            <a:r>
              <a:rPr lang="en-IE" b="1" dirty="0" smtClean="0"/>
              <a:t>accurate constructions </a:t>
            </a:r>
            <a:r>
              <a:rPr lang="en-IE" dirty="0" smtClean="0"/>
              <a:t>manually using what was learned from GeoGebra</a:t>
            </a:r>
            <a:br>
              <a:rPr lang="en-IE" dirty="0" smtClean="0"/>
            </a:b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AFBE27-1AB7-4DDE-BF89-D39A0CA8410D}" type="slidenum">
              <a:rPr lang="en-IE" smtClean="0"/>
              <a:pPr>
                <a:defRPr/>
              </a:pPr>
              <a:t>7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Introduction 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b="1" dirty="0"/>
              <a:t>Enduring </a:t>
            </a:r>
            <a:r>
              <a:rPr lang="en-IE" b="1" dirty="0" smtClean="0"/>
              <a:t>understandings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The importance of using </a:t>
            </a:r>
            <a:r>
              <a:rPr lang="en-IE" b="1" dirty="0" smtClean="0"/>
              <a:t>correct mathematical terminology </a:t>
            </a:r>
            <a:r>
              <a:rPr lang="en-IE" dirty="0" smtClean="0"/>
              <a:t>-improving literacy alongside numeracy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The importance of </a:t>
            </a:r>
            <a:r>
              <a:rPr lang="en-IE" b="1" dirty="0" smtClean="0"/>
              <a:t>accurate, clear work</a:t>
            </a:r>
            <a:r>
              <a:rPr lang="en-IE" dirty="0" smtClean="0"/>
              <a:t>:  GeoGebra gives excellent exemplars as a precursor to manual work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The </a:t>
            </a:r>
            <a:r>
              <a:rPr lang="en-IE" b="1" dirty="0" smtClean="0"/>
              <a:t>use of colour </a:t>
            </a:r>
            <a:r>
              <a:rPr lang="en-IE" dirty="0" smtClean="0"/>
              <a:t>to increase clarity </a:t>
            </a:r>
            <a:endParaRPr lang="en-IE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That discovery and exploration in a dynamic environment is a first step in </a:t>
            </a:r>
            <a:r>
              <a:rPr lang="en-IE" b="1" dirty="0" smtClean="0"/>
              <a:t>problem solving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The importance of looking for </a:t>
            </a:r>
            <a:r>
              <a:rPr lang="en-IE" b="1" dirty="0" smtClean="0"/>
              <a:t>patterns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That several examples supporting a statement do not constitute a proof.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Being able to produce </a:t>
            </a:r>
            <a:r>
              <a:rPr lang="en-IE" b="1" dirty="0" smtClean="0"/>
              <a:t>accurate constructions manually </a:t>
            </a:r>
            <a:r>
              <a:rPr lang="en-IE" dirty="0" smtClean="0"/>
              <a:t>with understanding.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IE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0AF68A-9749-4AFC-BEDC-1EECE39B1DBD}" type="slidenum">
              <a:rPr lang="en-IE" smtClean="0"/>
              <a:pPr>
                <a:defRPr/>
              </a:pPr>
              <a:t>8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53795-7AC9-419B-B1AA-44077BA6464D}" type="slidenum">
              <a:rPr lang="en-IE" smtClean="0"/>
              <a:pPr>
                <a:defRPr/>
              </a:pPr>
              <a:t>9</a:t>
            </a:fld>
            <a:endParaRPr lang="en-IE"/>
          </a:p>
        </p:txBody>
      </p:sp>
      <p:sp>
        <p:nvSpPr>
          <p:cNvPr id="5" name="Rectangle 4"/>
          <p:cNvSpPr/>
          <p:nvPr/>
        </p:nvSpPr>
        <p:spPr>
          <a:xfrm>
            <a:off x="1963738" y="80963"/>
            <a:ext cx="5216525" cy="62277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3568" y="27856"/>
            <a:ext cx="8229600" cy="1143000"/>
          </a:xfrm>
          <a:extLst/>
        </p:spPr>
        <p:txBody>
          <a:bodyPr/>
          <a:lstStyle/>
          <a:p>
            <a:pPr>
              <a:defRPr/>
            </a:pPr>
            <a:r>
              <a:rPr lang="en-IE" sz="2800" u="none" dirty="0" smtClean="0"/>
              <a:t>Introductory sheet: “Welcome to GeoGebra”</a:t>
            </a:r>
            <a:endParaRPr lang="en-IE" sz="2800" u="non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/>
          <a:srcRect b="3257"/>
          <a:stretch/>
        </p:blipFill>
        <p:spPr bwMode="auto">
          <a:xfrm>
            <a:off x="1985963" y="981075"/>
            <a:ext cx="4530725" cy="532765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8137</TotalTime>
  <Words>1109</Words>
  <Application>Microsoft Office PowerPoint</Application>
  <PresentationFormat>On-screen Show (4:3)</PresentationFormat>
  <Paragraphs>324</Paragraphs>
  <Slides>53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Maths Counts  Insights into Lesson Study</vt:lpstr>
      <vt:lpstr>PowerPoint Presentation</vt:lpstr>
      <vt:lpstr>Insights into Lesson Study</vt:lpstr>
      <vt:lpstr>Introduction</vt:lpstr>
      <vt:lpstr>Introduction </vt:lpstr>
      <vt:lpstr>Introduction </vt:lpstr>
      <vt:lpstr>Introduction </vt:lpstr>
      <vt:lpstr>Introduction </vt:lpstr>
      <vt:lpstr>Introductory sheet: “Welcome to GeoGebra”</vt:lpstr>
      <vt:lpstr>Introduction</vt:lpstr>
      <vt:lpstr>Reflections on the Lesson</vt:lpstr>
      <vt:lpstr> Student Learning   </vt:lpstr>
      <vt:lpstr>Worksheet + Student work</vt:lpstr>
      <vt:lpstr>Student work</vt:lpstr>
      <vt:lpstr>Student work</vt:lpstr>
      <vt:lpstr>Worksheet + Student work</vt:lpstr>
      <vt:lpstr>Student Work</vt:lpstr>
      <vt:lpstr>Student Work</vt:lpstr>
      <vt:lpstr>Worksheet + Student work</vt:lpstr>
      <vt:lpstr>Student work</vt:lpstr>
      <vt:lpstr>Data collected</vt:lpstr>
      <vt:lpstr>Worksheet + Student work</vt:lpstr>
      <vt:lpstr>Student work</vt:lpstr>
      <vt:lpstr>Student work</vt:lpstr>
      <vt:lpstr>Worksheet + student work</vt:lpstr>
      <vt:lpstr>Student Work</vt:lpstr>
      <vt:lpstr>Student work</vt:lpstr>
      <vt:lpstr>Student work</vt:lpstr>
      <vt:lpstr>Task 6</vt:lpstr>
      <vt:lpstr>Manual Construction</vt:lpstr>
      <vt:lpstr>Manual Construction</vt:lpstr>
      <vt:lpstr>Student Work </vt:lpstr>
      <vt:lpstr>Student Work </vt:lpstr>
      <vt:lpstr>Student Work </vt:lpstr>
      <vt:lpstr>Student Work </vt:lpstr>
      <vt:lpstr>Student Learning</vt:lpstr>
      <vt:lpstr>Reflections on the Lesson</vt:lpstr>
      <vt:lpstr>Student Understanding</vt:lpstr>
      <vt:lpstr>PowerPoint Presentation</vt:lpstr>
      <vt:lpstr>Common Misconceptions/Knowledge Gap</vt:lpstr>
      <vt:lpstr>Student work</vt:lpstr>
      <vt:lpstr>Common Misconceptions</vt:lpstr>
      <vt:lpstr>Common Misconceptions</vt:lpstr>
      <vt:lpstr>Common Misconceptions</vt:lpstr>
      <vt:lpstr>Common Misconceptions</vt:lpstr>
      <vt:lpstr>Common Misconceptions/Gaps</vt:lpstr>
      <vt:lpstr>Addressing Misconceptions </vt:lpstr>
      <vt:lpstr>Summary</vt:lpstr>
      <vt:lpstr>Teaching Strategies </vt:lpstr>
      <vt:lpstr>Teaching Strategies</vt:lpstr>
      <vt:lpstr>Teaching Strategies</vt:lpstr>
      <vt:lpstr>Teaching Strategies</vt:lpstr>
      <vt:lpstr>Reflections on Lesson Study Process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</dc:creator>
  <cp:lastModifiedBy>Anne</cp:lastModifiedBy>
  <cp:revision>247</cp:revision>
  <cp:lastPrinted>2013-10-13T09:44:45Z</cp:lastPrinted>
  <dcterms:created xsi:type="dcterms:W3CDTF">2013-08-28T18:56:52Z</dcterms:created>
  <dcterms:modified xsi:type="dcterms:W3CDTF">2013-11-21T09:53:19Z</dcterms:modified>
</cp:coreProperties>
</file>