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7"/>
  </p:notesMasterIdLst>
  <p:sldIdLst>
    <p:sldId id="256" r:id="rId2"/>
    <p:sldId id="257" r:id="rId3"/>
    <p:sldId id="290" r:id="rId4"/>
    <p:sldId id="289" r:id="rId5"/>
    <p:sldId id="300" r:id="rId6"/>
    <p:sldId id="286" r:id="rId7"/>
    <p:sldId id="288" r:id="rId8"/>
    <p:sldId id="301" r:id="rId9"/>
    <p:sldId id="299" r:id="rId10"/>
    <p:sldId id="274" r:id="rId11"/>
    <p:sldId id="293" r:id="rId12"/>
    <p:sldId id="259" r:id="rId13"/>
    <p:sldId id="287" r:id="rId14"/>
    <p:sldId id="295" r:id="rId15"/>
    <p:sldId id="296" r:id="rId16"/>
    <p:sldId id="318" r:id="rId17"/>
    <p:sldId id="319" r:id="rId18"/>
    <p:sldId id="320" r:id="rId19"/>
    <p:sldId id="313" r:id="rId20"/>
    <p:sldId id="297" r:id="rId21"/>
    <p:sldId id="298" r:id="rId22"/>
    <p:sldId id="303" r:id="rId23"/>
    <p:sldId id="304" r:id="rId24"/>
    <p:sldId id="305" r:id="rId25"/>
    <p:sldId id="260" r:id="rId26"/>
    <p:sldId id="291" r:id="rId27"/>
    <p:sldId id="314" r:id="rId28"/>
    <p:sldId id="315" r:id="rId29"/>
    <p:sldId id="316" r:id="rId30"/>
    <p:sldId id="317" r:id="rId31"/>
    <p:sldId id="302" r:id="rId32"/>
    <p:sldId id="306" r:id="rId33"/>
    <p:sldId id="268" r:id="rId34"/>
    <p:sldId id="267" r:id="rId35"/>
    <p:sldId id="278" r:id="rId36"/>
    <p:sldId id="280" r:id="rId37"/>
    <p:sldId id="281" r:id="rId38"/>
    <p:sldId id="308" r:id="rId39"/>
    <p:sldId id="309" r:id="rId40"/>
    <p:sldId id="310" r:id="rId41"/>
    <p:sldId id="294" r:id="rId42"/>
    <p:sldId id="311" r:id="rId43"/>
    <p:sldId id="312" r:id="rId44"/>
    <p:sldId id="265" r:id="rId45"/>
    <p:sldId id="30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732" autoAdjust="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hg6qcgoay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1) Introduction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C00000"/>
                </a:solidFill>
              </a:rPr>
              <a:t>Enduring </a:t>
            </a:r>
            <a:r>
              <a:rPr lang="en-IE" b="1" dirty="0" smtClean="0">
                <a:solidFill>
                  <a:srgbClr val="C00000"/>
                </a:solidFill>
              </a:rPr>
              <a:t>understandings: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IE" b="1" i="1" dirty="0" smtClean="0">
                <a:solidFill>
                  <a:srgbClr val="C00000"/>
                </a:solidFill>
              </a:rPr>
              <a:t>	</a:t>
            </a:r>
            <a:r>
              <a:rPr lang="en-IE" b="1" i="1" dirty="0" smtClean="0"/>
              <a:t>What do I want the students to take and keep with them for the future?</a:t>
            </a:r>
            <a:endParaRPr lang="en-IE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“How do we study for Maths?”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Create a habit.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Linking topics- have we seen some of this before!!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IE" dirty="0" smtClean="0"/>
              <a:t>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1) Introduction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i="1" dirty="0" smtClean="0">
                <a:solidFill>
                  <a:srgbClr val="C00000"/>
                </a:solidFill>
              </a:rPr>
              <a:t>Why did we choose to focus on this area?</a:t>
            </a:r>
          </a:p>
          <a:p>
            <a:pPr>
              <a:buNone/>
            </a:pPr>
            <a:endParaRPr lang="en-IE" dirty="0" smtClean="0"/>
          </a:p>
          <a:p>
            <a:pPr lvl="1"/>
            <a:r>
              <a:rPr lang="en-IE" dirty="0" smtClean="0"/>
              <a:t>Work colleagues in other subjects </a:t>
            </a:r>
          </a:p>
          <a:p>
            <a:pPr lvl="1"/>
            <a:r>
              <a:rPr lang="en-IE" dirty="0" smtClean="0"/>
              <a:t>Review of any topic is highly important</a:t>
            </a:r>
          </a:p>
          <a:p>
            <a:pPr lvl="1"/>
            <a:r>
              <a:rPr lang="en-IE" dirty="0" smtClean="0"/>
              <a:t>Its not all about ‘The Test’, assessment can take many forms!!</a:t>
            </a:r>
          </a:p>
          <a:p>
            <a:pPr lvl="1"/>
            <a:endParaRPr lang="en-IE" dirty="0" smtClean="0"/>
          </a:p>
          <a:p>
            <a:pPr>
              <a:buNone/>
            </a:pP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2) Student Learning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C00000"/>
                </a:solidFill>
              </a:rPr>
              <a:t>Data Collected from the Lesson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IE" dirty="0" smtClean="0"/>
              <a:t>Academic e.g. Samples of students’ work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IE" dirty="0" smtClean="0"/>
              <a:t>Motivation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IE" dirty="0" smtClean="0"/>
              <a:t>Social Behaviour	</a:t>
            </a:r>
          </a:p>
          <a:p>
            <a:pPr marL="571500" indent="-57150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Statistics Mind Map JC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pic>
        <p:nvPicPr>
          <p:cNvPr id="1026" name="Picture 2" descr="C:\Users\MCS\Pictures\Statistics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72702"/>
            <a:ext cx="8964488" cy="542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Statistics Mind Map JC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pic>
        <p:nvPicPr>
          <p:cNvPr id="3074" name="Picture 2" descr="C:\Users\MCS\Pictures\sta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Statistics Mind Map LC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pic>
        <p:nvPicPr>
          <p:cNvPr id="4098" name="Picture 2" descr="C:\Users\MCS\Pictures\stat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5448"/>
            <a:ext cx="8964488" cy="555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Calculus LC/OL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pic>
        <p:nvPicPr>
          <p:cNvPr id="5122" name="Picture 2" descr="C:\Users\MCS\AppData\Local\Microsoft\Windows\Temporary Internet Files\Content.IE5\MBW3E5GP\photo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467544" y="1268760"/>
            <a:ext cx="842493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Calculus LC/OL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6147" name="Picture 3" descr="C:\Users\MCS\AppData\Local\Microsoft\Windows\Temporary Internet Files\Content.IE5\1T1NUURB\photo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539552" y="1268760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Calculus LC/OL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pic>
        <p:nvPicPr>
          <p:cNvPr id="7170" name="Picture 2" descr="C:\Users\MCS\AppData\Local\Microsoft\Windows\Temporary Internet Files\Content.IE5\UJSL946U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9552" y="1341438"/>
            <a:ext cx="8424935" cy="525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Geometry Mind Map 1</a:t>
            </a:r>
            <a:r>
              <a:rPr lang="en-IE" baseline="30000" dirty="0" smtClean="0"/>
              <a:t>st</a:t>
            </a:r>
            <a:r>
              <a:rPr lang="en-IE" dirty="0" smtClean="0"/>
              <a:t> Year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pic>
        <p:nvPicPr>
          <p:cNvPr id="1026" name="Picture 2" descr="C:\Users\MCS\Downloads\phot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323528" y="1268760"/>
            <a:ext cx="85324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/>
              <a:t>Presenter:	</a:t>
            </a:r>
            <a:r>
              <a:rPr lang="en-IE" dirty="0" smtClean="0"/>
              <a:t>Gary Flanagan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Level: 		</a:t>
            </a:r>
            <a:r>
              <a:rPr lang="en-IE" dirty="0" smtClean="0"/>
              <a:t>Junior and Senior Cycle</a:t>
            </a:r>
          </a:p>
          <a:p>
            <a:r>
              <a:rPr lang="en-IE" b="1" dirty="0" smtClean="0"/>
              <a:t>Title: 		</a:t>
            </a:r>
          </a:p>
          <a:p>
            <a:pPr>
              <a:buNone/>
            </a:pPr>
            <a:r>
              <a:rPr lang="en-IE" b="1" dirty="0" smtClean="0"/>
              <a:t>		</a:t>
            </a:r>
            <a:r>
              <a:rPr lang="en-IE" b="1" u="sng" dirty="0" smtClean="0"/>
              <a:t>‘</a:t>
            </a:r>
            <a:r>
              <a:rPr lang="en-IE" u="sng" dirty="0" smtClean="0"/>
              <a:t>Uses of Mind Maps in Mathematics’</a:t>
            </a:r>
            <a:endParaRPr lang="en-IE" u="sng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4098" name="Picture 2" descr="C:\Users\MCS\Pictures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8064896" cy="102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Geometry Mind Map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  <p:pic>
        <p:nvPicPr>
          <p:cNvPr id="5122" name="Picture 2" descr="C:\Users\MCS\Pictures\Ge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Geometry Mind Map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  <p:pic>
        <p:nvPicPr>
          <p:cNvPr id="6146" name="Picture 2" descr="C:\Users\MCS\Pictures\geometr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196752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Algebra Mind Map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8" y="1340768"/>
            <a:ext cx="86425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/>
          <a:lstStyle/>
          <a:p>
            <a:r>
              <a:rPr lang="en-IE" u="none" dirty="0" smtClean="0"/>
              <a:t>Complex Number Mind Map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p:pic>
        <p:nvPicPr>
          <p:cNvPr id="3" name="Content Placeholder 2" descr="C:\Users\MCS\AppData\Local\Microsoft\Windows\Temporary Internet Files\Content.IE5\1T1NUURB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n-IE" u="none" dirty="0" smtClean="0"/>
              <a:t>Probability Mind Map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6260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2) 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C00000"/>
                </a:solidFill>
              </a:rPr>
              <a:t>Reflections on Student Learning </a:t>
            </a:r>
            <a:r>
              <a:rPr lang="en-IE" dirty="0" smtClean="0">
                <a:solidFill>
                  <a:srgbClr val="C00000"/>
                </a:solidFill>
              </a:rPr>
              <a:t>: </a:t>
            </a:r>
            <a:r>
              <a:rPr lang="en-IE" b="1" i="1" dirty="0" smtClean="0">
                <a:solidFill>
                  <a:srgbClr val="C00000"/>
                </a:solidFill>
              </a:rPr>
              <a:t>How did it go?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C00000"/>
                </a:solidFill>
              </a:rPr>
              <a:t>Initially</a:t>
            </a:r>
            <a:r>
              <a:rPr lang="en-IE" dirty="0" smtClean="0"/>
              <a:t> they found the idea </a:t>
            </a:r>
            <a:r>
              <a:rPr lang="en-IE" dirty="0" smtClean="0">
                <a:solidFill>
                  <a:srgbClr val="C00000"/>
                </a:solidFill>
              </a:rPr>
              <a:t>difficult</a:t>
            </a:r>
            <a:r>
              <a:rPr lang="en-IE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C00000"/>
                </a:solidFill>
              </a:rPr>
              <a:t>Group/Paired</a:t>
            </a:r>
            <a:r>
              <a:rPr lang="en-IE" dirty="0" smtClean="0"/>
              <a:t> work helped.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Certain topics were difficult to develop.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actually </a:t>
            </a:r>
            <a:r>
              <a:rPr lang="en-IE" u="sng" dirty="0" smtClean="0">
                <a:solidFill>
                  <a:srgbClr val="C00000"/>
                </a:solidFill>
              </a:rPr>
              <a:t>ENJOYED</a:t>
            </a:r>
            <a:r>
              <a:rPr lang="en-IE" dirty="0" smtClean="0"/>
              <a:t> doing mind maps.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Its fully </a:t>
            </a:r>
            <a:r>
              <a:rPr lang="en-IE" dirty="0" smtClean="0">
                <a:solidFill>
                  <a:srgbClr val="C00000"/>
                </a:solidFill>
              </a:rPr>
              <a:t>inclusive</a:t>
            </a:r>
            <a:r>
              <a:rPr lang="en-IE" dirty="0" smtClean="0"/>
              <a:t>, students of all abilities can do a mind map.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My best students did not buy into the idea as enthusiastically and felt it was a waste of time!!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3) Teaching Strategies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IE" sz="2800" b="1" i="1" dirty="0" smtClean="0"/>
              <a:t>	</a:t>
            </a:r>
            <a:r>
              <a:rPr lang="en-IE" sz="2800" b="1" i="1" dirty="0" smtClean="0">
                <a:solidFill>
                  <a:srgbClr val="C00000"/>
                </a:solidFill>
              </a:rPr>
              <a:t>Things to think about before you start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Create a template for weaker groups.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Use pairs or group-work to get students to generate discussion.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Perhaps reward best mind map with display on the wall or a small prize.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Let THEM make decisions!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TEMPLATE Probability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pic>
        <p:nvPicPr>
          <p:cNvPr id="2050" name="Picture 2" descr="C:\Users\MCS\AppData\Local\Microsoft\Windows\Temporary Internet Files\Content.IE5\1T1NUURB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51520" y="1340768"/>
            <a:ext cx="889248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Template Probability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pic>
        <p:nvPicPr>
          <p:cNvPr id="1026" name="Picture 2" descr="C:\Users\MCS\AppData\Local\Microsoft\Windows\Temporary Internet Files\Content.IE5\45DGGG1S\phot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323528" y="1268760"/>
            <a:ext cx="8568952" cy="544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Template Probability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  <p:pic>
        <p:nvPicPr>
          <p:cNvPr id="3075" name="Picture 3" descr="C:\Users\MCS\AppData\Local\Microsoft\Windows\Temporary Internet Files\Content.IE5\1T1NUURB\photo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611560" y="1268760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Exercise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	</a:t>
            </a:r>
            <a:r>
              <a:rPr lang="en-IE" dirty="0" smtClean="0">
                <a:hlinkClick r:id="rId2"/>
              </a:rPr>
              <a:t>http://www.youtube.com/watch?v=Ahg6qcgoay4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Sometimes you get so focused on the detail, you miss important things that are happening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Inclusive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  <p:pic>
        <p:nvPicPr>
          <p:cNvPr id="4098" name="Picture 2" descr="C:\Users\MCS\AppData\Local\Microsoft\Windows\Temporary Internet Files\Content.IE5\UJSL946U\phot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611560" y="1341438"/>
            <a:ext cx="7920879" cy="5111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3) Teaching Strategies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smtClean="0"/>
              <a:t>We can use </a:t>
            </a:r>
            <a:r>
              <a:rPr lang="en-IE" b="1" i="1" dirty="0" smtClean="0"/>
              <a:t>ICT </a:t>
            </a:r>
            <a:r>
              <a:rPr lang="en-IE" i="1" dirty="0" smtClean="0"/>
              <a:t>quite effectively to display a topic using mind maps. </a:t>
            </a:r>
          </a:p>
          <a:p>
            <a:endParaRPr lang="en-IE" i="1" dirty="0" smtClean="0"/>
          </a:p>
          <a:p>
            <a:r>
              <a:rPr lang="en-IE" i="1" dirty="0" smtClean="0"/>
              <a:t>[ demonstrate free </a:t>
            </a:r>
            <a:r>
              <a:rPr lang="en-IE" i="1" dirty="0" err="1" smtClean="0"/>
              <a:t>mindmap</a:t>
            </a:r>
            <a:r>
              <a:rPr lang="en-IE" i="1" dirty="0" smtClean="0"/>
              <a:t> app]</a:t>
            </a:r>
          </a:p>
          <a:p>
            <a:endParaRPr lang="en-IE" i="1" dirty="0" smtClean="0"/>
          </a:p>
          <a:p>
            <a:pPr>
              <a:buNone/>
            </a:pPr>
            <a:endParaRPr lang="en-IE" i="1" dirty="0" smtClean="0"/>
          </a:p>
          <a:p>
            <a:r>
              <a:rPr lang="en-IE" sz="2000" i="1" dirty="0" smtClean="0"/>
              <a:t>Demonstrate software</a:t>
            </a:r>
            <a:endParaRPr lang="en-IE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3) Teaching Strategies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Mind maps that are done as presentations on </a:t>
            </a:r>
            <a:r>
              <a:rPr lang="en-IE" b="1" i="1" u="sng" dirty="0" smtClean="0">
                <a:solidFill>
                  <a:srgbClr val="C00000"/>
                </a:solidFill>
              </a:rPr>
              <a:t>PREZI!!!!</a:t>
            </a:r>
          </a:p>
          <a:p>
            <a:endParaRPr lang="en-IE" b="1" i="1" u="sng" dirty="0" smtClean="0"/>
          </a:p>
          <a:p>
            <a:r>
              <a:rPr lang="en-IE" b="1" i="1" u="sng" dirty="0" smtClean="0"/>
              <a:t>[ Mind map using “</a:t>
            </a:r>
            <a:r>
              <a:rPr lang="en-IE" b="1" i="1" u="sng" dirty="0" err="1" smtClean="0"/>
              <a:t>Prezi</a:t>
            </a:r>
            <a:r>
              <a:rPr lang="en-IE" b="1" i="1" u="sng" dirty="0" smtClean="0"/>
              <a:t>” software]</a:t>
            </a:r>
          </a:p>
          <a:p>
            <a:pPr>
              <a:buNone/>
            </a:pPr>
            <a:endParaRPr lang="en-IE" b="1" i="1" u="sng" dirty="0" smtClean="0"/>
          </a:p>
          <a:p>
            <a:r>
              <a:rPr lang="en-IE" sz="2800" dirty="0" smtClean="0"/>
              <a:t>These are just some useful tools that enhance the experience of visual learners.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</a:t>
            </a:r>
            <a:r>
              <a:rPr lang="en-IE" u="none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IE" b="1" i="1" dirty="0" smtClean="0">
                <a:solidFill>
                  <a:srgbClr val="C00000"/>
                </a:solidFill>
              </a:rPr>
              <a:t>	How did I engage and sustain students’ interest and attention during the lesson?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Trust the Students to try themselves.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Encourage discussion in groups or pairs.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Normally the fear of having to present to the class will ensure that they stay ON-TASK!!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Provide paper/colour for them to use (does it feel like Maths anymore??)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i="1" dirty="0" smtClean="0"/>
              <a:t>     </a:t>
            </a:r>
            <a:r>
              <a:rPr lang="en-IE" b="1" i="1" dirty="0" smtClean="0">
                <a:solidFill>
                  <a:srgbClr val="C00000"/>
                </a:solidFill>
              </a:rPr>
              <a:t>What </a:t>
            </a:r>
            <a:r>
              <a:rPr lang="en-IE" b="1" i="1" dirty="0">
                <a:solidFill>
                  <a:srgbClr val="C00000"/>
                </a:solidFill>
              </a:rPr>
              <a:t>did I notice about my own teaching?</a:t>
            </a:r>
            <a:endParaRPr lang="en-IE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would have told students to “study chapter 3”. Mind map is a more positive approach.</a:t>
            </a:r>
            <a:endParaRPr lang="en-IE" sz="2800" dirty="0" smtClean="0"/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IE" dirty="0" smtClean="0"/>
              <a:t>I do find that as a result of the mind map approach students are spending </a:t>
            </a:r>
            <a:r>
              <a:rPr lang="en-IE" dirty="0" smtClean="0">
                <a:solidFill>
                  <a:srgbClr val="C00000"/>
                </a:solidFill>
              </a:rPr>
              <a:t>LONGER</a:t>
            </a:r>
            <a:r>
              <a:rPr lang="en-IE" dirty="0" smtClean="0"/>
              <a:t> and being a little more </a:t>
            </a:r>
            <a:r>
              <a:rPr lang="en-IE" dirty="0" smtClean="0">
                <a:solidFill>
                  <a:srgbClr val="C00000"/>
                </a:solidFill>
              </a:rPr>
              <a:t>thorough</a:t>
            </a:r>
            <a:r>
              <a:rPr lang="en-IE" dirty="0" smtClean="0"/>
              <a:t> in revising.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IE" dirty="0" smtClean="0"/>
              <a:t>And I as a teacher find myself discussing and reviewing topics more.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Strategies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IE" b="1" i="1" dirty="0" smtClean="0">
                <a:solidFill>
                  <a:srgbClr val="C00000"/>
                </a:solidFill>
              </a:rPr>
              <a:t>	Was </a:t>
            </a:r>
            <a:r>
              <a:rPr lang="en-IE" b="1" i="1" dirty="0">
                <a:solidFill>
                  <a:srgbClr val="C00000"/>
                </a:solidFill>
              </a:rPr>
              <a:t>it difficult to facilitate and sustain communication and collaboration during the lesson?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Prompting was needed to get started.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Very much ‘</a:t>
            </a:r>
            <a:r>
              <a:rPr lang="en-IE" dirty="0" smtClean="0">
                <a:solidFill>
                  <a:srgbClr val="C00000"/>
                </a:solidFill>
              </a:rPr>
              <a:t>Student Led</a:t>
            </a:r>
            <a:r>
              <a:rPr lang="en-IE" dirty="0" smtClean="0"/>
              <a:t>’.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Good idea to circle the room and ask “</a:t>
            </a:r>
            <a:r>
              <a:rPr lang="en-IE" dirty="0" smtClean="0">
                <a:solidFill>
                  <a:srgbClr val="C00000"/>
                </a:solidFill>
              </a:rPr>
              <a:t>Why</a:t>
            </a:r>
            <a:r>
              <a:rPr lang="en-IE" dirty="0" smtClean="0"/>
              <a:t> are you including/not including that?”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Always give students opportunity to </a:t>
            </a:r>
            <a:r>
              <a:rPr lang="en-IE" dirty="0" smtClean="0">
                <a:solidFill>
                  <a:srgbClr val="C00000"/>
                </a:solidFill>
              </a:rPr>
              <a:t>present</a:t>
            </a:r>
            <a:r>
              <a:rPr lang="en-IE" dirty="0" smtClean="0"/>
              <a:t> their interpretation of their mind map.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</a:t>
            </a:r>
            <a:r>
              <a:rPr lang="en-IE" u="none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IE" b="1" i="1" dirty="0" smtClean="0">
                <a:solidFill>
                  <a:srgbClr val="C00000"/>
                </a:solidFill>
              </a:rPr>
              <a:t>	How </a:t>
            </a:r>
            <a:r>
              <a:rPr lang="en-IE" b="1" i="1" dirty="0">
                <a:solidFill>
                  <a:srgbClr val="C00000"/>
                </a:solidFill>
              </a:rPr>
              <a:t>did I assess what students knew and understood during the lesson</a:t>
            </a:r>
            <a:r>
              <a:rPr lang="en-IE" b="1" i="1" dirty="0" smtClean="0">
                <a:solidFill>
                  <a:srgbClr val="C0000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b="1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quality of the mind map.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quantity of the mind map.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level of explanation that the student can give to their mind map.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</a:t>
            </a:r>
            <a:r>
              <a:rPr lang="en-IE" u="none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IE" b="1" i="1" dirty="0" smtClean="0"/>
              <a:t>	</a:t>
            </a:r>
            <a:r>
              <a:rPr lang="en-IE" b="1" i="1" dirty="0" smtClean="0">
                <a:solidFill>
                  <a:srgbClr val="C00000"/>
                </a:solidFill>
              </a:rPr>
              <a:t>How </a:t>
            </a:r>
            <a:r>
              <a:rPr lang="en-IE" b="1" i="1" dirty="0">
                <a:solidFill>
                  <a:srgbClr val="C00000"/>
                </a:solidFill>
              </a:rPr>
              <a:t>did I put closure to the lesson?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Put best mind map on the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Get students to put their mind maps into a folder.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If there is a related topic (Patterns &amp; Line) use mind map to do a quick revision of related topic.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3) Teaching </a:t>
            </a:r>
            <a:r>
              <a:rPr lang="en-IE" u="none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C00000"/>
                </a:solidFill>
              </a:rPr>
              <a:t>What </a:t>
            </a:r>
            <a:r>
              <a:rPr lang="en-IE" b="1" dirty="0">
                <a:solidFill>
                  <a:srgbClr val="C00000"/>
                </a:solidFill>
              </a:rPr>
              <a:t>understandings have I developed regarding teaching strategies </a:t>
            </a:r>
            <a:r>
              <a:rPr lang="en-IE" b="1" dirty="0" smtClean="0">
                <a:solidFill>
                  <a:srgbClr val="C00000"/>
                </a:solidFill>
              </a:rPr>
              <a:t>for </a:t>
            </a:r>
            <a:r>
              <a:rPr lang="en-IE" b="1" dirty="0">
                <a:solidFill>
                  <a:srgbClr val="C00000"/>
                </a:solidFill>
              </a:rPr>
              <a:t>this topic as a result of my involvement in Lesson </a:t>
            </a:r>
            <a:r>
              <a:rPr lang="en-IE" b="1" dirty="0" smtClean="0">
                <a:solidFill>
                  <a:srgbClr val="C00000"/>
                </a:solidFill>
              </a:rPr>
              <a:t>Study?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Need to allow </a:t>
            </a:r>
            <a:r>
              <a:rPr lang="en-IE" b="1" dirty="0" smtClean="0">
                <a:solidFill>
                  <a:srgbClr val="C00000"/>
                </a:solidFill>
              </a:rPr>
              <a:t>more time </a:t>
            </a:r>
            <a:r>
              <a:rPr lang="en-IE" dirty="0" smtClean="0"/>
              <a:t>at the start of the lesson to enable students to develop a clear understanding of the task required.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Classroom will be </a:t>
            </a:r>
            <a:r>
              <a:rPr lang="en-IE" b="1" dirty="0" smtClean="0">
                <a:solidFill>
                  <a:srgbClr val="C00000"/>
                </a:solidFill>
              </a:rPr>
              <a:t>noisy</a:t>
            </a:r>
            <a:r>
              <a:rPr lang="en-IE" dirty="0" smtClean="0"/>
              <a:t> – but that’s </a:t>
            </a:r>
            <a:r>
              <a:rPr lang="en-IE" b="1" dirty="0" smtClean="0">
                <a:solidFill>
                  <a:srgbClr val="C00000"/>
                </a:solidFill>
              </a:rPr>
              <a:t>OK!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Encourage more student/ teacher and student/student </a:t>
            </a:r>
            <a:r>
              <a:rPr lang="en-IE" b="1" dirty="0" smtClean="0">
                <a:solidFill>
                  <a:srgbClr val="C00000"/>
                </a:solidFill>
              </a:rPr>
              <a:t>discussion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4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4) Strengths &amp; Weaknesses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Strengths &amp; Weaknesses of this lesson Study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C00000"/>
                </a:solidFill>
              </a:rPr>
              <a:t>	Strengths</a:t>
            </a:r>
          </a:p>
          <a:p>
            <a:pPr lvl="1"/>
            <a:r>
              <a:rPr lang="en-IE" sz="2400" dirty="0" smtClean="0"/>
              <a:t>Can be adopted to any topic (or subject).</a:t>
            </a:r>
          </a:p>
          <a:p>
            <a:pPr lvl="1"/>
            <a:r>
              <a:rPr lang="en-IE" sz="2400" dirty="0" smtClean="0"/>
              <a:t>Gets students to make decisions on what they feel the most important facets to the topic are.</a:t>
            </a:r>
          </a:p>
          <a:p>
            <a:pPr lvl="1"/>
            <a:r>
              <a:rPr lang="en-IE" sz="2400" dirty="0" smtClean="0"/>
              <a:t>Students take more ownership of their work.</a:t>
            </a:r>
          </a:p>
          <a:p>
            <a:pPr lvl="1"/>
            <a:r>
              <a:rPr lang="en-IE" sz="2400" dirty="0" smtClean="0"/>
              <a:t>One page per topic is a great study aid.</a:t>
            </a:r>
          </a:p>
          <a:p>
            <a:pPr lvl="1"/>
            <a:r>
              <a:rPr lang="en-IE" sz="2400" dirty="0" smtClean="0"/>
              <a:t>I feel that there is an improvement in tests as a result of doing a mind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0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Today’s Theme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i="1" dirty="0" smtClean="0"/>
              <a:t>Approximately 65% of the population are </a:t>
            </a:r>
            <a:r>
              <a:rPr lang="en-IE" i="1" dirty="0" smtClean="0">
                <a:solidFill>
                  <a:srgbClr val="FF0000"/>
                </a:solidFill>
              </a:rPr>
              <a:t>visual</a:t>
            </a:r>
            <a:r>
              <a:rPr lang="en-IE" i="1" dirty="0" smtClean="0"/>
              <a:t> learners</a:t>
            </a:r>
            <a:r>
              <a:rPr lang="en-IE" dirty="0" smtClean="0"/>
              <a:t>. 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sz="2400" dirty="0" smtClean="0"/>
              <a:t>-</a:t>
            </a:r>
            <a:r>
              <a:rPr lang="en-IE" sz="2400" i="1" dirty="0" smtClean="0"/>
              <a:t> </a:t>
            </a:r>
            <a:r>
              <a:rPr lang="fi-FI" sz="2400" b="1" dirty="0" smtClean="0"/>
              <a:t>Jonassen et al </a:t>
            </a:r>
            <a:r>
              <a:rPr lang="fi-FI" sz="2400" b="1" i="1" dirty="0" smtClean="0"/>
              <a:t>Mindtools (1998)</a:t>
            </a:r>
            <a:endParaRPr lang="en-IE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4) Strengths &amp; Weaknesses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Strengths &amp; Weaknesses of this lesson Study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990033"/>
                </a:solidFill>
              </a:rPr>
              <a:t>	Weaknesses</a:t>
            </a:r>
          </a:p>
          <a:p>
            <a:pPr lvl="1"/>
            <a:r>
              <a:rPr lang="en-IE" sz="2400" dirty="0" smtClean="0"/>
              <a:t>Weaker students copy and paste from textbook.</a:t>
            </a:r>
          </a:p>
          <a:p>
            <a:pPr lvl="1"/>
            <a:r>
              <a:rPr lang="en-IE" sz="2400" dirty="0" smtClean="0"/>
              <a:t>Sometimes students overcomplicate their mind maps.</a:t>
            </a:r>
          </a:p>
          <a:p>
            <a:pPr lvl="1"/>
            <a:r>
              <a:rPr lang="en-IE" sz="2400" dirty="0" smtClean="0"/>
              <a:t>Not for everyone.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4) Reflections on the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Reflections on our Teaching Strategies</a:t>
            </a:r>
            <a:r>
              <a:rPr lang="en-IE" dirty="0" smtClean="0">
                <a:solidFill>
                  <a:srgbClr val="C00000"/>
                </a:solidFill>
              </a:rPr>
              <a:t>: </a:t>
            </a:r>
            <a:r>
              <a:rPr lang="en-IE" i="1" dirty="0" smtClean="0">
                <a:solidFill>
                  <a:srgbClr val="C00000"/>
                </a:solidFill>
              </a:rPr>
              <a:t>What we noticed about our own teaching</a:t>
            </a:r>
          </a:p>
          <a:p>
            <a:pPr>
              <a:buNone/>
            </a:pPr>
            <a:endParaRPr lang="en-IE" i="1" dirty="0" smtClean="0"/>
          </a:p>
          <a:p>
            <a:pPr lvl="1"/>
            <a:r>
              <a:rPr lang="en-IE" dirty="0" smtClean="0"/>
              <a:t>Referring to mind maps when doing revision.</a:t>
            </a:r>
          </a:p>
          <a:p>
            <a:pPr lvl="1"/>
            <a:r>
              <a:rPr lang="en-IE" dirty="0" smtClean="0"/>
              <a:t>Prompting helps get things moving but doesn’t benefit student’s </a:t>
            </a:r>
            <a:r>
              <a:rPr lang="en-IE" b="1" u="sng" dirty="0" smtClean="0">
                <a:solidFill>
                  <a:srgbClr val="C00000"/>
                </a:solidFill>
              </a:rPr>
              <a:t>OWN</a:t>
            </a:r>
            <a:r>
              <a:rPr lang="en-IE" dirty="0" smtClean="0"/>
              <a:t> learning.</a:t>
            </a:r>
          </a:p>
          <a:p>
            <a:pPr lvl="1"/>
            <a:r>
              <a:rPr lang="en-IE" dirty="0" smtClean="0"/>
              <a:t>Spent more time reviewing topics than what we normally would.</a:t>
            </a:r>
          </a:p>
          <a:p>
            <a:pPr lvl="1"/>
            <a:r>
              <a:rPr lang="en-IE" dirty="0" smtClean="0"/>
              <a:t>Sometimes had to subdivide topics.</a:t>
            </a:r>
          </a:p>
          <a:p>
            <a:pPr lvl="1"/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C00000"/>
                </a:solidFill>
              </a:rPr>
              <a:t>As a mathematics team how has Lesson Study impacted on the way we work with other colleagues?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 concept of mind maps was originally introduced to us by the English department.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We are now more open to teaching strategies used by other departments in the school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We collaborate much more and have set up a central repository online for the sharing of resources</a:t>
            </a: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C00000"/>
                </a:solidFill>
              </a:rPr>
              <a:t>Personally</a:t>
            </a:r>
            <a:r>
              <a:rPr lang="en-IE" b="1" dirty="0">
                <a:solidFill>
                  <a:srgbClr val="C00000"/>
                </a:solidFill>
              </a:rPr>
              <a:t>, how has Lesson Study supported my growth as a teacher</a:t>
            </a:r>
            <a:r>
              <a:rPr lang="en-IE" b="1" dirty="0" smtClean="0">
                <a:solidFill>
                  <a:srgbClr val="C0000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communicate more with my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don’t mind having a noisy classroom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reflect more on lessons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discuss best practice more often with my colleagues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C00000"/>
                </a:solidFill>
              </a:rPr>
              <a:t>BUT……………………………………….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75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i="1" dirty="0" smtClean="0">
                <a:solidFill>
                  <a:srgbClr val="C00000"/>
                </a:solidFill>
              </a:rPr>
              <a:t>………………………………….CONFESSION!!!!!!!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b="1" i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 a higher level Maths teacher when I first saw mind maps I dismissed them!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However now I mind map EVERYTHING!!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So my advice is....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45</a:t>
            </a:fld>
            <a:endParaRPr lang="en-IE"/>
          </a:p>
        </p:txBody>
      </p:sp>
      <p:pic>
        <p:nvPicPr>
          <p:cNvPr id="3074" name="Picture 2" descr="C:\Users\MCS\Pictures\keep-calm-and-mind-map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8146" cy="619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Insights into this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b="1" dirty="0" smtClean="0">
                <a:solidFill>
                  <a:srgbClr val="C00000"/>
                </a:solidFill>
              </a:rPr>
              <a:t>1)	 Introduction</a:t>
            </a:r>
            <a:r>
              <a:rPr lang="en-IE" dirty="0" smtClean="0">
                <a:solidFill>
                  <a:srgbClr val="C00000"/>
                </a:solidFill>
              </a:rPr>
              <a:t>: </a:t>
            </a:r>
            <a:r>
              <a:rPr lang="en-IE" dirty="0" smtClean="0"/>
              <a:t>‘What is a Mind Map?’ and the Focus of the Concept</a:t>
            </a:r>
          </a:p>
          <a:p>
            <a:pPr>
              <a:buNone/>
            </a:pPr>
            <a:r>
              <a:rPr lang="en-IE" b="1" dirty="0" smtClean="0">
                <a:solidFill>
                  <a:srgbClr val="C00000"/>
                </a:solidFill>
              </a:rPr>
              <a:t>2) Student Learning</a:t>
            </a:r>
            <a:r>
              <a:rPr lang="en-IE" dirty="0" smtClean="0">
                <a:solidFill>
                  <a:srgbClr val="C00000"/>
                </a:solidFill>
              </a:rPr>
              <a:t>: </a:t>
            </a:r>
            <a:r>
              <a:rPr lang="en-IE" dirty="0" smtClean="0"/>
              <a:t>‘What we learned about the students’ understanding based on this study’	(examples of work)</a:t>
            </a:r>
          </a:p>
          <a:p>
            <a:pPr>
              <a:buNone/>
            </a:pPr>
            <a:r>
              <a:rPr lang="en-IE" b="1" dirty="0" smtClean="0">
                <a:solidFill>
                  <a:srgbClr val="C00000"/>
                </a:solidFill>
              </a:rPr>
              <a:t>3) Teaching Strategies</a:t>
            </a:r>
            <a:r>
              <a:rPr lang="en-IE" dirty="0" smtClean="0">
                <a:solidFill>
                  <a:srgbClr val="C00000"/>
                </a:solidFill>
              </a:rPr>
              <a:t>: </a:t>
            </a:r>
            <a:r>
              <a:rPr lang="en-IE" dirty="0" smtClean="0"/>
              <a:t>‘What we noticed from our own teaching from using Mind Maps. ’</a:t>
            </a:r>
          </a:p>
          <a:p>
            <a:pPr>
              <a:buNone/>
            </a:pPr>
            <a:r>
              <a:rPr lang="en-IE" b="1" dirty="0" smtClean="0">
                <a:solidFill>
                  <a:srgbClr val="C00000"/>
                </a:solidFill>
              </a:rPr>
              <a:t>4) Strengths and Weaknesses/Reflection </a:t>
            </a:r>
            <a:r>
              <a:rPr lang="en-IE" dirty="0" smtClean="0"/>
              <a:t>of adopting Mind Maps.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1)Intro :</a:t>
            </a:r>
            <a:r>
              <a:rPr lang="en-IE" dirty="0" smtClean="0"/>
              <a:t>What is a ‘Mind Map?’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</a:t>
            </a:r>
            <a:r>
              <a:rPr lang="en-IE" i="1" u="sng" dirty="0" smtClean="0">
                <a:solidFill>
                  <a:srgbClr val="C00000"/>
                </a:solidFill>
              </a:rPr>
              <a:t>mind map</a:t>
            </a:r>
            <a:r>
              <a:rPr lang="en-IE" u="sng" dirty="0" smtClean="0">
                <a:solidFill>
                  <a:srgbClr val="C00000"/>
                </a:solidFill>
              </a:rPr>
              <a:t> </a:t>
            </a:r>
            <a:r>
              <a:rPr lang="en-IE" dirty="0" smtClean="0"/>
              <a:t>is a diagram used to visually outline information.</a:t>
            </a:r>
          </a:p>
          <a:p>
            <a:pPr lvl="1"/>
            <a:r>
              <a:rPr lang="en-IE" dirty="0" smtClean="0"/>
              <a:t>Often created around a single word or text</a:t>
            </a:r>
          </a:p>
          <a:p>
            <a:pPr lvl="1"/>
            <a:r>
              <a:rPr lang="en-IE" dirty="0" smtClean="0"/>
              <a:t>Associated ideas, words and concepts are added.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Example: Geography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  <p:pic>
        <p:nvPicPr>
          <p:cNvPr id="2050" name="Picture 2" descr="C:\Users\MCS\Pictures\ACF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3"/>
            <a:ext cx="8496943" cy="561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1) Introduction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IE" b="1" i="1" dirty="0" smtClean="0">
                <a:solidFill>
                  <a:srgbClr val="C00000"/>
                </a:solidFill>
              </a:rPr>
              <a:t>How did we plan to teach mind maps?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Discussed the concept with my colleagues.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Sourced examples from other subjects.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Trialled the idea of Mind Maps with all teachers and all years.</a:t>
            </a:r>
          </a:p>
          <a:p>
            <a:r>
              <a:rPr lang="en-IE" b="1" i="1" dirty="0" smtClean="0">
                <a:solidFill>
                  <a:srgbClr val="C00000"/>
                </a:solidFill>
              </a:rPr>
              <a:t>Resources used: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A3 sheets.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Colour pens/pencils/markers.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Internet/ Mind map software.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E" sz="2400" dirty="0" smtClean="0"/>
              <a:t>Text book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IE" sz="2400" dirty="0" smtClean="0"/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IE" sz="2400" dirty="0" smtClean="0"/>
          </a:p>
          <a:p>
            <a:pPr>
              <a:buNone/>
            </a:pPr>
            <a:r>
              <a:rPr lang="en-IE" i="1" dirty="0" smtClean="0"/>
              <a:t>	</a:t>
            </a:r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1) Introduction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i="1" dirty="0" smtClean="0"/>
              <a:t>What did we hope the </a:t>
            </a:r>
            <a:r>
              <a:rPr lang="en-IE" b="1" i="1" dirty="0" smtClean="0">
                <a:solidFill>
                  <a:srgbClr val="C00000"/>
                </a:solidFill>
              </a:rPr>
              <a:t>learning outcomes </a:t>
            </a:r>
            <a:r>
              <a:rPr lang="en-IE" b="1" i="1" dirty="0" smtClean="0"/>
              <a:t>would be?</a:t>
            </a:r>
            <a:r>
              <a:rPr lang="en-IE" i="1" dirty="0" smtClean="0"/>
              <a:t>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actually display deep understanding of the topic in question using their mind map.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can apply their knowledge to develop a mind map.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are able to present and explain their own work.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can further use this as a study tool</a:t>
            </a:r>
          </a:p>
          <a:p>
            <a:pPr marL="914400" lvl="1" indent="-514350"/>
            <a:endParaRPr lang="en-IE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837</Words>
  <Application>Microsoft Office PowerPoint</Application>
  <PresentationFormat>On-screen Show (4:3)</PresentationFormat>
  <Paragraphs>242</Paragraphs>
  <Slides>45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Maths Counts  Insights into Lesson Study</vt:lpstr>
      <vt:lpstr>PowerPoint Presentation</vt:lpstr>
      <vt:lpstr>Exercise</vt:lpstr>
      <vt:lpstr>Today’s Theme</vt:lpstr>
      <vt:lpstr>Insights into this Lesson Study</vt:lpstr>
      <vt:lpstr>1)Intro :What is a ‘Mind Map?’</vt:lpstr>
      <vt:lpstr>Example: Geography</vt:lpstr>
      <vt:lpstr>1) Introduction</vt:lpstr>
      <vt:lpstr>1) Introduction</vt:lpstr>
      <vt:lpstr>1) Introduction</vt:lpstr>
      <vt:lpstr>1) Introduction</vt:lpstr>
      <vt:lpstr>2) Student Learning</vt:lpstr>
      <vt:lpstr> Statistics Mind Map JC</vt:lpstr>
      <vt:lpstr> Statistics Mind Map JC</vt:lpstr>
      <vt:lpstr> Statistics Mind Map LC</vt:lpstr>
      <vt:lpstr>Calculus LC/OL</vt:lpstr>
      <vt:lpstr>Calculus LC/OL</vt:lpstr>
      <vt:lpstr>Calculus LC/OL</vt:lpstr>
      <vt:lpstr>Geometry Mind Map 1st Year</vt:lpstr>
      <vt:lpstr> Geometry Mind Map </vt:lpstr>
      <vt:lpstr>Geometry Mind Map</vt:lpstr>
      <vt:lpstr>Algebra Mind Map</vt:lpstr>
      <vt:lpstr>Complex Number Mind Map</vt:lpstr>
      <vt:lpstr>Probability Mind Map</vt:lpstr>
      <vt:lpstr>2) Student Learning</vt:lpstr>
      <vt:lpstr>3) Teaching Strategies</vt:lpstr>
      <vt:lpstr>TEMPLATE Probability</vt:lpstr>
      <vt:lpstr>Template Probability</vt:lpstr>
      <vt:lpstr>Template Probability</vt:lpstr>
      <vt:lpstr>Inclusive</vt:lpstr>
      <vt:lpstr>3) Teaching Strategies</vt:lpstr>
      <vt:lpstr>3) Teaching Strategies</vt:lpstr>
      <vt:lpstr>3) Teaching Strategies</vt:lpstr>
      <vt:lpstr>3) Teaching Strategies </vt:lpstr>
      <vt:lpstr>3) Teaching Strategies</vt:lpstr>
      <vt:lpstr>3) Teaching Strategies</vt:lpstr>
      <vt:lpstr>3) Teaching Strategies</vt:lpstr>
      <vt:lpstr>3) Teaching Strategies</vt:lpstr>
      <vt:lpstr>4) Strengths &amp; Weaknesses</vt:lpstr>
      <vt:lpstr>4) Strengths &amp; Weaknesses</vt:lpstr>
      <vt:lpstr>4) Reflections on the Lesson</vt:lpstr>
      <vt:lpstr>Reflections on Lesson Study Process</vt:lpstr>
      <vt:lpstr>Reflections on Lesson Study Process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98</cp:revision>
  <cp:lastPrinted>2013-08-30T17:48:04Z</cp:lastPrinted>
  <dcterms:created xsi:type="dcterms:W3CDTF">2013-08-28T18:56:52Z</dcterms:created>
  <dcterms:modified xsi:type="dcterms:W3CDTF">2013-11-21T10:19:04Z</dcterms:modified>
</cp:coreProperties>
</file>