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notesMasterIdLst>
    <p:notesMasterId r:id="rId54"/>
  </p:notesMasterIdLst>
  <p:handoutMasterIdLst>
    <p:handoutMasterId r:id="rId55"/>
  </p:handoutMasterIdLst>
  <p:sldIdLst>
    <p:sldId id="316" r:id="rId5"/>
    <p:sldId id="257" r:id="rId6"/>
    <p:sldId id="286" r:id="rId7"/>
    <p:sldId id="258" r:id="rId8"/>
    <p:sldId id="298" r:id="rId9"/>
    <p:sldId id="314" r:id="rId10"/>
    <p:sldId id="315" r:id="rId11"/>
    <p:sldId id="273" r:id="rId12"/>
    <p:sldId id="287" r:id="rId13"/>
    <p:sldId id="303" r:id="rId14"/>
    <p:sldId id="312" r:id="rId15"/>
    <p:sldId id="311" r:id="rId16"/>
    <p:sldId id="313" r:id="rId17"/>
    <p:sldId id="274" r:id="rId18"/>
    <p:sldId id="289" r:id="rId19"/>
    <p:sldId id="261" r:id="rId20"/>
    <p:sldId id="294" r:id="rId21"/>
    <p:sldId id="291" r:id="rId22"/>
    <p:sldId id="292" r:id="rId23"/>
    <p:sldId id="293" r:id="rId24"/>
    <p:sldId id="306" r:id="rId25"/>
    <p:sldId id="275" r:id="rId26"/>
    <p:sldId id="334" r:id="rId27"/>
    <p:sldId id="288" r:id="rId28"/>
    <p:sldId id="262" r:id="rId29"/>
    <p:sldId id="277" r:id="rId30"/>
    <p:sldId id="283" r:id="rId31"/>
    <p:sldId id="317" r:id="rId32"/>
    <p:sldId id="263" r:id="rId33"/>
    <p:sldId id="267" r:id="rId34"/>
    <p:sldId id="268" r:id="rId35"/>
    <p:sldId id="280" r:id="rId36"/>
    <p:sldId id="281" r:id="rId37"/>
    <p:sldId id="319" r:id="rId38"/>
    <p:sldId id="320" r:id="rId39"/>
    <p:sldId id="321" r:id="rId40"/>
    <p:sldId id="322" r:id="rId41"/>
    <p:sldId id="324" r:id="rId42"/>
    <p:sldId id="325" r:id="rId43"/>
    <p:sldId id="327" r:id="rId44"/>
    <p:sldId id="326" r:id="rId45"/>
    <p:sldId id="328" r:id="rId46"/>
    <p:sldId id="330" r:id="rId47"/>
    <p:sldId id="329" r:id="rId48"/>
    <p:sldId id="332" r:id="rId49"/>
    <p:sldId id="333" r:id="rId50"/>
    <p:sldId id="307" r:id="rId51"/>
    <p:sldId id="308" r:id="rId52"/>
    <p:sldId id="318"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mus_knox" initials="s"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C33"/>
    <a:srgbClr val="990033"/>
    <a:srgbClr val="7CA1CE"/>
    <a:srgbClr val="FF0000"/>
    <a:srgbClr val="DAD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78153" autoAdjust="0"/>
  </p:normalViewPr>
  <p:slideViewPr>
    <p:cSldViewPr>
      <p:cViewPr>
        <p:scale>
          <a:sx n="80" d="100"/>
          <a:sy n="80" d="100"/>
        </p:scale>
        <p:origin x="-1074" y="162"/>
      </p:cViewPr>
      <p:guideLst>
        <p:guide orient="horz" pos="2160"/>
        <p:guide pos="2880"/>
      </p:guideLst>
    </p:cSldViewPr>
  </p:slideViewPr>
  <p:outlineViewPr>
    <p:cViewPr>
      <p:scale>
        <a:sx n="33" d="100"/>
        <a:sy n="33" d="100"/>
      </p:scale>
      <p:origin x="48" y="2466"/>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274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B1D6C-1003-4F5F-90B0-5BC9DBA87636}" type="datetimeFigureOut">
              <a:rPr lang="en-IE" smtClean="0"/>
              <a:t>21/11/2013</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A364BE-5283-4B24-9139-26B9FA74F49C}" type="slidenum">
              <a:rPr lang="en-IE" smtClean="0"/>
              <a:t>‹#›</a:t>
            </a:fld>
            <a:endParaRPr lang="en-IE"/>
          </a:p>
        </p:txBody>
      </p:sp>
    </p:spTree>
    <p:extLst>
      <p:ext uri="{BB962C8B-B14F-4D97-AF65-F5344CB8AC3E}">
        <p14:creationId xmlns:p14="http://schemas.microsoft.com/office/powerpoint/2010/main" val="149748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0DFA15-75A5-4A24-B246-A24A446C42D3}" type="datetimeFigureOut">
              <a:rPr lang="en-IE"/>
              <a:pPr>
                <a:defRPr/>
              </a:pPr>
              <a:t>21/11/2013</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E77338-5D7E-4CCB-A6E6-59ECBE896B8B}" type="slidenum">
              <a:rPr lang="en-IE"/>
              <a:pPr>
                <a:defRPr/>
              </a:pPr>
              <a:t>‹#›</a:t>
            </a:fld>
            <a:endParaRPr lang="en-IE"/>
          </a:p>
        </p:txBody>
      </p:sp>
    </p:spTree>
    <p:extLst>
      <p:ext uri="{BB962C8B-B14F-4D97-AF65-F5344CB8AC3E}">
        <p14:creationId xmlns:p14="http://schemas.microsoft.com/office/powerpoint/2010/main" val="2888066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0FEB9632-44CD-43D6-87A5-2879CD401AD8}" type="slidenum">
              <a:rPr lang="en-IE" smtClean="0"/>
              <a:pPr>
                <a:defRPr/>
              </a:pPr>
              <a:t>1</a:t>
            </a:fld>
            <a:endParaRPr lang="en-IE" dirty="0"/>
          </a:p>
        </p:txBody>
      </p:sp>
    </p:spTree>
    <p:extLst>
      <p:ext uri="{BB962C8B-B14F-4D97-AF65-F5344CB8AC3E}">
        <p14:creationId xmlns:p14="http://schemas.microsoft.com/office/powerpoint/2010/main" val="283697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4811EE49-C868-4FED-B1EE-8B017A221C9E}" type="slidenum">
              <a:rPr lang="en-US" smtClean="0"/>
              <a:pPr/>
              <a:t>10</a:t>
            </a:fld>
            <a:endParaRPr lang="en-US"/>
          </a:p>
        </p:txBody>
      </p:sp>
    </p:spTree>
    <p:extLst>
      <p:ext uri="{BB962C8B-B14F-4D97-AF65-F5344CB8AC3E}">
        <p14:creationId xmlns:p14="http://schemas.microsoft.com/office/powerpoint/2010/main" val="362033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11EE49-C868-4FED-B1EE-8B017A221C9E}" type="slidenum">
              <a:rPr lang="en-US" smtClean="0"/>
              <a:pPr/>
              <a:t>11</a:t>
            </a:fld>
            <a:endParaRPr lang="en-US"/>
          </a:p>
        </p:txBody>
      </p:sp>
    </p:spTree>
    <p:extLst>
      <p:ext uri="{BB962C8B-B14F-4D97-AF65-F5344CB8AC3E}">
        <p14:creationId xmlns:p14="http://schemas.microsoft.com/office/powerpoint/2010/main" val="326294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11EE49-C868-4FED-B1EE-8B017A221C9E}" type="slidenum">
              <a:rPr lang="en-US" smtClean="0"/>
              <a:pPr/>
              <a:t>12</a:t>
            </a:fld>
            <a:endParaRPr lang="en-US"/>
          </a:p>
        </p:txBody>
      </p:sp>
    </p:spTree>
    <p:extLst>
      <p:ext uri="{BB962C8B-B14F-4D97-AF65-F5344CB8AC3E}">
        <p14:creationId xmlns:p14="http://schemas.microsoft.com/office/powerpoint/2010/main" val="199656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11EE49-C868-4FED-B1EE-8B017A221C9E}" type="slidenum">
              <a:rPr lang="en-US" smtClean="0"/>
              <a:pPr/>
              <a:t>13</a:t>
            </a:fld>
            <a:endParaRPr lang="en-US"/>
          </a:p>
        </p:txBody>
      </p:sp>
    </p:spTree>
    <p:extLst>
      <p:ext uri="{BB962C8B-B14F-4D97-AF65-F5344CB8AC3E}">
        <p14:creationId xmlns:p14="http://schemas.microsoft.com/office/powerpoint/2010/main" val="80394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128DF4F1-4FCB-437B-8877-3B5A771DE2F6}" type="slidenum">
              <a:rPr lang="en-IE" smtClean="0"/>
              <a:pPr>
                <a:defRPr/>
              </a:pPr>
              <a:t>14</a:t>
            </a:fld>
            <a:endParaRPr lang="en-IE"/>
          </a:p>
        </p:txBody>
      </p:sp>
    </p:spTree>
    <p:extLst>
      <p:ext uri="{BB962C8B-B14F-4D97-AF65-F5344CB8AC3E}">
        <p14:creationId xmlns:p14="http://schemas.microsoft.com/office/powerpoint/2010/main" val="1722753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15</a:t>
            </a:fld>
            <a:endParaRPr lang="en-IE">
              <a:cs typeface="Arial" charset="0"/>
            </a:endParaRPr>
          </a:p>
        </p:txBody>
      </p:sp>
    </p:spTree>
    <p:extLst>
      <p:ext uri="{BB962C8B-B14F-4D97-AF65-F5344CB8AC3E}">
        <p14:creationId xmlns:p14="http://schemas.microsoft.com/office/powerpoint/2010/main" val="3010979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B65FB060-8214-410A-9B4A-510D894F5897}" type="slidenum">
              <a:rPr lang="en-IE" smtClean="0"/>
              <a:pPr>
                <a:defRPr/>
              </a:pPr>
              <a:t>16</a:t>
            </a:fld>
            <a:endParaRPr lang="en-IE"/>
          </a:p>
        </p:txBody>
      </p:sp>
    </p:spTree>
    <p:extLst>
      <p:ext uri="{BB962C8B-B14F-4D97-AF65-F5344CB8AC3E}">
        <p14:creationId xmlns:p14="http://schemas.microsoft.com/office/powerpoint/2010/main" val="3080075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IE" b="0" dirty="0" smtClean="0">
                  <a:ea typeface="Cambria Math"/>
                </a:endParaRPr>
              </a:p>
            </p:txBody>
          </p:sp>
        </mc:Choice>
        <mc:Fallback xmlns="">
          <p:sp>
            <p:nvSpPr>
              <p:cNvPr id="3" name="Notes Placeholder 2"/>
              <p:cNvSpPr>
                <a:spLocks noGrp="1"/>
              </p:cNvSpPr>
              <p:nvPr>
                <p:ph type="body" idx="1"/>
              </p:nvPr>
            </p:nvSpPr>
            <p:spPr/>
            <p:txBody>
              <a:bodyPr/>
              <a:lstStyle/>
              <a:p>
                <a:r>
                  <a:rPr lang="en-IE" b="0" dirty="0" smtClean="0"/>
                  <a:t>(Click) This</a:t>
                </a:r>
                <a:r>
                  <a:rPr lang="en-IE" b="0" baseline="0" dirty="0" smtClean="0"/>
                  <a:t> student filled in the dimensions on both sides of the model.</a:t>
                </a:r>
              </a:p>
              <a:p>
                <a:r>
                  <a:rPr lang="en-IE" b="0" baseline="0" dirty="0" smtClean="0"/>
                  <a:t>(Click) This student did not fill in the bottom right hand corner but the product 6 was written in the answer. (Click)</a:t>
                </a:r>
              </a:p>
              <a:p>
                <a:r>
                  <a:rPr lang="en-IE" b="0" baseline="0" dirty="0" smtClean="0"/>
                  <a:t>Click</a:t>
                </a:r>
              </a:p>
              <a:p>
                <a:r>
                  <a:rPr lang="en-IE" b="0" baseline="0" dirty="0" smtClean="0"/>
                  <a:t>(Click) (Click) This student left out one of the terms when adding up the terms and did this twice, but did not make the error in the second question i.e. 29 x 82</a:t>
                </a:r>
              </a:p>
              <a:p>
                <a:r>
                  <a:rPr lang="en-IE" b="0" baseline="0" dirty="0" smtClean="0"/>
                  <a:t>We wondered whether or not to give students some </a:t>
                </a:r>
                <a:r>
                  <a:rPr lang="en-IE" b="1" baseline="0" dirty="0" smtClean="0"/>
                  <a:t>pre-drawn models </a:t>
                </a:r>
                <a:r>
                  <a:rPr lang="en-IE" b="0" baseline="0" dirty="0" smtClean="0"/>
                  <a:t>but decided that it was best to get them to draw their own models even though sometimes they did not give themselves enough space.</a:t>
                </a:r>
              </a:p>
              <a:p>
                <a:r>
                  <a:rPr lang="en-IE" b="0" baseline="0" dirty="0" smtClean="0"/>
                  <a:t>The students used the “group wisdom” initially to check the answers and then they could check using a calculator or by hand. The array model by using </a:t>
                </a:r>
                <a:r>
                  <a:rPr lang="en-IE" b="0" baseline="0" dirty="0" err="1" smtClean="0"/>
                  <a:t>decompostion</a:t>
                </a:r>
                <a:r>
                  <a:rPr lang="en-IE" b="0" baseline="0" dirty="0" smtClean="0"/>
                  <a:t> of numbers helps to improve mental arithmetic and helps to make sense of long multiplication. </a:t>
                </a:r>
              </a:p>
              <a:p>
                <a:r>
                  <a:rPr lang="en-IE" b="0" baseline="0" dirty="0" smtClean="0"/>
                  <a:t>We put the words “</a:t>
                </a:r>
                <a:r>
                  <a:rPr lang="en-IE" b="1" baseline="0" dirty="0" smtClean="0"/>
                  <a:t>factors” </a:t>
                </a:r>
                <a:r>
                  <a:rPr lang="en-IE" b="0" baseline="0" dirty="0" smtClean="0"/>
                  <a:t>and “</a:t>
                </a:r>
                <a:r>
                  <a:rPr lang="en-IE" b="1" baseline="0" dirty="0" smtClean="0"/>
                  <a:t>product”</a:t>
                </a:r>
                <a:r>
                  <a:rPr lang="en-IE" b="0" baseline="0" dirty="0" smtClean="0"/>
                  <a:t> on the board so that later students would connect the “factorisation” as the reverse process to what they were doing here.</a:t>
                </a:r>
                <a:endParaRPr lang="en-IE" b="0" dirty="0" smtClean="0"/>
              </a:p>
              <a:p>
                <a:endParaRPr lang="en-IE" b="1" dirty="0" smtClean="0"/>
              </a:p>
              <a:p>
                <a:r>
                  <a:rPr lang="en-IE" b="1" dirty="0" smtClean="0"/>
                  <a:t>Students stopped writing down the question after a while.</a:t>
                </a:r>
                <a:r>
                  <a:rPr lang="en-IE" dirty="0" smtClean="0"/>
                  <a:t> It is important to keep the connection</a:t>
                </a:r>
                <a:r>
                  <a:rPr lang="en-IE" baseline="0" dirty="0" smtClean="0"/>
                  <a:t> between the question and the model.  </a:t>
                </a:r>
              </a:p>
              <a:p>
                <a:r>
                  <a:rPr lang="en-IE" baseline="0" dirty="0" smtClean="0"/>
                  <a:t>Students were allowed to check their answers on a calculator when they had finished or they could use the multiplication algorithm.</a:t>
                </a:r>
              </a:p>
              <a:p>
                <a:r>
                  <a:rPr lang="en-IE" baseline="0" dirty="0" smtClean="0"/>
                  <a:t>We were concentrating on using the model here initially. In order that they would eventually become independent of the model they would need to  explicitly state  explicitly show the distributive law at work i.e.  </a:t>
                </a:r>
              </a:p>
              <a:p>
                <a:r>
                  <a:rPr lang="en-IE" b="0" i="0" smtClean="0">
                    <a:latin typeface="Cambria Math"/>
                  </a:rPr>
                  <a:t>42</a:t>
                </a:r>
                <a:r>
                  <a:rPr lang="en-IE" b="0" i="0" smtClean="0">
                    <a:latin typeface="Cambria Math"/>
                    <a:ea typeface="Cambria Math"/>
                  </a:rPr>
                  <a:t>×23=(40+2)(20+3)=(40×20)+(40×3)+2(20)+2(3)</a:t>
                </a:r>
                <a:endParaRPr lang="en-IE" b="0" dirty="0" smtClean="0">
                  <a:ea typeface="Cambria Math"/>
                </a:endParaRPr>
              </a:p>
              <a:p>
                <a:r>
                  <a:rPr lang="en-IE" b="0" dirty="0" smtClean="0">
                    <a:ea typeface="Cambria Math"/>
                  </a:rPr>
                  <a:t>Pattern</a:t>
                </a:r>
                <a:r>
                  <a:rPr lang="en-IE" b="0" baseline="0" dirty="0" smtClean="0">
                    <a:ea typeface="Cambria Math"/>
                  </a:rPr>
                  <a:t> noticed: </a:t>
                </a:r>
                <a:r>
                  <a:rPr lang="en-IE" b="1" baseline="0" dirty="0" smtClean="0">
                    <a:ea typeface="Cambria Math"/>
                  </a:rPr>
                  <a:t>Each term in the first bracket is multiplied by each term in the second bracket.</a:t>
                </a:r>
              </a:p>
              <a:p>
                <a:endParaRPr lang="en-IE" b="1" baseline="0" dirty="0" smtClean="0">
                  <a:ea typeface="Cambria Math"/>
                </a:endParaRPr>
              </a:p>
              <a:p>
                <a:r>
                  <a:rPr lang="en-IE" b="1" baseline="0" dirty="0" smtClean="0">
                    <a:ea typeface="Cambria Math"/>
                  </a:rPr>
                  <a:t>Questions to ask students : </a:t>
                </a:r>
                <a:r>
                  <a:rPr lang="en-IE" b="0" baseline="0" dirty="0" smtClean="0">
                    <a:ea typeface="Cambria Math"/>
                  </a:rPr>
                  <a:t>What if you switched the numbers and placed say 78 on the side and 47 on the top?  Predict the answer.  Check your prediction.  What does this tell you?  </a:t>
                </a:r>
                <a:r>
                  <a:rPr lang="en-IE" b="0" i="0" baseline="0" smtClean="0">
                    <a:latin typeface="Cambria Math"/>
                    <a:ea typeface="Cambria Math"/>
                  </a:rPr>
                  <a:t>78×47=47×78</a:t>
                </a:r>
                <a:r>
                  <a:rPr lang="en-IE" b="0" baseline="0" dirty="0" smtClean="0">
                    <a:ea typeface="Cambria Math"/>
                  </a:rPr>
                  <a:t>.   Formally the commutative law holds for multiplication.</a:t>
                </a:r>
              </a:p>
              <a:p>
                <a:endParaRPr lang="en-IE" b="0" dirty="0" smtClean="0">
                  <a:ea typeface="Cambria Math"/>
                </a:endParaRPr>
              </a:p>
            </p:txBody>
          </p:sp>
        </mc:Fallback>
      </mc:AlternateContent>
      <p:sp>
        <p:nvSpPr>
          <p:cNvPr id="4" name="Slide Number Placeholder 3"/>
          <p:cNvSpPr>
            <a:spLocks noGrp="1"/>
          </p:cNvSpPr>
          <p:nvPr>
            <p:ph type="sldNum" sz="quarter" idx="10"/>
          </p:nvPr>
        </p:nvSpPr>
        <p:spPr/>
        <p:txBody>
          <a:bodyPr/>
          <a:lstStyle/>
          <a:p>
            <a:pPr>
              <a:defRPr/>
            </a:pPr>
            <a:fld id="{9DE77338-5D7E-4CCB-A6E6-59ECBE896B8B}" type="slidenum">
              <a:rPr lang="en-IE" smtClean="0"/>
              <a:pPr>
                <a:defRPr/>
              </a:pPr>
              <a:t>17</a:t>
            </a:fld>
            <a:endParaRPr lang="en-IE"/>
          </a:p>
        </p:txBody>
      </p:sp>
    </p:spTree>
    <p:extLst>
      <p:ext uri="{BB962C8B-B14F-4D97-AF65-F5344CB8AC3E}">
        <p14:creationId xmlns:p14="http://schemas.microsoft.com/office/powerpoint/2010/main" val="1397674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9DE77338-5D7E-4CCB-A6E6-59ECBE896B8B}" type="slidenum">
              <a:rPr lang="en-IE" smtClean="0"/>
              <a:pPr>
                <a:defRPr/>
              </a:pPr>
              <a:t>18</a:t>
            </a:fld>
            <a:endParaRPr lang="en-IE"/>
          </a:p>
        </p:txBody>
      </p:sp>
    </p:spTree>
    <p:extLst>
      <p:ext uri="{BB962C8B-B14F-4D97-AF65-F5344CB8AC3E}">
        <p14:creationId xmlns:p14="http://schemas.microsoft.com/office/powerpoint/2010/main" val="3022928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9DE77338-5D7E-4CCB-A6E6-59ECBE896B8B}" type="slidenum">
              <a:rPr lang="en-IE" smtClean="0"/>
              <a:pPr>
                <a:defRPr/>
              </a:pPr>
              <a:t>19</a:t>
            </a:fld>
            <a:endParaRPr lang="en-IE"/>
          </a:p>
        </p:txBody>
      </p:sp>
    </p:spTree>
    <p:extLst>
      <p:ext uri="{BB962C8B-B14F-4D97-AF65-F5344CB8AC3E}">
        <p14:creationId xmlns:p14="http://schemas.microsoft.com/office/powerpoint/2010/main" val="307337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F3183869-0E17-4EDC-BFE1-956500265BF0}" type="slidenum">
              <a:rPr lang="en-IE" smtClean="0"/>
              <a:pPr>
                <a:defRPr/>
              </a:pPr>
              <a:t>2</a:t>
            </a:fld>
            <a:endParaRPr lang="en-IE"/>
          </a:p>
        </p:txBody>
      </p:sp>
    </p:spTree>
    <p:extLst>
      <p:ext uri="{BB962C8B-B14F-4D97-AF65-F5344CB8AC3E}">
        <p14:creationId xmlns:p14="http://schemas.microsoft.com/office/powerpoint/2010/main" val="2568939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9DE77338-5D7E-4CCB-A6E6-59ECBE896B8B}" type="slidenum">
              <a:rPr lang="en-IE" smtClean="0"/>
              <a:pPr>
                <a:defRPr/>
              </a:pPr>
              <a:t>20</a:t>
            </a:fld>
            <a:endParaRPr lang="en-IE"/>
          </a:p>
        </p:txBody>
      </p:sp>
    </p:spTree>
    <p:extLst>
      <p:ext uri="{BB962C8B-B14F-4D97-AF65-F5344CB8AC3E}">
        <p14:creationId xmlns:p14="http://schemas.microsoft.com/office/powerpoint/2010/main" val="3512681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a:defRPr/>
            </a:pPr>
            <a:fld id="{9DE77338-5D7E-4CCB-A6E6-59ECBE896B8B}" type="slidenum">
              <a:rPr lang="en-IE" smtClean="0"/>
              <a:pPr>
                <a:defRPr/>
              </a:pPr>
              <a:t>21</a:t>
            </a:fld>
            <a:endParaRPr lang="en-IE"/>
          </a:p>
        </p:txBody>
      </p:sp>
    </p:spTree>
    <p:extLst>
      <p:ext uri="{BB962C8B-B14F-4D97-AF65-F5344CB8AC3E}">
        <p14:creationId xmlns:p14="http://schemas.microsoft.com/office/powerpoint/2010/main" val="3724190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CABF4AE6-149E-4C94-A1A0-C93B10CAD9C5}" type="slidenum">
              <a:rPr lang="en-IE" smtClean="0"/>
              <a:pPr>
                <a:defRPr/>
              </a:pPr>
              <a:t>22</a:t>
            </a:fld>
            <a:endParaRPr lang="en-IE"/>
          </a:p>
        </p:txBody>
      </p:sp>
    </p:spTree>
    <p:extLst>
      <p:ext uri="{BB962C8B-B14F-4D97-AF65-F5344CB8AC3E}">
        <p14:creationId xmlns:p14="http://schemas.microsoft.com/office/powerpoint/2010/main" val="3747829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CABF4AE6-149E-4C94-A1A0-C93B10CAD9C5}" type="slidenum">
              <a:rPr lang="en-IE" smtClean="0"/>
              <a:pPr>
                <a:defRPr/>
              </a:pPr>
              <a:t>23</a:t>
            </a:fld>
            <a:endParaRPr lang="en-IE"/>
          </a:p>
        </p:txBody>
      </p:sp>
    </p:spTree>
    <p:extLst>
      <p:ext uri="{BB962C8B-B14F-4D97-AF65-F5344CB8AC3E}">
        <p14:creationId xmlns:p14="http://schemas.microsoft.com/office/powerpoint/2010/main" val="1795710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D56A09-3AA3-43DF-A52D-ED69FE673131}" type="slidenum">
              <a:rPr lang="en-IE">
                <a:cs typeface="Arial" charset="0"/>
              </a:rPr>
              <a:pPr fontAlgn="base">
                <a:spcBef>
                  <a:spcPct val="0"/>
                </a:spcBef>
                <a:spcAft>
                  <a:spcPct val="0"/>
                </a:spcAft>
                <a:defRPr/>
              </a:pPr>
              <a:t>24</a:t>
            </a:fld>
            <a:endParaRPr lang="en-IE">
              <a:cs typeface="Arial" charset="0"/>
            </a:endParaRPr>
          </a:p>
        </p:txBody>
      </p:sp>
    </p:spTree>
    <p:extLst>
      <p:ext uri="{BB962C8B-B14F-4D97-AF65-F5344CB8AC3E}">
        <p14:creationId xmlns:p14="http://schemas.microsoft.com/office/powerpoint/2010/main" val="40264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1FA4EFDC-27E4-43DF-894A-CCA023F1DA5A}" type="slidenum">
              <a:rPr lang="en-IE" smtClean="0"/>
              <a:pPr>
                <a:defRPr/>
              </a:pPr>
              <a:t>25</a:t>
            </a:fld>
            <a:endParaRPr lang="en-IE"/>
          </a:p>
        </p:txBody>
      </p:sp>
    </p:spTree>
    <p:extLst>
      <p:ext uri="{BB962C8B-B14F-4D97-AF65-F5344CB8AC3E}">
        <p14:creationId xmlns:p14="http://schemas.microsoft.com/office/powerpoint/2010/main" val="778572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0F19995-AD86-4E92-B943-5B9E9DE966BF}" type="slidenum">
              <a:rPr lang="en-IE" smtClean="0"/>
              <a:pPr>
                <a:defRPr/>
              </a:pPr>
              <a:t>26</a:t>
            </a:fld>
            <a:endParaRPr lang="en-IE"/>
          </a:p>
        </p:txBody>
      </p:sp>
    </p:spTree>
    <p:extLst>
      <p:ext uri="{BB962C8B-B14F-4D97-AF65-F5344CB8AC3E}">
        <p14:creationId xmlns:p14="http://schemas.microsoft.com/office/powerpoint/2010/main" val="14594046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21E4BDB8-19F2-4855-9038-0FCCB9032E33}" type="slidenum">
              <a:rPr lang="en-IE" smtClean="0"/>
              <a:pPr>
                <a:defRPr/>
              </a:pPr>
              <a:t>27</a:t>
            </a:fld>
            <a:endParaRPr lang="en-IE"/>
          </a:p>
        </p:txBody>
      </p:sp>
    </p:spTree>
    <p:extLst>
      <p:ext uri="{BB962C8B-B14F-4D97-AF65-F5344CB8AC3E}">
        <p14:creationId xmlns:p14="http://schemas.microsoft.com/office/powerpoint/2010/main" val="17386237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A1593072-8D22-4C27-8CD9-6B0F10BA302F}" type="slidenum">
              <a:rPr lang="en-IE" smtClean="0"/>
              <a:pPr>
                <a:defRPr/>
              </a:pPr>
              <a:t>28</a:t>
            </a:fld>
            <a:endParaRPr lang="en-IE"/>
          </a:p>
        </p:txBody>
      </p:sp>
    </p:spTree>
    <p:extLst>
      <p:ext uri="{BB962C8B-B14F-4D97-AF65-F5344CB8AC3E}">
        <p14:creationId xmlns:p14="http://schemas.microsoft.com/office/powerpoint/2010/main" val="4178199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C56F215B-46A0-4010-B171-39C34A6C968D}" type="slidenum">
              <a:rPr lang="en-IE" smtClean="0"/>
              <a:pPr>
                <a:defRPr/>
              </a:pPr>
              <a:t>29</a:t>
            </a:fld>
            <a:endParaRPr lang="en-IE"/>
          </a:p>
        </p:txBody>
      </p:sp>
    </p:spTree>
    <p:extLst>
      <p:ext uri="{BB962C8B-B14F-4D97-AF65-F5344CB8AC3E}">
        <p14:creationId xmlns:p14="http://schemas.microsoft.com/office/powerpoint/2010/main" val="3540658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E" dirty="0"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28A109-394A-47E1-B1AB-4256EA25370B}" type="slidenum">
              <a:rPr lang="en-IE">
                <a:cs typeface="Arial" charset="0"/>
              </a:rPr>
              <a:pPr fontAlgn="base">
                <a:spcBef>
                  <a:spcPct val="0"/>
                </a:spcBef>
                <a:spcAft>
                  <a:spcPct val="0"/>
                </a:spcAft>
                <a:defRPr/>
              </a:pPr>
              <a:t>3</a:t>
            </a:fld>
            <a:endParaRPr lang="en-IE">
              <a:cs typeface="Arial" charset="0"/>
            </a:endParaRPr>
          </a:p>
        </p:txBody>
      </p:sp>
    </p:spTree>
    <p:extLst>
      <p:ext uri="{BB962C8B-B14F-4D97-AF65-F5344CB8AC3E}">
        <p14:creationId xmlns:p14="http://schemas.microsoft.com/office/powerpoint/2010/main" val="3456776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3EBB3DCA-7783-4C27-87AC-13FCDF46DD00}" type="slidenum">
              <a:rPr lang="en-IE" smtClean="0"/>
              <a:pPr>
                <a:defRPr/>
              </a:pPr>
              <a:t>30</a:t>
            </a:fld>
            <a:endParaRPr lang="en-IE"/>
          </a:p>
        </p:txBody>
      </p:sp>
    </p:spTree>
    <p:extLst>
      <p:ext uri="{BB962C8B-B14F-4D97-AF65-F5344CB8AC3E}">
        <p14:creationId xmlns:p14="http://schemas.microsoft.com/office/powerpoint/2010/main" val="3527902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5401F572-7C16-461E-998F-B6E12EEA423C}" type="slidenum">
              <a:rPr lang="en-IE" smtClean="0"/>
              <a:pPr>
                <a:defRPr/>
              </a:pPr>
              <a:t>31</a:t>
            </a:fld>
            <a:endParaRPr lang="en-IE"/>
          </a:p>
        </p:txBody>
      </p:sp>
    </p:spTree>
    <p:extLst>
      <p:ext uri="{BB962C8B-B14F-4D97-AF65-F5344CB8AC3E}">
        <p14:creationId xmlns:p14="http://schemas.microsoft.com/office/powerpoint/2010/main" val="3537640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F840CED1-9FBD-482E-9C44-D3410B8CA6E9}" type="slidenum">
              <a:rPr lang="en-IE" smtClean="0"/>
              <a:pPr>
                <a:defRPr/>
              </a:pPr>
              <a:t>32</a:t>
            </a:fld>
            <a:endParaRPr lang="en-IE"/>
          </a:p>
        </p:txBody>
      </p:sp>
    </p:spTree>
    <p:extLst>
      <p:ext uri="{BB962C8B-B14F-4D97-AF65-F5344CB8AC3E}">
        <p14:creationId xmlns:p14="http://schemas.microsoft.com/office/powerpoint/2010/main" val="1178071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3932E215-CB46-4F87-AF17-4AEE027F21D5}" type="slidenum">
              <a:rPr lang="en-IE" smtClean="0"/>
              <a:pPr>
                <a:defRPr/>
              </a:pPr>
              <a:t>33</a:t>
            </a:fld>
            <a:endParaRPr lang="en-IE"/>
          </a:p>
        </p:txBody>
      </p:sp>
    </p:spTree>
    <p:extLst>
      <p:ext uri="{BB962C8B-B14F-4D97-AF65-F5344CB8AC3E}">
        <p14:creationId xmlns:p14="http://schemas.microsoft.com/office/powerpoint/2010/main" val="3506266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IE" baseline="0" dirty="0" smtClean="0"/>
          </a:p>
        </p:txBody>
      </p:sp>
      <p:sp>
        <p:nvSpPr>
          <p:cNvPr id="4" name="Slide Number Placeholder 3"/>
          <p:cNvSpPr>
            <a:spLocks noGrp="1"/>
          </p:cNvSpPr>
          <p:nvPr>
            <p:ph type="sldNum" sz="quarter" idx="5"/>
          </p:nvPr>
        </p:nvSpPr>
        <p:spPr/>
        <p:txBody>
          <a:bodyPr/>
          <a:lstStyle/>
          <a:p>
            <a:pPr>
              <a:defRPr/>
            </a:pPr>
            <a:fld id="{569F9E5E-9BB1-4D9E-9506-CA6D8863EBDE}" type="slidenum">
              <a:rPr lang="en-IE" smtClean="0"/>
              <a:pPr>
                <a:defRPr/>
              </a:pPr>
              <a:t>47</a:t>
            </a:fld>
            <a:endParaRPr lang="en-IE"/>
          </a:p>
        </p:txBody>
      </p:sp>
    </p:spTree>
    <p:extLst>
      <p:ext uri="{BB962C8B-B14F-4D97-AF65-F5344CB8AC3E}">
        <p14:creationId xmlns:p14="http://schemas.microsoft.com/office/powerpoint/2010/main" val="2655957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569F9E5E-9BB1-4D9E-9506-CA6D8863EBDE}" type="slidenum">
              <a:rPr lang="en-IE" smtClean="0"/>
              <a:pPr>
                <a:defRPr/>
              </a:pPr>
              <a:t>48</a:t>
            </a:fld>
            <a:endParaRPr lang="en-IE"/>
          </a:p>
        </p:txBody>
      </p:sp>
    </p:spTree>
    <p:extLst>
      <p:ext uri="{BB962C8B-B14F-4D97-AF65-F5344CB8AC3E}">
        <p14:creationId xmlns:p14="http://schemas.microsoft.com/office/powerpoint/2010/main" val="1538865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569F9E5E-9BB1-4D9E-9506-CA6D8863EBDE}" type="slidenum">
              <a:rPr lang="en-IE" smtClean="0"/>
              <a:pPr>
                <a:defRPr/>
              </a:pPr>
              <a:t>49</a:t>
            </a:fld>
            <a:endParaRPr lang="en-IE"/>
          </a:p>
        </p:txBody>
      </p:sp>
    </p:spTree>
    <p:extLst>
      <p:ext uri="{BB962C8B-B14F-4D97-AF65-F5344CB8AC3E}">
        <p14:creationId xmlns:p14="http://schemas.microsoft.com/office/powerpoint/2010/main" val="27610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IE" baseline="0" dirty="0" smtClean="0"/>
          </a:p>
        </p:txBody>
      </p:sp>
      <p:sp>
        <p:nvSpPr>
          <p:cNvPr id="4" name="Slide Number Placeholder 3"/>
          <p:cNvSpPr>
            <a:spLocks noGrp="1"/>
          </p:cNvSpPr>
          <p:nvPr>
            <p:ph type="sldNum" sz="quarter" idx="5"/>
          </p:nvPr>
        </p:nvSpPr>
        <p:spPr/>
        <p:txBody>
          <a:bodyPr/>
          <a:lstStyle/>
          <a:p>
            <a:pPr>
              <a:defRPr/>
            </a:pPr>
            <a:fld id="{13CF487E-EF87-4AAC-8A7C-A5B001BAC002}" type="slidenum">
              <a:rPr lang="en-IE" smtClean="0"/>
              <a:pPr>
                <a:defRPr/>
              </a:pPr>
              <a:t>4</a:t>
            </a:fld>
            <a:endParaRPr lang="en-IE"/>
          </a:p>
        </p:txBody>
      </p:sp>
    </p:spTree>
    <p:extLst>
      <p:ext uri="{BB962C8B-B14F-4D97-AF65-F5344CB8AC3E}">
        <p14:creationId xmlns:p14="http://schemas.microsoft.com/office/powerpoint/2010/main" val="338581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F87792-9BB5-41E9-BB0B-6D5CF65F29B4}" type="slidenum">
              <a:rPr lang="en-US" smtClean="0"/>
              <a:pPr/>
              <a:t>5</a:t>
            </a:fld>
            <a:endParaRPr lang="en-US"/>
          </a:p>
        </p:txBody>
      </p:sp>
    </p:spTree>
    <p:extLst>
      <p:ext uri="{BB962C8B-B14F-4D97-AF65-F5344CB8AC3E}">
        <p14:creationId xmlns:p14="http://schemas.microsoft.com/office/powerpoint/2010/main" val="369431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9546FBA-BBB8-4379-803B-8FA94E4BB94D}" type="slidenum">
              <a:rPr lang="en-IE" smtClean="0"/>
              <a:pPr/>
              <a:t>6</a:t>
            </a:fld>
            <a:endParaRPr lang="en-IE"/>
          </a:p>
        </p:txBody>
      </p:sp>
    </p:spTree>
    <p:extLst>
      <p:ext uri="{BB962C8B-B14F-4D97-AF65-F5344CB8AC3E}">
        <p14:creationId xmlns:p14="http://schemas.microsoft.com/office/powerpoint/2010/main" val="3134738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D9546FBA-BBB8-4379-803B-8FA94E4BB94D}" type="slidenum">
              <a:rPr lang="en-IE" smtClean="0"/>
              <a:pPr/>
              <a:t>7</a:t>
            </a:fld>
            <a:endParaRPr lang="en-IE"/>
          </a:p>
        </p:txBody>
      </p:sp>
    </p:spTree>
    <p:extLst>
      <p:ext uri="{BB962C8B-B14F-4D97-AF65-F5344CB8AC3E}">
        <p14:creationId xmlns:p14="http://schemas.microsoft.com/office/powerpoint/2010/main" val="3134738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E" baseline="0" dirty="0" smtClean="0"/>
          </a:p>
        </p:txBody>
      </p:sp>
      <p:sp>
        <p:nvSpPr>
          <p:cNvPr id="4" name="Slide Number Placeholder 3"/>
          <p:cNvSpPr>
            <a:spLocks noGrp="1"/>
          </p:cNvSpPr>
          <p:nvPr>
            <p:ph type="sldNum" sz="quarter" idx="5"/>
          </p:nvPr>
        </p:nvSpPr>
        <p:spPr/>
        <p:txBody>
          <a:bodyPr/>
          <a:lstStyle/>
          <a:p>
            <a:pPr>
              <a:defRPr/>
            </a:pPr>
            <a:fld id="{64BCDA7C-2A9F-4DB5-BCF0-8BA88D1951E8}" type="slidenum">
              <a:rPr lang="en-IE" smtClean="0"/>
              <a:pPr>
                <a:defRPr/>
              </a:pPr>
              <a:t>8</a:t>
            </a:fld>
            <a:endParaRPr lang="en-IE"/>
          </a:p>
        </p:txBody>
      </p:sp>
    </p:spTree>
    <p:extLst>
      <p:ext uri="{BB962C8B-B14F-4D97-AF65-F5344CB8AC3E}">
        <p14:creationId xmlns:p14="http://schemas.microsoft.com/office/powerpoint/2010/main" val="399926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endParaRPr lang="en-IE" dirty="0" smtClean="0"/>
          </a:p>
        </p:txBody>
      </p:sp>
      <p:sp>
        <p:nvSpPr>
          <p:cNvPr id="4" name="Slide Number Placeholder 3"/>
          <p:cNvSpPr>
            <a:spLocks noGrp="1"/>
          </p:cNvSpPr>
          <p:nvPr>
            <p:ph type="sldNum" sz="quarter" idx="5"/>
          </p:nvPr>
        </p:nvSpPr>
        <p:spPr/>
        <p:txBody>
          <a:bodyPr/>
          <a:lstStyle/>
          <a:p>
            <a:pPr>
              <a:defRPr/>
            </a:pPr>
            <a:fld id="{64BCDA7C-2A9F-4DB5-BCF0-8BA88D1951E8}" type="slidenum">
              <a:rPr lang="en-IE" smtClean="0"/>
              <a:pPr>
                <a:defRPr/>
              </a:pPr>
              <a:t>9</a:t>
            </a:fld>
            <a:endParaRPr lang="en-IE"/>
          </a:p>
        </p:txBody>
      </p:sp>
    </p:spTree>
    <p:extLst>
      <p:ext uri="{BB962C8B-B14F-4D97-AF65-F5344CB8AC3E}">
        <p14:creationId xmlns:p14="http://schemas.microsoft.com/office/powerpoint/2010/main" val="1677826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C1B0384-E73E-4E3A-A8B7-CC8318395357}" type="datetime1">
              <a:rPr lang="en-IE"/>
              <a:pPr>
                <a:defRPr/>
              </a:pPr>
              <a:t>21/11/2013</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63CAE493-46F9-4E66-B177-6CB502D17350}" type="slidenum">
              <a:rPr lang="en-IE"/>
              <a:pPr>
                <a:defRPr/>
              </a:pPr>
              <a:t>‹#›</a:t>
            </a:fld>
            <a:endParaRPr lang="en-IE"/>
          </a:p>
        </p:txBody>
      </p:sp>
    </p:spTree>
    <p:extLst>
      <p:ext uri="{BB962C8B-B14F-4D97-AF65-F5344CB8AC3E}">
        <p14:creationId xmlns:p14="http://schemas.microsoft.com/office/powerpoint/2010/main" val="315792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BCD692D-773B-408F-B782-4A3CF44AEE65}" type="datetime1">
              <a:rPr lang="en-IE"/>
              <a:pPr>
                <a:defRPr/>
              </a:pPr>
              <a:t>21/11/2013</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9940D3DA-1538-450E-8801-88F653A578AB}" type="slidenum">
              <a:rPr lang="en-IE"/>
              <a:pPr>
                <a:defRPr/>
              </a:pPr>
              <a:t>‹#›</a:t>
            </a:fld>
            <a:endParaRPr lang="en-IE"/>
          </a:p>
        </p:txBody>
      </p:sp>
    </p:spTree>
    <p:extLst>
      <p:ext uri="{BB962C8B-B14F-4D97-AF65-F5344CB8AC3E}">
        <p14:creationId xmlns:p14="http://schemas.microsoft.com/office/powerpoint/2010/main" val="3377580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9C5B6D5-B689-4FB3-BD11-AD23EFC48A3A}" type="datetime1">
              <a:rPr lang="en-IE"/>
              <a:pPr>
                <a:defRPr/>
              </a:pPr>
              <a:t>21/11/2013</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A1FC19E1-C0B1-40C2-8AD8-04B75AADC19C}" type="slidenum">
              <a:rPr lang="en-IE"/>
              <a:pPr>
                <a:defRPr/>
              </a:pPr>
              <a:t>‹#›</a:t>
            </a:fld>
            <a:endParaRPr lang="en-IE"/>
          </a:p>
        </p:txBody>
      </p:sp>
    </p:spTree>
    <p:extLst>
      <p:ext uri="{BB962C8B-B14F-4D97-AF65-F5344CB8AC3E}">
        <p14:creationId xmlns:p14="http://schemas.microsoft.com/office/powerpoint/2010/main" val="231466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7"/>
          <p:cNvSpPr/>
          <p:nvPr userDrawn="1"/>
        </p:nvSpPr>
        <p:spPr>
          <a:xfrm>
            <a:off x="-26504" y="-33132"/>
            <a:ext cx="9183756" cy="6944140"/>
          </a:xfrm>
          <a:custGeom>
            <a:avLst/>
            <a:gdLst>
              <a:gd name="connsiteX0" fmla="*/ 0 w 9183756"/>
              <a:gd name="connsiteY0" fmla="*/ 0 h 6944140"/>
              <a:gd name="connsiteX1" fmla="*/ 543339 w 9183756"/>
              <a:gd name="connsiteY1" fmla="*/ 0 h 6944140"/>
              <a:gd name="connsiteX2" fmla="*/ 569843 w 9183756"/>
              <a:gd name="connsiteY2" fmla="*/ 6400800 h 6944140"/>
              <a:gd name="connsiteX3" fmla="*/ 9183756 w 9183756"/>
              <a:gd name="connsiteY3" fmla="*/ 6361044 h 6944140"/>
              <a:gd name="connsiteX4" fmla="*/ 9183756 w 9183756"/>
              <a:gd name="connsiteY4" fmla="*/ 6944140 h 6944140"/>
              <a:gd name="connsiteX5" fmla="*/ 13252 w 9183756"/>
              <a:gd name="connsiteY5" fmla="*/ 6917635 h 6944140"/>
              <a:gd name="connsiteX6" fmla="*/ 0 w 9183756"/>
              <a:gd name="connsiteY6" fmla="*/ 0 h 694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756" h="6944140">
                <a:moveTo>
                  <a:pt x="0" y="0"/>
                </a:moveTo>
                <a:lnTo>
                  <a:pt x="543339" y="0"/>
                </a:lnTo>
                <a:lnTo>
                  <a:pt x="569843" y="6400800"/>
                </a:lnTo>
                <a:lnTo>
                  <a:pt x="9183756" y="6361044"/>
                </a:lnTo>
                <a:lnTo>
                  <a:pt x="9183756" y="6944140"/>
                </a:lnTo>
                <a:lnTo>
                  <a:pt x="13252" y="6917635"/>
                </a:lnTo>
                <a:cubicBezTo>
                  <a:pt x="8835" y="4616174"/>
                  <a:pt x="4417" y="2314714"/>
                  <a:pt x="0" y="0"/>
                </a:cubicBezTo>
                <a:close/>
              </a:path>
            </a:pathLst>
          </a:custGeom>
          <a:gradFill flip="none" rotWithShape="1">
            <a:gsLst>
              <a:gs pos="19000">
                <a:srgbClr val="FDCC33"/>
              </a:gs>
              <a:gs pos="95000">
                <a:srgbClr val="990033"/>
              </a:gs>
              <a:gs pos="100000">
                <a:schemeClr val="accent1">
                  <a:tint val="23500"/>
                  <a:satMod val="160000"/>
                </a:schemeClr>
              </a:gs>
            </a:gsLst>
            <a:path path="shape">
              <a:fillToRect l="50000" t="50000" r="50000" b="50000"/>
            </a:path>
            <a:tileRect/>
          </a:gradFill>
          <a:ln>
            <a:noFill/>
          </a:ln>
          <a:effectLst>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2" name="Title 1"/>
          <p:cNvSpPr>
            <a:spLocks noGrp="1"/>
          </p:cNvSpPr>
          <p:nvPr>
            <p:ph type="title"/>
          </p:nvPr>
        </p:nvSpPr>
        <p:spPr>
          <a:xfrm>
            <a:off x="662880" y="274638"/>
            <a:ext cx="8229600" cy="1143000"/>
          </a:xfrm>
          <a:solidFill>
            <a:schemeClr val="tx1">
              <a:lumMod val="75000"/>
              <a:lumOff val="25000"/>
            </a:schemeClr>
          </a:solidFill>
          <a:effectLst>
            <a:softEdge rad="127000"/>
          </a:effectLst>
          <a:scene3d>
            <a:camera prst="obliqueBottomLeft"/>
            <a:lightRig rig="threePt" dir="t"/>
          </a:scene3d>
        </p:spPr>
        <p:txBody>
          <a:bodyPr/>
          <a:lstStyle>
            <a:lvl1pPr>
              <a:defRPr u="sng">
                <a:solidFill>
                  <a:schemeClr val="bg1">
                    <a:lumMod val="85000"/>
                  </a:schemeClr>
                </a:solidFill>
              </a:defRPr>
            </a:lvl1pPr>
          </a:lstStyle>
          <a:p>
            <a:r>
              <a:rPr lang="en-US" smtClean="0"/>
              <a:t>Click to edit Master title style</a:t>
            </a:r>
            <a:endParaRPr lang="en-IE"/>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F8FD7A-EF62-4B31-8CA7-A973D243A396}" type="datetime1">
              <a:rPr lang="en-IE"/>
              <a:pPr>
                <a:defRPr/>
              </a:pPr>
              <a:t>21/11/2013</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F887DBCE-88E3-479E-BE8F-A30AF07B032C}" type="slidenum">
              <a:rPr lang="en-IE"/>
              <a:pPr>
                <a:defRPr/>
              </a:pPr>
              <a:t>‹#›</a:t>
            </a:fld>
            <a:endParaRPr lang="en-IE"/>
          </a:p>
        </p:txBody>
      </p:sp>
    </p:spTree>
    <p:extLst>
      <p:ext uri="{BB962C8B-B14F-4D97-AF65-F5344CB8AC3E}">
        <p14:creationId xmlns:p14="http://schemas.microsoft.com/office/powerpoint/2010/main" val="424914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88B089-1F66-42B3-B0FA-48A6818D2447}" type="datetime1">
              <a:rPr lang="en-IE"/>
              <a:pPr>
                <a:defRPr/>
              </a:pPr>
              <a:t>21/11/2013</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3F5AFD6A-8AA8-419B-9AD5-C3151E9ED577}" type="slidenum">
              <a:rPr lang="en-IE"/>
              <a:pPr>
                <a:defRPr/>
              </a:pPr>
              <a:t>‹#›</a:t>
            </a:fld>
            <a:endParaRPr lang="en-IE"/>
          </a:p>
        </p:txBody>
      </p:sp>
    </p:spTree>
    <p:extLst>
      <p:ext uri="{BB962C8B-B14F-4D97-AF65-F5344CB8AC3E}">
        <p14:creationId xmlns:p14="http://schemas.microsoft.com/office/powerpoint/2010/main" val="279810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55BC701-614E-4805-9600-301DE9A112F8}" type="datetime1">
              <a:rPr lang="en-IE"/>
              <a:pPr>
                <a:defRPr/>
              </a:pPr>
              <a:t>21/11/2013</a:t>
            </a:fld>
            <a:endParaRPr lang="en-IE"/>
          </a:p>
        </p:txBody>
      </p:sp>
      <p:sp>
        <p:nvSpPr>
          <p:cNvPr id="6" name="Footer Placeholder 5"/>
          <p:cNvSpPr>
            <a:spLocks noGrp="1"/>
          </p:cNvSpPr>
          <p:nvPr>
            <p:ph type="ftr" sz="quarter" idx="11"/>
          </p:nvPr>
        </p:nvSpPr>
        <p:spPr/>
        <p:txBody>
          <a:bodyPr/>
          <a:lstStyle>
            <a:lvl1pPr>
              <a:defRPr/>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A6AD1E93-021D-42A0-9794-C5238E516A75}" type="slidenum">
              <a:rPr lang="en-IE"/>
              <a:pPr>
                <a:defRPr/>
              </a:pPr>
              <a:t>‹#›</a:t>
            </a:fld>
            <a:endParaRPr lang="en-IE"/>
          </a:p>
        </p:txBody>
      </p:sp>
    </p:spTree>
    <p:extLst>
      <p:ext uri="{BB962C8B-B14F-4D97-AF65-F5344CB8AC3E}">
        <p14:creationId xmlns:p14="http://schemas.microsoft.com/office/powerpoint/2010/main" val="747401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573CF12-40D5-4CBC-86B0-523B6269EC3E}" type="datetime1">
              <a:rPr lang="en-IE"/>
              <a:pPr>
                <a:defRPr/>
              </a:pPr>
              <a:t>21/11/2013</a:t>
            </a:fld>
            <a:endParaRPr lang="en-IE"/>
          </a:p>
        </p:txBody>
      </p:sp>
      <p:sp>
        <p:nvSpPr>
          <p:cNvPr id="8" name="Footer Placeholder 7"/>
          <p:cNvSpPr>
            <a:spLocks noGrp="1"/>
          </p:cNvSpPr>
          <p:nvPr>
            <p:ph type="ftr" sz="quarter" idx="11"/>
          </p:nvPr>
        </p:nvSpPr>
        <p:spPr/>
        <p:txBody>
          <a:bodyPr/>
          <a:lstStyle>
            <a:lvl1pPr>
              <a:defRPr/>
            </a:lvl1pPr>
          </a:lstStyle>
          <a:p>
            <a:pPr>
              <a:defRPr/>
            </a:pPr>
            <a:endParaRPr lang="en-IE"/>
          </a:p>
        </p:txBody>
      </p:sp>
      <p:sp>
        <p:nvSpPr>
          <p:cNvPr id="9" name="Slide Number Placeholder 8"/>
          <p:cNvSpPr>
            <a:spLocks noGrp="1"/>
          </p:cNvSpPr>
          <p:nvPr>
            <p:ph type="sldNum" sz="quarter" idx="12"/>
          </p:nvPr>
        </p:nvSpPr>
        <p:spPr/>
        <p:txBody>
          <a:bodyPr/>
          <a:lstStyle>
            <a:lvl1pPr>
              <a:defRPr/>
            </a:lvl1pPr>
          </a:lstStyle>
          <a:p>
            <a:pPr>
              <a:defRPr/>
            </a:pPr>
            <a:fld id="{5E112FEC-DA40-4383-88BE-F1214578F854}" type="slidenum">
              <a:rPr lang="en-IE"/>
              <a:pPr>
                <a:defRPr/>
              </a:pPr>
              <a:t>‹#›</a:t>
            </a:fld>
            <a:endParaRPr lang="en-IE"/>
          </a:p>
        </p:txBody>
      </p:sp>
    </p:spTree>
    <p:extLst>
      <p:ext uri="{BB962C8B-B14F-4D97-AF65-F5344CB8AC3E}">
        <p14:creationId xmlns:p14="http://schemas.microsoft.com/office/powerpoint/2010/main" val="172881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42130A-0EBB-4718-A172-C21F1847E268}" type="datetime1">
              <a:rPr lang="en-IE"/>
              <a:pPr>
                <a:defRPr/>
              </a:pPr>
              <a:t>21/11/2013</a:t>
            </a:fld>
            <a:endParaRPr lang="en-IE"/>
          </a:p>
        </p:txBody>
      </p:sp>
      <p:sp>
        <p:nvSpPr>
          <p:cNvPr id="4" name="Footer Placeholder 3"/>
          <p:cNvSpPr>
            <a:spLocks noGrp="1"/>
          </p:cNvSpPr>
          <p:nvPr>
            <p:ph type="ftr" sz="quarter" idx="11"/>
          </p:nvPr>
        </p:nvSpPr>
        <p:spPr/>
        <p:txBody>
          <a:bodyPr/>
          <a:lstStyle>
            <a:lvl1pPr>
              <a:defRPr/>
            </a:lvl1pPr>
          </a:lstStyle>
          <a:p>
            <a:pPr>
              <a:defRPr/>
            </a:pPr>
            <a:endParaRPr lang="en-IE"/>
          </a:p>
        </p:txBody>
      </p:sp>
      <p:sp>
        <p:nvSpPr>
          <p:cNvPr id="5" name="Slide Number Placeholder 4"/>
          <p:cNvSpPr>
            <a:spLocks noGrp="1"/>
          </p:cNvSpPr>
          <p:nvPr>
            <p:ph type="sldNum" sz="quarter" idx="12"/>
          </p:nvPr>
        </p:nvSpPr>
        <p:spPr/>
        <p:txBody>
          <a:bodyPr/>
          <a:lstStyle>
            <a:lvl1pPr>
              <a:defRPr/>
            </a:lvl1pPr>
          </a:lstStyle>
          <a:p>
            <a:pPr>
              <a:defRPr/>
            </a:pPr>
            <a:fld id="{733345DC-F265-4BC4-90B3-24109E40F863}" type="slidenum">
              <a:rPr lang="en-IE"/>
              <a:pPr>
                <a:defRPr/>
              </a:pPr>
              <a:t>‹#›</a:t>
            </a:fld>
            <a:endParaRPr lang="en-IE"/>
          </a:p>
        </p:txBody>
      </p:sp>
    </p:spTree>
    <p:extLst>
      <p:ext uri="{BB962C8B-B14F-4D97-AF65-F5344CB8AC3E}">
        <p14:creationId xmlns:p14="http://schemas.microsoft.com/office/powerpoint/2010/main" val="152678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F9A21CA-EC3E-49A8-A199-282574F877B9}" type="datetime1">
              <a:rPr lang="en-IE"/>
              <a:pPr>
                <a:defRPr/>
              </a:pPr>
              <a:t>21/11/2013</a:t>
            </a:fld>
            <a:endParaRPr lang="en-IE"/>
          </a:p>
        </p:txBody>
      </p:sp>
      <p:sp>
        <p:nvSpPr>
          <p:cNvPr id="3" name="Footer Placeholder 2"/>
          <p:cNvSpPr>
            <a:spLocks noGrp="1"/>
          </p:cNvSpPr>
          <p:nvPr>
            <p:ph type="ftr" sz="quarter" idx="11"/>
          </p:nvPr>
        </p:nvSpPr>
        <p:spPr/>
        <p:txBody>
          <a:bodyPr/>
          <a:lstStyle>
            <a:lvl1pPr>
              <a:defRPr/>
            </a:lvl1pPr>
          </a:lstStyle>
          <a:p>
            <a:pPr>
              <a:defRPr/>
            </a:pPr>
            <a:endParaRPr lang="en-IE"/>
          </a:p>
        </p:txBody>
      </p:sp>
      <p:sp>
        <p:nvSpPr>
          <p:cNvPr id="4" name="Slide Number Placeholder 3"/>
          <p:cNvSpPr>
            <a:spLocks noGrp="1"/>
          </p:cNvSpPr>
          <p:nvPr>
            <p:ph type="sldNum" sz="quarter" idx="12"/>
          </p:nvPr>
        </p:nvSpPr>
        <p:spPr/>
        <p:txBody>
          <a:bodyPr/>
          <a:lstStyle>
            <a:lvl1pPr>
              <a:defRPr/>
            </a:lvl1pPr>
          </a:lstStyle>
          <a:p>
            <a:pPr>
              <a:defRPr/>
            </a:pPr>
            <a:fld id="{6644DA02-170F-488F-9F01-CE493120A008}" type="slidenum">
              <a:rPr lang="en-IE"/>
              <a:pPr>
                <a:defRPr/>
              </a:pPr>
              <a:t>‹#›</a:t>
            </a:fld>
            <a:endParaRPr lang="en-IE"/>
          </a:p>
        </p:txBody>
      </p:sp>
    </p:spTree>
    <p:extLst>
      <p:ext uri="{BB962C8B-B14F-4D97-AF65-F5344CB8AC3E}">
        <p14:creationId xmlns:p14="http://schemas.microsoft.com/office/powerpoint/2010/main" val="149115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80629F5-5240-4045-8DCB-8A746B5494DA}" type="datetime1">
              <a:rPr lang="en-IE"/>
              <a:pPr>
                <a:defRPr/>
              </a:pPr>
              <a:t>21/11/2013</a:t>
            </a:fld>
            <a:endParaRPr lang="en-IE"/>
          </a:p>
        </p:txBody>
      </p:sp>
      <p:sp>
        <p:nvSpPr>
          <p:cNvPr id="6" name="Footer Placeholder 5"/>
          <p:cNvSpPr>
            <a:spLocks noGrp="1"/>
          </p:cNvSpPr>
          <p:nvPr>
            <p:ph type="ftr" sz="quarter" idx="11"/>
          </p:nvPr>
        </p:nvSpPr>
        <p:spPr/>
        <p:txBody>
          <a:bodyPr/>
          <a:lstStyle>
            <a:lvl1pPr>
              <a:defRPr/>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69DB3E6A-593A-4008-A20B-B40AB43F1755}" type="slidenum">
              <a:rPr lang="en-IE"/>
              <a:pPr>
                <a:defRPr/>
              </a:pPr>
              <a:t>‹#›</a:t>
            </a:fld>
            <a:endParaRPr lang="en-IE"/>
          </a:p>
        </p:txBody>
      </p:sp>
    </p:spTree>
    <p:extLst>
      <p:ext uri="{BB962C8B-B14F-4D97-AF65-F5344CB8AC3E}">
        <p14:creationId xmlns:p14="http://schemas.microsoft.com/office/powerpoint/2010/main" val="118539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390B46E-661E-40D4-858C-F99FB68813E9}" type="datetime1">
              <a:rPr lang="en-IE"/>
              <a:pPr>
                <a:defRPr/>
              </a:pPr>
              <a:t>21/11/2013</a:t>
            </a:fld>
            <a:endParaRPr lang="en-IE"/>
          </a:p>
        </p:txBody>
      </p:sp>
      <p:sp>
        <p:nvSpPr>
          <p:cNvPr id="6" name="Footer Placeholder 5"/>
          <p:cNvSpPr>
            <a:spLocks noGrp="1"/>
          </p:cNvSpPr>
          <p:nvPr>
            <p:ph type="ftr" sz="quarter" idx="11"/>
          </p:nvPr>
        </p:nvSpPr>
        <p:spPr/>
        <p:txBody>
          <a:bodyPr/>
          <a:lstStyle>
            <a:lvl1pPr>
              <a:defRPr/>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15227F39-F918-4DEF-9AA9-3609B8BA4043}" type="slidenum">
              <a:rPr lang="en-IE"/>
              <a:pPr>
                <a:defRPr/>
              </a:pPr>
              <a:t>‹#›</a:t>
            </a:fld>
            <a:endParaRPr lang="en-IE"/>
          </a:p>
        </p:txBody>
      </p:sp>
    </p:spTree>
    <p:extLst>
      <p:ext uri="{BB962C8B-B14F-4D97-AF65-F5344CB8AC3E}">
        <p14:creationId xmlns:p14="http://schemas.microsoft.com/office/powerpoint/2010/main" val="3122278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678144E-9241-4A8A-B3F9-9A790DEFDADA}"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16.jpeg"/><Relationship Id="rId3" Type="http://schemas.openxmlformats.org/officeDocument/2006/relationships/image" Target="../media/image25.png"/><Relationship Id="rId7" Type="http://schemas.openxmlformats.org/officeDocument/2006/relationships/image" Target="../media/image20.png"/><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4.jpe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32.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140.png"/><Relationship Id="rId5" Type="http://schemas.openxmlformats.org/officeDocument/2006/relationships/image" Target="../media/image37.png"/><Relationship Id="rId10" Type="http://schemas.openxmlformats.org/officeDocument/2006/relationships/image" Target="../media/image130.png"/><Relationship Id="rId4" Type="http://schemas.openxmlformats.org/officeDocument/2006/relationships/image" Target="../media/image36.png"/><Relationship Id="rId9" Type="http://schemas.openxmlformats.org/officeDocument/2006/relationships/image" Target="../media/image12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160.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50.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0.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projectmaths.ie/documents/workshops/workshop_5.a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338" y="9525"/>
            <a:ext cx="8315325" cy="3275013"/>
          </a:xfrm>
          <a:gradFill>
            <a:gsLst>
              <a:gs pos="61000">
                <a:schemeClr val="accent6">
                  <a:lumMod val="60000"/>
                  <a:lumOff val="40000"/>
                </a:schemeClr>
              </a:gs>
              <a:gs pos="83000">
                <a:srgbClr val="990033"/>
              </a:gs>
              <a:gs pos="100000">
                <a:schemeClr val="accent1">
                  <a:tint val="23500"/>
                  <a:satMod val="160000"/>
                </a:schemeClr>
              </a:gs>
            </a:gsLst>
            <a:path path="shape">
              <a:fillToRect l="50000" t="50000" r="50000" b="50000"/>
            </a:path>
          </a:gradFill>
        </p:spPr>
        <p:txBody>
          <a:bodyPr rtlCol="0">
            <a:normAutofit/>
          </a:bodyPr>
          <a:lstStyle/>
          <a:p>
            <a:pPr eaLnBrk="1" fontAlgn="auto" hangingPunct="1">
              <a:spcAft>
                <a:spcPts val="0"/>
              </a:spcAft>
              <a:defRPr/>
            </a:pPr>
            <a:r>
              <a:rPr lang="en-IE" sz="7200" b="1" i="1" dirty="0">
                <a:solidFill>
                  <a:schemeClr val="tx1">
                    <a:lumMod val="85000"/>
                    <a:lumOff val="15000"/>
                  </a:schemeClr>
                </a:solidFill>
                <a:latin typeface="Bradley Hand ITC" pitchFamily="66" charset="0"/>
              </a:rPr>
              <a:t>Maths Counts </a:t>
            </a:r>
            <a:r>
              <a:rPr lang="en-IE" sz="4000" dirty="0">
                <a:solidFill>
                  <a:schemeClr val="tx1">
                    <a:lumMod val="85000"/>
                    <a:lumOff val="15000"/>
                  </a:schemeClr>
                </a:solidFill>
              </a:rPr>
              <a:t/>
            </a:r>
            <a:br>
              <a:rPr lang="en-IE" sz="4000" dirty="0">
                <a:solidFill>
                  <a:schemeClr val="tx1">
                    <a:lumMod val="85000"/>
                    <a:lumOff val="15000"/>
                  </a:schemeClr>
                </a:solidFill>
              </a:rPr>
            </a:br>
            <a:r>
              <a:rPr lang="en-IE" sz="5400" b="1" dirty="0">
                <a:solidFill>
                  <a:schemeClr val="tx1">
                    <a:lumMod val="85000"/>
                    <a:lumOff val="15000"/>
                  </a:schemeClr>
                </a:solidFill>
                <a:latin typeface="Century" pitchFamily="18" charset="0"/>
              </a:rPr>
              <a:t>Insights into Lesson </a:t>
            </a:r>
            <a:r>
              <a:rPr lang="en-IE" sz="5400" b="1" dirty="0" smtClean="0">
                <a:solidFill>
                  <a:schemeClr val="tx1">
                    <a:lumMod val="85000"/>
                    <a:lumOff val="15000"/>
                  </a:schemeClr>
                </a:solidFill>
                <a:latin typeface="Century" pitchFamily="18" charset="0"/>
              </a:rPr>
              <a:t>Study</a:t>
            </a:r>
            <a:endParaRPr lang="en-IE" sz="5400" dirty="0">
              <a:solidFill>
                <a:schemeClr val="tx1">
                  <a:lumMod val="85000"/>
                  <a:lumOff val="15000"/>
                </a:schemeClr>
              </a:solidFill>
            </a:endParaRPr>
          </a:p>
        </p:txBody>
      </p:sp>
      <p:sp>
        <p:nvSpPr>
          <p:cNvPr id="5" name="Subtitle 4"/>
          <p:cNvSpPr>
            <a:spLocks noGrp="1"/>
          </p:cNvSpPr>
          <p:nvPr>
            <p:ph type="subTitle" idx="1"/>
          </p:nvPr>
        </p:nvSpPr>
        <p:spPr/>
        <p:txBody>
          <a:bodyPr rtlCol="0">
            <a:normAutofit/>
          </a:bodyPr>
          <a:lstStyle/>
          <a:p>
            <a:pPr algn="l" eaLnBrk="1" fontAlgn="auto" hangingPunct="1">
              <a:spcAft>
                <a:spcPts val="0"/>
              </a:spcAft>
              <a:buFont typeface="Arial" pitchFamily="34" charset="0"/>
              <a:buNone/>
              <a:defRPr/>
            </a:pPr>
            <a:endParaRPr lang="en-IE" dirty="0"/>
          </a:p>
        </p:txBody>
      </p:sp>
      <p:pic>
        <p:nvPicPr>
          <p:cNvPr id="1027" name="Picture 1" descr="ProjectMathsLogo"/>
          <p:cNvPicPr>
            <a:picLocks noChangeAspect="1" noChangeArrowheads="1"/>
          </p:cNvPicPr>
          <p:nvPr/>
        </p:nvPicPr>
        <p:blipFill>
          <a:blip r:embed="rId3" cstate="print">
            <a:extLst/>
          </a:blip>
          <a:srcRect/>
          <a:stretch>
            <a:fillRect/>
          </a:stretch>
        </p:blipFill>
        <p:spPr bwMode="auto">
          <a:xfrm>
            <a:off x="1547127" y="5259790"/>
            <a:ext cx="1223962" cy="900112"/>
          </a:xfrm>
          <a:prstGeom prst="rect">
            <a:avLst/>
          </a:prstGeom>
          <a:noFill/>
          <a:ln>
            <a:noFill/>
          </a:ln>
          <a:scene3d>
            <a:camera prst="perspectiveContrastingRightFacing"/>
            <a:lightRig rig="threePt" dir="t"/>
          </a:scene3d>
          <a:sp3d>
            <a:bevelT/>
          </a:sp3d>
          <a:extLst/>
        </p:spPr>
      </p:pic>
      <p:pic>
        <p:nvPicPr>
          <p:cNvPr id="1028" name="Picture 4" descr="DEC jpeg"/>
          <p:cNvPicPr>
            <a:picLocks noChangeAspect="1" noChangeArrowheads="1"/>
          </p:cNvPicPr>
          <p:nvPr/>
        </p:nvPicPr>
        <p:blipFill>
          <a:blip r:embed="rId4" cstate="print">
            <a:extLst/>
          </a:blip>
          <a:srcRect/>
          <a:stretch>
            <a:fillRect/>
          </a:stretch>
        </p:blipFill>
        <p:spPr bwMode="auto">
          <a:xfrm>
            <a:off x="3347864" y="5268948"/>
            <a:ext cx="1116012" cy="900112"/>
          </a:xfrm>
          <a:prstGeom prst="rect">
            <a:avLst/>
          </a:prstGeom>
          <a:noFill/>
          <a:ln>
            <a:noFill/>
          </a:ln>
          <a:effectLst/>
          <a:scene3d>
            <a:camera prst="perspectiveContrastingRightFacing"/>
            <a:lightRig rig="threePt" dir="t"/>
          </a:scene3d>
          <a:sp3d>
            <a:bevelT/>
          </a:sp3d>
          <a:extLst/>
        </p:spPr>
      </p:pic>
      <p:pic>
        <p:nvPicPr>
          <p:cNvPr id="1029" name="Picture 5" descr="DESlogo"/>
          <p:cNvPicPr>
            <a:picLocks noChangeAspect="1" noChangeArrowheads="1"/>
          </p:cNvPicPr>
          <p:nvPr/>
        </p:nvPicPr>
        <p:blipFill>
          <a:blip r:embed="rId5" cstate="print">
            <a:extLst/>
          </a:blip>
          <a:srcRect/>
          <a:stretch>
            <a:fillRect/>
          </a:stretch>
        </p:blipFill>
        <p:spPr bwMode="auto">
          <a:xfrm>
            <a:off x="4788024" y="5259790"/>
            <a:ext cx="1295400" cy="900112"/>
          </a:xfrm>
          <a:prstGeom prst="rect">
            <a:avLst/>
          </a:prstGeom>
          <a:noFill/>
          <a:ln>
            <a:noFill/>
          </a:ln>
          <a:effectLst/>
          <a:scene3d>
            <a:camera prst="perspectiveContrastingRightFacing"/>
            <a:lightRig rig="threePt" dir="t"/>
          </a:scene3d>
          <a:sp3d>
            <a:bevelT/>
          </a:sp3d>
          <a:extLst/>
        </p:spPr>
      </p:pic>
      <p:pic>
        <p:nvPicPr>
          <p:cNvPr id="1030" name="Picture 6"/>
          <p:cNvPicPr>
            <a:picLocks noChangeAspect="1" noChangeArrowheads="1"/>
          </p:cNvPicPr>
          <p:nvPr/>
        </p:nvPicPr>
        <p:blipFill>
          <a:blip r:embed="rId6">
            <a:extLst/>
          </a:blip>
          <a:srcRect/>
          <a:stretch>
            <a:fillRect/>
          </a:stretch>
        </p:blipFill>
        <p:spPr bwMode="auto">
          <a:xfrm>
            <a:off x="6516216" y="5229200"/>
            <a:ext cx="1223962" cy="900112"/>
          </a:xfrm>
          <a:prstGeom prst="rect">
            <a:avLst/>
          </a:prstGeom>
          <a:noFill/>
          <a:ln>
            <a:noFill/>
          </a:ln>
          <a:effectLst/>
          <a:scene3d>
            <a:camera prst="perspectiveContrastingRightFacing"/>
            <a:lightRig rig="threePt" dir="t"/>
          </a:scene3d>
          <a:sp3d>
            <a:bevelT/>
          </a:sp3d>
          <a:extLst/>
        </p:spPr>
      </p:pic>
      <p:pic>
        <p:nvPicPr>
          <p:cNvPr id="13320"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57475" y="3211513"/>
            <a:ext cx="3829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A978BF21-88BD-4D4A-8097-A01E2A8ED9E6}" type="slidenum">
              <a:rPr lang="en-IE" smtClean="0"/>
              <a:pPr>
                <a:defRPr/>
              </a:pPr>
              <a:t>1</a:t>
            </a:fld>
            <a:endParaRPr lang="en-IE" dirty="0"/>
          </a:p>
        </p:txBody>
      </p:sp>
    </p:spTree>
    <p:extLst>
      <p:ext uri="{BB962C8B-B14F-4D97-AF65-F5344CB8AC3E}">
        <p14:creationId xmlns:p14="http://schemas.microsoft.com/office/powerpoint/2010/main" val="1313029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95774" y="2447472"/>
            <a:ext cx="2819135" cy="1269560"/>
            <a:chOff x="3307094" y="2447472"/>
            <a:chExt cx="2819135" cy="1269560"/>
          </a:xfrm>
        </p:grpSpPr>
        <p:grpSp>
          <p:nvGrpSpPr>
            <p:cNvPr id="7" name="Group 6"/>
            <p:cNvGrpSpPr/>
            <p:nvPr/>
          </p:nvGrpSpPr>
          <p:grpSpPr>
            <a:xfrm>
              <a:off x="3642958" y="2825988"/>
              <a:ext cx="2441210" cy="891044"/>
              <a:chOff x="3642958" y="2825988"/>
              <a:chExt cx="2441210" cy="891044"/>
            </a:xfrm>
          </p:grpSpPr>
          <p:sp>
            <p:nvSpPr>
              <p:cNvPr id="179" name="Rectangle 178"/>
              <p:cNvSpPr/>
              <p:nvPr/>
            </p:nvSpPr>
            <p:spPr>
              <a:xfrm>
                <a:off x="3642958" y="2825988"/>
                <a:ext cx="2441210" cy="891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p:cNvCxnSpPr/>
              <p:nvPr/>
            </p:nvCxnSpPr>
            <p:spPr>
              <a:xfrm>
                <a:off x="5352906" y="2825988"/>
                <a:ext cx="0" cy="89104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4000148" y="2447472"/>
              <a:ext cx="2126081" cy="469995"/>
              <a:chOff x="3714744" y="1978914"/>
              <a:chExt cx="2126081" cy="469995"/>
            </a:xfrm>
          </p:grpSpPr>
          <mc:AlternateContent xmlns:mc="http://schemas.openxmlformats.org/markup-compatibility/2006" xmlns:a14="http://schemas.microsoft.com/office/drawing/2010/main">
            <mc:Choice Requires="a14">
              <p:sp>
                <p:nvSpPr>
                  <p:cNvPr id="182" name="TextBox 181"/>
                  <p:cNvSpPr txBox="1"/>
                  <p:nvPr/>
                </p:nvSpPr>
                <p:spPr>
                  <a:xfrm>
                    <a:off x="3714744" y="1978914"/>
                    <a:ext cx="620683" cy="461665"/>
                  </a:xfrm>
                  <a:prstGeom prst="rect">
                    <a:avLst/>
                  </a:prstGeom>
                  <a:noFill/>
                </p:spPr>
                <p:txBody>
                  <a:bodyPr wrap="none" rtlCol="0">
                    <a:spAutoFit/>
                  </a:bodyPr>
                  <a:lstStyle/>
                  <a:p>
                    <a14:m>
                      <m:oMath xmlns:m="http://schemas.openxmlformats.org/officeDocument/2006/math">
                        <m:r>
                          <a:rPr lang="en-GB" sz="2400" b="1" i="1" dirty="0">
                            <a:latin typeface="Cambria Math"/>
                          </a:rPr>
                          <m:t>𝟐𝟎</m:t>
                        </m:r>
                      </m:oMath>
                    </a14:m>
                    <a:r>
                      <a:rPr lang="en-GB" sz="2400" b="1" i="1" dirty="0">
                        <a:latin typeface="Cambria Math"/>
                      </a:rPr>
                      <a:t> </a:t>
                    </a:r>
                    <a:endParaRPr lang="en-US" sz="2400" b="1" i="1" dirty="0">
                      <a:latin typeface="Cambria Math"/>
                    </a:endParaRPr>
                  </a:p>
                </p:txBody>
              </p:sp>
            </mc:Choice>
            <mc:Fallback xmlns="">
              <p:sp>
                <p:nvSpPr>
                  <p:cNvPr id="182" name="TextBox 181"/>
                  <p:cNvSpPr txBox="1">
                    <a:spLocks noRot="1" noChangeAspect="1" noMove="1" noResize="1" noEditPoints="1" noAdjustHandles="1" noChangeArrowheads="1" noChangeShapeType="1" noTextEdit="1"/>
                  </p:cNvSpPr>
                  <p:nvPr/>
                </p:nvSpPr>
                <p:spPr>
                  <a:xfrm>
                    <a:off x="3714744" y="1978914"/>
                    <a:ext cx="620683" cy="461665"/>
                  </a:xfrm>
                  <a:prstGeom prst="rect">
                    <a:avLst/>
                  </a:prstGeom>
                  <a:blipFill rotWithShape="1">
                    <a:blip r:embed="rId3"/>
                    <a:stretch>
                      <a:fillRect l="-1961"/>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3" name="TextBox 182"/>
                  <p:cNvSpPr txBox="1"/>
                  <p:nvPr/>
                </p:nvSpPr>
                <p:spPr>
                  <a:xfrm>
                    <a:off x="5184876" y="1995772"/>
                    <a:ext cx="655949" cy="453137"/>
                  </a:xfrm>
                  <a:prstGeom prst="rect">
                    <a:avLst/>
                  </a:prstGeom>
                  <a:noFill/>
                </p:spPr>
                <p:txBody>
                  <a:bodyPr wrap="none" rtlCol="0">
                    <a:spAutoFit/>
                  </a:bodyPr>
                  <a:lstStyle/>
                  <a:p>
                    <a14:m>
                      <m:oMath xmlns:m="http://schemas.openxmlformats.org/officeDocument/2006/math">
                        <m:r>
                          <a:rPr lang="en-IE" sz="2400" b="1" i="1" dirty="0" smtClean="0">
                            <a:latin typeface="Cambria Math"/>
                          </a:rPr>
                          <m:t>+</m:t>
                        </m:r>
                        <m:r>
                          <a:rPr lang="en-GB" sz="2400" b="1" i="1" dirty="0">
                            <a:latin typeface="Cambria Math"/>
                          </a:rPr>
                          <m:t>𝟕</m:t>
                        </m:r>
                      </m:oMath>
                    </a14:m>
                    <a:r>
                      <a:rPr lang="en-GB" sz="1600" b="1" dirty="0" smtClean="0"/>
                      <a:t> </a:t>
                    </a:r>
                    <a:endParaRPr lang="en-US" sz="1600" b="1" dirty="0"/>
                  </a:p>
                </p:txBody>
              </p:sp>
            </mc:Choice>
            <mc:Fallback xmlns="">
              <p:sp>
                <p:nvSpPr>
                  <p:cNvPr id="183" name="TextBox 182"/>
                  <p:cNvSpPr txBox="1">
                    <a:spLocks noRot="1" noChangeAspect="1" noMove="1" noResize="1" noEditPoints="1" noAdjustHandles="1" noChangeArrowheads="1" noChangeShapeType="1" noTextEdit="1"/>
                  </p:cNvSpPr>
                  <p:nvPr/>
                </p:nvSpPr>
                <p:spPr>
                  <a:xfrm>
                    <a:off x="5184876" y="1995772"/>
                    <a:ext cx="655949" cy="453137"/>
                  </a:xfrm>
                  <a:prstGeom prst="rect">
                    <a:avLst/>
                  </a:prstGeom>
                  <a:blipFill rotWithShape="1">
                    <a:blip r:embed="rId4"/>
                    <a:stretch>
                      <a:fillRect/>
                    </a:stretch>
                  </a:blipFill>
                </p:spPr>
                <p:txBody>
                  <a:bodyPr/>
                  <a:lstStyle/>
                  <a:p>
                    <a:r>
                      <a:rPr lang="en-IE">
                        <a:noFill/>
                      </a:rPr>
                      <a:t> </a:t>
                    </a:r>
                  </a:p>
                </p:txBody>
              </p:sp>
            </mc:Fallback>
          </mc:AlternateContent>
        </p:grpSp>
        <mc:AlternateContent xmlns:mc="http://schemas.openxmlformats.org/markup-compatibility/2006" xmlns:a14="http://schemas.microsoft.com/office/drawing/2010/main">
          <mc:Choice Requires="a14">
            <p:sp>
              <p:nvSpPr>
                <p:cNvPr id="188" name="TextBox 187"/>
                <p:cNvSpPr txBox="1"/>
                <p:nvPr/>
              </p:nvSpPr>
              <p:spPr>
                <a:xfrm>
                  <a:off x="3307094" y="3040302"/>
                  <a:ext cx="426720" cy="453137"/>
                </a:xfrm>
                <a:prstGeom prst="rect">
                  <a:avLst/>
                </a:prstGeom>
                <a:noFill/>
              </p:spPr>
              <p:txBody>
                <a:bodyPr wrap="none" rtlCol="0">
                  <a:spAutoFit/>
                </a:bodyPr>
                <a:lstStyle/>
                <a:p>
                  <a14:m>
                    <m:oMath xmlns:m="http://schemas.openxmlformats.org/officeDocument/2006/math">
                      <m:r>
                        <a:rPr lang="en-GB" sz="2400" b="1" i="1" dirty="0">
                          <a:latin typeface="Cambria Math"/>
                        </a:rPr>
                        <m:t>𝟒</m:t>
                      </m:r>
                    </m:oMath>
                  </a14:m>
                  <a:r>
                    <a:rPr lang="en-GB" sz="1600" b="1" dirty="0" smtClean="0"/>
                    <a:t> </a:t>
                  </a:r>
                  <a:endParaRPr lang="en-US" sz="1600" b="1" dirty="0"/>
                </a:p>
              </p:txBody>
            </p:sp>
          </mc:Choice>
          <mc:Fallback xmlns="">
            <p:sp>
              <p:nvSpPr>
                <p:cNvPr id="188" name="TextBox 187"/>
                <p:cNvSpPr txBox="1">
                  <a:spLocks noRot="1" noChangeAspect="1" noMove="1" noResize="1" noEditPoints="1" noAdjustHandles="1" noChangeArrowheads="1" noChangeShapeType="1" noTextEdit="1"/>
                </p:cNvSpPr>
                <p:nvPr/>
              </p:nvSpPr>
              <p:spPr>
                <a:xfrm>
                  <a:off x="3307094" y="3040302"/>
                  <a:ext cx="426720" cy="453137"/>
                </a:xfrm>
                <a:prstGeom prst="rect">
                  <a:avLst/>
                </a:prstGeom>
                <a:blipFill rotWithShape="1">
                  <a:blip r:embed="rId5"/>
                  <a:stretch>
                    <a:fillRect l="-4286"/>
                  </a:stretch>
                </a:blipFill>
              </p:spPr>
              <p:txBody>
                <a:bodyPr/>
                <a:lstStyle/>
                <a:p>
                  <a:r>
                    <a:rPr lang="en-IE">
                      <a:noFill/>
                    </a:rPr>
                    <a:t> </a:t>
                  </a:r>
                </a:p>
              </p:txBody>
            </p:sp>
          </mc:Fallback>
        </mc:AlternateContent>
      </p:grpSp>
      <mc:AlternateContent xmlns:mc="http://schemas.openxmlformats.org/markup-compatibility/2006" xmlns:a14="http://schemas.microsoft.com/office/drawing/2010/main">
        <mc:Choice Requires="a14">
          <p:sp>
            <p:nvSpPr>
              <p:cNvPr id="167" name="TextBox 166"/>
              <p:cNvSpPr txBox="1"/>
              <p:nvPr/>
            </p:nvSpPr>
            <p:spPr>
              <a:xfrm>
                <a:off x="1309099" y="-13252"/>
                <a:ext cx="6525120" cy="461665"/>
              </a:xfrm>
              <a:prstGeom prst="rect">
                <a:avLst/>
              </a:prstGeom>
              <a:noFill/>
            </p:spPr>
            <p:txBody>
              <a:bodyPr wrap="none" rtlCol="0">
                <a:spAutoFit/>
              </a:bodyPr>
              <a:lstStyle/>
              <a:p>
                <a:pPr algn="ctr"/>
                <a:r>
                  <a:rPr lang="en-GB" sz="2400" b="1" dirty="0" smtClean="0">
                    <a:solidFill>
                      <a:srgbClr val="FF0000"/>
                    </a:solidFill>
                  </a:rPr>
                  <a:t>Model  </a:t>
                </a:r>
                <a14:m>
                  <m:oMath xmlns:m="http://schemas.openxmlformats.org/officeDocument/2006/math">
                    <m:r>
                      <a:rPr lang="en-GB" sz="2400" b="1" i="1" dirty="0" smtClean="0">
                        <a:solidFill>
                          <a:srgbClr val="FF0000"/>
                        </a:solidFill>
                        <a:latin typeface="Cambria Math"/>
                      </a:rPr>
                      <m:t>𝟒</m:t>
                    </m:r>
                    <m:r>
                      <a:rPr lang="en-GB" sz="2400" b="1" i="1" dirty="0" smtClean="0">
                        <a:solidFill>
                          <a:srgbClr val="FF0000"/>
                        </a:solidFill>
                        <a:latin typeface="Cambria Math"/>
                      </a:rPr>
                      <m:t> ×</m:t>
                    </m:r>
                    <m:r>
                      <a:rPr lang="en-GB" sz="2400" b="1" i="1" dirty="0" smtClean="0">
                        <a:solidFill>
                          <a:srgbClr val="FF0000"/>
                        </a:solidFill>
                        <a:latin typeface="Cambria Math"/>
                      </a:rPr>
                      <m:t>𝟐𝟕</m:t>
                    </m:r>
                    <m:r>
                      <a:rPr lang="en-IE" sz="2400" b="1" i="1" dirty="0" smtClean="0">
                        <a:solidFill>
                          <a:srgbClr val="FF0000"/>
                        </a:solidFill>
                        <a:latin typeface="Cambria Math"/>
                      </a:rPr>
                      <m:t> </m:t>
                    </m:r>
                    <m:r>
                      <a:rPr lang="en-IE" sz="2400" b="0" i="1" dirty="0" smtClean="0">
                        <a:solidFill>
                          <a:srgbClr val="FF0000"/>
                        </a:solidFill>
                        <a:latin typeface="Cambria Math"/>
                      </a:rPr>
                      <m:t> </m:t>
                    </m:r>
                  </m:oMath>
                </a14:m>
                <a:r>
                  <a:rPr lang="en-US" sz="2400" b="1" dirty="0" smtClean="0">
                    <a:solidFill>
                      <a:srgbClr val="FF0000"/>
                    </a:solidFill>
                  </a:rPr>
                  <a:t>using the area of a rectangle</a:t>
                </a:r>
                <a:endParaRPr lang="en-US" sz="2400" b="1" dirty="0">
                  <a:solidFill>
                    <a:srgbClr val="FF0000"/>
                  </a:solidFill>
                </a:endParaRPr>
              </a:p>
            </p:txBody>
          </p:sp>
        </mc:Choice>
        <mc:Fallback xmlns="">
          <p:sp>
            <p:nvSpPr>
              <p:cNvPr id="167" name="TextBox 166"/>
              <p:cNvSpPr txBox="1">
                <a:spLocks noRot="1" noChangeAspect="1" noMove="1" noResize="1" noEditPoints="1" noAdjustHandles="1" noChangeArrowheads="1" noChangeShapeType="1" noTextEdit="1"/>
              </p:cNvSpPr>
              <p:nvPr/>
            </p:nvSpPr>
            <p:spPr>
              <a:xfrm>
                <a:off x="1309099" y="-13252"/>
                <a:ext cx="6525120" cy="461665"/>
              </a:xfrm>
              <a:prstGeom prst="rect">
                <a:avLst/>
              </a:prstGeom>
              <a:blipFill rotWithShape="1">
                <a:blip r:embed="rId6"/>
                <a:stretch>
                  <a:fillRect l="-1121" t="-9211" r="-935" b="-30263"/>
                </a:stretch>
              </a:blipFill>
            </p:spPr>
            <p:txBody>
              <a:bodyPr/>
              <a:lstStyle/>
              <a:p>
                <a:r>
                  <a:rPr lang="en-IE">
                    <a:noFill/>
                  </a:rPr>
                  <a:t> </a:t>
                </a:r>
              </a:p>
            </p:txBody>
          </p:sp>
        </mc:Fallback>
      </mc:AlternateContent>
      <p:sp>
        <p:nvSpPr>
          <p:cNvPr id="184" name="TextBox 183"/>
          <p:cNvSpPr txBox="1"/>
          <p:nvPr/>
        </p:nvSpPr>
        <p:spPr>
          <a:xfrm>
            <a:off x="4026652" y="3050658"/>
            <a:ext cx="989373" cy="461665"/>
          </a:xfrm>
          <a:prstGeom prst="rect">
            <a:avLst/>
          </a:prstGeom>
          <a:noFill/>
        </p:spPr>
        <p:txBody>
          <a:bodyPr wrap="none" rtlCol="0">
            <a:spAutoFit/>
          </a:bodyPr>
          <a:lstStyle/>
          <a:p>
            <a:r>
              <a:rPr lang="en-GB" sz="2400" b="1" dirty="0" smtClean="0">
                <a:solidFill>
                  <a:srgbClr val="FF0000"/>
                </a:solidFill>
              </a:rPr>
              <a:t>4(20)</a:t>
            </a:r>
            <a:r>
              <a:rPr lang="en-GB" sz="2400" b="1" dirty="0" smtClean="0"/>
              <a:t> </a:t>
            </a:r>
            <a:endParaRPr lang="en-US" sz="2400" b="1" dirty="0"/>
          </a:p>
        </p:txBody>
      </p:sp>
      <p:sp>
        <p:nvSpPr>
          <p:cNvPr id="185" name="TextBox 184"/>
          <p:cNvSpPr txBox="1"/>
          <p:nvPr/>
        </p:nvSpPr>
        <p:spPr>
          <a:xfrm>
            <a:off x="5372331" y="3037328"/>
            <a:ext cx="817853" cy="461665"/>
          </a:xfrm>
          <a:prstGeom prst="rect">
            <a:avLst/>
          </a:prstGeom>
          <a:noFill/>
        </p:spPr>
        <p:txBody>
          <a:bodyPr wrap="none" rtlCol="0">
            <a:spAutoFit/>
          </a:bodyPr>
          <a:lstStyle/>
          <a:p>
            <a:pPr algn="ctr"/>
            <a:r>
              <a:rPr lang="en-GB" sz="2400" b="1" dirty="0" smtClean="0">
                <a:solidFill>
                  <a:srgbClr val="FF0000"/>
                </a:solidFill>
              </a:rPr>
              <a:t>4(7) </a:t>
            </a:r>
            <a:endParaRPr lang="en-US" sz="2400" b="1" dirty="0">
              <a:solidFill>
                <a:srgbClr val="FF0000"/>
              </a:solidFill>
            </a:endParaRPr>
          </a:p>
        </p:txBody>
      </p:sp>
      <p:pic>
        <p:nvPicPr>
          <p:cNvPr id="199" name="Picture 198" descr="New ProjectMathsLogo.jpg"/>
          <p:cNvPicPr>
            <a:picLocks noChangeAspect="1"/>
          </p:cNvPicPr>
          <p:nvPr/>
        </p:nvPicPr>
        <p:blipFill>
          <a:blip r:embed="rId7" cstate="print"/>
          <a:stretch>
            <a:fillRect/>
          </a:stretch>
        </p:blipFill>
        <p:spPr>
          <a:xfrm>
            <a:off x="0" y="6215082"/>
            <a:ext cx="1077010" cy="456432"/>
          </a:xfrm>
          <a:prstGeom prst="rect">
            <a:avLst/>
          </a:prstGeom>
        </p:spPr>
      </p:pic>
      <p:sp>
        <p:nvSpPr>
          <p:cNvPr id="200" name="Footer Placeholder 199"/>
          <p:cNvSpPr>
            <a:spLocks noGrp="1"/>
          </p:cNvSpPr>
          <p:nvPr>
            <p:ph type="ftr" sz="quarter" idx="11"/>
          </p:nvPr>
        </p:nvSpPr>
        <p:spPr/>
        <p:txBody>
          <a:bodyPr/>
          <a:lstStyle/>
          <a:p>
            <a:r>
              <a:rPr lang="en-US" dirty="0" smtClean="0"/>
              <a:t>Copyright PMDT 2013 </a:t>
            </a:r>
            <a:endParaRPr lang="en-US" dirty="0"/>
          </a:p>
        </p:txBody>
      </p:sp>
      <p:pic>
        <p:nvPicPr>
          <p:cNvPr id="201" name="Picture 200" descr="New ProjectMathsLogo.jpg"/>
          <p:cNvPicPr>
            <a:picLocks noChangeAspect="1"/>
          </p:cNvPicPr>
          <p:nvPr/>
        </p:nvPicPr>
        <p:blipFill>
          <a:blip r:embed="rId7" cstate="print"/>
          <a:stretch>
            <a:fillRect/>
          </a:stretch>
        </p:blipFill>
        <p:spPr>
          <a:xfrm>
            <a:off x="8066990" y="6215082"/>
            <a:ext cx="1077010" cy="456432"/>
          </a:xfrm>
          <a:prstGeom prst="rect">
            <a:avLst/>
          </a:prstGeom>
        </p:spPr>
      </p:pic>
      <p:grpSp>
        <p:nvGrpSpPr>
          <p:cNvPr id="4" name="Group 3"/>
          <p:cNvGrpSpPr/>
          <p:nvPr/>
        </p:nvGrpSpPr>
        <p:grpSpPr>
          <a:xfrm>
            <a:off x="3204942" y="535279"/>
            <a:ext cx="2852722" cy="1381553"/>
            <a:chOff x="3231446" y="535279"/>
            <a:chExt cx="2852722" cy="1381553"/>
          </a:xfrm>
        </p:grpSpPr>
        <p:sp>
          <p:nvSpPr>
            <p:cNvPr id="26" name="Rectangle 25"/>
            <p:cNvSpPr/>
            <p:nvPr/>
          </p:nvSpPr>
          <p:spPr>
            <a:xfrm>
              <a:off x="3658166" y="996171"/>
              <a:ext cx="2426002" cy="920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3231446" y="1276228"/>
                  <a:ext cx="426720" cy="453137"/>
                </a:xfrm>
                <a:prstGeom prst="rect">
                  <a:avLst/>
                </a:prstGeom>
                <a:noFill/>
              </p:spPr>
              <p:txBody>
                <a:bodyPr wrap="none" rtlCol="0">
                  <a:spAutoFit/>
                </a:bodyPr>
                <a:lstStyle/>
                <a:p>
                  <a14:m>
                    <m:oMath xmlns:m="http://schemas.openxmlformats.org/officeDocument/2006/math">
                      <m:r>
                        <a:rPr lang="en-IE" sz="2400" b="1" i="1" smtClean="0">
                          <a:latin typeface="Cambria Math"/>
                        </a:rPr>
                        <m:t>𝟒</m:t>
                      </m:r>
                    </m:oMath>
                  </a14:m>
                  <a:r>
                    <a:rPr lang="en-GB" sz="1600" b="1" dirty="0" smtClean="0"/>
                    <a:t> </a:t>
                  </a:r>
                  <a:endParaRPr lang="en-US" sz="1600"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3231446" y="1276228"/>
                  <a:ext cx="426720" cy="453137"/>
                </a:xfrm>
                <a:prstGeom prst="rect">
                  <a:avLst/>
                </a:prstGeom>
                <a:blipFill rotWithShape="1">
                  <a:blip r:embed="rId8"/>
                  <a:stretch>
                    <a:fillRect l="-428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324115" y="535279"/>
                  <a:ext cx="611065" cy="453137"/>
                </a:xfrm>
                <a:prstGeom prst="rect">
                  <a:avLst/>
                </a:prstGeom>
                <a:noFill/>
              </p:spPr>
              <p:txBody>
                <a:bodyPr wrap="none" rtlCol="0">
                  <a:spAutoFit/>
                </a:bodyPr>
                <a:lstStyle/>
                <a:p>
                  <a14:m>
                    <m:oMath xmlns:m="http://schemas.openxmlformats.org/officeDocument/2006/math">
                      <m:r>
                        <a:rPr lang="en-IE" sz="2400" b="1" i="1" smtClean="0">
                          <a:latin typeface="Cambria Math"/>
                        </a:rPr>
                        <m:t>𝟐𝟕</m:t>
                      </m:r>
                    </m:oMath>
                  </a14:m>
                  <a:r>
                    <a:rPr lang="en-GB" sz="1600" b="1" dirty="0" smtClean="0"/>
                    <a:t> </a:t>
                  </a:r>
                  <a:endParaRPr lang="en-US" sz="16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4324115" y="535279"/>
                  <a:ext cx="611065" cy="453137"/>
                </a:xfrm>
                <a:prstGeom prst="rect">
                  <a:avLst/>
                </a:prstGeom>
                <a:blipFill rotWithShape="1">
                  <a:blip r:embed="rId9"/>
                  <a:stretch>
                    <a:fillRect l="-3000"/>
                  </a:stretch>
                </a:blipFill>
              </p:spPr>
              <p:txBody>
                <a:bodyPr/>
                <a:lstStyle/>
                <a:p>
                  <a:r>
                    <a:rPr lang="en-IE">
                      <a:noFill/>
                    </a:rPr>
                    <a:t> </a:t>
                  </a:r>
                </a:p>
              </p:txBody>
            </p:sp>
          </mc:Fallback>
        </mc:AlternateContent>
      </p:gr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3047" y="4878507"/>
            <a:ext cx="492941" cy="98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736273" y="4198096"/>
            <a:ext cx="7671454" cy="648072"/>
            <a:chOff x="395536" y="3933056"/>
            <a:chExt cx="7671454" cy="648072"/>
          </a:xfrm>
        </p:grpSpPr>
        <mc:AlternateContent xmlns:mc="http://schemas.openxmlformats.org/markup-compatibility/2006" xmlns:a14="http://schemas.microsoft.com/office/drawing/2010/main">
          <mc:Choice Requires="a14">
            <p:sp>
              <p:nvSpPr>
                <p:cNvPr id="2" name="TextBox 1"/>
                <p:cNvSpPr txBox="1"/>
                <p:nvPr/>
              </p:nvSpPr>
              <p:spPr>
                <a:xfrm>
                  <a:off x="395536" y="3999316"/>
                  <a:ext cx="767145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400" b="1" i="1" smtClean="0">
                            <a:latin typeface="Cambria Math"/>
                          </a:rPr>
                          <m:t>𝟒</m:t>
                        </m:r>
                        <m:d>
                          <m:dPr>
                            <m:ctrlPr>
                              <a:rPr lang="en-IE" sz="2400" b="1" i="1" smtClean="0">
                                <a:latin typeface="Cambria Math"/>
                              </a:rPr>
                            </m:ctrlPr>
                          </m:dPr>
                          <m:e>
                            <m:r>
                              <a:rPr lang="en-IE" sz="2400" b="1" i="1" smtClean="0">
                                <a:latin typeface="Cambria Math"/>
                              </a:rPr>
                              <m:t>𝟐𝟕</m:t>
                            </m:r>
                          </m:e>
                        </m:d>
                        <m:r>
                          <a:rPr lang="en-IE" sz="2400" b="1" i="1" smtClean="0">
                            <a:latin typeface="Cambria Math"/>
                          </a:rPr>
                          <m:t>=</m:t>
                        </m:r>
                        <m:r>
                          <a:rPr lang="en-IE" sz="2400" b="1" i="1" smtClean="0">
                            <a:latin typeface="Cambria Math"/>
                          </a:rPr>
                          <m:t>𝟒</m:t>
                        </m:r>
                        <m:d>
                          <m:dPr>
                            <m:ctrlPr>
                              <a:rPr lang="en-IE" sz="2400" b="1" i="1" smtClean="0">
                                <a:latin typeface="Cambria Math"/>
                              </a:rPr>
                            </m:ctrlPr>
                          </m:dPr>
                          <m:e>
                            <m:r>
                              <a:rPr lang="en-IE" sz="2400" b="1" i="1" smtClean="0">
                                <a:latin typeface="Cambria Math"/>
                              </a:rPr>
                              <m:t>𝟐𝟎</m:t>
                            </m:r>
                            <m:r>
                              <a:rPr lang="en-IE" sz="2400" b="1" i="1" smtClean="0">
                                <a:latin typeface="Cambria Math"/>
                              </a:rPr>
                              <m:t>+</m:t>
                            </m:r>
                            <m:r>
                              <a:rPr lang="en-IE" sz="2400" b="1" i="1" smtClean="0">
                                <a:latin typeface="Cambria Math"/>
                              </a:rPr>
                              <m:t>𝟕</m:t>
                            </m:r>
                          </m:e>
                        </m:d>
                        <m:r>
                          <a:rPr lang="en-IE" sz="2400" b="1" i="1" smtClean="0">
                            <a:latin typeface="Cambria Math"/>
                          </a:rPr>
                          <m:t>=</m:t>
                        </m:r>
                        <m:r>
                          <a:rPr lang="en-IE" sz="2400" b="1" i="1" smtClean="0">
                            <a:latin typeface="Cambria Math"/>
                          </a:rPr>
                          <m:t>𝟒</m:t>
                        </m:r>
                        <m:d>
                          <m:dPr>
                            <m:ctrlPr>
                              <a:rPr lang="en-IE" sz="2400" b="1" i="1" smtClean="0">
                                <a:latin typeface="Cambria Math"/>
                              </a:rPr>
                            </m:ctrlPr>
                          </m:dPr>
                          <m:e>
                            <m:r>
                              <a:rPr lang="en-IE" sz="2400" b="1" i="1" smtClean="0">
                                <a:latin typeface="Cambria Math"/>
                              </a:rPr>
                              <m:t>𝟐𝟎</m:t>
                            </m:r>
                          </m:e>
                        </m:d>
                        <m:r>
                          <a:rPr lang="en-IE" sz="2400" b="1" i="1" smtClean="0">
                            <a:latin typeface="Cambria Math"/>
                          </a:rPr>
                          <m:t>+</m:t>
                        </m:r>
                        <m:r>
                          <a:rPr lang="en-IE" sz="2400" b="1" i="1" smtClean="0">
                            <a:latin typeface="Cambria Math"/>
                          </a:rPr>
                          <m:t>𝟒</m:t>
                        </m:r>
                        <m:d>
                          <m:dPr>
                            <m:ctrlPr>
                              <a:rPr lang="en-IE" sz="2400" b="1" i="1" smtClean="0">
                                <a:latin typeface="Cambria Math"/>
                              </a:rPr>
                            </m:ctrlPr>
                          </m:dPr>
                          <m:e>
                            <m:r>
                              <a:rPr lang="en-IE" sz="2400" b="1" i="1" smtClean="0">
                                <a:latin typeface="Cambria Math"/>
                              </a:rPr>
                              <m:t>𝟕</m:t>
                            </m:r>
                          </m:e>
                        </m:d>
                        <m:r>
                          <a:rPr lang="en-IE" sz="2400" b="1" i="1" smtClean="0">
                            <a:latin typeface="Cambria Math"/>
                          </a:rPr>
                          <m:t>=</m:t>
                        </m:r>
                        <m:r>
                          <a:rPr lang="en-IE" sz="2400" b="1" i="1" smtClean="0">
                            <a:latin typeface="Cambria Math"/>
                          </a:rPr>
                          <m:t>𝟖𝟎</m:t>
                        </m:r>
                        <m:r>
                          <a:rPr lang="en-IE" sz="2400" b="1" i="1" smtClean="0">
                            <a:latin typeface="Cambria Math"/>
                          </a:rPr>
                          <m:t>+</m:t>
                        </m:r>
                        <m:r>
                          <a:rPr lang="en-IE" sz="2400" b="1" i="1" smtClean="0">
                            <a:latin typeface="Cambria Math"/>
                          </a:rPr>
                          <m:t>𝟐𝟖</m:t>
                        </m:r>
                        <m:r>
                          <a:rPr lang="en-IE" sz="2400" b="1" i="1" smtClean="0">
                            <a:latin typeface="Cambria Math"/>
                          </a:rPr>
                          <m:t>=</m:t>
                        </m:r>
                        <m:r>
                          <a:rPr lang="en-IE" sz="2400" b="1" i="1" smtClean="0">
                            <a:latin typeface="Cambria Math"/>
                          </a:rPr>
                          <m:t>𝟏𝟎𝟖</m:t>
                        </m:r>
                      </m:oMath>
                    </m:oMathPara>
                  </a14:m>
                  <a:endParaRPr lang="en-IE" sz="24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395536" y="3999316"/>
                  <a:ext cx="7671453" cy="461665"/>
                </a:xfrm>
                <a:prstGeom prst="rect">
                  <a:avLst/>
                </a:prstGeom>
                <a:blipFill rotWithShape="1">
                  <a:blip r:embed="rId11"/>
                  <a:stretch>
                    <a:fillRect/>
                  </a:stretch>
                </a:blipFill>
              </p:spPr>
              <p:txBody>
                <a:bodyPr/>
                <a:lstStyle/>
                <a:p>
                  <a:r>
                    <a:rPr lang="en-IE">
                      <a:noFill/>
                    </a:rPr>
                    <a:t> </a:t>
                  </a:r>
                </a:p>
              </p:txBody>
            </p:sp>
          </mc:Fallback>
        </mc:AlternateContent>
        <p:sp>
          <p:nvSpPr>
            <p:cNvPr id="5" name="Rounded Rectangle 4"/>
            <p:cNvSpPr/>
            <p:nvPr/>
          </p:nvSpPr>
          <p:spPr>
            <a:xfrm>
              <a:off x="538505" y="3933056"/>
              <a:ext cx="7528485" cy="6480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40" name="Group 39"/>
          <p:cNvGrpSpPr/>
          <p:nvPr/>
        </p:nvGrpSpPr>
        <p:grpSpPr>
          <a:xfrm>
            <a:off x="2327904" y="395778"/>
            <a:ext cx="1584176" cy="524871"/>
            <a:chOff x="75829" y="-170942"/>
            <a:chExt cx="1874786" cy="666656"/>
          </a:xfrm>
        </p:grpSpPr>
        <p:sp>
          <p:nvSpPr>
            <p:cNvPr id="45" name="Rounded Rectangle 44"/>
            <p:cNvSpPr/>
            <p:nvPr/>
          </p:nvSpPr>
          <p:spPr>
            <a:xfrm>
              <a:off x="75829" y="-170942"/>
              <a:ext cx="1507975" cy="666656"/>
            </a:xfrm>
            <a:prstGeom prst="roundRect">
              <a:avLst/>
            </a:prstGeom>
            <a:solidFill>
              <a:srgbClr val="FFFF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TextBox 43"/>
            <p:cNvSpPr txBox="1"/>
            <p:nvPr/>
          </p:nvSpPr>
          <p:spPr>
            <a:xfrm>
              <a:off x="75829" y="-108043"/>
              <a:ext cx="1874786" cy="461665"/>
            </a:xfrm>
            <a:prstGeom prst="rect">
              <a:avLst/>
            </a:prstGeom>
            <a:noFill/>
          </p:spPr>
          <p:txBody>
            <a:bodyPr wrap="square" rtlCol="0">
              <a:spAutoFit/>
            </a:bodyPr>
            <a:lstStyle/>
            <a:p>
              <a:r>
                <a:rPr lang="en-IE" sz="2400" b="1" dirty="0" smtClean="0"/>
                <a:t>Factors</a:t>
              </a:r>
              <a:endParaRPr lang="en-IE" sz="2400" b="1" dirty="0"/>
            </a:p>
          </p:txBody>
        </p:sp>
      </p:grpSp>
      <p:grpSp>
        <p:nvGrpSpPr>
          <p:cNvPr id="41" name="Group 40"/>
          <p:cNvGrpSpPr/>
          <p:nvPr/>
        </p:nvGrpSpPr>
        <p:grpSpPr>
          <a:xfrm>
            <a:off x="7259992" y="3645023"/>
            <a:ext cx="1440160" cy="488849"/>
            <a:chOff x="17869" y="5036404"/>
            <a:chExt cx="1617460" cy="666656"/>
          </a:xfrm>
        </p:grpSpPr>
        <p:sp>
          <p:nvSpPr>
            <p:cNvPr id="42" name="Rounded Rectangle 41"/>
            <p:cNvSpPr/>
            <p:nvPr/>
          </p:nvSpPr>
          <p:spPr>
            <a:xfrm>
              <a:off x="81306" y="5036404"/>
              <a:ext cx="1554023" cy="666656"/>
            </a:xfrm>
            <a:prstGeom prst="roundRect">
              <a:avLst/>
            </a:prstGeom>
            <a:solidFill>
              <a:srgbClr val="FFFF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TextBox 42"/>
            <p:cNvSpPr txBox="1"/>
            <p:nvPr/>
          </p:nvSpPr>
          <p:spPr>
            <a:xfrm>
              <a:off x="17869" y="5125647"/>
              <a:ext cx="1617460" cy="461665"/>
            </a:xfrm>
            <a:prstGeom prst="rect">
              <a:avLst/>
            </a:prstGeom>
            <a:noFill/>
          </p:spPr>
          <p:txBody>
            <a:bodyPr wrap="square" rtlCol="0">
              <a:spAutoFit/>
            </a:bodyPr>
            <a:lstStyle/>
            <a:p>
              <a:r>
                <a:rPr lang="en-IE" sz="2400" b="1" dirty="0" smtClean="0"/>
                <a:t> Product</a:t>
              </a:r>
              <a:endParaRPr lang="en-IE" sz="2400" b="1" dirty="0"/>
            </a:p>
          </p:txBody>
        </p:sp>
      </p:grpSp>
      <p:sp>
        <p:nvSpPr>
          <p:cNvPr id="9" name="TextBox 8"/>
          <p:cNvSpPr txBox="1"/>
          <p:nvPr/>
        </p:nvSpPr>
        <p:spPr>
          <a:xfrm>
            <a:off x="2753309" y="2101077"/>
            <a:ext cx="3614018" cy="369332"/>
          </a:xfrm>
          <a:prstGeom prst="rect">
            <a:avLst/>
          </a:prstGeom>
          <a:noFill/>
        </p:spPr>
        <p:txBody>
          <a:bodyPr wrap="square" rtlCol="0">
            <a:spAutoFit/>
          </a:bodyPr>
          <a:lstStyle/>
          <a:p>
            <a:r>
              <a:rPr lang="en-IE" b="1" dirty="0" smtClean="0"/>
              <a:t>Simplify the calculation of area</a:t>
            </a:r>
            <a:endParaRPr lang="en-IE" b="1" dirty="0"/>
          </a:p>
        </p:txBody>
      </p:sp>
      <p:sp>
        <p:nvSpPr>
          <p:cNvPr id="3" name="TextBox 2"/>
          <p:cNvSpPr txBox="1"/>
          <p:nvPr/>
        </p:nvSpPr>
        <p:spPr>
          <a:xfrm>
            <a:off x="2947196" y="5949280"/>
            <a:ext cx="3249608" cy="369332"/>
          </a:xfrm>
          <a:prstGeom prst="rect">
            <a:avLst/>
          </a:prstGeom>
          <a:noFill/>
        </p:spPr>
        <p:txBody>
          <a:bodyPr wrap="none" rtlCol="0">
            <a:spAutoFit/>
          </a:bodyPr>
          <a:lstStyle/>
          <a:p>
            <a:r>
              <a:rPr lang="en-IE" b="1" dirty="0" smtClean="0"/>
              <a:t>Give me two factors of 108?</a:t>
            </a:r>
            <a:endParaRPr lang="en-IE" b="1" dirty="0"/>
          </a:p>
        </p:txBody>
      </p:sp>
    </p:spTree>
    <p:extLst>
      <p:ext uri="{BB962C8B-B14F-4D97-AF65-F5344CB8AC3E}">
        <p14:creationId xmlns:p14="http://schemas.microsoft.com/office/powerpoint/2010/main" val="408487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
                                        </p:tgtEl>
                                        <p:attrNameLst>
                                          <p:attrName>style.visibility</p:attrName>
                                        </p:attrNameLst>
                                      </p:cBhvr>
                                      <p:to>
                                        <p:strVal val="visible"/>
                                      </p:to>
                                    </p:set>
                                    <p:anim calcmode="lin" valueType="num">
                                      <p:cBhvr additive="base">
                                        <p:cTn id="19" dur="500" fill="hold"/>
                                        <p:tgtEl>
                                          <p:spTgt spid="184"/>
                                        </p:tgtEl>
                                        <p:attrNameLst>
                                          <p:attrName>ppt_x</p:attrName>
                                        </p:attrNameLst>
                                      </p:cBhvr>
                                      <p:tavLst>
                                        <p:tav tm="0">
                                          <p:val>
                                            <p:strVal val="#ppt_x"/>
                                          </p:val>
                                        </p:tav>
                                        <p:tav tm="100000">
                                          <p:val>
                                            <p:strVal val="#ppt_x"/>
                                          </p:val>
                                        </p:tav>
                                      </p:tavLst>
                                    </p:anim>
                                    <p:anim calcmode="lin" valueType="num">
                                      <p:cBhvr additive="base">
                                        <p:cTn id="20"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5"/>
                                        </p:tgtEl>
                                        <p:attrNameLst>
                                          <p:attrName>style.visibility</p:attrName>
                                        </p:attrNameLst>
                                      </p:cBhvr>
                                      <p:to>
                                        <p:strVal val="visible"/>
                                      </p:to>
                                    </p:set>
                                    <p:anim calcmode="lin" valueType="num">
                                      <p:cBhvr additive="base">
                                        <p:cTn id="25" dur="500" fill="hold"/>
                                        <p:tgtEl>
                                          <p:spTgt spid="185"/>
                                        </p:tgtEl>
                                        <p:attrNameLst>
                                          <p:attrName>ppt_x</p:attrName>
                                        </p:attrNameLst>
                                      </p:cBhvr>
                                      <p:tavLst>
                                        <p:tav tm="0">
                                          <p:val>
                                            <p:strVal val="#ppt_x"/>
                                          </p:val>
                                        </p:tav>
                                        <p:tav tm="100000">
                                          <p:val>
                                            <p:strVal val="#ppt_x"/>
                                          </p:val>
                                        </p:tav>
                                      </p:tavLst>
                                    </p:anim>
                                    <p:anim calcmode="lin" valueType="num">
                                      <p:cBhvr additive="base">
                                        <p:cTn id="26" dur="500" fill="hold"/>
                                        <p:tgtEl>
                                          <p:spTgt spid="18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5" grpId="0"/>
      <p:bldP spid="9"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295774" y="2170736"/>
            <a:ext cx="2819135" cy="1269560"/>
            <a:chOff x="3307094" y="2447472"/>
            <a:chExt cx="2819135" cy="1269560"/>
          </a:xfrm>
        </p:grpSpPr>
        <p:grpSp>
          <p:nvGrpSpPr>
            <p:cNvPr id="7" name="Group 6"/>
            <p:cNvGrpSpPr/>
            <p:nvPr/>
          </p:nvGrpSpPr>
          <p:grpSpPr>
            <a:xfrm>
              <a:off x="3642958" y="2825988"/>
              <a:ext cx="2441210" cy="891044"/>
              <a:chOff x="3642958" y="2825988"/>
              <a:chExt cx="2441210" cy="891044"/>
            </a:xfrm>
          </p:grpSpPr>
          <p:sp>
            <p:nvSpPr>
              <p:cNvPr id="179" name="Rectangle 178"/>
              <p:cNvSpPr/>
              <p:nvPr/>
            </p:nvSpPr>
            <p:spPr>
              <a:xfrm>
                <a:off x="3642958" y="2825988"/>
                <a:ext cx="2441210" cy="891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p:cNvCxnSpPr/>
              <p:nvPr/>
            </p:nvCxnSpPr>
            <p:spPr>
              <a:xfrm>
                <a:off x="5352906" y="2825988"/>
                <a:ext cx="0" cy="89104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 name="Group 180"/>
            <p:cNvGrpSpPr/>
            <p:nvPr/>
          </p:nvGrpSpPr>
          <p:grpSpPr>
            <a:xfrm>
              <a:off x="4000148" y="2447472"/>
              <a:ext cx="2126081" cy="469995"/>
              <a:chOff x="3714744" y="1978914"/>
              <a:chExt cx="2126081" cy="469995"/>
            </a:xfrm>
          </p:grpSpPr>
          <mc:AlternateContent xmlns:mc="http://schemas.openxmlformats.org/markup-compatibility/2006" xmlns:a14="http://schemas.microsoft.com/office/drawing/2010/main">
            <mc:Choice Requires="a14">
              <p:sp>
                <p:nvSpPr>
                  <p:cNvPr id="182" name="TextBox 181"/>
                  <p:cNvSpPr txBox="1"/>
                  <p:nvPr/>
                </p:nvSpPr>
                <p:spPr>
                  <a:xfrm>
                    <a:off x="3714744" y="1978914"/>
                    <a:ext cx="429926" cy="461665"/>
                  </a:xfrm>
                  <a:prstGeom prst="rect">
                    <a:avLst/>
                  </a:prstGeom>
                  <a:noFill/>
                </p:spPr>
                <p:txBody>
                  <a:bodyPr wrap="none" rtlCol="0">
                    <a:spAutoFit/>
                  </a:bodyPr>
                  <a:lstStyle/>
                  <a:p>
                    <a14:m>
                      <m:oMath xmlns:m="http://schemas.openxmlformats.org/officeDocument/2006/math">
                        <m:r>
                          <a:rPr lang="en-IE" sz="2400" b="1" i="1" smtClean="0">
                            <a:latin typeface="Cambria Math"/>
                          </a:rPr>
                          <m:t>𝒙</m:t>
                        </m:r>
                      </m:oMath>
                    </a14:m>
                    <a:r>
                      <a:rPr lang="en-GB" sz="2400" b="1" i="1" dirty="0" smtClean="0">
                        <a:latin typeface="Cambria Math"/>
                      </a:rPr>
                      <a:t> </a:t>
                    </a:r>
                    <a:endParaRPr lang="en-US" sz="2400" b="1" i="1" dirty="0">
                      <a:latin typeface="Cambria Math"/>
                    </a:endParaRPr>
                  </a:p>
                </p:txBody>
              </p:sp>
            </mc:Choice>
            <mc:Fallback xmlns="">
              <p:sp>
                <p:nvSpPr>
                  <p:cNvPr id="182" name="TextBox 181"/>
                  <p:cNvSpPr txBox="1">
                    <a:spLocks noRot="1" noChangeAspect="1" noMove="1" noResize="1" noEditPoints="1" noAdjustHandles="1" noChangeArrowheads="1" noChangeShapeType="1" noTextEdit="1"/>
                  </p:cNvSpPr>
                  <p:nvPr/>
                </p:nvSpPr>
                <p:spPr>
                  <a:xfrm>
                    <a:off x="3714744" y="1978914"/>
                    <a:ext cx="429926" cy="461665"/>
                  </a:xfrm>
                  <a:prstGeom prst="rect">
                    <a:avLst/>
                  </a:prstGeom>
                  <a:blipFill rotWithShape="1">
                    <a:blip r:embed="rId3"/>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3" name="TextBox 182"/>
                  <p:cNvSpPr txBox="1"/>
                  <p:nvPr/>
                </p:nvSpPr>
                <p:spPr>
                  <a:xfrm>
                    <a:off x="5184876" y="1995772"/>
                    <a:ext cx="655949" cy="453137"/>
                  </a:xfrm>
                  <a:prstGeom prst="rect">
                    <a:avLst/>
                  </a:prstGeom>
                  <a:noFill/>
                </p:spPr>
                <p:txBody>
                  <a:bodyPr wrap="none" rtlCol="0">
                    <a:spAutoFit/>
                  </a:bodyPr>
                  <a:lstStyle/>
                  <a:p>
                    <a14:m>
                      <m:oMath xmlns:m="http://schemas.openxmlformats.org/officeDocument/2006/math">
                        <m:r>
                          <a:rPr lang="en-IE" sz="2400" b="1" i="1" dirty="0" smtClean="0">
                            <a:latin typeface="Cambria Math"/>
                          </a:rPr>
                          <m:t>+</m:t>
                        </m:r>
                        <m:r>
                          <a:rPr lang="en-GB" sz="2400" b="1" i="1" dirty="0">
                            <a:latin typeface="Cambria Math"/>
                          </a:rPr>
                          <m:t>𝟕</m:t>
                        </m:r>
                      </m:oMath>
                    </a14:m>
                    <a:r>
                      <a:rPr lang="en-GB" sz="1600" b="1" dirty="0" smtClean="0"/>
                      <a:t> </a:t>
                    </a:r>
                    <a:endParaRPr lang="en-US" sz="1600" b="1" dirty="0"/>
                  </a:p>
                </p:txBody>
              </p:sp>
            </mc:Choice>
            <mc:Fallback xmlns="">
              <p:sp>
                <p:nvSpPr>
                  <p:cNvPr id="183" name="TextBox 182"/>
                  <p:cNvSpPr txBox="1">
                    <a:spLocks noRot="1" noChangeAspect="1" noMove="1" noResize="1" noEditPoints="1" noAdjustHandles="1" noChangeArrowheads="1" noChangeShapeType="1" noTextEdit="1"/>
                  </p:cNvSpPr>
                  <p:nvPr/>
                </p:nvSpPr>
                <p:spPr>
                  <a:xfrm>
                    <a:off x="5184876" y="1995772"/>
                    <a:ext cx="655949" cy="453137"/>
                  </a:xfrm>
                  <a:prstGeom prst="rect">
                    <a:avLst/>
                  </a:prstGeom>
                  <a:blipFill rotWithShape="1">
                    <a:blip r:embed="rId4"/>
                    <a:stretch>
                      <a:fillRect/>
                    </a:stretch>
                  </a:blipFill>
                </p:spPr>
                <p:txBody>
                  <a:bodyPr/>
                  <a:lstStyle/>
                  <a:p>
                    <a:r>
                      <a:rPr lang="en-IE">
                        <a:noFill/>
                      </a:rPr>
                      <a:t> </a:t>
                    </a:r>
                  </a:p>
                </p:txBody>
              </p:sp>
            </mc:Fallback>
          </mc:AlternateContent>
        </p:grpSp>
        <mc:AlternateContent xmlns:mc="http://schemas.openxmlformats.org/markup-compatibility/2006" xmlns:a14="http://schemas.microsoft.com/office/drawing/2010/main">
          <mc:Choice Requires="a14">
            <p:sp>
              <p:nvSpPr>
                <p:cNvPr id="188" name="TextBox 187"/>
                <p:cNvSpPr txBox="1"/>
                <p:nvPr/>
              </p:nvSpPr>
              <p:spPr>
                <a:xfrm>
                  <a:off x="3307094" y="3040302"/>
                  <a:ext cx="426720" cy="453137"/>
                </a:xfrm>
                <a:prstGeom prst="rect">
                  <a:avLst/>
                </a:prstGeom>
                <a:noFill/>
              </p:spPr>
              <p:txBody>
                <a:bodyPr wrap="none" rtlCol="0">
                  <a:spAutoFit/>
                </a:bodyPr>
                <a:lstStyle/>
                <a:p>
                  <a14:m>
                    <m:oMath xmlns:m="http://schemas.openxmlformats.org/officeDocument/2006/math">
                      <m:r>
                        <a:rPr lang="en-GB" sz="2400" b="1" i="1" dirty="0">
                          <a:latin typeface="Cambria Math"/>
                        </a:rPr>
                        <m:t>𝟒</m:t>
                      </m:r>
                    </m:oMath>
                  </a14:m>
                  <a:r>
                    <a:rPr lang="en-GB" sz="1600" b="1" dirty="0" smtClean="0"/>
                    <a:t> </a:t>
                  </a:r>
                  <a:endParaRPr lang="en-US" sz="1600" b="1" dirty="0"/>
                </a:p>
              </p:txBody>
            </p:sp>
          </mc:Choice>
          <mc:Fallback xmlns="">
            <p:sp>
              <p:nvSpPr>
                <p:cNvPr id="188" name="TextBox 187"/>
                <p:cNvSpPr txBox="1">
                  <a:spLocks noRot="1" noChangeAspect="1" noMove="1" noResize="1" noEditPoints="1" noAdjustHandles="1" noChangeArrowheads="1" noChangeShapeType="1" noTextEdit="1"/>
                </p:cNvSpPr>
                <p:nvPr/>
              </p:nvSpPr>
              <p:spPr>
                <a:xfrm>
                  <a:off x="3307094" y="3040302"/>
                  <a:ext cx="426720" cy="453137"/>
                </a:xfrm>
                <a:prstGeom prst="rect">
                  <a:avLst/>
                </a:prstGeom>
                <a:blipFill rotWithShape="1">
                  <a:blip r:embed="rId5"/>
                  <a:stretch>
                    <a:fillRect l="-4286"/>
                  </a:stretch>
                </a:blipFill>
              </p:spPr>
              <p:txBody>
                <a:bodyPr/>
                <a:lstStyle/>
                <a:p>
                  <a:r>
                    <a:rPr lang="en-IE">
                      <a:noFill/>
                    </a:rPr>
                    <a:t> </a:t>
                  </a:r>
                </a:p>
              </p:txBody>
            </p:sp>
          </mc:Fallback>
        </mc:AlternateContent>
      </p:grpSp>
      <mc:AlternateContent xmlns:mc="http://schemas.openxmlformats.org/markup-compatibility/2006" xmlns:a14="http://schemas.microsoft.com/office/drawing/2010/main">
        <mc:Choice Requires="a14">
          <p:sp>
            <p:nvSpPr>
              <p:cNvPr id="167" name="TextBox 166"/>
              <p:cNvSpPr txBox="1"/>
              <p:nvPr/>
            </p:nvSpPr>
            <p:spPr>
              <a:xfrm>
                <a:off x="2280512" y="-13252"/>
                <a:ext cx="4582281" cy="461665"/>
              </a:xfrm>
              <a:prstGeom prst="rect">
                <a:avLst/>
              </a:prstGeom>
              <a:noFill/>
            </p:spPr>
            <p:txBody>
              <a:bodyPr wrap="none" rtlCol="0">
                <a:spAutoFit/>
              </a:bodyPr>
              <a:lstStyle/>
              <a:p>
                <a:pPr algn="ctr"/>
                <a:r>
                  <a:rPr lang="en-GB" sz="2400" b="1" dirty="0" smtClean="0">
                    <a:solidFill>
                      <a:srgbClr val="FF0000"/>
                    </a:solidFill>
                  </a:rPr>
                  <a:t>Use a model to </a:t>
                </a:r>
                <a:r>
                  <a:rPr lang="en-GB" sz="2400" b="1" dirty="0">
                    <a:solidFill>
                      <a:srgbClr val="FF0000"/>
                    </a:solidFill>
                  </a:rPr>
                  <a:t> </a:t>
                </a:r>
                <a:r>
                  <a:rPr lang="en-GB" sz="2400" b="1" dirty="0" smtClean="0">
                    <a:solidFill>
                      <a:srgbClr val="FF0000"/>
                    </a:solidFill>
                  </a:rPr>
                  <a:t>show </a:t>
                </a:r>
                <a14:m>
                  <m:oMath xmlns:m="http://schemas.openxmlformats.org/officeDocument/2006/math">
                    <m:r>
                      <a:rPr lang="en-GB" sz="2400" b="1" i="1" dirty="0" smtClean="0">
                        <a:solidFill>
                          <a:srgbClr val="FF0000"/>
                        </a:solidFill>
                        <a:latin typeface="Cambria Math"/>
                      </a:rPr>
                      <m:t>𝟒</m:t>
                    </m:r>
                    <m:r>
                      <a:rPr lang="en-IE" sz="2400" b="1" i="1" dirty="0" smtClean="0">
                        <a:solidFill>
                          <a:srgbClr val="FF0000"/>
                        </a:solidFill>
                        <a:latin typeface="Cambria Math"/>
                      </a:rPr>
                      <m:t>(</m:t>
                    </m:r>
                    <m:r>
                      <a:rPr lang="en-IE" sz="2400" b="1" i="1" dirty="0" smtClean="0">
                        <a:solidFill>
                          <a:srgbClr val="FF0000"/>
                        </a:solidFill>
                        <a:latin typeface="Cambria Math"/>
                      </a:rPr>
                      <m:t>𝒙</m:t>
                    </m:r>
                    <m:r>
                      <a:rPr lang="en-IE" sz="2400" b="1" i="1" dirty="0" smtClean="0">
                        <a:solidFill>
                          <a:srgbClr val="FF0000"/>
                        </a:solidFill>
                        <a:latin typeface="Cambria Math"/>
                      </a:rPr>
                      <m:t>+</m:t>
                    </m:r>
                    <m:r>
                      <a:rPr lang="en-IE" sz="2400" b="1" i="1" dirty="0" smtClean="0">
                        <a:solidFill>
                          <a:srgbClr val="FF0000"/>
                        </a:solidFill>
                        <a:latin typeface="Cambria Math"/>
                      </a:rPr>
                      <m:t>𝟕</m:t>
                    </m:r>
                    <m:r>
                      <a:rPr lang="en-IE" sz="2400" b="1" i="1" dirty="0" smtClean="0">
                        <a:solidFill>
                          <a:srgbClr val="FF0000"/>
                        </a:solidFill>
                        <a:latin typeface="Cambria Math"/>
                      </a:rPr>
                      <m:t>)</m:t>
                    </m:r>
                  </m:oMath>
                </a14:m>
                <a:endParaRPr lang="en-US" sz="2400" b="1" dirty="0">
                  <a:solidFill>
                    <a:srgbClr val="FF0000"/>
                  </a:solidFill>
                </a:endParaRPr>
              </a:p>
            </p:txBody>
          </p:sp>
        </mc:Choice>
        <mc:Fallback xmlns="">
          <p:sp>
            <p:nvSpPr>
              <p:cNvPr id="167" name="TextBox 166"/>
              <p:cNvSpPr txBox="1">
                <a:spLocks noRot="1" noChangeAspect="1" noMove="1" noResize="1" noEditPoints="1" noAdjustHandles="1" noChangeArrowheads="1" noChangeShapeType="1" noTextEdit="1"/>
              </p:cNvSpPr>
              <p:nvPr/>
            </p:nvSpPr>
            <p:spPr>
              <a:xfrm>
                <a:off x="2280512" y="-13252"/>
                <a:ext cx="4582281" cy="461665"/>
              </a:xfrm>
              <a:prstGeom prst="rect">
                <a:avLst/>
              </a:prstGeom>
              <a:blipFill rotWithShape="1">
                <a:blip r:embed="rId6"/>
                <a:stretch>
                  <a:fillRect l="-1463" t="-9211" r="-798" b="-3026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4" name="TextBox 183"/>
              <p:cNvSpPr txBox="1"/>
              <p:nvPr/>
            </p:nvSpPr>
            <p:spPr>
              <a:xfrm>
                <a:off x="4026652" y="2708920"/>
                <a:ext cx="9557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2400" b="1" i="1" dirty="0" smtClean="0">
                          <a:solidFill>
                            <a:srgbClr val="FF0000"/>
                          </a:solidFill>
                          <a:latin typeface="Cambria Math"/>
                        </a:rPr>
                        <m:t>𝟒</m:t>
                      </m:r>
                      <m:r>
                        <a:rPr lang="en-GB" sz="2400" b="1" i="1" dirty="0" smtClean="0">
                          <a:solidFill>
                            <a:srgbClr val="FF0000"/>
                          </a:solidFill>
                          <a:latin typeface="Cambria Math"/>
                        </a:rPr>
                        <m:t>(</m:t>
                      </m:r>
                      <m:r>
                        <a:rPr lang="en-GB" sz="2400" b="1" i="1" dirty="0" smtClean="0">
                          <a:solidFill>
                            <a:srgbClr val="FF0000"/>
                          </a:solidFill>
                          <a:latin typeface="Cambria Math"/>
                        </a:rPr>
                        <m:t>𝒙</m:t>
                      </m:r>
                      <m:r>
                        <a:rPr lang="en-GB" sz="2400" b="1" i="1" dirty="0" smtClean="0">
                          <a:solidFill>
                            <a:srgbClr val="FF0000"/>
                          </a:solidFill>
                          <a:latin typeface="Cambria Math"/>
                        </a:rPr>
                        <m:t>) </m:t>
                      </m:r>
                    </m:oMath>
                  </m:oMathPara>
                </a14:m>
                <a:endParaRPr lang="en-US" sz="2400" b="1" dirty="0"/>
              </a:p>
            </p:txBody>
          </p:sp>
        </mc:Choice>
        <mc:Fallback xmlns="">
          <p:sp>
            <p:nvSpPr>
              <p:cNvPr id="184" name="TextBox 183"/>
              <p:cNvSpPr txBox="1">
                <a:spLocks noRot="1" noChangeAspect="1" noMove="1" noResize="1" noEditPoints="1" noAdjustHandles="1" noChangeArrowheads="1" noChangeShapeType="1" noTextEdit="1"/>
              </p:cNvSpPr>
              <p:nvPr/>
            </p:nvSpPr>
            <p:spPr>
              <a:xfrm>
                <a:off x="4026652" y="2708920"/>
                <a:ext cx="955711" cy="461665"/>
              </a:xfrm>
              <a:prstGeom prst="rect">
                <a:avLst/>
              </a:prstGeom>
              <a:blipFill rotWithShape="0">
                <a:blip r:embed="rId7"/>
                <a:stretch>
                  <a:fillRect b="-19737"/>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5" name="TextBox 184"/>
              <p:cNvSpPr txBox="1"/>
              <p:nvPr/>
            </p:nvSpPr>
            <p:spPr>
              <a:xfrm>
                <a:off x="5333859" y="2708920"/>
                <a:ext cx="894797" cy="461665"/>
              </a:xfrm>
              <a:prstGeom prst="rect">
                <a:avLst/>
              </a:prstGeom>
              <a:noFill/>
            </p:spPr>
            <p:txBody>
              <a:bodyPr wrap="none" rtlCol="0">
                <a:spAutoFit/>
              </a:bodyPr>
              <a:lstStyle/>
              <a:p>
                <a:pPr algn="ctr"/>
                <a14:m>
                  <m:oMath xmlns:m="http://schemas.openxmlformats.org/officeDocument/2006/math">
                    <m:r>
                      <a:rPr lang="en-GB" sz="2400" b="1" i="1" dirty="0" smtClean="0">
                        <a:solidFill>
                          <a:srgbClr val="FF0000"/>
                        </a:solidFill>
                        <a:latin typeface="Cambria Math"/>
                      </a:rPr>
                      <m:t>𝟒</m:t>
                    </m:r>
                    <m:r>
                      <a:rPr lang="en-GB" sz="2400" b="1" i="1" dirty="0" smtClean="0">
                        <a:solidFill>
                          <a:srgbClr val="FF0000"/>
                        </a:solidFill>
                        <a:latin typeface="Cambria Math"/>
                      </a:rPr>
                      <m:t>(</m:t>
                    </m:r>
                    <m:r>
                      <a:rPr lang="en-GB" sz="2400" b="1" i="1" dirty="0" smtClean="0">
                        <a:solidFill>
                          <a:srgbClr val="FF0000"/>
                        </a:solidFill>
                        <a:latin typeface="Cambria Math"/>
                      </a:rPr>
                      <m:t>𝟕</m:t>
                    </m:r>
                    <m:r>
                      <a:rPr lang="en-GB" sz="2400" b="1" i="1" dirty="0" smtClean="0">
                        <a:solidFill>
                          <a:srgbClr val="FF0000"/>
                        </a:solidFill>
                        <a:latin typeface="Cambria Math"/>
                      </a:rPr>
                      <m:t>)</m:t>
                    </m:r>
                  </m:oMath>
                </a14:m>
                <a:r>
                  <a:rPr lang="en-GB" sz="2400" b="1" dirty="0" smtClean="0">
                    <a:solidFill>
                      <a:srgbClr val="FF0000"/>
                    </a:solidFill>
                  </a:rPr>
                  <a:t> </a:t>
                </a:r>
                <a:endParaRPr lang="en-US" sz="2400" b="1" dirty="0">
                  <a:solidFill>
                    <a:srgbClr val="FF0000"/>
                  </a:solidFill>
                </a:endParaRPr>
              </a:p>
            </p:txBody>
          </p:sp>
        </mc:Choice>
        <mc:Fallback xmlns="">
          <p:sp>
            <p:nvSpPr>
              <p:cNvPr id="185" name="TextBox 184"/>
              <p:cNvSpPr txBox="1">
                <a:spLocks noRot="1" noChangeAspect="1" noMove="1" noResize="1" noEditPoints="1" noAdjustHandles="1" noChangeArrowheads="1" noChangeShapeType="1" noTextEdit="1"/>
              </p:cNvSpPr>
              <p:nvPr/>
            </p:nvSpPr>
            <p:spPr>
              <a:xfrm>
                <a:off x="5333859" y="2708920"/>
                <a:ext cx="894797" cy="461665"/>
              </a:xfrm>
              <a:prstGeom prst="rect">
                <a:avLst/>
              </a:prstGeom>
              <a:blipFill rotWithShape="0">
                <a:blip r:embed="rId8"/>
                <a:stretch>
                  <a:fillRect l="-1361" b="-19737"/>
                </a:stretch>
              </a:blipFill>
            </p:spPr>
            <p:txBody>
              <a:bodyPr/>
              <a:lstStyle/>
              <a:p>
                <a:r>
                  <a:rPr lang="en-IE">
                    <a:noFill/>
                  </a:rPr>
                  <a:t> </a:t>
                </a:r>
              </a:p>
            </p:txBody>
          </p:sp>
        </mc:Fallback>
      </mc:AlternateContent>
      <p:pic>
        <p:nvPicPr>
          <p:cNvPr id="199" name="Picture 198" descr="New ProjectMathsLogo.jpg"/>
          <p:cNvPicPr>
            <a:picLocks noChangeAspect="1"/>
          </p:cNvPicPr>
          <p:nvPr/>
        </p:nvPicPr>
        <p:blipFill>
          <a:blip r:embed="rId9" cstate="print"/>
          <a:stretch>
            <a:fillRect/>
          </a:stretch>
        </p:blipFill>
        <p:spPr>
          <a:xfrm>
            <a:off x="0" y="6215082"/>
            <a:ext cx="1077010" cy="456432"/>
          </a:xfrm>
          <a:prstGeom prst="rect">
            <a:avLst/>
          </a:prstGeom>
        </p:spPr>
      </p:pic>
      <p:sp>
        <p:nvSpPr>
          <p:cNvPr id="200" name="Footer Placeholder 199"/>
          <p:cNvSpPr>
            <a:spLocks noGrp="1"/>
          </p:cNvSpPr>
          <p:nvPr>
            <p:ph type="ftr" sz="quarter" idx="11"/>
          </p:nvPr>
        </p:nvSpPr>
        <p:spPr>
          <a:xfrm>
            <a:off x="3124199" y="6492875"/>
            <a:ext cx="2895600" cy="365125"/>
          </a:xfrm>
        </p:spPr>
        <p:txBody>
          <a:bodyPr/>
          <a:lstStyle/>
          <a:p>
            <a:r>
              <a:rPr lang="en-US" dirty="0" smtClean="0"/>
              <a:t>Copyright PMDT 2013</a:t>
            </a:r>
          </a:p>
          <a:p>
            <a:endParaRPr lang="en-US" dirty="0"/>
          </a:p>
        </p:txBody>
      </p:sp>
      <p:pic>
        <p:nvPicPr>
          <p:cNvPr id="201" name="Picture 200" descr="New ProjectMathsLogo.jpg"/>
          <p:cNvPicPr>
            <a:picLocks noChangeAspect="1"/>
          </p:cNvPicPr>
          <p:nvPr/>
        </p:nvPicPr>
        <p:blipFill>
          <a:blip r:embed="rId9" cstate="print"/>
          <a:stretch>
            <a:fillRect/>
          </a:stretch>
        </p:blipFill>
        <p:spPr>
          <a:xfrm>
            <a:off x="8066990" y="6215082"/>
            <a:ext cx="1077010" cy="456432"/>
          </a:xfrm>
          <a:prstGeom prst="rect">
            <a:avLst/>
          </a:prstGeom>
        </p:spPr>
      </p:pic>
      <p:grpSp>
        <p:nvGrpSpPr>
          <p:cNvPr id="4" name="Group 3"/>
          <p:cNvGrpSpPr/>
          <p:nvPr/>
        </p:nvGrpSpPr>
        <p:grpSpPr>
          <a:xfrm>
            <a:off x="3204942" y="535279"/>
            <a:ext cx="2852722" cy="1381553"/>
            <a:chOff x="3231446" y="535279"/>
            <a:chExt cx="2852722" cy="1381553"/>
          </a:xfrm>
        </p:grpSpPr>
        <p:sp>
          <p:nvSpPr>
            <p:cNvPr id="26" name="Rectangle 25"/>
            <p:cNvSpPr/>
            <p:nvPr/>
          </p:nvSpPr>
          <p:spPr>
            <a:xfrm>
              <a:off x="3658166" y="996171"/>
              <a:ext cx="2426002" cy="920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7" name="TextBox 26"/>
                <p:cNvSpPr txBox="1"/>
                <p:nvPr/>
              </p:nvSpPr>
              <p:spPr>
                <a:xfrm>
                  <a:off x="3231446" y="1276228"/>
                  <a:ext cx="426720" cy="453137"/>
                </a:xfrm>
                <a:prstGeom prst="rect">
                  <a:avLst/>
                </a:prstGeom>
                <a:noFill/>
              </p:spPr>
              <p:txBody>
                <a:bodyPr wrap="none" rtlCol="0">
                  <a:spAutoFit/>
                </a:bodyPr>
                <a:lstStyle/>
                <a:p>
                  <a14:m>
                    <m:oMath xmlns:m="http://schemas.openxmlformats.org/officeDocument/2006/math">
                      <m:r>
                        <a:rPr lang="en-IE" sz="2400" b="1" i="1" smtClean="0">
                          <a:latin typeface="Cambria Math"/>
                        </a:rPr>
                        <m:t>𝟒</m:t>
                      </m:r>
                    </m:oMath>
                  </a14:m>
                  <a:r>
                    <a:rPr lang="en-GB" sz="1600" b="1" dirty="0" smtClean="0"/>
                    <a:t> </a:t>
                  </a:r>
                  <a:endParaRPr lang="en-US" sz="1600"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3231446" y="1276228"/>
                  <a:ext cx="426720" cy="453137"/>
                </a:xfrm>
                <a:prstGeom prst="rect">
                  <a:avLst/>
                </a:prstGeom>
                <a:blipFill rotWithShape="1">
                  <a:blip r:embed="rId10"/>
                  <a:stretch>
                    <a:fillRect l="-4286"/>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4324115" y="535279"/>
                  <a:ext cx="1015599" cy="45313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smtClean="0">
                            <a:latin typeface="Cambria Math"/>
                          </a:rPr>
                          <m:t>𝒙</m:t>
                        </m:r>
                        <m:r>
                          <a:rPr lang="en-IE" sz="2400" b="1" i="1" smtClean="0">
                            <a:latin typeface="Cambria Math"/>
                          </a:rPr>
                          <m:t>+</m:t>
                        </m:r>
                        <m:r>
                          <a:rPr lang="en-GB" sz="2400" b="1" i="1" dirty="0" smtClean="0">
                            <a:latin typeface="Cambria Math"/>
                          </a:rPr>
                          <m:t>𝟕</m:t>
                        </m:r>
                        <m:r>
                          <a:rPr lang="en-GB" sz="1600" b="1" i="1" dirty="0" smtClean="0">
                            <a:latin typeface="Cambria Math"/>
                          </a:rPr>
                          <m:t> </m:t>
                        </m:r>
                      </m:oMath>
                    </m:oMathPara>
                  </a14:m>
                  <a:endParaRPr lang="en-US" sz="16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4324115" y="535279"/>
                  <a:ext cx="1015599" cy="453137"/>
                </a:xfrm>
                <a:prstGeom prst="rect">
                  <a:avLst/>
                </a:prstGeom>
                <a:blipFill rotWithShape="1">
                  <a:blip r:embed="rId11"/>
                  <a:stretch>
                    <a:fillRect/>
                  </a:stretch>
                </a:blipFill>
              </p:spPr>
              <p:txBody>
                <a:bodyPr/>
                <a:lstStyle/>
                <a:p>
                  <a:r>
                    <a:rPr lang="en-IE">
                      <a:noFill/>
                    </a:rPr>
                    <a:t> </a:t>
                  </a:r>
                </a:p>
              </p:txBody>
            </p:sp>
          </mc:Fallback>
        </mc:AlternateContent>
      </p:grpSp>
      <p:grpSp>
        <p:nvGrpSpPr>
          <p:cNvPr id="6" name="Group 5"/>
          <p:cNvGrpSpPr/>
          <p:nvPr/>
        </p:nvGrpSpPr>
        <p:grpSpPr>
          <a:xfrm>
            <a:off x="736273" y="4198096"/>
            <a:ext cx="6541240" cy="648072"/>
            <a:chOff x="395536" y="3933056"/>
            <a:chExt cx="7671454" cy="648072"/>
          </a:xfrm>
        </p:grpSpPr>
        <mc:AlternateContent xmlns:mc="http://schemas.openxmlformats.org/markup-compatibility/2006" xmlns:a14="http://schemas.microsoft.com/office/drawing/2010/main">
          <mc:Choice Requires="a14">
            <p:sp>
              <p:nvSpPr>
                <p:cNvPr id="2" name="TextBox 1"/>
                <p:cNvSpPr txBox="1"/>
                <p:nvPr/>
              </p:nvSpPr>
              <p:spPr>
                <a:xfrm>
                  <a:off x="395536" y="3999316"/>
                  <a:ext cx="767145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400" b="1" i="1" smtClean="0">
                            <a:latin typeface="Cambria Math"/>
                          </a:rPr>
                          <m:t>𝟒</m:t>
                        </m:r>
                        <m:d>
                          <m:dPr>
                            <m:ctrlPr>
                              <a:rPr lang="en-IE" sz="2400" b="1" i="1" smtClean="0">
                                <a:latin typeface="Cambria Math"/>
                              </a:rPr>
                            </m:ctrlPr>
                          </m:dPr>
                          <m:e>
                            <m:r>
                              <a:rPr lang="en-IE" sz="2400" b="1" i="1" smtClean="0">
                                <a:latin typeface="Cambria Math"/>
                              </a:rPr>
                              <m:t>𝒙</m:t>
                            </m:r>
                            <m:r>
                              <a:rPr lang="en-IE" sz="2400" b="1" i="1" smtClean="0">
                                <a:latin typeface="Cambria Math"/>
                              </a:rPr>
                              <m:t>+</m:t>
                            </m:r>
                            <m:r>
                              <a:rPr lang="en-IE" sz="2400" b="1" i="1" smtClean="0">
                                <a:latin typeface="Cambria Math"/>
                              </a:rPr>
                              <m:t>𝟕</m:t>
                            </m:r>
                          </m:e>
                        </m:d>
                        <m:r>
                          <a:rPr lang="en-IE" sz="2400" b="1" i="1" smtClean="0">
                            <a:latin typeface="Cambria Math"/>
                          </a:rPr>
                          <m:t>=</m:t>
                        </m:r>
                        <m:r>
                          <a:rPr lang="en-IE" sz="2400" b="1" i="1" smtClean="0">
                            <a:latin typeface="Cambria Math"/>
                          </a:rPr>
                          <m:t>𝟒</m:t>
                        </m:r>
                        <m:d>
                          <m:dPr>
                            <m:ctrlPr>
                              <a:rPr lang="en-IE" sz="2400" b="1" i="1" smtClean="0">
                                <a:latin typeface="Cambria Math"/>
                              </a:rPr>
                            </m:ctrlPr>
                          </m:dPr>
                          <m:e>
                            <m:r>
                              <a:rPr lang="en-IE" sz="2400" b="1" i="1" smtClean="0">
                                <a:latin typeface="Cambria Math"/>
                              </a:rPr>
                              <m:t>𝒙</m:t>
                            </m:r>
                          </m:e>
                        </m:d>
                        <m:r>
                          <a:rPr lang="en-IE" sz="2400" b="1" i="1" smtClean="0">
                            <a:latin typeface="Cambria Math"/>
                          </a:rPr>
                          <m:t>+</m:t>
                        </m:r>
                        <m:r>
                          <a:rPr lang="en-IE" sz="2400" b="1" i="1" smtClean="0">
                            <a:latin typeface="Cambria Math"/>
                          </a:rPr>
                          <m:t>𝟒</m:t>
                        </m:r>
                        <m:d>
                          <m:dPr>
                            <m:ctrlPr>
                              <a:rPr lang="en-IE" sz="2400" b="1" i="1" smtClean="0">
                                <a:latin typeface="Cambria Math"/>
                              </a:rPr>
                            </m:ctrlPr>
                          </m:dPr>
                          <m:e>
                            <m:r>
                              <a:rPr lang="en-IE" sz="2400" b="1" i="1" smtClean="0">
                                <a:latin typeface="Cambria Math"/>
                              </a:rPr>
                              <m:t>𝟕</m:t>
                            </m:r>
                          </m:e>
                        </m:d>
                        <m:r>
                          <a:rPr lang="en-IE" sz="2400" b="1" i="1" smtClean="0">
                            <a:latin typeface="Cambria Math"/>
                          </a:rPr>
                          <m:t>=</m:t>
                        </m:r>
                        <m:r>
                          <a:rPr lang="en-IE" sz="2400" b="1" i="1" smtClean="0">
                            <a:latin typeface="Cambria Math"/>
                          </a:rPr>
                          <m:t>𝟒</m:t>
                        </m:r>
                        <m:r>
                          <a:rPr lang="en-IE" sz="2400" b="1" i="1" smtClean="0">
                            <a:latin typeface="Cambria Math"/>
                          </a:rPr>
                          <m:t>𝒙</m:t>
                        </m:r>
                        <m:r>
                          <a:rPr lang="en-IE" sz="2400" b="1" i="1" smtClean="0">
                            <a:latin typeface="Cambria Math"/>
                          </a:rPr>
                          <m:t>+</m:t>
                        </m:r>
                        <m:r>
                          <a:rPr lang="en-IE" sz="2400" b="1" i="1" smtClean="0">
                            <a:latin typeface="Cambria Math"/>
                          </a:rPr>
                          <m:t>𝟐𝟖</m:t>
                        </m:r>
                      </m:oMath>
                    </m:oMathPara>
                  </a14:m>
                  <a:endParaRPr lang="en-IE" sz="2400" b="1" dirty="0"/>
                </a:p>
              </p:txBody>
            </p:sp>
          </mc:Choice>
          <mc:Fallback xmlns="">
            <p:sp>
              <p:nvSpPr>
                <p:cNvPr id="2" name="TextBox 1"/>
                <p:cNvSpPr txBox="1">
                  <a:spLocks noRot="1" noChangeAspect="1" noMove="1" noResize="1" noEditPoints="1" noAdjustHandles="1" noChangeArrowheads="1" noChangeShapeType="1" noTextEdit="1"/>
                </p:cNvSpPr>
                <p:nvPr/>
              </p:nvSpPr>
              <p:spPr>
                <a:xfrm>
                  <a:off x="395536" y="3999316"/>
                  <a:ext cx="7671453" cy="461665"/>
                </a:xfrm>
                <a:prstGeom prst="rect">
                  <a:avLst/>
                </a:prstGeom>
                <a:blipFill rotWithShape="1">
                  <a:blip r:embed="rId12"/>
                  <a:stretch>
                    <a:fillRect/>
                  </a:stretch>
                </a:blipFill>
              </p:spPr>
              <p:txBody>
                <a:bodyPr/>
                <a:lstStyle/>
                <a:p>
                  <a:r>
                    <a:rPr lang="en-IE">
                      <a:noFill/>
                    </a:rPr>
                    <a:t> </a:t>
                  </a:r>
                </a:p>
              </p:txBody>
            </p:sp>
          </mc:Fallback>
        </mc:AlternateContent>
        <p:sp>
          <p:nvSpPr>
            <p:cNvPr id="5" name="Rounded Rectangle 4"/>
            <p:cNvSpPr/>
            <p:nvPr/>
          </p:nvSpPr>
          <p:spPr>
            <a:xfrm>
              <a:off x="538505" y="3933056"/>
              <a:ext cx="7528485" cy="64807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0" name="Group 9"/>
          <p:cNvGrpSpPr/>
          <p:nvPr/>
        </p:nvGrpSpPr>
        <p:grpSpPr>
          <a:xfrm>
            <a:off x="2195736" y="5064941"/>
            <a:ext cx="1313398" cy="985882"/>
            <a:chOff x="2195736" y="5064941"/>
            <a:chExt cx="1313398" cy="985882"/>
          </a:xfrm>
        </p:grpSpPr>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95736" y="5064941"/>
              <a:ext cx="492941" cy="98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735811" y="5373216"/>
              <a:ext cx="773323" cy="369332"/>
            </a:xfrm>
            <a:prstGeom prst="rect">
              <a:avLst/>
            </a:prstGeom>
            <a:noFill/>
          </p:spPr>
          <p:txBody>
            <a:bodyPr wrap="square" rtlCol="0">
              <a:spAutoFit/>
            </a:bodyPr>
            <a:lstStyle/>
            <a:p>
              <a:r>
                <a:rPr lang="en-IE" b="1" dirty="0" smtClean="0"/>
                <a:t>??</a:t>
              </a:r>
              <a:endParaRPr lang="en-IE" b="1" dirty="0"/>
            </a:p>
          </p:txBody>
        </p:sp>
      </p:grpSp>
      <p:sp>
        <p:nvSpPr>
          <p:cNvPr id="9" name="TextBox 8"/>
          <p:cNvSpPr txBox="1"/>
          <p:nvPr/>
        </p:nvSpPr>
        <p:spPr>
          <a:xfrm>
            <a:off x="3168037" y="5419058"/>
            <a:ext cx="3801834" cy="369332"/>
          </a:xfrm>
          <a:prstGeom prst="rect">
            <a:avLst/>
          </a:prstGeom>
          <a:noFill/>
        </p:spPr>
        <p:txBody>
          <a:bodyPr wrap="square" rtlCol="0">
            <a:spAutoFit/>
          </a:bodyPr>
          <a:lstStyle/>
          <a:p>
            <a:r>
              <a:rPr lang="en-IE" b="1" dirty="0" smtClean="0"/>
              <a:t>Can you verify your answer?</a:t>
            </a:r>
            <a:endParaRPr lang="en-IE" b="1" dirty="0"/>
          </a:p>
        </p:txBody>
      </p:sp>
      <mc:AlternateContent xmlns:mc="http://schemas.openxmlformats.org/markup-compatibility/2006" xmlns:a14="http://schemas.microsoft.com/office/drawing/2010/main">
        <mc:Choice Requires="a14">
          <p:sp>
            <p:nvSpPr>
              <p:cNvPr id="11" name="TextBox 10"/>
              <p:cNvSpPr txBox="1"/>
              <p:nvPr/>
            </p:nvSpPr>
            <p:spPr>
              <a:xfrm>
                <a:off x="3153636" y="5949280"/>
                <a:ext cx="3801834" cy="369332"/>
              </a:xfrm>
              <a:prstGeom prst="rect">
                <a:avLst/>
              </a:prstGeom>
              <a:noFill/>
            </p:spPr>
            <p:txBody>
              <a:bodyPr wrap="square" rtlCol="0">
                <a:spAutoFit/>
              </a:bodyPr>
              <a:lstStyle/>
              <a:p>
                <a:r>
                  <a:rPr lang="en-IE" b="1" dirty="0" smtClean="0"/>
                  <a:t>What are the factors of </a:t>
                </a:r>
                <a14:m>
                  <m:oMath xmlns:m="http://schemas.openxmlformats.org/officeDocument/2006/math">
                    <m:r>
                      <a:rPr lang="en-IE" b="1" i="1" dirty="0" smtClean="0">
                        <a:latin typeface="Cambria Math"/>
                      </a:rPr>
                      <m:t>𝟒</m:t>
                    </m:r>
                    <m:r>
                      <a:rPr lang="en-IE" b="1" i="1" dirty="0" smtClean="0">
                        <a:latin typeface="Cambria Math"/>
                      </a:rPr>
                      <m:t>𝒙</m:t>
                    </m:r>
                    <m:r>
                      <a:rPr lang="en-IE" b="1" i="1" dirty="0" smtClean="0">
                        <a:latin typeface="Cambria Math"/>
                      </a:rPr>
                      <m:t>+</m:t>
                    </m:r>
                    <m:r>
                      <a:rPr lang="en-IE" b="1" i="1" dirty="0" smtClean="0">
                        <a:latin typeface="Cambria Math"/>
                      </a:rPr>
                      <m:t>𝟐𝟖</m:t>
                    </m:r>
                  </m:oMath>
                </a14:m>
                <a:r>
                  <a:rPr lang="en-IE" b="1" dirty="0" smtClean="0"/>
                  <a:t>?</a:t>
                </a:r>
                <a:endParaRPr lang="en-IE"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3153636" y="5949280"/>
                <a:ext cx="3801834" cy="369332"/>
              </a:xfrm>
              <a:prstGeom prst="rect">
                <a:avLst/>
              </a:prstGeom>
              <a:blipFill rotWithShape="0">
                <a:blip r:embed="rId14"/>
                <a:stretch>
                  <a:fillRect l="-1282" t="-9836" b="-24590"/>
                </a:stretch>
              </a:blipFill>
            </p:spPr>
            <p:txBody>
              <a:bodyPr/>
              <a:lstStyle/>
              <a:p>
                <a:r>
                  <a:rPr lang="en-IE">
                    <a:noFill/>
                  </a:rPr>
                  <a:t> </a:t>
                </a:r>
              </a:p>
            </p:txBody>
          </p:sp>
        </mc:Fallback>
      </mc:AlternateContent>
      <p:grpSp>
        <p:nvGrpSpPr>
          <p:cNvPr id="28" name="Group 27"/>
          <p:cNvGrpSpPr/>
          <p:nvPr/>
        </p:nvGrpSpPr>
        <p:grpSpPr>
          <a:xfrm>
            <a:off x="5069543" y="3625206"/>
            <a:ext cx="1446674" cy="565712"/>
            <a:chOff x="17869" y="5036404"/>
            <a:chExt cx="1617460" cy="666656"/>
          </a:xfrm>
        </p:grpSpPr>
        <p:sp>
          <p:nvSpPr>
            <p:cNvPr id="30" name="Rounded Rectangle 29"/>
            <p:cNvSpPr/>
            <p:nvPr/>
          </p:nvSpPr>
          <p:spPr>
            <a:xfrm>
              <a:off x="81306" y="5036404"/>
              <a:ext cx="1554023" cy="666656"/>
            </a:xfrm>
            <a:prstGeom prst="roundRect">
              <a:avLst/>
            </a:prstGeom>
            <a:solidFill>
              <a:srgbClr val="FFFF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TextBox 30"/>
            <p:cNvSpPr txBox="1"/>
            <p:nvPr/>
          </p:nvSpPr>
          <p:spPr>
            <a:xfrm>
              <a:off x="17869" y="5125647"/>
              <a:ext cx="1617460" cy="461665"/>
            </a:xfrm>
            <a:prstGeom prst="rect">
              <a:avLst/>
            </a:prstGeom>
            <a:noFill/>
          </p:spPr>
          <p:txBody>
            <a:bodyPr wrap="square" rtlCol="0">
              <a:spAutoFit/>
            </a:bodyPr>
            <a:lstStyle/>
            <a:p>
              <a:r>
                <a:rPr lang="en-IE" sz="2400" b="1" dirty="0" smtClean="0"/>
                <a:t> Product</a:t>
              </a:r>
              <a:endParaRPr lang="en-IE" sz="2400" b="1" dirty="0"/>
            </a:p>
          </p:txBody>
        </p:sp>
      </p:grpSp>
      <p:grpSp>
        <p:nvGrpSpPr>
          <p:cNvPr id="32" name="Group 31"/>
          <p:cNvGrpSpPr/>
          <p:nvPr/>
        </p:nvGrpSpPr>
        <p:grpSpPr>
          <a:xfrm>
            <a:off x="1620040" y="3616986"/>
            <a:ext cx="1374025" cy="565725"/>
            <a:chOff x="33716" y="-170942"/>
            <a:chExt cx="1749913" cy="666656"/>
          </a:xfrm>
        </p:grpSpPr>
        <p:sp>
          <p:nvSpPr>
            <p:cNvPr id="33" name="Rounded Rectangle 32"/>
            <p:cNvSpPr/>
            <p:nvPr/>
          </p:nvSpPr>
          <p:spPr>
            <a:xfrm>
              <a:off x="75829" y="-170942"/>
              <a:ext cx="1507975" cy="666656"/>
            </a:xfrm>
            <a:prstGeom prst="roundRect">
              <a:avLst/>
            </a:prstGeom>
            <a:solidFill>
              <a:srgbClr val="FFFF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TextBox 33"/>
            <p:cNvSpPr txBox="1"/>
            <p:nvPr/>
          </p:nvSpPr>
          <p:spPr>
            <a:xfrm>
              <a:off x="33716" y="-108043"/>
              <a:ext cx="1749913" cy="461665"/>
            </a:xfrm>
            <a:prstGeom prst="rect">
              <a:avLst/>
            </a:prstGeom>
            <a:noFill/>
          </p:spPr>
          <p:txBody>
            <a:bodyPr wrap="square" rtlCol="0">
              <a:spAutoFit/>
            </a:bodyPr>
            <a:lstStyle/>
            <a:p>
              <a:r>
                <a:rPr lang="en-IE" sz="2400" b="1" dirty="0" smtClean="0"/>
                <a:t>Factors</a:t>
              </a:r>
              <a:endParaRPr lang="en-IE" sz="2400" b="1" dirty="0"/>
            </a:p>
          </p:txBody>
        </p:sp>
      </p:grpSp>
    </p:spTree>
    <p:extLst>
      <p:ext uri="{BB962C8B-B14F-4D97-AF65-F5344CB8AC3E}">
        <p14:creationId xmlns:p14="http://schemas.microsoft.com/office/powerpoint/2010/main" val="417646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4"/>
                                        </p:tgtEl>
                                        <p:attrNameLst>
                                          <p:attrName>style.visibility</p:attrName>
                                        </p:attrNameLst>
                                      </p:cBhvr>
                                      <p:to>
                                        <p:strVal val="visible"/>
                                      </p:to>
                                    </p:set>
                                    <p:anim calcmode="lin" valueType="num">
                                      <p:cBhvr additive="base">
                                        <p:cTn id="15" dur="500" fill="hold"/>
                                        <p:tgtEl>
                                          <p:spTgt spid="184"/>
                                        </p:tgtEl>
                                        <p:attrNameLst>
                                          <p:attrName>ppt_x</p:attrName>
                                        </p:attrNameLst>
                                      </p:cBhvr>
                                      <p:tavLst>
                                        <p:tav tm="0">
                                          <p:val>
                                            <p:strVal val="#ppt_x"/>
                                          </p:val>
                                        </p:tav>
                                        <p:tav tm="100000">
                                          <p:val>
                                            <p:strVal val="#ppt_x"/>
                                          </p:val>
                                        </p:tav>
                                      </p:tavLst>
                                    </p:anim>
                                    <p:anim calcmode="lin" valueType="num">
                                      <p:cBhvr additive="base">
                                        <p:cTn id="16" dur="500" fill="hold"/>
                                        <p:tgtEl>
                                          <p:spTgt spid="18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85"/>
                                        </p:tgtEl>
                                        <p:attrNameLst>
                                          <p:attrName>style.visibility</p:attrName>
                                        </p:attrNameLst>
                                      </p:cBhvr>
                                      <p:to>
                                        <p:strVal val="visible"/>
                                      </p:to>
                                    </p:set>
                                    <p:anim calcmode="lin" valueType="num">
                                      <p:cBhvr additive="base">
                                        <p:cTn id="21" dur="500" fill="hold"/>
                                        <p:tgtEl>
                                          <p:spTgt spid="185"/>
                                        </p:tgtEl>
                                        <p:attrNameLst>
                                          <p:attrName>ppt_x</p:attrName>
                                        </p:attrNameLst>
                                      </p:cBhvr>
                                      <p:tavLst>
                                        <p:tav tm="0">
                                          <p:val>
                                            <p:strVal val="#ppt_x"/>
                                          </p:val>
                                        </p:tav>
                                        <p:tav tm="100000">
                                          <p:val>
                                            <p:strVal val="#ppt_x"/>
                                          </p:val>
                                        </p:tav>
                                      </p:tavLst>
                                    </p:anim>
                                    <p:anim calcmode="lin" valueType="num">
                                      <p:cBhvr additive="base">
                                        <p:cTn id="22" dur="500" fill="hold"/>
                                        <p:tgtEl>
                                          <p:spTgt spid="18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5"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7" name="TextBox 166"/>
              <p:cNvSpPr txBox="1"/>
              <p:nvPr/>
            </p:nvSpPr>
            <p:spPr>
              <a:xfrm>
                <a:off x="1315039" y="410812"/>
                <a:ext cx="5463932" cy="461665"/>
              </a:xfrm>
              <a:prstGeom prst="rect">
                <a:avLst/>
              </a:prstGeom>
              <a:noFill/>
            </p:spPr>
            <p:txBody>
              <a:bodyPr wrap="none" rtlCol="0">
                <a:spAutoFit/>
              </a:bodyPr>
              <a:lstStyle/>
              <a:p>
                <a:r>
                  <a:rPr lang="en-GB" sz="2400" b="1" dirty="0" smtClean="0">
                    <a:solidFill>
                      <a:srgbClr val="FF0000"/>
                    </a:solidFill>
                  </a:rPr>
                  <a:t>Use the model to calculate  </a:t>
                </a:r>
                <a14:m>
                  <m:oMath xmlns:m="http://schemas.openxmlformats.org/officeDocument/2006/math">
                    <m:r>
                      <a:rPr lang="en-GB" sz="2400" b="1" i="1" dirty="0" smtClean="0">
                        <a:solidFill>
                          <a:srgbClr val="FF0000"/>
                        </a:solidFill>
                        <a:latin typeface="Cambria Math"/>
                      </a:rPr>
                      <m:t>𝟏𝟒</m:t>
                    </m:r>
                    <m:r>
                      <a:rPr lang="en-GB" sz="2400" b="1" i="1" dirty="0" smtClean="0">
                        <a:solidFill>
                          <a:srgbClr val="FF0000"/>
                        </a:solidFill>
                        <a:latin typeface="Cambria Math"/>
                      </a:rPr>
                      <m:t> × </m:t>
                    </m:r>
                    <m:r>
                      <a:rPr lang="en-GB" sz="2400" b="1" i="1" dirty="0" smtClean="0">
                        <a:solidFill>
                          <a:srgbClr val="FF0000"/>
                        </a:solidFill>
                        <a:latin typeface="Cambria Math"/>
                      </a:rPr>
                      <m:t>𝟏𝟐</m:t>
                    </m:r>
                  </m:oMath>
                </a14:m>
                <a:endParaRPr lang="en-US" sz="2400" b="1" dirty="0">
                  <a:solidFill>
                    <a:srgbClr val="FF0000"/>
                  </a:solidFill>
                </a:endParaRPr>
              </a:p>
            </p:txBody>
          </p:sp>
        </mc:Choice>
        <mc:Fallback xmlns="">
          <p:sp>
            <p:nvSpPr>
              <p:cNvPr id="167" name="TextBox 166"/>
              <p:cNvSpPr txBox="1">
                <a:spLocks noRot="1" noChangeAspect="1" noMove="1" noResize="1" noEditPoints="1" noAdjustHandles="1" noChangeArrowheads="1" noChangeShapeType="1" noTextEdit="1"/>
              </p:cNvSpPr>
              <p:nvPr/>
            </p:nvSpPr>
            <p:spPr>
              <a:xfrm>
                <a:off x="1315039" y="410812"/>
                <a:ext cx="5463932" cy="461665"/>
              </a:xfrm>
              <a:prstGeom prst="rect">
                <a:avLst/>
              </a:prstGeom>
              <a:blipFill rotWithShape="1">
                <a:blip r:embed="rId3"/>
                <a:stretch>
                  <a:fillRect l="-1786" t="-9211" b="-30263"/>
                </a:stretch>
              </a:blipFill>
            </p:spPr>
            <p:txBody>
              <a:bodyPr/>
              <a:lstStyle/>
              <a:p>
                <a:r>
                  <a:rPr lang="en-IE">
                    <a:noFill/>
                  </a:rPr>
                  <a:t> </a:t>
                </a:r>
              </a:p>
            </p:txBody>
          </p:sp>
        </mc:Fallback>
      </mc:AlternateContent>
      <p:grpSp>
        <p:nvGrpSpPr>
          <p:cNvPr id="6" name="Group 5"/>
          <p:cNvGrpSpPr/>
          <p:nvPr/>
        </p:nvGrpSpPr>
        <p:grpSpPr>
          <a:xfrm>
            <a:off x="2657746" y="970678"/>
            <a:ext cx="3680218" cy="2389826"/>
            <a:chOff x="2657746" y="970678"/>
            <a:chExt cx="3680218" cy="2389826"/>
          </a:xfrm>
        </p:grpSpPr>
        <p:sp>
          <p:nvSpPr>
            <p:cNvPr id="179" name="Rectangle 178"/>
            <p:cNvSpPr/>
            <p:nvPr/>
          </p:nvSpPr>
          <p:spPr>
            <a:xfrm>
              <a:off x="3171374" y="1434528"/>
              <a:ext cx="3166589" cy="19259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657746" y="970678"/>
              <a:ext cx="3680218" cy="2376577"/>
              <a:chOff x="2657746" y="970678"/>
              <a:chExt cx="3680218" cy="2376577"/>
            </a:xfrm>
          </p:grpSpPr>
          <p:grpSp>
            <p:nvGrpSpPr>
              <p:cNvPr id="181" name="Group 180"/>
              <p:cNvGrpSpPr/>
              <p:nvPr/>
            </p:nvGrpSpPr>
            <p:grpSpPr>
              <a:xfrm>
                <a:off x="3689798" y="970678"/>
                <a:ext cx="2350985" cy="817871"/>
                <a:chOff x="3714744" y="2071678"/>
                <a:chExt cx="1942962" cy="461665"/>
              </a:xfrm>
            </p:grpSpPr>
            <p:sp>
              <p:nvSpPr>
                <p:cNvPr id="182" name="TextBox 181"/>
                <p:cNvSpPr txBox="1"/>
                <p:nvPr/>
              </p:nvSpPr>
              <p:spPr>
                <a:xfrm>
                  <a:off x="3714744" y="2071678"/>
                  <a:ext cx="612668" cy="461665"/>
                </a:xfrm>
                <a:prstGeom prst="rect">
                  <a:avLst/>
                </a:prstGeom>
                <a:noFill/>
              </p:spPr>
              <p:txBody>
                <a:bodyPr wrap="none" rtlCol="0">
                  <a:spAutoFit/>
                </a:bodyPr>
                <a:lstStyle/>
                <a:p>
                  <a:r>
                    <a:rPr lang="en-GB" sz="2400" b="1" dirty="0" smtClean="0"/>
                    <a:t>10 </a:t>
                  </a:r>
                  <a:endParaRPr lang="en-US" sz="2400" b="1" dirty="0"/>
                </a:p>
              </p:txBody>
            </p:sp>
            <p:sp>
              <p:nvSpPr>
                <p:cNvPr id="183" name="TextBox 182"/>
                <p:cNvSpPr txBox="1"/>
                <p:nvPr/>
              </p:nvSpPr>
              <p:spPr>
                <a:xfrm>
                  <a:off x="5144745" y="2096115"/>
                  <a:ext cx="512961" cy="260597"/>
                </a:xfrm>
                <a:prstGeom prst="rect">
                  <a:avLst/>
                </a:prstGeom>
                <a:noFill/>
              </p:spPr>
              <p:txBody>
                <a:bodyPr wrap="none" rtlCol="0">
                  <a:spAutoFit/>
                </a:bodyPr>
                <a:lstStyle/>
                <a:p>
                  <a:r>
                    <a:rPr lang="en-GB" sz="2400" b="1" dirty="0" smtClean="0"/>
                    <a:t>+2 </a:t>
                  </a:r>
                  <a:endParaRPr lang="en-US" sz="2400" b="1" dirty="0"/>
                </a:p>
              </p:txBody>
            </p:sp>
          </p:grpSp>
          <p:sp>
            <p:nvSpPr>
              <p:cNvPr id="184" name="TextBox 183"/>
              <p:cNvSpPr txBox="1"/>
              <p:nvPr/>
            </p:nvSpPr>
            <p:spPr>
              <a:xfrm>
                <a:off x="3523076" y="1791718"/>
                <a:ext cx="1160895" cy="461665"/>
              </a:xfrm>
              <a:prstGeom prst="rect">
                <a:avLst/>
              </a:prstGeom>
              <a:noFill/>
            </p:spPr>
            <p:txBody>
              <a:bodyPr wrap="none" rtlCol="0">
                <a:spAutoFit/>
              </a:bodyPr>
              <a:lstStyle/>
              <a:p>
                <a:r>
                  <a:rPr lang="en-GB" sz="2400" b="1" dirty="0" smtClean="0">
                    <a:solidFill>
                      <a:srgbClr val="FF0000"/>
                    </a:solidFill>
                  </a:rPr>
                  <a:t>10(10)</a:t>
                </a:r>
                <a:r>
                  <a:rPr lang="en-GB" sz="2400" b="1" dirty="0" smtClean="0"/>
                  <a:t> </a:t>
                </a:r>
                <a:endParaRPr lang="en-US" sz="2400" b="1" dirty="0"/>
              </a:p>
            </p:txBody>
          </p:sp>
          <p:sp>
            <p:nvSpPr>
              <p:cNvPr id="185" name="TextBox 184"/>
              <p:cNvSpPr txBox="1"/>
              <p:nvPr/>
            </p:nvSpPr>
            <p:spPr>
              <a:xfrm>
                <a:off x="5433549" y="1830970"/>
                <a:ext cx="904415" cy="461665"/>
              </a:xfrm>
              <a:prstGeom prst="rect">
                <a:avLst/>
              </a:prstGeom>
              <a:noFill/>
            </p:spPr>
            <p:txBody>
              <a:bodyPr wrap="none" rtlCol="0">
                <a:spAutoFit/>
              </a:bodyPr>
              <a:lstStyle/>
              <a:p>
                <a:r>
                  <a:rPr lang="en-GB" sz="2400" b="1" dirty="0" smtClean="0">
                    <a:solidFill>
                      <a:srgbClr val="FF0000"/>
                    </a:solidFill>
                  </a:rPr>
                  <a:t>10(2)</a:t>
                </a:r>
                <a:endParaRPr lang="en-US" sz="2400" b="1" dirty="0"/>
              </a:p>
            </p:txBody>
          </p:sp>
          <p:grpSp>
            <p:nvGrpSpPr>
              <p:cNvPr id="195" name="Group 194"/>
              <p:cNvGrpSpPr/>
              <p:nvPr/>
            </p:nvGrpSpPr>
            <p:grpSpPr>
              <a:xfrm>
                <a:off x="3170879" y="1421279"/>
                <a:ext cx="3167084" cy="1925976"/>
                <a:chOff x="6241578" y="3481767"/>
                <a:chExt cx="3167084" cy="1925976"/>
              </a:xfrm>
            </p:grpSpPr>
            <p:cxnSp>
              <p:nvCxnSpPr>
                <p:cNvPr id="180" name="Straight Connector 179"/>
                <p:cNvCxnSpPr/>
                <p:nvPr/>
              </p:nvCxnSpPr>
              <p:spPr>
                <a:xfrm>
                  <a:off x="8517304" y="3481767"/>
                  <a:ext cx="0" cy="192597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6241578" y="4767278"/>
                  <a:ext cx="316708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 name="Group 186"/>
              <p:cNvGrpSpPr/>
              <p:nvPr/>
            </p:nvGrpSpPr>
            <p:grpSpPr>
              <a:xfrm>
                <a:off x="2657746" y="1648842"/>
                <a:ext cx="639113" cy="1574190"/>
                <a:chOff x="2500298" y="2928934"/>
                <a:chExt cx="639113" cy="1212992"/>
              </a:xfrm>
            </p:grpSpPr>
            <p:sp>
              <p:nvSpPr>
                <p:cNvPr id="188" name="TextBox 187"/>
                <p:cNvSpPr txBox="1"/>
                <p:nvPr/>
              </p:nvSpPr>
              <p:spPr>
                <a:xfrm>
                  <a:off x="2500298" y="2928934"/>
                  <a:ext cx="612668" cy="461665"/>
                </a:xfrm>
                <a:prstGeom prst="rect">
                  <a:avLst/>
                </a:prstGeom>
                <a:noFill/>
              </p:spPr>
              <p:txBody>
                <a:bodyPr wrap="none" rtlCol="0">
                  <a:spAutoFit/>
                </a:bodyPr>
                <a:lstStyle/>
                <a:p>
                  <a:r>
                    <a:rPr lang="en-GB" sz="2400" b="1" dirty="0" smtClean="0"/>
                    <a:t>10 </a:t>
                  </a:r>
                  <a:endParaRPr lang="en-US" sz="2400" b="1" dirty="0"/>
                </a:p>
              </p:txBody>
            </p:sp>
            <p:sp>
              <p:nvSpPr>
                <p:cNvPr id="189" name="TextBox 188"/>
                <p:cNvSpPr txBox="1"/>
                <p:nvPr/>
              </p:nvSpPr>
              <p:spPr>
                <a:xfrm>
                  <a:off x="2518728" y="3786190"/>
                  <a:ext cx="620683" cy="355736"/>
                </a:xfrm>
                <a:prstGeom prst="rect">
                  <a:avLst/>
                </a:prstGeom>
                <a:noFill/>
              </p:spPr>
              <p:txBody>
                <a:bodyPr wrap="none" rtlCol="0">
                  <a:spAutoFit/>
                </a:bodyPr>
                <a:lstStyle/>
                <a:p>
                  <a:r>
                    <a:rPr lang="en-GB" sz="2400" b="1" dirty="0" smtClean="0"/>
                    <a:t>+4 </a:t>
                  </a:r>
                  <a:endParaRPr lang="en-US" sz="2400" b="1" dirty="0"/>
                </a:p>
              </p:txBody>
            </p:sp>
          </p:grpSp>
          <p:sp>
            <p:nvSpPr>
              <p:cNvPr id="190" name="TextBox 189"/>
              <p:cNvSpPr txBox="1"/>
              <p:nvPr/>
            </p:nvSpPr>
            <p:spPr>
              <a:xfrm>
                <a:off x="3708604" y="2845472"/>
                <a:ext cx="989373" cy="461665"/>
              </a:xfrm>
              <a:prstGeom prst="rect">
                <a:avLst/>
              </a:prstGeom>
              <a:noFill/>
            </p:spPr>
            <p:txBody>
              <a:bodyPr wrap="none" rtlCol="0">
                <a:spAutoFit/>
              </a:bodyPr>
              <a:lstStyle/>
              <a:p>
                <a:r>
                  <a:rPr lang="en-GB" sz="2400" b="1" dirty="0" smtClean="0">
                    <a:solidFill>
                      <a:srgbClr val="FF0000"/>
                    </a:solidFill>
                  </a:rPr>
                  <a:t>4(10)</a:t>
                </a:r>
                <a:r>
                  <a:rPr lang="en-GB" sz="2400" b="1" dirty="0" smtClean="0"/>
                  <a:t> </a:t>
                </a:r>
                <a:endParaRPr lang="en-US" sz="2400" b="1" dirty="0"/>
              </a:p>
            </p:txBody>
          </p:sp>
          <p:sp>
            <p:nvSpPr>
              <p:cNvPr id="191" name="TextBox 190"/>
              <p:cNvSpPr txBox="1"/>
              <p:nvPr/>
            </p:nvSpPr>
            <p:spPr>
              <a:xfrm>
                <a:off x="5504479" y="2853989"/>
                <a:ext cx="817853" cy="461665"/>
              </a:xfrm>
              <a:prstGeom prst="rect">
                <a:avLst/>
              </a:prstGeom>
              <a:noFill/>
            </p:spPr>
            <p:txBody>
              <a:bodyPr wrap="none" rtlCol="0">
                <a:spAutoFit/>
              </a:bodyPr>
              <a:lstStyle/>
              <a:p>
                <a:r>
                  <a:rPr lang="en-GB" sz="2400" b="1" dirty="0" smtClean="0">
                    <a:solidFill>
                      <a:srgbClr val="FF0000"/>
                    </a:solidFill>
                  </a:rPr>
                  <a:t>4(2)</a:t>
                </a:r>
                <a:r>
                  <a:rPr lang="en-GB" sz="2400" b="1" dirty="0" smtClean="0"/>
                  <a:t> </a:t>
                </a:r>
                <a:endParaRPr lang="en-US" sz="2400" b="1" dirty="0"/>
              </a:p>
            </p:txBody>
          </p:sp>
        </p:grpSp>
      </p:grpSp>
      <p:pic>
        <p:nvPicPr>
          <p:cNvPr id="199" name="Picture 198" descr="New ProjectMathsLogo.jpg"/>
          <p:cNvPicPr>
            <a:picLocks noChangeAspect="1"/>
          </p:cNvPicPr>
          <p:nvPr/>
        </p:nvPicPr>
        <p:blipFill>
          <a:blip r:embed="rId4" cstate="print"/>
          <a:stretch>
            <a:fillRect/>
          </a:stretch>
        </p:blipFill>
        <p:spPr>
          <a:xfrm>
            <a:off x="0" y="6215082"/>
            <a:ext cx="1077010" cy="456432"/>
          </a:xfrm>
          <a:prstGeom prst="rect">
            <a:avLst/>
          </a:prstGeom>
        </p:spPr>
      </p:pic>
      <p:sp>
        <p:nvSpPr>
          <p:cNvPr id="200" name="Footer Placeholder 199"/>
          <p:cNvSpPr>
            <a:spLocks noGrp="1"/>
          </p:cNvSpPr>
          <p:nvPr>
            <p:ph type="ftr" sz="quarter" idx="11"/>
          </p:nvPr>
        </p:nvSpPr>
        <p:spPr/>
        <p:txBody>
          <a:bodyPr/>
          <a:lstStyle/>
          <a:p>
            <a:r>
              <a:rPr lang="en-US" dirty="0" smtClean="0"/>
              <a:t>Copyright PMDT 2013 </a:t>
            </a:r>
            <a:endParaRPr lang="en-US" dirty="0"/>
          </a:p>
        </p:txBody>
      </p:sp>
      <p:pic>
        <p:nvPicPr>
          <p:cNvPr id="201" name="Picture 200" descr="New ProjectMathsLogo.jpg"/>
          <p:cNvPicPr>
            <a:picLocks noChangeAspect="1"/>
          </p:cNvPicPr>
          <p:nvPr/>
        </p:nvPicPr>
        <p:blipFill>
          <a:blip r:embed="rId4" cstate="print"/>
          <a:stretch>
            <a:fillRect/>
          </a:stretch>
        </p:blipFill>
        <p:spPr>
          <a:xfrm>
            <a:off x="8066990" y="6215082"/>
            <a:ext cx="1077010" cy="456432"/>
          </a:xfrm>
          <a:prstGeom prst="rect">
            <a:avLst/>
          </a:prstGeom>
        </p:spPr>
      </p:pic>
      <p:grpSp>
        <p:nvGrpSpPr>
          <p:cNvPr id="27" name="Group 26"/>
          <p:cNvGrpSpPr/>
          <p:nvPr/>
        </p:nvGrpSpPr>
        <p:grpSpPr>
          <a:xfrm>
            <a:off x="34929" y="3813787"/>
            <a:ext cx="9865663" cy="1584175"/>
            <a:chOff x="34929" y="3933056"/>
            <a:chExt cx="9137647" cy="1749612"/>
          </a:xfrm>
        </p:grpSpPr>
        <mc:AlternateContent xmlns:mc="http://schemas.openxmlformats.org/markup-compatibility/2006" xmlns:a14="http://schemas.microsoft.com/office/drawing/2010/main">
          <mc:Choice Requires="a14">
            <p:sp>
              <p:nvSpPr>
                <p:cNvPr id="28" name="TextBox 27"/>
                <p:cNvSpPr txBox="1"/>
                <p:nvPr/>
              </p:nvSpPr>
              <p:spPr>
                <a:xfrm>
                  <a:off x="424112" y="3933056"/>
                  <a:ext cx="8748464" cy="17147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400" b="1" i="1" smtClean="0">
                            <a:latin typeface="Cambria Math"/>
                          </a:rPr>
                          <m:t>𝟏𝟒</m:t>
                        </m:r>
                        <m:d>
                          <m:dPr>
                            <m:ctrlPr>
                              <a:rPr lang="en-IE" sz="2400" b="1" i="1" smtClean="0">
                                <a:latin typeface="Cambria Math"/>
                              </a:rPr>
                            </m:ctrlPr>
                          </m:dPr>
                          <m:e>
                            <m:r>
                              <a:rPr lang="en-IE" sz="2400" b="1" i="1" smtClean="0">
                                <a:latin typeface="Cambria Math"/>
                              </a:rPr>
                              <m:t>𝟏𝟐</m:t>
                            </m:r>
                          </m:e>
                        </m:d>
                        <m:r>
                          <a:rPr lang="en-IE" sz="2400" b="1" i="1" smtClean="0">
                            <a:latin typeface="Cambria Math"/>
                          </a:rPr>
                          <m:t>=</m:t>
                        </m:r>
                        <m:d>
                          <m:dPr>
                            <m:ctrlPr>
                              <a:rPr lang="en-IE" sz="2400" b="1" i="1" smtClean="0">
                                <a:latin typeface="Cambria Math"/>
                              </a:rPr>
                            </m:ctrlPr>
                          </m:dPr>
                          <m:e>
                            <m:r>
                              <a:rPr lang="en-IE" sz="2400" b="1" i="1" smtClean="0">
                                <a:latin typeface="Cambria Math"/>
                              </a:rPr>
                              <m:t>𝟏𝟎</m:t>
                            </m:r>
                            <m:r>
                              <a:rPr lang="en-IE" sz="2400" b="1" i="1" smtClean="0">
                                <a:latin typeface="Cambria Math"/>
                              </a:rPr>
                              <m:t>+</m:t>
                            </m:r>
                            <m:r>
                              <a:rPr lang="en-IE" sz="2400" b="1" i="1" smtClean="0">
                                <a:latin typeface="Cambria Math"/>
                              </a:rPr>
                              <m:t>𝟒</m:t>
                            </m:r>
                          </m:e>
                        </m:d>
                        <m:d>
                          <m:dPr>
                            <m:ctrlPr>
                              <a:rPr lang="en-IE" sz="2400" b="1" i="1" smtClean="0">
                                <a:latin typeface="Cambria Math"/>
                              </a:rPr>
                            </m:ctrlPr>
                          </m:dPr>
                          <m:e>
                            <m:r>
                              <a:rPr lang="en-IE" sz="2400" b="1" i="1" smtClean="0">
                                <a:latin typeface="Cambria Math"/>
                              </a:rPr>
                              <m:t>𝟏𝟎</m:t>
                            </m:r>
                            <m:r>
                              <a:rPr lang="en-IE" sz="2400" b="1" i="1" smtClean="0">
                                <a:latin typeface="Cambria Math"/>
                              </a:rPr>
                              <m:t>+</m:t>
                            </m:r>
                            <m:r>
                              <a:rPr lang="en-IE" sz="2400" b="1" i="1" smtClean="0">
                                <a:latin typeface="Cambria Math"/>
                              </a:rPr>
                              <m:t>𝟐</m:t>
                            </m:r>
                          </m:e>
                        </m:d>
                        <m:r>
                          <a:rPr lang="en-IE" sz="2400" b="1" i="1" smtClean="0">
                            <a:latin typeface="Cambria Math"/>
                          </a:rPr>
                          <m:t>      =</m:t>
                        </m:r>
                        <m:r>
                          <a:rPr lang="en-IE" sz="2400" b="1" i="1" smtClean="0">
                            <a:latin typeface="Cambria Math"/>
                          </a:rPr>
                          <m:t>𝟏𝟎</m:t>
                        </m:r>
                        <m:d>
                          <m:dPr>
                            <m:ctrlPr>
                              <a:rPr lang="en-IE" sz="2400" b="1" i="1" smtClean="0">
                                <a:latin typeface="Cambria Math"/>
                              </a:rPr>
                            </m:ctrlPr>
                          </m:dPr>
                          <m:e>
                            <m:r>
                              <a:rPr lang="en-IE" sz="2400" b="1" i="1" smtClean="0">
                                <a:latin typeface="Cambria Math"/>
                              </a:rPr>
                              <m:t>𝟏𝟎</m:t>
                            </m:r>
                          </m:e>
                        </m:d>
                        <m:r>
                          <a:rPr lang="en-IE" sz="2400" b="1" i="1" smtClean="0">
                            <a:latin typeface="Cambria Math"/>
                          </a:rPr>
                          <m:t>+</m:t>
                        </m:r>
                        <m:r>
                          <a:rPr lang="en-IE" sz="2400" b="1" i="1" smtClean="0">
                            <a:latin typeface="Cambria Math"/>
                          </a:rPr>
                          <m:t>𝟏𝟎</m:t>
                        </m:r>
                        <m:d>
                          <m:dPr>
                            <m:ctrlPr>
                              <a:rPr lang="en-IE" sz="2400" b="1" i="1" smtClean="0">
                                <a:latin typeface="Cambria Math"/>
                              </a:rPr>
                            </m:ctrlPr>
                          </m:dPr>
                          <m:e>
                            <m:r>
                              <a:rPr lang="en-IE" sz="2400" b="1" i="1" smtClean="0">
                                <a:latin typeface="Cambria Math"/>
                              </a:rPr>
                              <m:t>𝟐</m:t>
                            </m:r>
                          </m:e>
                        </m:d>
                        <m:r>
                          <a:rPr lang="en-IE" sz="2400" b="1" i="1" smtClean="0">
                            <a:latin typeface="Cambria Math"/>
                          </a:rPr>
                          <m:t>+</m:t>
                        </m:r>
                        <m:r>
                          <a:rPr lang="en-IE" sz="2400" b="1" i="1" smtClean="0">
                            <a:latin typeface="Cambria Math"/>
                          </a:rPr>
                          <m:t>𝟒</m:t>
                        </m:r>
                        <m:d>
                          <m:dPr>
                            <m:ctrlPr>
                              <a:rPr lang="en-IE" sz="2400" b="1" i="1" smtClean="0">
                                <a:latin typeface="Cambria Math"/>
                              </a:rPr>
                            </m:ctrlPr>
                          </m:dPr>
                          <m:e>
                            <m:r>
                              <a:rPr lang="en-IE" sz="2400" b="1" i="1" smtClean="0">
                                <a:latin typeface="Cambria Math"/>
                              </a:rPr>
                              <m:t>𝟏𝟎</m:t>
                            </m:r>
                          </m:e>
                        </m:d>
                        <m:r>
                          <a:rPr lang="en-IE" sz="2400" b="1" i="1" smtClean="0">
                            <a:latin typeface="Cambria Math"/>
                          </a:rPr>
                          <m:t>+</m:t>
                        </m:r>
                        <m:r>
                          <a:rPr lang="en-IE" sz="2400" b="1" i="1" smtClean="0">
                            <a:latin typeface="Cambria Math"/>
                          </a:rPr>
                          <m:t>𝟒</m:t>
                        </m:r>
                        <m:d>
                          <m:dPr>
                            <m:ctrlPr>
                              <a:rPr lang="en-IE" sz="2400" b="1" i="1" smtClean="0">
                                <a:latin typeface="Cambria Math"/>
                              </a:rPr>
                            </m:ctrlPr>
                          </m:dPr>
                          <m:e>
                            <m:r>
                              <a:rPr lang="en-IE" sz="2400" b="1" i="1" smtClean="0">
                                <a:latin typeface="Cambria Math"/>
                              </a:rPr>
                              <m:t>𝟐</m:t>
                            </m:r>
                          </m:e>
                        </m:d>
                        <m:r>
                          <a:rPr lang="en-IE" sz="2400" b="1" i="1" smtClean="0">
                            <a:latin typeface="Cambria Math"/>
                          </a:rPr>
                          <m:t>                                     =</m:t>
                        </m:r>
                        <m:r>
                          <a:rPr lang="en-IE" sz="2400" b="1" i="1" smtClean="0">
                            <a:latin typeface="Cambria Math"/>
                          </a:rPr>
                          <m:t>𝟏𝟎𝟎</m:t>
                        </m:r>
                        <m:r>
                          <a:rPr lang="en-IE" sz="2400" b="1" i="1" smtClean="0">
                            <a:latin typeface="Cambria Math"/>
                          </a:rPr>
                          <m:t>+</m:t>
                        </m:r>
                        <m:r>
                          <a:rPr lang="en-IE" sz="2400" b="1" i="1" smtClean="0">
                            <a:latin typeface="Cambria Math"/>
                          </a:rPr>
                          <m:t>𝟐𝟎</m:t>
                        </m:r>
                        <m:r>
                          <a:rPr lang="en-IE" sz="2400" b="1" i="1" smtClean="0">
                            <a:latin typeface="Cambria Math"/>
                          </a:rPr>
                          <m:t>+</m:t>
                        </m:r>
                        <m:r>
                          <a:rPr lang="en-IE" sz="2400" b="1" i="1" smtClean="0">
                            <a:latin typeface="Cambria Math"/>
                          </a:rPr>
                          <m:t>𝟒𝟎</m:t>
                        </m:r>
                        <m:r>
                          <a:rPr lang="en-IE" sz="2400" b="1" i="1" smtClean="0">
                            <a:latin typeface="Cambria Math"/>
                          </a:rPr>
                          <m:t>+</m:t>
                        </m:r>
                        <m:r>
                          <a:rPr lang="en-IE" sz="2400" b="1" i="1" smtClean="0">
                            <a:latin typeface="Cambria Math"/>
                          </a:rPr>
                          <m:t>𝟖</m:t>
                        </m:r>
                      </m:oMath>
                    </m:oMathPara>
                  </a14:m>
                  <a:endParaRPr lang="en-IE" sz="2400" b="1" i="1" dirty="0" smtClean="0">
                    <a:latin typeface="Cambria Math"/>
                  </a:endParaRPr>
                </a:p>
                <a:p>
                  <a:r>
                    <a:rPr lang="en-IE" sz="2400" b="1" i="1" dirty="0">
                      <a:latin typeface="Cambria Math"/>
                    </a:rPr>
                    <a:t> </a:t>
                  </a:r>
                  <a:r>
                    <a:rPr lang="en-IE" sz="2400" b="1" i="1" dirty="0" smtClean="0">
                      <a:latin typeface="Cambria Math"/>
                    </a:rPr>
                    <a:t>                </a:t>
                  </a:r>
                  <a14:m>
                    <m:oMath xmlns:m="http://schemas.openxmlformats.org/officeDocument/2006/math">
                      <m:r>
                        <a:rPr lang="en-IE" sz="2400" b="1" i="1" smtClean="0">
                          <a:latin typeface="Cambria Math"/>
                        </a:rPr>
                        <m:t>=</m:t>
                      </m:r>
                      <m:r>
                        <a:rPr lang="en-IE" sz="2400" b="1" i="1" smtClean="0">
                          <a:latin typeface="Cambria Math"/>
                        </a:rPr>
                        <m:t>𝟏𝟔𝟖</m:t>
                      </m:r>
                    </m:oMath>
                  </a14:m>
                  <a:endParaRPr lang="en-IE" sz="2400" b="1" i="1" dirty="0" smtClean="0">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24112" y="3933056"/>
                  <a:ext cx="8748464" cy="1714745"/>
                </a:xfrm>
                <a:prstGeom prst="rect">
                  <a:avLst/>
                </a:prstGeom>
                <a:blipFill rotWithShape="1">
                  <a:blip r:embed="rId5"/>
                  <a:stretch>
                    <a:fillRect/>
                  </a:stretch>
                </a:blipFill>
              </p:spPr>
              <p:txBody>
                <a:bodyPr/>
                <a:lstStyle/>
                <a:p>
                  <a:r>
                    <a:rPr lang="en-IE">
                      <a:noFill/>
                    </a:rPr>
                    <a:t> </a:t>
                  </a:r>
                </a:p>
              </p:txBody>
            </p:sp>
          </mc:Fallback>
        </mc:AlternateContent>
        <p:sp>
          <p:nvSpPr>
            <p:cNvPr id="29" name="Rounded Rectangle 28"/>
            <p:cNvSpPr/>
            <p:nvPr/>
          </p:nvSpPr>
          <p:spPr>
            <a:xfrm>
              <a:off x="34929" y="3933056"/>
              <a:ext cx="6203097" cy="17496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5" name="Group 4"/>
          <p:cNvGrpSpPr/>
          <p:nvPr/>
        </p:nvGrpSpPr>
        <p:grpSpPr>
          <a:xfrm>
            <a:off x="6732240" y="1274131"/>
            <a:ext cx="1232032" cy="2246769"/>
            <a:chOff x="6732240" y="1274131"/>
            <a:chExt cx="1232032" cy="2246769"/>
          </a:xfrm>
        </p:grpSpPr>
        <p:sp>
          <p:nvSpPr>
            <p:cNvPr id="35" name="TextBox 34"/>
            <p:cNvSpPr txBox="1"/>
            <p:nvPr/>
          </p:nvSpPr>
          <p:spPr>
            <a:xfrm>
              <a:off x="6732240" y="1274131"/>
              <a:ext cx="1232032" cy="2246769"/>
            </a:xfrm>
            <a:prstGeom prst="rect">
              <a:avLst/>
            </a:prstGeom>
            <a:noFill/>
          </p:spPr>
          <p:txBody>
            <a:bodyPr wrap="square" rtlCol="0">
              <a:spAutoFit/>
            </a:bodyPr>
            <a:lstStyle/>
            <a:p>
              <a:pPr algn="r"/>
              <a:r>
                <a:rPr lang="en-IE" sz="2800" b="1" dirty="0" smtClean="0">
                  <a:solidFill>
                    <a:schemeClr val="tx2">
                      <a:lumMod val="50000"/>
                    </a:schemeClr>
                  </a:solidFill>
                  <a:latin typeface="Century Gothic" pitchFamily="34" charset="0"/>
                </a:rPr>
                <a:t>100 </a:t>
              </a:r>
            </a:p>
            <a:p>
              <a:pPr algn="r"/>
              <a:r>
                <a:rPr lang="en-IE" sz="2800" b="1" dirty="0">
                  <a:solidFill>
                    <a:schemeClr val="tx2">
                      <a:lumMod val="50000"/>
                    </a:schemeClr>
                  </a:solidFill>
                  <a:latin typeface="Century Gothic" pitchFamily="34" charset="0"/>
                </a:rPr>
                <a:t>2</a:t>
              </a:r>
              <a:r>
                <a:rPr lang="en-IE" sz="2800" b="1" dirty="0" smtClean="0">
                  <a:solidFill>
                    <a:schemeClr val="tx2">
                      <a:lumMod val="50000"/>
                    </a:schemeClr>
                  </a:solidFill>
                  <a:latin typeface="Century Gothic" pitchFamily="34" charset="0"/>
                </a:rPr>
                <a:t>0 </a:t>
              </a:r>
            </a:p>
            <a:p>
              <a:pPr algn="r"/>
              <a:r>
                <a:rPr lang="en-IE" sz="2800" b="1" dirty="0">
                  <a:solidFill>
                    <a:schemeClr val="tx2">
                      <a:lumMod val="50000"/>
                    </a:schemeClr>
                  </a:solidFill>
                  <a:latin typeface="Century Gothic" pitchFamily="34" charset="0"/>
                </a:rPr>
                <a:t>4</a:t>
              </a:r>
              <a:r>
                <a:rPr lang="en-IE" sz="2800" b="1" dirty="0" smtClean="0">
                  <a:solidFill>
                    <a:schemeClr val="tx2">
                      <a:lumMod val="50000"/>
                    </a:schemeClr>
                  </a:solidFill>
                  <a:latin typeface="Century Gothic" pitchFamily="34" charset="0"/>
                </a:rPr>
                <a:t>0</a:t>
              </a:r>
            </a:p>
            <a:p>
              <a:pPr algn="r"/>
              <a:r>
                <a:rPr lang="en-IE" sz="2800" b="1" dirty="0" smtClean="0">
                  <a:solidFill>
                    <a:schemeClr val="tx2">
                      <a:lumMod val="50000"/>
                    </a:schemeClr>
                  </a:solidFill>
                  <a:latin typeface="Century Gothic" pitchFamily="34" charset="0"/>
                </a:rPr>
                <a:t>+   8  </a:t>
              </a:r>
            </a:p>
            <a:p>
              <a:pPr algn="r"/>
              <a:r>
                <a:rPr lang="en-IE" sz="2800" b="1" dirty="0" smtClean="0">
                  <a:solidFill>
                    <a:schemeClr val="tx2">
                      <a:lumMod val="50000"/>
                    </a:schemeClr>
                  </a:solidFill>
                  <a:latin typeface="Century Gothic" pitchFamily="34" charset="0"/>
                </a:rPr>
                <a:t>168</a:t>
              </a:r>
            </a:p>
          </p:txBody>
        </p:sp>
        <p:cxnSp>
          <p:nvCxnSpPr>
            <p:cNvPr id="36" name="Straight Connector 35"/>
            <p:cNvCxnSpPr/>
            <p:nvPr/>
          </p:nvCxnSpPr>
          <p:spPr>
            <a:xfrm flipH="1">
              <a:off x="6981046" y="3076304"/>
              <a:ext cx="98322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3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1785" y="5166338"/>
            <a:ext cx="492941" cy="985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Rounded Rectangle 36"/>
          <p:cNvSpPr/>
          <p:nvPr/>
        </p:nvSpPr>
        <p:spPr>
          <a:xfrm>
            <a:off x="2728374" y="4996493"/>
            <a:ext cx="1374529" cy="505556"/>
          </a:xfrm>
          <a:prstGeom prst="roundRect">
            <a:avLst/>
          </a:prstGeom>
          <a:solidFill>
            <a:srgbClr val="FFFF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TextBox 37"/>
          <p:cNvSpPr txBox="1"/>
          <p:nvPr/>
        </p:nvSpPr>
        <p:spPr>
          <a:xfrm>
            <a:off x="2676176" y="5001666"/>
            <a:ext cx="1493349" cy="461665"/>
          </a:xfrm>
          <a:prstGeom prst="rect">
            <a:avLst/>
          </a:prstGeom>
          <a:noFill/>
        </p:spPr>
        <p:txBody>
          <a:bodyPr wrap="square" rtlCol="0">
            <a:spAutoFit/>
          </a:bodyPr>
          <a:lstStyle/>
          <a:p>
            <a:r>
              <a:rPr lang="en-IE" sz="2400" b="1" dirty="0" smtClean="0"/>
              <a:t> Product</a:t>
            </a:r>
            <a:endParaRPr lang="en-IE" sz="2400" b="1" dirty="0"/>
          </a:p>
        </p:txBody>
      </p:sp>
      <p:sp>
        <p:nvSpPr>
          <p:cNvPr id="40" name="Rounded Rectangle 39"/>
          <p:cNvSpPr/>
          <p:nvPr/>
        </p:nvSpPr>
        <p:spPr>
          <a:xfrm>
            <a:off x="821711" y="3223032"/>
            <a:ext cx="1374025" cy="551492"/>
          </a:xfrm>
          <a:prstGeom prst="roundRect">
            <a:avLst/>
          </a:prstGeom>
          <a:solidFill>
            <a:srgbClr val="FFFF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extBox 40"/>
          <p:cNvSpPr txBox="1"/>
          <p:nvPr/>
        </p:nvSpPr>
        <p:spPr>
          <a:xfrm>
            <a:off x="857807" y="3255183"/>
            <a:ext cx="1374025" cy="461665"/>
          </a:xfrm>
          <a:prstGeom prst="rect">
            <a:avLst/>
          </a:prstGeom>
          <a:noFill/>
        </p:spPr>
        <p:txBody>
          <a:bodyPr wrap="square" rtlCol="0">
            <a:spAutoFit/>
          </a:bodyPr>
          <a:lstStyle/>
          <a:p>
            <a:r>
              <a:rPr lang="en-IE" sz="2400" b="1" dirty="0" smtClean="0"/>
              <a:t>Factors</a:t>
            </a:r>
            <a:endParaRPr lang="en-IE" sz="2400" b="1" dirty="0"/>
          </a:p>
        </p:txBody>
      </p:sp>
    </p:spTree>
    <p:extLst>
      <p:ext uri="{BB962C8B-B14F-4D97-AF65-F5344CB8AC3E}">
        <p14:creationId xmlns:p14="http://schemas.microsoft.com/office/powerpoint/2010/main" val="332751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0" grpId="0" animBg="1"/>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7" name="TextBox 166"/>
              <p:cNvSpPr txBox="1"/>
              <p:nvPr/>
            </p:nvSpPr>
            <p:spPr>
              <a:xfrm>
                <a:off x="2778304" y="410812"/>
                <a:ext cx="3587392" cy="461665"/>
              </a:xfrm>
              <a:prstGeom prst="rect">
                <a:avLst/>
              </a:prstGeom>
              <a:noFill/>
            </p:spPr>
            <p:txBody>
              <a:bodyPr wrap="none" rtlCol="0">
                <a:spAutoFit/>
              </a:bodyPr>
              <a:lstStyle/>
              <a:p>
                <a:r>
                  <a:rPr lang="en-GB" sz="2400" b="1" dirty="0" smtClean="0">
                    <a:solidFill>
                      <a:srgbClr val="FF0000"/>
                    </a:solidFill>
                  </a:rPr>
                  <a:t>Multiply:  </a:t>
                </a:r>
                <a14:m>
                  <m:oMath xmlns:m="http://schemas.openxmlformats.org/officeDocument/2006/math">
                    <m:r>
                      <a:rPr lang="en-IE" sz="2400" b="1" i="1" smtClean="0">
                        <a:solidFill>
                          <a:srgbClr val="FF0000"/>
                        </a:solidFill>
                        <a:latin typeface="Cambria Math"/>
                      </a:rPr>
                      <m:t>(</m:t>
                    </m:r>
                    <m:r>
                      <a:rPr lang="en-IE" sz="2400" b="1" i="1" smtClean="0">
                        <a:solidFill>
                          <a:srgbClr val="FF0000"/>
                        </a:solidFill>
                        <a:latin typeface="Cambria Math"/>
                      </a:rPr>
                      <m:t>𝒙</m:t>
                    </m:r>
                    <m:r>
                      <a:rPr lang="en-IE" sz="2400" b="1" i="1" smtClean="0">
                        <a:solidFill>
                          <a:srgbClr val="FF0000"/>
                        </a:solidFill>
                        <a:latin typeface="Cambria Math"/>
                      </a:rPr>
                      <m:t>+</m:t>
                    </m:r>
                    <m:r>
                      <a:rPr lang="en-IE" sz="2400" b="1" i="1" smtClean="0">
                        <a:solidFill>
                          <a:srgbClr val="FF0000"/>
                        </a:solidFill>
                        <a:latin typeface="Cambria Math"/>
                      </a:rPr>
                      <m:t>𝟒</m:t>
                    </m:r>
                    <m:r>
                      <a:rPr lang="en-IE" sz="2400" b="1" i="1" smtClean="0">
                        <a:solidFill>
                          <a:srgbClr val="FF0000"/>
                        </a:solidFill>
                        <a:latin typeface="Cambria Math"/>
                      </a:rPr>
                      <m:t>)(</m:t>
                    </m:r>
                    <m:r>
                      <a:rPr lang="en-IE" sz="2400" b="1" i="1" smtClean="0">
                        <a:solidFill>
                          <a:srgbClr val="FF0000"/>
                        </a:solidFill>
                        <a:latin typeface="Cambria Math"/>
                      </a:rPr>
                      <m:t>𝒙</m:t>
                    </m:r>
                    <m:r>
                      <a:rPr lang="en-IE" sz="2400" b="1" i="1" smtClean="0">
                        <a:solidFill>
                          <a:srgbClr val="FF0000"/>
                        </a:solidFill>
                        <a:latin typeface="Cambria Math"/>
                      </a:rPr>
                      <m:t>+</m:t>
                    </m:r>
                    <m:r>
                      <a:rPr lang="en-IE" sz="2400" b="1" i="1" smtClean="0">
                        <a:solidFill>
                          <a:srgbClr val="FF0000"/>
                        </a:solidFill>
                        <a:latin typeface="Cambria Math"/>
                      </a:rPr>
                      <m:t>𝟐</m:t>
                    </m:r>
                    <m:r>
                      <a:rPr lang="en-IE" sz="2400" b="1" i="1" smtClean="0">
                        <a:solidFill>
                          <a:srgbClr val="FF0000"/>
                        </a:solidFill>
                        <a:latin typeface="Cambria Math"/>
                      </a:rPr>
                      <m:t>)</m:t>
                    </m:r>
                  </m:oMath>
                </a14:m>
                <a:endParaRPr lang="en-US" sz="2400" b="1" dirty="0">
                  <a:solidFill>
                    <a:srgbClr val="FF0000"/>
                  </a:solidFill>
                </a:endParaRPr>
              </a:p>
            </p:txBody>
          </p:sp>
        </mc:Choice>
        <mc:Fallback xmlns="">
          <p:sp>
            <p:nvSpPr>
              <p:cNvPr id="167" name="TextBox 166"/>
              <p:cNvSpPr txBox="1">
                <a:spLocks noRot="1" noChangeAspect="1" noMove="1" noResize="1" noEditPoints="1" noAdjustHandles="1" noChangeArrowheads="1" noChangeShapeType="1" noTextEdit="1"/>
              </p:cNvSpPr>
              <p:nvPr/>
            </p:nvSpPr>
            <p:spPr>
              <a:xfrm>
                <a:off x="2778304" y="410812"/>
                <a:ext cx="3587392" cy="461665"/>
              </a:xfrm>
              <a:prstGeom prst="rect">
                <a:avLst/>
              </a:prstGeom>
              <a:blipFill rotWithShape="1">
                <a:blip r:embed="rId3"/>
                <a:stretch>
                  <a:fillRect l="-2721" t="-9211" r="-510" b="-30263"/>
                </a:stretch>
              </a:blipFill>
            </p:spPr>
            <p:txBody>
              <a:bodyPr/>
              <a:lstStyle/>
              <a:p>
                <a:r>
                  <a:rPr lang="en-IE">
                    <a:noFill/>
                  </a:rPr>
                  <a:t> </a:t>
                </a:r>
              </a:p>
            </p:txBody>
          </p:sp>
        </mc:Fallback>
      </mc:AlternateContent>
      <p:sp>
        <p:nvSpPr>
          <p:cNvPr id="179" name="Rectangle 178"/>
          <p:cNvSpPr/>
          <p:nvPr/>
        </p:nvSpPr>
        <p:spPr>
          <a:xfrm>
            <a:off x="3171374" y="1434528"/>
            <a:ext cx="2931927" cy="2498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689799" y="970673"/>
            <a:ext cx="2413503" cy="518208"/>
            <a:chOff x="3689799" y="970673"/>
            <a:chExt cx="2413503" cy="518208"/>
          </a:xfrm>
        </p:grpSpPr>
        <mc:AlternateContent xmlns:mc="http://schemas.openxmlformats.org/markup-compatibility/2006" xmlns:a14="http://schemas.microsoft.com/office/drawing/2010/main">
          <mc:Choice Requires="a14">
            <p:sp>
              <p:nvSpPr>
                <p:cNvPr id="182" name="TextBox 181"/>
                <p:cNvSpPr txBox="1"/>
                <p:nvPr/>
              </p:nvSpPr>
              <p:spPr>
                <a:xfrm>
                  <a:off x="3689799" y="970673"/>
                  <a:ext cx="447558" cy="461665"/>
                </a:xfrm>
                <a:prstGeom prst="rect">
                  <a:avLst/>
                </a:prstGeom>
                <a:noFill/>
              </p:spPr>
              <p:txBody>
                <a:bodyPr wrap="none" rtlCol="0">
                  <a:spAutoFit/>
                </a:bodyPr>
                <a:lstStyle/>
                <a:p>
                  <a14:m>
                    <m:oMath xmlns:m="http://schemas.openxmlformats.org/officeDocument/2006/math">
                      <m:r>
                        <a:rPr lang="en-GB" sz="2400" b="1" i="1" dirty="0" smtClean="0">
                          <a:latin typeface="Cambria Math"/>
                        </a:rPr>
                        <m:t>𝒙</m:t>
                      </m:r>
                    </m:oMath>
                  </a14:m>
                  <a:r>
                    <a:rPr lang="en-GB" sz="2400" b="1" dirty="0" smtClean="0"/>
                    <a:t> </a:t>
                  </a:r>
                  <a:endParaRPr lang="en-US" sz="2400" b="1" dirty="0"/>
                </a:p>
              </p:txBody>
            </p:sp>
          </mc:Choice>
          <mc:Fallback xmlns="">
            <p:sp>
              <p:nvSpPr>
                <p:cNvPr id="182" name="TextBox 181"/>
                <p:cNvSpPr txBox="1">
                  <a:spLocks noRot="1" noChangeAspect="1" noMove="1" noResize="1" noEditPoints="1" noAdjustHandles="1" noChangeArrowheads="1" noChangeShapeType="1" noTextEdit="1"/>
                </p:cNvSpPr>
                <p:nvPr/>
              </p:nvSpPr>
              <p:spPr>
                <a:xfrm>
                  <a:off x="3689799" y="970673"/>
                  <a:ext cx="447558" cy="461665"/>
                </a:xfrm>
                <a:prstGeom prst="rect">
                  <a:avLst/>
                </a:prstGeom>
                <a:blipFill rotWithShape="1">
                  <a:blip r:embed="rId4"/>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3" name="TextBox 182"/>
                <p:cNvSpPr txBox="1"/>
                <p:nvPr/>
              </p:nvSpPr>
              <p:spPr>
                <a:xfrm>
                  <a:off x="5420102" y="1027216"/>
                  <a:ext cx="683200" cy="461665"/>
                </a:xfrm>
                <a:prstGeom prst="rect">
                  <a:avLst/>
                </a:prstGeom>
                <a:noFill/>
              </p:spPr>
              <p:txBody>
                <a:bodyPr wrap="none" rtlCol="0">
                  <a:spAutoFit/>
                </a:bodyPr>
                <a:lstStyle/>
                <a:p>
                  <a14:m>
                    <m:oMath xmlns:m="http://schemas.openxmlformats.org/officeDocument/2006/math">
                      <m:r>
                        <a:rPr lang="en-IE" sz="2400" b="1" i="1" dirty="0" smtClean="0">
                          <a:latin typeface="Cambria Math"/>
                        </a:rPr>
                        <m:t>+</m:t>
                      </m:r>
                      <m:r>
                        <a:rPr lang="en-GB" sz="2400" b="1" i="1" dirty="0" smtClean="0">
                          <a:latin typeface="Cambria Math"/>
                        </a:rPr>
                        <m:t>𝟐</m:t>
                      </m:r>
                    </m:oMath>
                  </a14:m>
                  <a:r>
                    <a:rPr lang="en-GB" sz="2400" b="1" dirty="0" smtClean="0"/>
                    <a:t> </a:t>
                  </a:r>
                  <a:endParaRPr lang="en-US" sz="2400" b="1" dirty="0"/>
                </a:p>
              </p:txBody>
            </p:sp>
          </mc:Choice>
          <mc:Fallback xmlns="">
            <p:sp>
              <p:nvSpPr>
                <p:cNvPr id="183" name="TextBox 182"/>
                <p:cNvSpPr txBox="1">
                  <a:spLocks noRot="1" noChangeAspect="1" noMove="1" noResize="1" noEditPoints="1" noAdjustHandles="1" noChangeArrowheads="1" noChangeShapeType="1" noTextEdit="1"/>
                </p:cNvSpPr>
                <p:nvPr/>
              </p:nvSpPr>
              <p:spPr>
                <a:xfrm>
                  <a:off x="5420102" y="1027216"/>
                  <a:ext cx="683200" cy="461665"/>
                </a:xfrm>
                <a:prstGeom prst="rect">
                  <a:avLst/>
                </a:prstGeom>
                <a:blipFill rotWithShape="1">
                  <a:blip r:embed="rId5"/>
                  <a:stretch>
                    <a:fillRect/>
                  </a:stretch>
                </a:blipFill>
              </p:spPr>
              <p:txBody>
                <a:bodyPr/>
                <a:lstStyle/>
                <a:p>
                  <a:r>
                    <a:rPr lang="en-IE">
                      <a:noFill/>
                    </a:rPr>
                    <a:t> </a:t>
                  </a:r>
                </a:p>
              </p:txBody>
            </p:sp>
          </mc:Fallback>
        </mc:AlternateContent>
      </p:grpSp>
      <mc:AlternateContent xmlns:mc="http://schemas.openxmlformats.org/markup-compatibility/2006" xmlns:a14="http://schemas.microsoft.com/office/drawing/2010/main">
        <mc:Choice Requires="a14">
          <p:sp>
            <p:nvSpPr>
              <p:cNvPr id="184" name="TextBox 183"/>
              <p:cNvSpPr txBox="1"/>
              <p:nvPr/>
            </p:nvSpPr>
            <p:spPr>
              <a:xfrm>
                <a:off x="3714798" y="1791717"/>
                <a:ext cx="88476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800" i="1" smtClean="0">
                              <a:solidFill>
                                <a:srgbClr val="FF0000"/>
                              </a:solidFill>
                              <a:latin typeface="Cambria Math"/>
                            </a:rPr>
                          </m:ctrlPr>
                        </m:sSupPr>
                        <m:e>
                          <m:r>
                            <a:rPr lang="en-IE" sz="2800" b="0" i="1" smtClean="0">
                              <a:solidFill>
                                <a:srgbClr val="FF0000"/>
                              </a:solidFill>
                              <a:latin typeface="Cambria Math"/>
                            </a:rPr>
                            <m:t>𝑥</m:t>
                          </m:r>
                        </m:e>
                        <m:sup>
                          <m:r>
                            <a:rPr lang="en-IE" sz="2800" b="0" i="1" smtClean="0">
                              <a:solidFill>
                                <a:srgbClr val="FF0000"/>
                              </a:solidFill>
                              <a:latin typeface="Cambria Math"/>
                            </a:rPr>
                            <m:t>2</m:t>
                          </m:r>
                        </m:sup>
                      </m:sSup>
                    </m:oMath>
                  </m:oMathPara>
                </a14:m>
                <a:endParaRPr lang="en-US" sz="2800" dirty="0"/>
              </a:p>
            </p:txBody>
          </p:sp>
        </mc:Choice>
        <mc:Fallback xmlns="">
          <p:sp>
            <p:nvSpPr>
              <p:cNvPr id="184" name="TextBox 183"/>
              <p:cNvSpPr txBox="1">
                <a:spLocks noRot="1" noChangeAspect="1" noMove="1" noResize="1" noEditPoints="1" noAdjustHandles="1" noChangeArrowheads="1" noChangeShapeType="1" noTextEdit="1"/>
              </p:cNvSpPr>
              <p:nvPr/>
            </p:nvSpPr>
            <p:spPr>
              <a:xfrm>
                <a:off x="3714798" y="1791717"/>
                <a:ext cx="884766" cy="523220"/>
              </a:xfrm>
              <a:prstGeom prst="rect">
                <a:avLst/>
              </a:prstGeom>
              <a:blipFill rotWithShape="1">
                <a:blip r:embed="rId6"/>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5" name="TextBox 184"/>
              <p:cNvSpPr txBox="1"/>
              <p:nvPr/>
            </p:nvSpPr>
            <p:spPr>
              <a:xfrm>
                <a:off x="5433549" y="1830970"/>
                <a:ext cx="861133" cy="461665"/>
              </a:xfrm>
              <a:prstGeom prst="rect">
                <a:avLst/>
              </a:prstGeom>
              <a:noFill/>
            </p:spPr>
            <p:txBody>
              <a:bodyPr wrap="none" rtlCol="0">
                <a:spAutoFit/>
              </a:bodyPr>
              <a:lstStyle/>
              <a:p>
                <a14:m>
                  <m:oMath xmlns:m="http://schemas.openxmlformats.org/officeDocument/2006/math">
                    <m:r>
                      <a:rPr lang="en-IE" sz="2400" b="1" i="1" dirty="0" smtClean="0">
                        <a:solidFill>
                          <a:srgbClr val="FF0000"/>
                        </a:solidFill>
                        <a:latin typeface="Cambria Math"/>
                      </a:rPr>
                      <m:t>+</m:t>
                    </m:r>
                    <m:r>
                      <a:rPr lang="en-GB" sz="2400" b="1" i="1" dirty="0" smtClean="0">
                        <a:solidFill>
                          <a:srgbClr val="FF0000"/>
                        </a:solidFill>
                        <a:latin typeface="Cambria Math"/>
                      </a:rPr>
                      <m:t>𝟐</m:t>
                    </m:r>
                    <m:r>
                      <a:rPr lang="en-GB" sz="2400" b="1" i="1" dirty="0" smtClean="0">
                        <a:solidFill>
                          <a:srgbClr val="FF0000"/>
                        </a:solidFill>
                        <a:latin typeface="Cambria Math"/>
                      </a:rPr>
                      <m:t>𝒙</m:t>
                    </m:r>
                  </m:oMath>
                </a14:m>
                <a:r>
                  <a:rPr lang="en-GB" sz="2400" b="1" dirty="0" smtClean="0"/>
                  <a:t> </a:t>
                </a:r>
                <a:endParaRPr lang="en-US" sz="2400" b="1" dirty="0"/>
              </a:p>
            </p:txBody>
          </p:sp>
        </mc:Choice>
        <mc:Fallback xmlns="">
          <p:sp>
            <p:nvSpPr>
              <p:cNvPr id="185" name="TextBox 184"/>
              <p:cNvSpPr txBox="1">
                <a:spLocks noRot="1" noChangeAspect="1" noMove="1" noResize="1" noEditPoints="1" noAdjustHandles="1" noChangeArrowheads="1" noChangeShapeType="1" noTextEdit="1"/>
              </p:cNvSpPr>
              <p:nvPr/>
            </p:nvSpPr>
            <p:spPr>
              <a:xfrm>
                <a:off x="5433549" y="1830970"/>
                <a:ext cx="861133" cy="461665"/>
              </a:xfrm>
              <a:prstGeom prst="rect">
                <a:avLst/>
              </a:prstGeom>
              <a:blipFill rotWithShape="1">
                <a:blip r:embed="rId7"/>
                <a:stretch>
                  <a:fillRect/>
                </a:stretch>
              </a:blipFill>
            </p:spPr>
            <p:txBody>
              <a:bodyPr/>
              <a:lstStyle/>
              <a:p>
                <a:r>
                  <a:rPr lang="en-IE">
                    <a:noFill/>
                  </a:rPr>
                  <a:t> </a:t>
                </a:r>
              </a:p>
            </p:txBody>
          </p:sp>
        </mc:Fallback>
      </mc:AlternateContent>
      <p:cxnSp>
        <p:nvCxnSpPr>
          <p:cNvPr id="180" name="Straight Connector 179"/>
          <p:cNvCxnSpPr/>
          <p:nvPr/>
        </p:nvCxnSpPr>
        <p:spPr>
          <a:xfrm>
            <a:off x="5446605" y="1421279"/>
            <a:ext cx="0" cy="251177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3185950" y="3076604"/>
            <a:ext cx="293242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2498115" y="1728343"/>
            <a:ext cx="683200" cy="1897142"/>
            <a:chOff x="2498115" y="1728343"/>
            <a:chExt cx="683200" cy="1897142"/>
          </a:xfrm>
        </p:grpSpPr>
        <mc:AlternateContent xmlns:mc="http://schemas.openxmlformats.org/markup-compatibility/2006" xmlns:a14="http://schemas.microsoft.com/office/drawing/2010/main">
          <mc:Choice Requires="a14">
            <p:sp>
              <p:nvSpPr>
                <p:cNvPr id="188" name="TextBox 187"/>
                <p:cNvSpPr txBox="1"/>
                <p:nvPr/>
              </p:nvSpPr>
              <p:spPr>
                <a:xfrm>
                  <a:off x="2724006" y="1728343"/>
                  <a:ext cx="447558" cy="461664"/>
                </a:xfrm>
                <a:prstGeom prst="rect">
                  <a:avLst/>
                </a:prstGeom>
                <a:noFill/>
              </p:spPr>
              <p:txBody>
                <a:bodyPr wrap="none" rtlCol="0">
                  <a:spAutoFit/>
                </a:bodyPr>
                <a:lstStyle/>
                <a:p>
                  <a14:m>
                    <m:oMath xmlns:m="http://schemas.openxmlformats.org/officeDocument/2006/math">
                      <m:r>
                        <a:rPr lang="en-IE" sz="2400" b="1" i="1" dirty="0" smtClean="0">
                          <a:latin typeface="Cambria Math"/>
                        </a:rPr>
                        <m:t>𝒙</m:t>
                      </m:r>
                    </m:oMath>
                  </a14:m>
                  <a:r>
                    <a:rPr lang="en-GB" sz="2400" b="1" dirty="0" smtClean="0"/>
                    <a:t> </a:t>
                  </a:r>
                  <a:endParaRPr lang="en-US" sz="2400" b="1" dirty="0"/>
                </a:p>
              </p:txBody>
            </p:sp>
          </mc:Choice>
          <mc:Fallback xmlns="">
            <p:sp>
              <p:nvSpPr>
                <p:cNvPr id="188" name="TextBox 187"/>
                <p:cNvSpPr txBox="1">
                  <a:spLocks noRot="1" noChangeAspect="1" noMove="1" noResize="1" noEditPoints="1" noAdjustHandles="1" noChangeArrowheads="1" noChangeShapeType="1" noTextEdit="1"/>
                </p:cNvSpPr>
                <p:nvPr/>
              </p:nvSpPr>
              <p:spPr>
                <a:xfrm>
                  <a:off x="2724006" y="1728343"/>
                  <a:ext cx="447558" cy="461664"/>
                </a:xfrm>
                <a:prstGeom prst="rect">
                  <a:avLst/>
                </a:prstGeom>
                <a:blipFill rotWithShape="1">
                  <a:blip r:embed="rId8"/>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89" name="TextBox 188"/>
                <p:cNvSpPr txBox="1"/>
                <p:nvPr/>
              </p:nvSpPr>
              <p:spPr>
                <a:xfrm>
                  <a:off x="2498115" y="3163819"/>
                  <a:ext cx="683200" cy="461666"/>
                </a:xfrm>
                <a:prstGeom prst="rect">
                  <a:avLst/>
                </a:prstGeom>
                <a:noFill/>
              </p:spPr>
              <p:txBody>
                <a:bodyPr wrap="none" rtlCol="0">
                  <a:spAutoFit/>
                </a:bodyPr>
                <a:lstStyle/>
                <a:p>
                  <a14:m>
                    <m:oMath xmlns:m="http://schemas.openxmlformats.org/officeDocument/2006/math">
                      <m:r>
                        <a:rPr lang="en-IE" sz="2400" b="1" i="1" dirty="0" smtClean="0">
                          <a:latin typeface="Cambria Math"/>
                        </a:rPr>
                        <m:t>+</m:t>
                      </m:r>
                      <m:r>
                        <a:rPr lang="en-GB" sz="2400" b="1" i="1" dirty="0" smtClean="0">
                          <a:latin typeface="Cambria Math"/>
                        </a:rPr>
                        <m:t>𝟒</m:t>
                      </m:r>
                    </m:oMath>
                  </a14:m>
                  <a:r>
                    <a:rPr lang="en-GB" sz="2400" b="1" dirty="0" smtClean="0"/>
                    <a:t> </a:t>
                  </a:r>
                  <a:endParaRPr lang="en-US" sz="2400" b="1" dirty="0"/>
                </a:p>
              </p:txBody>
            </p:sp>
          </mc:Choice>
          <mc:Fallback xmlns="">
            <p:sp>
              <p:nvSpPr>
                <p:cNvPr id="189" name="TextBox 188"/>
                <p:cNvSpPr txBox="1">
                  <a:spLocks noRot="1" noChangeAspect="1" noMove="1" noResize="1" noEditPoints="1" noAdjustHandles="1" noChangeArrowheads="1" noChangeShapeType="1" noTextEdit="1"/>
                </p:cNvSpPr>
                <p:nvPr/>
              </p:nvSpPr>
              <p:spPr>
                <a:xfrm>
                  <a:off x="2498115" y="3163819"/>
                  <a:ext cx="683200" cy="461666"/>
                </a:xfrm>
                <a:prstGeom prst="rect">
                  <a:avLst/>
                </a:prstGeom>
                <a:blipFill rotWithShape="1">
                  <a:blip r:embed="rId9"/>
                  <a:stretch>
                    <a:fillRect l="-893"/>
                  </a:stretch>
                </a:blipFill>
              </p:spPr>
              <p:txBody>
                <a:bodyPr/>
                <a:lstStyle/>
                <a:p>
                  <a:r>
                    <a:rPr lang="en-IE">
                      <a:noFill/>
                    </a:rPr>
                    <a:t> </a:t>
                  </a:r>
                </a:p>
              </p:txBody>
            </p:sp>
          </mc:Fallback>
        </mc:AlternateContent>
      </p:grpSp>
      <mc:AlternateContent xmlns:mc="http://schemas.openxmlformats.org/markup-compatibility/2006" xmlns:a14="http://schemas.microsoft.com/office/drawing/2010/main">
        <mc:Choice Requires="a14">
          <p:sp>
            <p:nvSpPr>
              <p:cNvPr id="190" name="TextBox 189"/>
              <p:cNvSpPr txBox="1"/>
              <p:nvPr/>
            </p:nvSpPr>
            <p:spPr>
              <a:xfrm>
                <a:off x="3708604" y="3203276"/>
                <a:ext cx="92845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sz="2400" b="1" i="1" dirty="0" smtClean="0">
                          <a:solidFill>
                            <a:srgbClr val="FF0000"/>
                          </a:solidFill>
                          <a:latin typeface="Cambria Math"/>
                        </a:rPr>
                        <m:t>+</m:t>
                      </m:r>
                      <m:r>
                        <a:rPr lang="en-GB" sz="2400" b="1" i="1" dirty="0" smtClean="0">
                          <a:solidFill>
                            <a:srgbClr val="FF0000"/>
                          </a:solidFill>
                          <a:latin typeface="Cambria Math"/>
                        </a:rPr>
                        <m:t>𝟒</m:t>
                      </m:r>
                      <m:r>
                        <a:rPr lang="en-GB" sz="2400" b="1" i="1" dirty="0" smtClean="0">
                          <a:solidFill>
                            <a:srgbClr val="FF0000"/>
                          </a:solidFill>
                          <a:latin typeface="Cambria Math"/>
                        </a:rPr>
                        <m:t>𝒙</m:t>
                      </m:r>
                      <m:r>
                        <a:rPr lang="en-GB" sz="2400" b="1" i="1" dirty="0" smtClean="0">
                          <a:latin typeface="Cambria Math"/>
                        </a:rPr>
                        <m:t> </m:t>
                      </m:r>
                    </m:oMath>
                  </m:oMathPara>
                </a14:m>
                <a:endParaRPr lang="en-US" sz="2400" b="1" dirty="0"/>
              </a:p>
            </p:txBody>
          </p:sp>
        </mc:Choice>
        <mc:Fallback xmlns="">
          <p:sp>
            <p:nvSpPr>
              <p:cNvPr id="190" name="TextBox 189"/>
              <p:cNvSpPr txBox="1">
                <a:spLocks noRot="1" noChangeAspect="1" noMove="1" noResize="1" noEditPoints="1" noAdjustHandles="1" noChangeArrowheads="1" noChangeShapeType="1" noTextEdit="1"/>
              </p:cNvSpPr>
              <p:nvPr/>
            </p:nvSpPr>
            <p:spPr>
              <a:xfrm>
                <a:off x="3708604" y="3203276"/>
                <a:ext cx="928459" cy="461665"/>
              </a:xfrm>
              <a:prstGeom prst="rect">
                <a:avLst/>
              </a:prstGeom>
              <a:blipFill rotWithShape="1">
                <a:blip r:embed="rId10"/>
                <a:stretch>
                  <a:fillRect/>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91" name="TextBox 190"/>
              <p:cNvSpPr txBox="1"/>
              <p:nvPr/>
            </p:nvSpPr>
            <p:spPr>
              <a:xfrm>
                <a:off x="5504479" y="3211793"/>
                <a:ext cx="453970" cy="461665"/>
              </a:xfrm>
              <a:prstGeom prst="rect">
                <a:avLst/>
              </a:prstGeom>
              <a:noFill/>
            </p:spPr>
            <p:txBody>
              <a:bodyPr wrap="none" rtlCol="0">
                <a:spAutoFit/>
              </a:bodyPr>
              <a:lstStyle/>
              <a:p>
                <a14:m>
                  <m:oMath xmlns:m="http://schemas.openxmlformats.org/officeDocument/2006/math">
                    <m:r>
                      <a:rPr lang="en-GB" sz="2400" b="1" i="1" dirty="0" smtClean="0">
                        <a:solidFill>
                          <a:srgbClr val="FF0000"/>
                        </a:solidFill>
                        <a:latin typeface="Cambria Math"/>
                      </a:rPr>
                      <m:t>𝟖</m:t>
                    </m:r>
                  </m:oMath>
                </a14:m>
                <a:r>
                  <a:rPr lang="en-GB" sz="2400" b="1" dirty="0" smtClean="0"/>
                  <a:t> </a:t>
                </a:r>
                <a:endParaRPr lang="en-US" sz="2400" b="1" dirty="0"/>
              </a:p>
            </p:txBody>
          </p:sp>
        </mc:Choice>
        <mc:Fallback xmlns="">
          <p:sp>
            <p:nvSpPr>
              <p:cNvPr id="191" name="TextBox 190"/>
              <p:cNvSpPr txBox="1">
                <a:spLocks noRot="1" noChangeAspect="1" noMove="1" noResize="1" noEditPoints="1" noAdjustHandles="1" noChangeArrowheads="1" noChangeShapeType="1" noTextEdit="1"/>
              </p:cNvSpPr>
              <p:nvPr/>
            </p:nvSpPr>
            <p:spPr>
              <a:xfrm>
                <a:off x="5504479" y="3211793"/>
                <a:ext cx="453970" cy="461665"/>
              </a:xfrm>
              <a:prstGeom prst="rect">
                <a:avLst/>
              </a:prstGeom>
              <a:blipFill rotWithShape="1">
                <a:blip r:embed="rId11"/>
                <a:stretch>
                  <a:fillRect l="-4054"/>
                </a:stretch>
              </a:blipFill>
            </p:spPr>
            <p:txBody>
              <a:bodyPr/>
              <a:lstStyle/>
              <a:p>
                <a:r>
                  <a:rPr lang="en-IE">
                    <a:noFill/>
                  </a:rPr>
                  <a:t> </a:t>
                </a:r>
              </a:p>
            </p:txBody>
          </p:sp>
        </mc:Fallback>
      </mc:AlternateContent>
      <p:pic>
        <p:nvPicPr>
          <p:cNvPr id="199" name="Picture 198" descr="New ProjectMathsLogo.jpg"/>
          <p:cNvPicPr>
            <a:picLocks noChangeAspect="1"/>
          </p:cNvPicPr>
          <p:nvPr/>
        </p:nvPicPr>
        <p:blipFill>
          <a:blip r:embed="rId12" cstate="print"/>
          <a:stretch>
            <a:fillRect/>
          </a:stretch>
        </p:blipFill>
        <p:spPr>
          <a:xfrm>
            <a:off x="0" y="6215082"/>
            <a:ext cx="1077010" cy="456432"/>
          </a:xfrm>
          <a:prstGeom prst="rect">
            <a:avLst/>
          </a:prstGeom>
        </p:spPr>
      </p:pic>
      <p:sp>
        <p:nvSpPr>
          <p:cNvPr id="200" name="Footer Placeholder 199"/>
          <p:cNvSpPr>
            <a:spLocks noGrp="1"/>
          </p:cNvSpPr>
          <p:nvPr>
            <p:ph type="ftr" sz="quarter" idx="11"/>
          </p:nvPr>
        </p:nvSpPr>
        <p:spPr>
          <a:xfrm>
            <a:off x="3124200" y="6491649"/>
            <a:ext cx="2895600" cy="321727"/>
          </a:xfrm>
        </p:spPr>
        <p:txBody>
          <a:bodyPr/>
          <a:lstStyle/>
          <a:p>
            <a:r>
              <a:rPr lang="en-US" dirty="0" smtClean="0"/>
              <a:t>Copyright PMDT 2013 </a:t>
            </a:r>
            <a:endParaRPr lang="en-US" dirty="0"/>
          </a:p>
        </p:txBody>
      </p:sp>
      <p:pic>
        <p:nvPicPr>
          <p:cNvPr id="201" name="Picture 200" descr="New ProjectMathsLogo.jpg"/>
          <p:cNvPicPr>
            <a:picLocks noChangeAspect="1"/>
          </p:cNvPicPr>
          <p:nvPr/>
        </p:nvPicPr>
        <p:blipFill>
          <a:blip r:embed="rId12" cstate="print"/>
          <a:stretch>
            <a:fillRect/>
          </a:stretch>
        </p:blipFill>
        <p:spPr>
          <a:xfrm>
            <a:off x="8066990" y="6215082"/>
            <a:ext cx="1077010" cy="456432"/>
          </a:xfrm>
          <a:prstGeom prst="rect">
            <a:avLst/>
          </a:prstGeom>
        </p:spPr>
      </p:pic>
      <mc:AlternateContent xmlns:mc="http://schemas.openxmlformats.org/markup-compatibility/2006" xmlns:a14="http://schemas.microsoft.com/office/drawing/2010/main">
        <mc:Choice Requires="a14">
          <p:sp>
            <p:nvSpPr>
              <p:cNvPr id="28" name="TextBox 27"/>
              <p:cNvSpPr txBox="1"/>
              <p:nvPr/>
            </p:nvSpPr>
            <p:spPr>
              <a:xfrm>
                <a:off x="636909" y="4541527"/>
                <a:ext cx="8748464" cy="1586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IE" sz="2400" b="1" i="1" smtClean="0">
                              <a:latin typeface="Cambria Math"/>
                            </a:rPr>
                          </m:ctrlPr>
                        </m:dPr>
                        <m:e>
                          <m:r>
                            <a:rPr lang="en-IE" sz="2400" b="1" i="1" smtClean="0">
                              <a:latin typeface="Cambria Math"/>
                            </a:rPr>
                            <m:t>𝒙</m:t>
                          </m:r>
                          <m:r>
                            <a:rPr lang="en-IE" sz="2400" b="1" i="1" smtClean="0">
                              <a:latin typeface="Cambria Math"/>
                            </a:rPr>
                            <m:t>+</m:t>
                          </m:r>
                          <m:r>
                            <a:rPr lang="en-IE" sz="2400" b="1" i="1" smtClean="0">
                              <a:latin typeface="Cambria Math"/>
                            </a:rPr>
                            <m:t>𝟒</m:t>
                          </m:r>
                        </m:e>
                      </m:d>
                      <m:d>
                        <m:dPr>
                          <m:ctrlPr>
                            <a:rPr lang="en-IE" sz="2400" b="1" i="1" smtClean="0">
                              <a:latin typeface="Cambria Math"/>
                            </a:rPr>
                          </m:ctrlPr>
                        </m:dPr>
                        <m:e>
                          <m:r>
                            <a:rPr lang="en-IE" sz="2400" b="1" i="1" smtClean="0">
                              <a:latin typeface="Cambria Math"/>
                            </a:rPr>
                            <m:t>𝒙</m:t>
                          </m:r>
                          <m:r>
                            <a:rPr lang="en-IE" sz="2400" b="1" i="1" smtClean="0">
                              <a:latin typeface="Cambria Math"/>
                            </a:rPr>
                            <m:t>+</m:t>
                          </m:r>
                          <m:r>
                            <a:rPr lang="en-IE" sz="2400" b="1" i="1" smtClean="0">
                              <a:latin typeface="Cambria Math"/>
                            </a:rPr>
                            <m:t>𝟐</m:t>
                          </m:r>
                        </m:e>
                      </m:d>
                      <m:r>
                        <a:rPr lang="en-IE" sz="2400" b="1" i="1" smtClean="0">
                          <a:latin typeface="Cambria Math"/>
                        </a:rPr>
                        <m:t>=</m:t>
                      </m:r>
                      <m:r>
                        <a:rPr lang="en-IE" sz="2400" b="1" i="1" smtClean="0">
                          <a:latin typeface="Cambria Math"/>
                        </a:rPr>
                        <m:t>𝒙</m:t>
                      </m:r>
                      <m:d>
                        <m:dPr>
                          <m:ctrlPr>
                            <a:rPr lang="en-IE" sz="2400" b="1" i="1" smtClean="0">
                              <a:latin typeface="Cambria Math"/>
                            </a:rPr>
                          </m:ctrlPr>
                        </m:dPr>
                        <m:e>
                          <m:r>
                            <a:rPr lang="en-IE" sz="2400" b="1" i="1" smtClean="0">
                              <a:latin typeface="Cambria Math"/>
                            </a:rPr>
                            <m:t>𝒙</m:t>
                          </m:r>
                        </m:e>
                      </m:d>
                      <m:r>
                        <a:rPr lang="en-IE" sz="2400" b="1" i="1" smtClean="0">
                          <a:latin typeface="Cambria Math"/>
                        </a:rPr>
                        <m:t>+</m:t>
                      </m:r>
                      <m:r>
                        <a:rPr lang="en-IE" sz="2400" b="1" i="1" smtClean="0">
                          <a:latin typeface="Cambria Math"/>
                        </a:rPr>
                        <m:t>𝒙</m:t>
                      </m:r>
                      <m:d>
                        <m:dPr>
                          <m:ctrlPr>
                            <a:rPr lang="en-IE" sz="2400" b="1" i="1" smtClean="0">
                              <a:latin typeface="Cambria Math"/>
                            </a:rPr>
                          </m:ctrlPr>
                        </m:dPr>
                        <m:e>
                          <m:r>
                            <a:rPr lang="en-IE" sz="2400" b="1" i="1" smtClean="0">
                              <a:latin typeface="Cambria Math"/>
                            </a:rPr>
                            <m:t>𝟐</m:t>
                          </m:r>
                        </m:e>
                      </m:d>
                      <m:r>
                        <a:rPr lang="en-IE" sz="2400" b="1" i="1" smtClean="0">
                          <a:latin typeface="Cambria Math"/>
                        </a:rPr>
                        <m:t>+</m:t>
                      </m:r>
                      <m:r>
                        <a:rPr lang="en-IE" sz="2400" b="1" i="1" smtClean="0">
                          <a:latin typeface="Cambria Math"/>
                        </a:rPr>
                        <m:t>𝟒</m:t>
                      </m:r>
                      <m:d>
                        <m:dPr>
                          <m:ctrlPr>
                            <a:rPr lang="en-IE" sz="2400" b="1" i="1" smtClean="0">
                              <a:latin typeface="Cambria Math"/>
                            </a:rPr>
                          </m:ctrlPr>
                        </m:dPr>
                        <m:e>
                          <m:r>
                            <a:rPr lang="en-IE" sz="2400" b="1" i="1" smtClean="0">
                              <a:latin typeface="Cambria Math"/>
                            </a:rPr>
                            <m:t>𝒙</m:t>
                          </m:r>
                        </m:e>
                      </m:d>
                      <m:r>
                        <a:rPr lang="en-IE" sz="2400" b="1" i="1" smtClean="0">
                          <a:latin typeface="Cambria Math"/>
                        </a:rPr>
                        <m:t>+</m:t>
                      </m:r>
                      <m:r>
                        <a:rPr lang="en-IE" sz="2400" b="1" i="1" smtClean="0">
                          <a:latin typeface="Cambria Math"/>
                        </a:rPr>
                        <m:t>𝟒</m:t>
                      </m:r>
                      <m:d>
                        <m:dPr>
                          <m:ctrlPr>
                            <a:rPr lang="en-IE" sz="2400" b="1" i="1" smtClean="0">
                              <a:latin typeface="Cambria Math"/>
                            </a:rPr>
                          </m:ctrlPr>
                        </m:dPr>
                        <m:e>
                          <m:r>
                            <a:rPr lang="en-IE" sz="2400" b="1" i="1" smtClean="0">
                              <a:latin typeface="Cambria Math"/>
                            </a:rPr>
                            <m:t>𝟐</m:t>
                          </m:r>
                        </m:e>
                      </m:d>
                      <m:r>
                        <a:rPr lang="en-IE" sz="2400" b="1" i="1" smtClean="0">
                          <a:latin typeface="Cambria Math"/>
                        </a:rPr>
                        <m:t>                                     </m:t>
                      </m:r>
                    </m:oMath>
                  </m:oMathPara>
                </a14:m>
                <a:endParaRPr lang="en-IE" sz="2400" b="1" i="1" dirty="0" smtClean="0">
                  <a:latin typeface="Cambria Math"/>
                </a:endParaRPr>
              </a:p>
              <a:p>
                <a:r>
                  <a:rPr lang="en-IE" sz="2400" b="1" i="1" dirty="0">
                    <a:latin typeface="Cambria Math"/>
                  </a:rPr>
                  <a:t> </a:t>
                </a:r>
                <a:r>
                  <a:rPr lang="en-IE" sz="2400" b="1" i="1" dirty="0" smtClean="0">
                    <a:latin typeface="Cambria Math"/>
                  </a:rPr>
                  <a:t>                </a:t>
                </a:r>
                <a14:m>
                  <m:oMath xmlns:m="http://schemas.openxmlformats.org/officeDocument/2006/math">
                    <m:r>
                      <a:rPr lang="en-IE" sz="2400" b="1" i="1" smtClean="0">
                        <a:latin typeface="Cambria Math"/>
                      </a:rPr>
                      <m:t>               =</m:t>
                    </m:r>
                    <m:sSup>
                      <m:sSupPr>
                        <m:ctrlPr>
                          <a:rPr lang="en-IE" sz="2400" b="1" i="1" smtClean="0">
                            <a:latin typeface="Cambria Math"/>
                          </a:rPr>
                        </m:ctrlPr>
                      </m:sSupPr>
                      <m:e>
                        <m:r>
                          <a:rPr lang="en-IE" sz="2400" b="1" i="1" smtClean="0">
                            <a:latin typeface="Cambria Math"/>
                          </a:rPr>
                          <m:t>𝒙</m:t>
                        </m:r>
                      </m:e>
                      <m:sup>
                        <m:r>
                          <a:rPr lang="en-IE" sz="2400" b="1" i="1" smtClean="0">
                            <a:latin typeface="Cambria Math"/>
                          </a:rPr>
                          <m:t>𝟐</m:t>
                        </m:r>
                      </m:sup>
                    </m:sSup>
                    <m:r>
                      <a:rPr lang="en-IE" sz="2400" b="1" i="1" smtClean="0">
                        <a:latin typeface="Cambria Math"/>
                      </a:rPr>
                      <m:t>+</m:t>
                    </m:r>
                    <m:r>
                      <a:rPr lang="en-IE" sz="2400" b="1" i="1" smtClean="0">
                        <a:latin typeface="Cambria Math"/>
                      </a:rPr>
                      <m:t>𝟒</m:t>
                    </m:r>
                    <m:r>
                      <a:rPr lang="en-IE" sz="2400" b="1" i="1" smtClean="0">
                        <a:latin typeface="Cambria Math"/>
                      </a:rPr>
                      <m:t>𝒙</m:t>
                    </m:r>
                    <m:r>
                      <a:rPr lang="en-IE" sz="2400" b="1" i="1" smtClean="0">
                        <a:latin typeface="Cambria Math"/>
                      </a:rPr>
                      <m:t>+</m:t>
                    </m:r>
                    <m:r>
                      <a:rPr lang="en-IE" sz="2400" b="1" i="1" smtClean="0">
                        <a:latin typeface="Cambria Math"/>
                      </a:rPr>
                      <m:t>𝟐</m:t>
                    </m:r>
                    <m:r>
                      <a:rPr lang="en-IE" sz="2400" b="1" i="1" smtClean="0">
                        <a:latin typeface="Cambria Math"/>
                      </a:rPr>
                      <m:t>𝒙</m:t>
                    </m:r>
                    <m:r>
                      <a:rPr lang="en-IE" sz="2400" b="1" i="1" smtClean="0">
                        <a:latin typeface="Cambria Math"/>
                      </a:rPr>
                      <m:t>+</m:t>
                    </m:r>
                    <m:r>
                      <a:rPr lang="en-IE" sz="2400" b="1" i="1" smtClean="0">
                        <a:latin typeface="Cambria Math"/>
                      </a:rPr>
                      <m:t>𝟖</m:t>
                    </m:r>
                  </m:oMath>
                </a14:m>
                <a:endParaRPr lang="en-IE" sz="2400" b="1" i="1" dirty="0" smtClean="0">
                  <a:latin typeface="Cambria Math"/>
                </a:endParaRPr>
              </a:p>
              <a:p>
                <a:r>
                  <a:rPr lang="en-IE" sz="2400" b="1" dirty="0" smtClean="0"/>
                  <a:t>                         </a:t>
                </a:r>
                <a14:m>
                  <m:oMath xmlns:m="http://schemas.openxmlformats.org/officeDocument/2006/math">
                    <m:r>
                      <a:rPr lang="en-IE" sz="2400" b="1" i="1" dirty="0" smtClean="0">
                        <a:latin typeface="Cambria Math"/>
                      </a:rPr>
                      <m:t>=</m:t>
                    </m:r>
                    <m:sSup>
                      <m:sSupPr>
                        <m:ctrlPr>
                          <a:rPr lang="en-IE" sz="2400" b="1" i="1" smtClean="0">
                            <a:latin typeface="Cambria Math"/>
                          </a:rPr>
                        </m:ctrlPr>
                      </m:sSupPr>
                      <m:e>
                        <m:r>
                          <a:rPr lang="en-IE" sz="2400" b="1" i="1" smtClean="0">
                            <a:latin typeface="Cambria Math"/>
                          </a:rPr>
                          <m:t>𝒙</m:t>
                        </m:r>
                      </m:e>
                      <m:sup>
                        <m:r>
                          <a:rPr lang="en-IE" sz="2400" b="1" i="1" smtClean="0">
                            <a:latin typeface="Cambria Math"/>
                          </a:rPr>
                          <m:t>𝟐</m:t>
                        </m:r>
                      </m:sup>
                    </m:sSup>
                    <m:r>
                      <a:rPr lang="en-IE" sz="2400" b="1" i="1" smtClean="0">
                        <a:latin typeface="Cambria Math"/>
                      </a:rPr>
                      <m:t>+</m:t>
                    </m:r>
                    <m:r>
                      <a:rPr lang="en-IE" sz="2400" b="1" i="1" smtClean="0">
                        <a:latin typeface="Cambria Math"/>
                      </a:rPr>
                      <m:t>𝟔</m:t>
                    </m:r>
                    <m:r>
                      <a:rPr lang="en-IE" sz="2400" b="1" i="1" smtClean="0">
                        <a:latin typeface="Cambria Math"/>
                      </a:rPr>
                      <m:t>𝒙</m:t>
                    </m:r>
                    <m:r>
                      <a:rPr lang="en-IE" sz="2400" b="1" i="1" smtClean="0">
                        <a:latin typeface="Cambria Math"/>
                      </a:rPr>
                      <m:t>+</m:t>
                    </m:r>
                    <m:r>
                      <a:rPr lang="en-IE" sz="2400" b="1" i="1" smtClean="0">
                        <a:latin typeface="Cambria Math"/>
                      </a:rPr>
                      <m:t>𝟖</m:t>
                    </m:r>
                  </m:oMath>
                </a14:m>
                <a:endParaRPr lang="en-IE" sz="2400" b="1" i="1" dirty="0" smtClean="0">
                  <a:latin typeface="Cambria Math"/>
                </a:endParaRPr>
              </a:p>
              <a:p>
                <a:endParaRPr lang="en-IE" sz="2400" b="1" i="1" dirty="0" smtClean="0">
                  <a:latin typeface="Cambria Math"/>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636909" y="4541527"/>
                <a:ext cx="8748464" cy="1586332"/>
              </a:xfrm>
              <a:prstGeom prst="rect">
                <a:avLst/>
              </a:prstGeom>
              <a:blipFill rotWithShape="1">
                <a:blip r:embed="rId13"/>
                <a:stretch>
                  <a:fillRect/>
                </a:stretch>
              </a:blipFill>
            </p:spPr>
            <p:txBody>
              <a:bodyPr/>
              <a:lstStyle/>
              <a:p>
                <a:r>
                  <a:rPr lang="en-IE">
                    <a:noFill/>
                  </a:rPr>
                  <a:t> </a:t>
                </a:r>
              </a:p>
            </p:txBody>
          </p:sp>
        </mc:Fallback>
      </mc:AlternateContent>
      <p:sp>
        <p:nvSpPr>
          <p:cNvPr id="25" name="Curved Down Arrow 24"/>
          <p:cNvSpPr/>
          <p:nvPr/>
        </p:nvSpPr>
        <p:spPr>
          <a:xfrm>
            <a:off x="984056" y="4360472"/>
            <a:ext cx="1080120" cy="23691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26" name="Curved Down Arrow 25"/>
          <p:cNvSpPr/>
          <p:nvPr/>
        </p:nvSpPr>
        <p:spPr>
          <a:xfrm>
            <a:off x="984056" y="4077072"/>
            <a:ext cx="1745128" cy="54396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30" name="Curved Up Arrow 29"/>
          <p:cNvSpPr/>
          <p:nvPr/>
        </p:nvSpPr>
        <p:spPr>
          <a:xfrm>
            <a:off x="1656635" y="4910379"/>
            <a:ext cx="496519" cy="29430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31" name="Curved Up Arrow 30"/>
          <p:cNvSpPr/>
          <p:nvPr/>
        </p:nvSpPr>
        <p:spPr>
          <a:xfrm>
            <a:off x="1577124" y="4921849"/>
            <a:ext cx="1152060" cy="523695"/>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2" name="TextBox 1"/>
          <p:cNvSpPr txBox="1"/>
          <p:nvPr/>
        </p:nvSpPr>
        <p:spPr>
          <a:xfrm>
            <a:off x="2555776" y="6030416"/>
            <a:ext cx="4443572" cy="369332"/>
          </a:xfrm>
          <a:prstGeom prst="rect">
            <a:avLst/>
          </a:prstGeom>
          <a:noFill/>
        </p:spPr>
        <p:txBody>
          <a:bodyPr wrap="square" rtlCol="0">
            <a:spAutoFit/>
          </a:bodyPr>
          <a:lstStyle/>
          <a:p>
            <a:r>
              <a:rPr lang="en-IE" b="1" dirty="0" smtClean="0"/>
              <a:t>Can you verify your answer?</a:t>
            </a:r>
            <a:endParaRPr lang="en-IE" b="1" dirty="0"/>
          </a:p>
        </p:txBody>
      </p:sp>
      <p:sp>
        <p:nvSpPr>
          <p:cNvPr id="27" name="Rounded Rectangle 26"/>
          <p:cNvSpPr/>
          <p:nvPr/>
        </p:nvSpPr>
        <p:spPr>
          <a:xfrm>
            <a:off x="5261287" y="5444626"/>
            <a:ext cx="1517026" cy="470026"/>
          </a:xfrm>
          <a:prstGeom prst="roundRect">
            <a:avLst/>
          </a:prstGeom>
          <a:solidFill>
            <a:srgbClr val="FFFF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ounded Rectangle 28"/>
          <p:cNvSpPr/>
          <p:nvPr/>
        </p:nvSpPr>
        <p:spPr>
          <a:xfrm>
            <a:off x="1066217" y="3442760"/>
            <a:ext cx="1374025" cy="514383"/>
          </a:xfrm>
          <a:prstGeom prst="roundRect">
            <a:avLst/>
          </a:prstGeom>
          <a:solidFill>
            <a:srgbClr val="FFFF00"/>
          </a:solid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p:cNvSpPr txBox="1"/>
          <p:nvPr/>
        </p:nvSpPr>
        <p:spPr>
          <a:xfrm>
            <a:off x="1066217" y="3469721"/>
            <a:ext cx="1374025" cy="461665"/>
          </a:xfrm>
          <a:prstGeom prst="rect">
            <a:avLst/>
          </a:prstGeom>
          <a:noFill/>
        </p:spPr>
        <p:txBody>
          <a:bodyPr wrap="square" rtlCol="0">
            <a:spAutoFit/>
          </a:bodyPr>
          <a:lstStyle/>
          <a:p>
            <a:r>
              <a:rPr lang="en-IE" sz="2400" b="1" dirty="0" smtClean="0"/>
              <a:t>Factors</a:t>
            </a:r>
            <a:endParaRPr lang="en-IE" sz="2400" b="1" dirty="0"/>
          </a:p>
        </p:txBody>
      </p:sp>
      <p:sp>
        <p:nvSpPr>
          <p:cNvPr id="33" name="TextBox 32"/>
          <p:cNvSpPr txBox="1"/>
          <p:nvPr/>
        </p:nvSpPr>
        <p:spPr>
          <a:xfrm>
            <a:off x="5230323" y="5457391"/>
            <a:ext cx="1578953" cy="461665"/>
          </a:xfrm>
          <a:prstGeom prst="rect">
            <a:avLst/>
          </a:prstGeom>
          <a:noFill/>
        </p:spPr>
        <p:txBody>
          <a:bodyPr wrap="square" rtlCol="0">
            <a:spAutoFit/>
          </a:bodyPr>
          <a:lstStyle/>
          <a:p>
            <a:r>
              <a:rPr lang="en-IE" sz="2400" b="1" dirty="0" smtClean="0"/>
              <a:t> Product</a:t>
            </a:r>
            <a:endParaRPr lang="en-IE" sz="2400" b="1" dirty="0"/>
          </a:p>
        </p:txBody>
      </p:sp>
    </p:spTree>
    <p:extLst>
      <p:ext uri="{BB962C8B-B14F-4D97-AF65-F5344CB8AC3E}">
        <p14:creationId xmlns:p14="http://schemas.microsoft.com/office/powerpoint/2010/main" val="370566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wipe(up)">
                                      <p:cBhvr>
                                        <p:cTn id="15" dur="500"/>
                                        <p:tgtEl>
                                          <p:spTgt spid="18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86"/>
                                        </p:tgtEl>
                                        <p:attrNameLst>
                                          <p:attrName>style.visibility</p:attrName>
                                        </p:attrNameLst>
                                      </p:cBhvr>
                                      <p:to>
                                        <p:strVal val="visible"/>
                                      </p:to>
                                    </p:set>
                                    <p:animEffect transition="in" filter="wipe(left)">
                                      <p:cBhvr>
                                        <p:cTn id="24" dur="500"/>
                                        <p:tgtEl>
                                          <p:spTgt spid="18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4" grpId="0"/>
      <p:bldP spid="185" grpId="0"/>
      <p:bldP spid="190" grpId="0"/>
      <p:bldP spid="191" grpId="0"/>
      <p:bldP spid="28" grpId="0"/>
      <p:bldP spid="25" grpId="0" animBg="1"/>
      <p:bldP spid="26" grpId="0" animBg="1"/>
      <p:bldP spid="30" grpId="0" animBg="1"/>
      <p:bldP spid="31" grpId="0" animBg="1"/>
      <p:bldP spid="2" grpId="0"/>
      <p:bldP spid="27" grpId="0" animBg="1"/>
      <p:bldP spid="29" grpId="0" animBg="1"/>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0351"/>
            <a:ext cx="8229600" cy="1143000"/>
          </a:xfrm>
          <a:ln>
            <a:miter lim="800000"/>
            <a:headEnd/>
            <a:tailEnd/>
          </a:ln>
          <a:extLst/>
        </p:spPr>
        <p:txBody>
          <a:bodyPr rtlCol="0">
            <a:normAutofit/>
          </a:bodyPr>
          <a:lstStyle/>
          <a:p>
            <a:pPr eaLnBrk="1" fontAlgn="auto" hangingPunct="1">
              <a:spcAft>
                <a:spcPts val="0"/>
              </a:spcAft>
              <a:defRPr/>
            </a:pPr>
            <a:r>
              <a:rPr lang="en-IE" b="1" u="none" dirty="0" smtClean="0"/>
              <a:t>Introduction </a:t>
            </a:r>
            <a:endParaRPr lang="en-IE" b="1" u="non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1052736"/>
                <a:ext cx="8229600" cy="5040560"/>
              </a:xfrm>
            </p:spPr>
            <p:txBody>
              <a:bodyPr rtlCol="0">
                <a:normAutofit fontScale="77500" lnSpcReduction="20000"/>
              </a:bodyPr>
              <a:lstStyle/>
              <a:p>
                <a:pPr marL="0" indent="0" eaLnBrk="1" fontAlgn="auto" hangingPunct="1">
                  <a:spcAft>
                    <a:spcPts val="0"/>
                  </a:spcAft>
                  <a:buNone/>
                  <a:defRPr/>
                </a:pPr>
                <a:r>
                  <a:rPr lang="en-IE" b="1" dirty="0" smtClean="0">
                    <a:solidFill>
                      <a:srgbClr val="FF0000"/>
                    </a:solidFill>
                  </a:rPr>
                  <a:t>Enduring </a:t>
                </a:r>
                <a:r>
                  <a:rPr lang="en-IE" b="1" dirty="0" smtClean="0"/>
                  <a:t>understandings </a:t>
                </a:r>
              </a:p>
              <a:p>
                <a:pPr lvl="1" eaLnBrk="1" fontAlgn="auto" hangingPunct="1">
                  <a:spcAft>
                    <a:spcPts val="0"/>
                  </a:spcAft>
                  <a:buFont typeface="Arial" pitchFamily="34" charset="0"/>
                  <a:buChar char="•"/>
                  <a:defRPr/>
                </a:pPr>
                <a:r>
                  <a:rPr lang="en-IE" b="1" dirty="0" smtClean="0"/>
                  <a:t>Algebra as generalised number</a:t>
                </a:r>
                <a:r>
                  <a:rPr lang="en-IE" dirty="0" smtClean="0"/>
                  <a:t>: </a:t>
                </a:r>
                <a:r>
                  <a:rPr lang="en-IE" dirty="0"/>
                  <a:t>T</a:t>
                </a:r>
                <a:r>
                  <a:rPr lang="en-IE" dirty="0" smtClean="0"/>
                  <a:t>he rules for operations in algebra are the same as for number.</a:t>
                </a:r>
                <a:br>
                  <a:rPr lang="en-IE" dirty="0" smtClean="0"/>
                </a:br>
                <a:endParaRPr lang="en-IE" dirty="0" smtClean="0"/>
              </a:p>
              <a:p>
                <a:pPr lvl="1" eaLnBrk="1" fontAlgn="auto" hangingPunct="1">
                  <a:spcAft>
                    <a:spcPts val="0"/>
                  </a:spcAft>
                  <a:buFont typeface="Arial" pitchFamily="34" charset="0"/>
                  <a:buChar char="•"/>
                  <a:defRPr/>
                </a:pPr>
                <a:r>
                  <a:rPr lang="en-IE" dirty="0" smtClean="0"/>
                  <a:t>The strategy of “</a:t>
                </a:r>
                <a:r>
                  <a:rPr lang="en-IE" b="1" dirty="0" smtClean="0"/>
                  <a:t>Breaking a problem down into simpler steps”</a:t>
                </a:r>
                <a:r>
                  <a:rPr lang="en-IE" dirty="0" smtClean="0"/>
                  <a:t/>
                </a:r>
                <a:br>
                  <a:rPr lang="en-IE" dirty="0" smtClean="0"/>
                </a:br>
                <a:r>
                  <a:rPr lang="en-IE" dirty="0" smtClean="0"/>
                  <a:t>e.g. </a:t>
                </a:r>
                <a14:m>
                  <m:oMath xmlns:m="http://schemas.openxmlformats.org/officeDocument/2006/math">
                    <m:r>
                      <a:rPr lang="en-IE" b="0" i="1" smtClean="0">
                        <a:latin typeface="Cambria Math"/>
                      </a:rPr>
                      <m:t>43</m:t>
                    </m:r>
                    <m:r>
                      <a:rPr lang="en-IE" b="0" i="1" smtClean="0">
                        <a:latin typeface="Cambria Math"/>
                        <a:ea typeface="Cambria Math"/>
                      </a:rPr>
                      <m:t>×78</m:t>
                    </m:r>
                    <m:r>
                      <a:rPr lang="en-IE" b="0" i="0" smtClean="0">
                        <a:latin typeface="Cambria Math"/>
                        <a:ea typeface="Cambria Math"/>
                      </a:rPr>
                      <m:t>=</m:t>
                    </m:r>
                    <m:d>
                      <m:dPr>
                        <m:ctrlPr>
                          <a:rPr lang="en-IE" b="0" i="1" smtClean="0">
                            <a:latin typeface="Cambria Math"/>
                            <a:ea typeface="Cambria Math"/>
                          </a:rPr>
                        </m:ctrlPr>
                      </m:dPr>
                      <m:e>
                        <m:r>
                          <a:rPr lang="en-IE" b="0" i="0" smtClean="0">
                            <a:latin typeface="Cambria Math"/>
                            <a:ea typeface="Cambria Math"/>
                          </a:rPr>
                          <m:t>40+3</m:t>
                        </m:r>
                      </m:e>
                    </m:d>
                    <m:d>
                      <m:dPr>
                        <m:ctrlPr>
                          <a:rPr lang="en-IE" b="0" i="1" smtClean="0">
                            <a:latin typeface="Cambria Math"/>
                            <a:ea typeface="Cambria Math"/>
                          </a:rPr>
                        </m:ctrlPr>
                      </m:dPr>
                      <m:e>
                        <m:r>
                          <a:rPr lang="en-IE" b="0" i="0" smtClean="0">
                            <a:latin typeface="Cambria Math"/>
                            <a:ea typeface="Cambria Math"/>
                          </a:rPr>
                          <m:t>70+8</m:t>
                        </m:r>
                      </m:e>
                    </m:d>
                  </m:oMath>
                </a14:m>
                <a:r>
                  <a:rPr lang="en-IE" b="0" dirty="0" smtClean="0">
                    <a:ea typeface="Cambria Math"/>
                  </a:rPr>
                  <a:t/>
                </a:r>
                <a:br>
                  <a:rPr lang="en-IE" b="0" dirty="0" smtClean="0">
                    <a:ea typeface="Cambria Math"/>
                  </a:rPr>
                </a:br>
                <a:endParaRPr lang="en-IE" b="0" dirty="0" smtClean="0">
                  <a:ea typeface="Cambria Math"/>
                </a:endParaRPr>
              </a:p>
              <a:p>
                <a:pPr lvl="1" eaLnBrk="1" fontAlgn="auto" hangingPunct="1">
                  <a:spcAft>
                    <a:spcPts val="0"/>
                  </a:spcAft>
                  <a:buFont typeface="Arial" pitchFamily="34" charset="0"/>
                  <a:buChar char="•"/>
                  <a:defRPr/>
                </a:pPr>
                <a:r>
                  <a:rPr lang="en-IE" b="1" dirty="0" smtClean="0"/>
                  <a:t>The benefits of using visual models</a:t>
                </a:r>
                <a:r>
                  <a:rPr lang="en-IE" dirty="0" smtClean="0"/>
                  <a:t/>
                </a:r>
                <a:br>
                  <a:rPr lang="en-IE" dirty="0" smtClean="0"/>
                </a:br>
                <a:endParaRPr lang="en-IE" b="1" dirty="0" smtClean="0"/>
              </a:p>
              <a:p>
                <a:pPr lvl="1" eaLnBrk="1" fontAlgn="auto" hangingPunct="1">
                  <a:spcAft>
                    <a:spcPts val="0"/>
                  </a:spcAft>
                  <a:buFont typeface="Arial" pitchFamily="34" charset="0"/>
                  <a:buChar char="•"/>
                  <a:defRPr/>
                </a:pPr>
                <a:r>
                  <a:rPr lang="en-IE" dirty="0" smtClean="0"/>
                  <a:t>The importance of </a:t>
                </a:r>
                <a:r>
                  <a:rPr lang="en-IE" b="1" dirty="0" smtClean="0"/>
                  <a:t> checking </a:t>
                </a:r>
                <a:r>
                  <a:rPr lang="en-IE" dirty="0" smtClean="0"/>
                  <a:t> and </a:t>
                </a:r>
                <a:r>
                  <a:rPr lang="en-IE" b="1" dirty="0" smtClean="0"/>
                  <a:t>justifying</a:t>
                </a:r>
                <a:r>
                  <a:rPr lang="en-IE" dirty="0" smtClean="0"/>
                  <a:t> answers</a:t>
                </a:r>
                <a:br>
                  <a:rPr lang="en-IE" dirty="0" smtClean="0"/>
                </a:br>
                <a:endParaRPr lang="en-IE" dirty="0" smtClean="0"/>
              </a:p>
              <a:p>
                <a:pPr lvl="1" eaLnBrk="1" fontAlgn="auto" hangingPunct="1">
                  <a:spcAft>
                    <a:spcPts val="0"/>
                  </a:spcAft>
                  <a:buFont typeface="Arial" pitchFamily="34" charset="0"/>
                  <a:buChar char="•"/>
                  <a:defRPr/>
                </a:pPr>
                <a:r>
                  <a:rPr lang="en-IE" dirty="0" smtClean="0"/>
                  <a:t>Seeing </a:t>
                </a:r>
                <a:r>
                  <a:rPr lang="en-IE" b="1" dirty="0" smtClean="0"/>
                  <a:t>maths as a connected body of knowledge which they can understand </a:t>
                </a:r>
                <a:r>
                  <a:rPr lang="en-IE" dirty="0" smtClean="0"/>
                  <a:t/>
                </a:r>
                <a:br>
                  <a:rPr lang="en-IE" dirty="0" smtClean="0"/>
                </a:br>
                <a:endParaRPr lang="en-IE" dirty="0" smtClean="0"/>
              </a:p>
              <a:p>
                <a:pPr lvl="1" eaLnBrk="1" fontAlgn="auto" hangingPunct="1">
                  <a:spcAft>
                    <a:spcPts val="0"/>
                  </a:spcAft>
                  <a:buFont typeface="Arial" pitchFamily="34" charset="0"/>
                  <a:buChar char="•"/>
                  <a:defRPr/>
                </a:pPr>
                <a:r>
                  <a:rPr lang="en-IE" dirty="0" smtClean="0"/>
                  <a:t>The benefits of looking for </a:t>
                </a:r>
                <a:r>
                  <a:rPr lang="en-IE" b="1" dirty="0" smtClean="0"/>
                  <a:t>patterns</a:t>
                </a:r>
              </a:p>
              <a:p>
                <a:pPr lvl="1" eaLnBrk="1" fontAlgn="auto" hangingPunct="1">
                  <a:spcAft>
                    <a:spcPts val="0"/>
                  </a:spcAft>
                  <a:buFont typeface="Arial" pitchFamily="34" charset="0"/>
                  <a:buChar char="•"/>
                  <a:defRPr/>
                </a:pPr>
                <a:endParaRPr lang="en-I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1052736"/>
                <a:ext cx="8229600" cy="5040560"/>
              </a:xfrm>
              <a:blipFill rotWithShape="0">
                <a:blip r:embed="rId3"/>
                <a:stretch>
                  <a:fillRect l="-1259" t="-2297"/>
                </a:stretch>
              </a:blipFill>
            </p:spPr>
            <p:txBody>
              <a:bodyPr/>
              <a:lstStyle/>
              <a:p>
                <a:r>
                  <a:rPr lang="en-IE">
                    <a:noFill/>
                  </a:rPr>
                  <a:t> </a:t>
                </a:r>
              </a:p>
            </p:txBody>
          </p:sp>
        </mc:Fallback>
      </mc:AlternateContent>
      <p:sp>
        <p:nvSpPr>
          <p:cNvPr id="4" name="Slide Number Placeholder 3"/>
          <p:cNvSpPr>
            <a:spLocks noGrp="1"/>
          </p:cNvSpPr>
          <p:nvPr>
            <p:ph type="sldNum" sz="quarter" idx="12"/>
          </p:nvPr>
        </p:nvSpPr>
        <p:spPr/>
        <p:txBody>
          <a:bodyPr/>
          <a:lstStyle/>
          <a:p>
            <a:pPr>
              <a:defRPr/>
            </a:pPr>
            <a:fld id="{C4979E7F-673D-4108-949D-87F0AACF44A2}" type="slidenum">
              <a:rPr lang="en-IE" smtClean="0"/>
              <a:pPr>
                <a:defRPr/>
              </a:pPr>
              <a:t>14</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440000"/>
          </a:xfrm>
          <a:ln>
            <a:miter lim="800000"/>
            <a:headEnd/>
            <a:tailEnd/>
          </a:ln>
          <a:extLst/>
        </p:spPr>
        <p:txBody>
          <a:bodyPr rtlCol="0">
            <a:noAutofit/>
          </a:bodyPr>
          <a:lstStyle/>
          <a:p>
            <a:pPr eaLnBrk="1" fontAlgn="auto" hangingPunct="1">
              <a:spcAft>
                <a:spcPts val="0"/>
              </a:spcAft>
              <a:defRPr/>
            </a:pPr>
            <a:r>
              <a:rPr lang="en-IE" b="1" u="none" dirty="0" smtClean="0"/>
              <a:t>Reflections on the Lesson</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b="1" dirty="0" smtClean="0"/>
              <a:t>Student Learning </a:t>
            </a:r>
            <a:r>
              <a:rPr lang="en-IE" dirty="0" smtClean="0"/>
              <a:t>: What we learned about students’ understanding based on data collected</a:t>
            </a:r>
          </a:p>
          <a:p>
            <a:pPr marL="0" indent="0" eaLnBrk="1" fontAlgn="auto" hangingPunct="1">
              <a:spcAft>
                <a:spcPts val="0"/>
              </a:spcAft>
              <a:buNone/>
              <a:defRPr/>
            </a:pPr>
            <a:endParaRPr lang="en-IE" dirty="0" smtClean="0"/>
          </a:p>
          <a:p>
            <a:pPr eaLnBrk="1" fontAlgn="auto" hangingPunct="1">
              <a:spcAft>
                <a:spcPts val="0"/>
              </a:spcAft>
              <a:buFont typeface="Arial" pitchFamily="34" charset="0"/>
              <a:buChar char="•"/>
              <a:defRPr/>
            </a:pPr>
            <a:r>
              <a:rPr lang="en-IE" b="1" dirty="0" smtClean="0"/>
              <a:t>Teaching Strategies</a:t>
            </a:r>
            <a:r>
              <a:rPr lang="en-IE" dirty="0" smtClean="0"/>
              <a:t>: What we noticed about our own teaching</a:t>
            </a:r>
          </a:p>
          <a:p>
            <a:pPr marL="0" indent="0" eaLnBrk="1" fontAlgn="auto" hangingPunct="1">
              <a:spcAft>
                <a:spcPts val="0"/>
              </a:spcAft>
              <a:buFont typeface="Arial" pitchFamily="34" charset="0"/>
              <a:buNone/>
              <a:defRPr/>
            </a:pPr>
            <a:endParaRPr lang="en-IE" dirty="0" smtClean="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15</a:t>
            </a:fld>
            <a:endParaRPr lang="en-IE"/>
          </a:p>
        </p:txBody>
      </p:sp>
    </p:spTree>
    <p:extLst>
      <p:ext uri="{BB962C8B-B14F-4D97-AF65-F5344CB8AC3E}">
        <p14:creationId xmlns:p14="http://schemas.microsoft.com/office/powerpoint/2010/main" val="4139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5046"/>
            <a:ext cx="8229600" cy="1944000"/>
          </a:xfrm>
          <a:ln>
            <a:miter lim="800000"/>
            <a:headEnd/>
            <a:tailEnd/>
          </a:ln>
          <a:extLst/>
        </p:spPr>
        <p:txBody>
          <a:bodyPr rtlCol="0">
            <a:noAutofit/>
          </a:bodyPr>
          <a:lstStyle/>
          <a:p>
            <a:pPr eaLnBrk="1" fontAlgn="auto" hangingPunct="1">
              <a:spcAft>
                <a:spcPts val="0"/>
              </a:spcAft>
              <a:defRPr/>
            </a:pPr>
            <a:r>
              <a:rPr lang="en-IE" b="1" u="none" dirty="0" smtClean="0"/>
              <a:t/>
            </a:r>
            <a:br>
              <a:rPr lang="en-IE" b="1" u="none" dirty="0" smtClean="0"/>
            </a:br>
            <a:r>
              <a:rPr lang="en-IE" b="1" u="none" dirty="0" smtClean="0"/>
              <a:t>Student Learning  </a:t>
            </a:r>
            <a:r>
              <a:rPr lang="en-IE" b="1" u="none" dirty="0"/>
              <a:t/>
            </a:r>
            <a:br>
              <a:rPr lang="en-IE" b="1" u="none" dirty="0"/>
            </a:br>
            <a:endParaRPr lang="en-IE" b="1" u="none" dirty="0"/>
          </a:p>
        </p:txBody>
      </p:sp>
      <p:sp>
        <p:nvSpPr>
          <p:cNvPr id="3" name="Content Placeholder 2"/>
          <p:cNvSpPr>
            <a:spLocks noGrp="1"/>
          </p:cNvSpPr>
          <p:nvPr>
            <p:ph idx="1"/>
          </p:nvPr>
        </p:nvSpPr>
        <p:spPr>
          <a:xfrm>
            <a:off x="457200" y="1811338"/>
            <a:ext cx="8229600" cy="4786312"/>
          </a:xfrm>
        </p:spPr>
        <p:txBody>
          <a:bodyPr rtlCol="0">
            <a:normAutofit/>
          </a:bodyPr>
          <a:lstStyle/>
          <a:p>
            <a:pPr eaLnBrk="1" fontAlgn="auto" hangingPunct="1">
              <a:spcAft>
                <a:spcPts val="0"/>
              </a:spcAft>
              <a:buFont typeface="Arial" pitchFamily="34" charset="0"/>
              <a:buChar char="•"/>
              <a:defRPr/>
            </a:pPr>
            <a:endParaRPr lang="en-IE" dirty="0" smtClean="0"/>
          </a:p>
          <a:p>
            <a:pPr marL="0" indent="0" eaLnBrk="1" fontAlgn="auto" hangingPunct="1">
              <a:spcAft>
                <a:spcPts val="0"/>
              </a:spcAft>
              <a:buNone/>
              <a:defRPr/>
            </a:pPr>
            <a:r>
              <a:rPr lang="en-IE" dirty="0" smtClean="0"/>
              <a:t>Data Collected from the Lesson:</a:t>
            </a:r>
          </a:p>
          <a:p>
            <a:pPr marL="914400" lvl="1" indent="-514350" eaLnBrk="1" fontAlgn="auto" hangingPunct="1">
              <a:spcAft>
                <a:spcPts val="0"/>
              </a:spcAft>
              <a:buFont typeface="+mj-lt"/>
              <a:buAutoNum type="arabicPeriod"/>
              <a:defRPr/>
            </a:pPr>
            <a:r>
              <a:rPr lang="en-IE" dirty="0" smtClean="0"/>
              <a:t>Academic, e.g. samples of students’ work</a:t>
            </a:r>
          </a:p>
          <a:p>
            <a:pPr marL="914400" lvl="1" indent="-514350" eaLnBrk="1" fontAlgn="auto" hangingPunct="1">
              <a:spcAft>
                <a:spcPts val="0"/>
              </a:spcAft>
              <a:buFont typeface="+mj-lt"/>
              <a:buAutoNum type="arabicPeriod"/>
              <a:defRPr/>
            </a:pPr>
            <a:r>
              <a:rPr lang="en-IE" dirty="0" smtClean="0"/>
              <a:t>Motivation</a:t>
            </a:r>
          </a:p>
          <a:p>
            <a:pPr marL="914400" lvl="1" indent="-514350" eaLnBrk="1" fontAlgn="auto" hangingPunct="1">
              <a:spcAft>
                <a:spcPts val="0"/>
              </a:spcAft>
              <a:buFont typeface="+mj-lt"/>
              <a:buAutoNum type="arabicPeriod"/>
              <a:defRPr/>
            </a:pPr>
            <a:r>
              <a:rPr lang="en-IE" dirty="0" smtClean="0"/>
              <a:t>Social Behaviour</a:t>
            </a:r>
          </a:p>
        </p:txBody>
      </p:sp>
      <p:sp>
        <p:nvSpPr>
          <p:cNvPr id="4" name="Slide Number Placeholder 3"/>
          <p:cNvSpPr>
            <a:spLocks noGrp="1"/>
          </p:cNvSpPr>
          <p:nvPr>
            <p:ph type="sldNum" sz="quarter" idx="12"/>
          </p:nvPr>
        </p:nvSpPr>
        <p:spPr/>
        <p:txBody>
          <a:bodyPr/>
          <a:lstStyle/>
          <a:p>
            <a:pPr>
              <a:defRPr/>
            </a:pPr>
            <a:fld id="{14B45F22-5B31-4218-983B-B5BC86660AFB}" type="slidenum">
              <a:rPr lang="en-IE" smtClean="0"/>
              <a:pPr>
                <a:defRPr/>
              </a:pPr>
              <a:t>16</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931844" y="548680"/>
            <a:ext cx="4016517" cy="5156043"/>
            <a:chOff x="931844" y="548680"/>
            <a:chExt cx="4016517" cy="5156043"/>
          </a:xfrm>
        </p:grpSpPr>
        <p:grpSp>
          <p:nvGrpSpPr>
            <p:cNvPr id="17" name="Group 16"/>
            <p:cNvGrpSpPr/>
            <p:nvPr/>
          </p:nvGrpSpPr>
          <p:grpSpPr>
            <a:xfrm>
              <a:off x="931844" y="548680"/>
              <a:ext cx="4010025" cy="5133340"/>
              <a:chOff x="931844" y="548680"/>
              <a:chExt cx="4010025" cy="5133340"/>
            </a:xfrm>
          </p:grpSpPr>
          <p:pic>
            <p:nvPicPr>
              <p:cNvPr id="3" name="Picture 2"/>
              <p:cNvPicPr/>
              <p:nvPr/>
            </p:nvPicPr>
            <p:blipFill rotWithShape="1">
              <a:blip r:embed="rId3">
                <a:extLst>
                  <a:ext uri="{28A0092B-C50C-407E-A947-70E740481C1C}">
                    <a14:useLocalDpi xmlns:a14="http://schemas.microsoft.com/office/drawing/2010/main" val="0"/>
                  </a:ext>
                </a:extLst>
              </a:blip>
              <a:srcRect l="7473" t="3232"/>
              <a:stretch/>
            </p:blipFill>
            <p:spPr bwMode="auto">
              <a:xfrm>
                <a:off x="931844" y="548680"/>
                <a:ext cx="4010025" cy="5133340"/>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7" name="TextBox 6"/>
                  <p:cNvSpPr txBox="1"/>
                  <p:nvPr/>
                </p:nvSpPr>
                <p:spPr>
                  <a:xfrm>
                    <a:off x="1547664" y="3284984"/>
                    <a:ext cx="187220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b="1" i="1" smtClean="0">
                              <a:latin typeface="Cambria Math"/>
                            </a:rPr>
                            <m:t>𝟒𝟐</m:t>
                          </m:r>
                          <m:r>
                            <a:rPr lang="en-IE" b="1" i="1" smtClean="0">
                              <a:latin typeface="Cambria Math"/>
                              <a:ea typeface="Cambria Math"/>
                            </a:rPr>
                            <m:t>×</m:t>
                          </m:r>
                          <m:r>
                            <a:rPr lang="en-IE" b="1" i="1" smtClean="0">
                              <a:latin typeface="Cambria Math"/>
                              <a:ea typeface="Cambria Math"/>
                            </a:rPr>
                            <m:t>𝟐𝟑</m:t>
                          </m:r>
                        </m:oMath>
                      </m:oMathPara>
                    </a14:m>
                    <a:endParaRPr lang="en-IE" b="1" dirty="0"/>
                  </a:p>
                </p:txBody>
              </p:sp>
            </mc:Choice>
            <mc:Fallback xmlns="">
              <p:sp>
                <p:nvSpPr>
                  <p:cNvPr id="7" name="TextBox 6"/>
                  <p:cNvSpPr txBox="1">
                    <a:spLocks noRot="1" noChangeAspect="1" noMove="1" noResize="1" noEditPoints="1" noAdjustHandles="1" noChangeArrowheads="1" noChangeShapeType="1" noTextEdit="1"/>
                  </p:cNvSpPr>
                  <p:nvPr/>
                </p:nvSpPr>
                <p:spPr>
                  <a:xfrm>
                    <a:off x="1547664" y="3284984"/>
                    <a:ext cx="1872208" cy="369332"/>
                  </a:xfrm>
                  <a:prstGeom prst="rect">
                    <a:avLst/>
                  </a:prstGeom>
                  <a:blipFill rotWithShape="1">
                    <a:blip r:embed="rId5"/>
                    <a:stretch>
                      <a:fillRect/>
                    </a:stretch>
                  </a:blipFill>
                </p:spPr>
                <p:txBody>
                  <a:bodyPr/>
                  <a:lstStyle/>
                  <a:p>
                    <a:r>
                      <a:rPr lang="en-IE">
                        <a:noFill/>
                      </a:rPr>
                      <a:t> </a:t>
                    </a:r>
                  </a:p>
                </p:txBody>
              </p:sp>
            </mc:Fallback>
          </mc:AlternateContent>
          <p:sp>
            <p:nvSpPr>
              <p:cNvPr id="9" name="Rounded Rectangle 8"/>
              <p:cNvSpPr/>
              <p:nvPr/>
            </p:nvSpPr>
            <p:spPr>
              <a:xfrm>
                <a:off x="2135324" y="626998"/>
                <a:ext cx="1572580" cy="369332"/>
              </a:xfrm>
              <a:prstGeom prst="round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ounded Rectangle 10"/>
              <p:cNvSpPr/>
              <p:nvPr/>
            </p:nvSpPr>
            <p:spPr>
              <a:xfrm>
                <a:off x="2044216" y="3284984"/>
                <a:ext cx="852884" cy="369332"/>
              </a:xfrm>
              <a:prstGeom prst="round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18" name="Rectangle 17"/>
            <p:cNvSpPr/>
            <p:nvPr/>
          </p:nvSpPr>
          <p:spPr>
            <a:xfrm>
              <a:off x="1043608" y="571383"/>
              <a:ext cx="3904753" cy="5133340"/>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8" name="Oval 27"/>
          <p:cNvSpPr/>
          <p:nvPr/>
        </p:nvSpPr>
        <p:spPr>
          <a:xfrm>
            <a:off x="4427984" y="1412776"/>
            <a:ext cx="216024"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p:cNvSpPr/>
          <p:nvPr/>
        </p:nvSpPr>
        <p:spPr>
          <a:xfrm>
            <a:off x="2897100" y="4869160"/>
            <a:ext cx="2160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Oval 41"/>
          <p:cNvSpPr/>
          <p:nvPr/>
        </p:nvSpPr>
        <p:spPr>
          <a:xfrm>
            <a:off x="3884172" y="5201580"/>
            <a:ext cx="216024"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2" name="Group 1"/>
          <p:cNvGrpSpPr/>
          <p:nvPr/>
        </p:nvGrpSpPr>
        <p:grpSpPr>
          <a:xfrm>
            <a:off x="5188157" y="287100"/>
            <a:ext cx="3863079" cy="666656"/>
            <a:chOff x="5188157" y="287100"/>
            <a:chExt cx="3863079" cy="666656"/>
          </a:xfrm>
        </p:grpSpPr>
        <p:grpSp>
          <p:nvGrpSpPr>
            <p:cNvPr id="46" name="Group 45"/>
            <p:cNvGrpSpPr/>
            <p:nvPr/>
          </p:nvGrpSpPr>
          <p:grpSpPr>
            <a:xfrm>
              <a:off x="5188157" y="287100"/>
              <a:ext cx="3863079" cy="666656"/>
              <a:chOff x="1356994" y="5949280"/>
              <a:chExt cx="3863079" cy="666656"/>
            </a:xfrm>
          </p:grpSpPr>
          <p:grpSp>
            <p:nvGrpSpPr>
              <p:cNvPr id="35" name="Group 34"/>
              <p:cNvGrpSpPr/>
              <p:nvPr/>
            </p:nvGrpSpPr>
            <p:grpSpPr>
              <a:xfrm>
                <a:off x="1356994" y="5949280"/>
                <a:ext cx="1830153" cy="666656"/>
                <a:chOff x="75829" y="-170942"/>
                <a:chExt cx="1874786" cy="666656"/>
              </a:xfrm>
            </p:grpSpPr>
            <p:sp>
              <p:nvSpPr>
                <p:cNvPr id="33" name="TextBox 32"/>
                <p:cNvSpPr txBox="1"/>
                <p:nvPr/>
              </p:nvSpPr>
              <p:spPr>
                <a:xfrm>
                  <a:off x="75829" y="-108043"/>
                  <a:ext cx="1874786" cy="461665"/>
                </a:xfrm>
                <a:prstGeom prst="rect">
                  <a:avLst/>
                </a:prstGeom>
                <a:noFill/>
              </p:spPr>
              <p:txBody>
                <a:bodyPr wrap="square" rtlCol="0">
                  <a:spAutoFit/>
                </a:bodyPr>
                <a:lstStyle/>
                <a:p>
                  <a:r>
                    <a:rPr lang="en-IE" sz="2400" b="1" dirty="0" smtClean="0"/>
                    <a:t>Factors</a:t>
                  </a:r>
                  <a:endParaRPr lang="en-IE" sz="2400" b="1" dirty="0"/>
                </a:p>
              </p:txBody>
            </p:sp>
            <p:sp>
              <p:nvSpPr>
                <p:cNvPr id="34" name="Rounded Rectangle 33"/>
                <p:cNvSpPr/>
                <p:nvPr/>
              </p:nvSpPr>
              <p:spPr>
                <a:xfrm>
                  <a:off x="75829" y="-170942"/>
                  <a:ext cx="1507975" cy="666656"/>
                </a:xfrm>
                <a:prstGeom prst="round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38" name="Group 37"/>
              <p:cNvGrpSpPr/>
              <p:nvPr/>
            </p:nvGrpSpPr>
            <p:grpSpPr>
              <a:xfrm>
                <a:off x="3641120" y="5949280"/>
                <a:ext cx="1578953" cy="666656"/>
                <a:chOff x="17869" y="5036404"/>
                <a:chExt cx="1617460" cy="666656"/>
              </a:xfrm>
            </p:grpSpPr>
            <p:sp>
              <p:nvSpPr>
                <p:cNvPr id="36" name="Rounded Rectangle 35"/>
                <p:cNvSpPr/>
                <p:nvPr/>
              </p:nvSpPr>
              <p:spPr>
                <a:xfrm>
                  <a:off x="81306" y="5036404"/>
                  <a:ext cx="1554023" cy="666656"/>
                </a:xfrm>
                <a:prstGeom prst="round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TextBox 36"/>
                <p:cNvSpPr txBox="1"/>
                <p:nvPr/>
              </p:nvSpPr>
              <p:spPr>
                <a:xfrm>
                  <a:off x="17869" y="5125647"/>
                  <a:ext cx="1617460" cy="461665"/>
                </a:xfrm>
                <a:prstGeom prst="rect">
                  <a:avLst/>
                </a:prstGeom>
                <a:noFill/>
              </p:spPr>
              <p:txBody>
                <a:bodyPr wrap="square" rtlCol="0">
                  <a:spAutoFit/>
                </a:bodyPr>
                <a:lstStyle/>
                <a:p>
                  <a:r>
                    <a:rPr lang="en-IE" sz="2400" b="1" dirty="0" smtClean="0"/>
                    <a:t> Product</a:t>
                  </a:r>
                  <a:endParaRPr lang="en-IE" sz="2400" b="1" dirty="0"/>
                </a:p>
              </p:txBody>
            </p:sp>
          </p:grpSp>
        </p:grpSp>
        <p:cxnSp>
          <p:nvCxnSpPr>
            <p:cNvPr id="4" name="Straight Arrow Connector 3"/>
            <p:cNvCxnSpPr/>
            <p:nvPr/>
          </p:nvCxnSpPr>
          <p:spPr>
            <a:xfrm>
              <a:off x="6806421" y="620428"/>
              <a:ext cx="589924"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941868" y="3480482"/>
            <a:ext cx="4382659" cy="2201537"/>
            <a:chOff x="4941868" y="3480482"/>
            <a:chExt cx="4382659" cy="2201537"/>
          </a:xfrm>
        </p:grpSpPr>
        <mc:AlternateContent xmlns:mc="http://schemas.openxmlformats.org/markup-compatibility/2006" xmlns:a14="http://schemas.microsoft.com/office/drawing/2010/main">
          <mc:Choice Requires="a14">
            <p:sp>
              <p:nvSpPr>
                <p:cNvPr id="43" name="TextBox 42"/>
                <p:cNvSpPr txBox="1"/>
                <p:nvPr/>
              </p:nvSpPr>
              <p:spPr>
                <a:xfrm>
                  <a:off x="4941868" y="3685123"/>
                  <a:ext cx="4382659" cy="192193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400" b="1" i="1" smtClean="0">
                            <a:latin typeface="Cambria Math"/>
                          </a:rPr>
                          <m:t>𝟒𝟐</m:t>
                        </m:r>
                        <m:r>
                          <a:rPr lang="en-IE" sz="2400" b="1" i="1" smtClean="0">
                            <a:latin typeface="Cambria Math"/>
                            <a:ea typeface="Cambria Math"/>
                          </a:rPr>
                          <m:t>×</m:t>
                        </m:r>
                        <m:r>
                          <a:rPr lang="en-IE" sz="2400" b="1" i="1" smtClean="0">
                            <a:latin typeface="Cambria Math"/>
                            <a:ea typeface="Cambria Math"/>
                          </a:rPr>
                          <m:t>𝟐𝟑</m:t>
                        </m:r>
                        <m:r>
                          <a:rPr lang="en-IE" sz="2400" b="1" i="1" smtClean="0">
                            <a:latin typeface="Cambria Math"/>
                          </a:rPr>
                          <m:t>=</m:t>
                        </m:r>
                        <m:d>
                          <m:dPr>
                            <m:ctrlPr>
                              <a:rPr lang="en-IE" sz="2400" b="1" i="1" smtClean="0">
                                <a:latin typeface="Cambria Math"/>
                              </a:rPr>
                            </m:ctrlPr>
                          </m:dPr>
                          <m:e>
                            <m:r>
                              <a:rPr lang="en-IE" sz="2400" b="1" i="1" smtClean="0">
                                <a:latin typeface="Cambria Math"/>
                              </a:rPr>
                              <m:t>𝟒𝟎</m:t>
                            </m:r>
                            <m:r>
                              <a:rPr lang="en-IE" sz="2400" b="1" i="1" smtClean="0">
                                <a:latin typeface="Cambria Math"/>
                              </a:rPr>
                              <m:t>+</m:t>
                            </m:r>
                            <m:r>
                              <a:rPr lang="en-IE" sz="2400" b="1" i="1" smtClean="0">
                                <a:latin typeface="Cambria Math"/>
                              </a:rPr>
                              <m:t>𝟐</m:t>
                            </m:r>
                          </m:e>
                        </m:d>
                        <m:d>
                          <m:dPr>
                            <m:ctrlPr>
                              <a:rPr lang="en-IE" sz="2400" b="1" i="1" smtClean="0">
                                <a:latin typeface="Cambria Math"/>
                              </a:rPr>
                            </m:ctrlPr>
                          </m:dPr>
                          <m:e>
                            <m:r>
                              <a:rPr lang="en-IE" sz="2400" b="1" i="1" smtClean="0">
                                <a:latin typeface="Cambria Math"/>
                              </a:rPr>
                              <m:t>𝟐𝟎</m:t>
                            </m:r>
                            <m:r>
                              <a:rPr lang="en-IE" sz="2400" b="1" i="1" smtClean="0">
                                <a:latin typeface="Cambria Math"/>
                              </a:rPr>
                              <m:t>+</m:t>
                            </m:r>
                            <m:r>
                              <a:rPr lang="en-IE" sz="2400" b="1" i="1" smtClean="0">
                                <a:latin typeface="Cambria Math"/>
                              </a:rPr>
                              <m:t>𝟑</m:t>
                            </m:r>
                          </m:e>
                        </m:d>
                        <m:r>
                          <a:rPr lang="en-IE" sz="2400" b="1" i="1" smtClean="0">
                            <a:latin typeface="Cambria Math"/>
                          </a:rPr>
                          <m:t>  =</m:t>
                        </m:r>
                        <m:r>
                          <a:rPr lang="en-IE" sz="2400" b="1" i="1" smtClean="0">
                            <a:latin typeface="Cambria Math"/>
                          </a:rPr>
                          <m:t>𝟒𝟎</m:t>
                        </m:r>
                        <m:d>
                          <m:dPr>
                            <m:ctrlPr>
                              <a:rPr lang="en-IE" sz="2400" b="1" i="1" smtClean="0">
                                <a:latin typeface="Cambria Math"/>
                              </a:rPr>
                            </m:ctrlPr>
                          </m:dPr>
                          <m:e>
                            <m:r>
                              <a:rPr lang="en-IE" sz="2400" b="1" i="1" smtClean="0">
                                <a:latin typeface="Cambria Math"/>
                              </a:rPr>
                              <m:t>𝟐𝟎</m:t>
                            </m:r>
                            <m:r>
                              <a:rPr lang="en-IE" sz="2400" b="1" i="1" smtClean="0">
                                <a:latin typeface="Cambria Math"/>
                              </a:rPr>
                              <m:t>)+</m:t>
                            </m:r>
                            <m:r>
                              <a:rPr lang="en-IE" sz="2400" b="1" i="1" smtClean="0">
                                <a:latin typeface="Cambria Math"/>
                              </a:rPr>
                              <m:t>𝟒𝟎</m:t>
                            </m:r>
                            <m:r>
                              <a:rPr lang="en-IE" sz="2400" b="1" i="1" smtClean="0">
                                <a:latin typeface="Cambria Math"/>
                              </a:rPr>
                              <m:t>(</m:t>
                            </m:r>
                            <m:r>
                              <a:rPr lang="en-IE" sz="2400" b="1" i="1" smtClean="0">
                                <a:latin typeface="Cambria Math"/>
                              </a:rPr>
                              <m:t>𝟑</m:t>
                            </m:r>
                          </m:e>
                        </m:d>
                        <m:r>
                          <a:rPr lang="en-IE" sz="2400" b="1" i="1" smtClean="0">
                            <a:latin typeface="Cambria Math"/>
                          </a:rPr>
                          <m:t>+</m:t>
                        </m:r>
                        <m:r>
                          <a:rPr lang="en-IE" sz="2400" b="1" i="1" smtClean="0">
                            <a:latin typeface="Cambria Math"/>
                          </a:rPr>
                          <m:t>𝟐</m:t>
                        </m:r>
                        <m:d>
                          <m:dPr>
                            <m:ctrlPr>
                              <a:rPr lang="en-IE" sz="2400" b="1" i="1" smtClean="0">
                                <a:latin typeface="Cambria Math"/>
                              </a:rPr>
                            </m:ctrlPr>
                          </m:dPr>
                          <m:e>
                            <m:r>
                              <a:rPr lang="en-IE" sz="2400" b="1" i="1" smtClean="0">
                                <a:latin typeface="Cambria Math"/>
                              </a:rPr>
                              <m:t>𝟐𝟎</m:t>
                            </m:r>
                          </m:e>
                        </m:d>
                        <m:r>
                          <a:rPr lang="en-IE" sz="2400" b="1" i="1" smtClean="0">
                            <a:latin typeface="Cambria Math"/>
                          </a:rPr>
                          <m:t>+</m:t>
                        </m:r>
                        <m:r>
                          <a:rPr lang="en-IE" sz="2400" b="1" i="1" smtClean="0">
                            <a:latin typeface="Cambria Math"/>
                          </a:rPr>
                          <m:t>𝟐</m:t>
                        </m:r>
                        <m:d>
                          <m:dPr>
                            <m:ctrlPr>
                              <a:rPr lang="en-IE" sz="2400" b="1" i="1" smtClean="0">
                                <a:latin typeface="Cambria Math"/>
                              </a:rPr>
                            </m:ctrlPr>
                          </m:dPr>
                          <m:e>
                            <m:r>
                              <a:rPr lang="en-IE" sz="2400" b="1" i="1" smtClean="0">
                                <a:latin typeface="Cambria Math"/>
                              </a:rPr>
                              <m:t>𝟑</m:t>
                            </m:r>
                          </m:e>
                        </m:d>
                      </m:oMath>
                    </m:oMathPara>
                  </a14:m>
                  <a:endParaRPr lang="en-IE" sz="2400" b="1" i="1" dirty="0" smtClean="0">
                    <a:latin typeface="Cambria Math"/>
                  </a:endParaRPr>
                </a:p>
                <a:p>
                  <a:endParaRPr lang="en-IE" sz="2400" b="1" i="1" dirty="0" smtClean="0">
                    <a:latin typeface="Cambria Math"/>
                  </a:endParaRPr>
                </a:p>
                <a:p>
                  <a:pPr/>
                  <a14:m>
                    <m:oMathPara xmlns:m="http://schemas.openxmlformats.org/officeDocument/2006/math">
                      <m:oMathParaPr>
                        <m:jc m:val="centerGroup"/>
                      </m:oMathParaPr>
                      <m:oMath xmlns:m="http://schemas.openxmlformats.org/officeDocument/2006/math">
                        <m:r>
                          <a:rPr lang="en-IE" sz="2400" b="1" i="1" dirty="0" smtClean="0">
                            <a:latin typeface="Cambria Math"/>
                          </a:rPr>
                          <m:t>=</m:t>
                        </m:r>
                        <m:r>
                          <a:rPr lang="en-IE" sz="2400" b="1" i="1" dirty="0" smtClean="0">
                            <a:latin typeface="Cambria Math"/>
                          </a:rPr>
                          <m:t>𝟖𝟎𝟎</m:t>
                        </m:r>
                        <m:r>
                          <a:rPr lang="en-IE" sz="2400" b="1" i="1" dirty="0" smtClean="0">
                            <a:latin typeface="Cambria Math"/>
                          </a:rPr>
                          <m:t>+</m:t>
                        </m:r>
                        <m:r>
                          <a:rPr lang="en-IE" sz="2400" b="1" i="1" dirty="0" smtClean="0">
                            <a:latin typeface="Cambria Math"/>
                          </a:rPr>
                          <m:t>𝟒𝟎</m:t>
                        </m:r>
                        <m:r>
                          <a:rPr lang="en-IE" sz="2400" b="1" i="1" dirty="0" smtClean="0">
                            <a:latin typeface="Cambria Math"/>
                          </a:rPr>
                          <m:t>+</m:t>
                        </m:r>
                        <m:r>
                          <a:rPr lang="en-IE" sz="2400" b="1" i="1" dirty="0" smtClean="0">
                            <a:latin typeface="Cambria Math"/>
                          </a:rPr>
                          <m:t>𝟏𝟐𝟎</m:t>
                        </m:r>
                        <m:r>
                          <a:rPr lang="en-IE" sz="2400" b="1" i="1" dirty="0" smtClean="0">
                            <a:latin typeface="Cambria Math"/>
                          </a:rPr>
                          <m:t>+</m:t>
                        </m:r>
                        <m:r>
                          <a:rPr lang="en-IE" sz="2400" b="1" i="1" dirty="0" smtClean="0">
                            <a:latin typeface="Cambria Math"/>
                          </a:rPr>
                          <m:t>𝟔</m:t>
                        </m:r>
                        <m:r>
                          <a:rPr lang="en-IE" sz="2400" b="1" i="1" dirty="0" smtClean="0">
                            <a:latin typeface="Cambria Math"/>
                          </a:rPr>
                          <m:t>=</m:t>
                        </m:r>
                        <m:r>
                          <a:rPr lang="en-IE" sz="2400" b="1" i="1" dirty="0" smtClean="0">
                            <a:latin typeface="Cambria Math"/>
                          </a:rPr>
                          <m:t>𝟗𝟔𝟔</m:t>
                        </m:r>
                      </m:oMath>
                    </m:oMathPara>
                  </a14:m>
                  <a:endParaRPr lang="en-IE" sz="24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4941868" y="3685123"/>
                  <a:ext cx="4382659" cy="1921936"/>
                </a:xfrm>
                <a:prstGeom prst="rect">
                  <a:avLst/>
                </a:prstGeom>
                <a:blipFill rotWithShape="1">
                  <a:blip r:embed="rId6"/>
                  <a:stretch>
                    <a:fillRect/>
                  </a:stretch>
                </a:blipFill>
              </p:spPr>
              <p:txBody>
                <a:bodyPr/>
                <a:lstStyle/>
                <a:p>
                  <a:r>
                    <a:rPr lang="en-IE">
                      <a:noFill/>
                    </a:rPr>
                    <a:t> </a:t>
                  </a:r>
                </a:p>
              </p:txBody>
            </p:sp>
          </mc:Fallback>
        </mc:AlternateContent>
        <p:sp>
          <p:nvSpPr>
            <p:cNvPr id="57" name="Rounded Rectangle 56"/>
            <p:cNvSpPr/>
            <p:nvPr/>
          </p:nvSpPr>
          <p:spPr>
            <a:xfrm>
              <a:off x="5004694" y="3480482"/>
              <a:ext cx="4139306" cy="2201537"/>
            </a:xfrm>
            <a:prstGeom prst="round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31" name="Rounded Rectangle 30"/>
          <p:cNvSpPr/>
          <p:nvPr/>
        </p:nvSpPr>
        <p:spPr>
          <a:xfrm>
            <a:off x="1835696" y="2852935"/>
            <a:ext cx="2156488" cy="4357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3" name="Group 12"/>
          <p:cNvGrpSpPr/>
          <p:nvPr/>
        </p:nvGrpSpPr>
        <p:grpSpPr>
          <a:xfrm>
            <a:off x="5036872" y="1300330"/>
            <a:ext cx="4074950" cy="1660618"/>
            <a:chOff x="5036872" y="1300330"/>
            <a:chExt cx="4074950" cy="1660618"/>
          </a:xfrm>
        </p:grpSpPr>
        <p:grpSp>
          <p:nvGrpSpPr>
            <p:cNvPr id="6" name="Group 5"/>
            <p:cNvGrpSpPr/>
            <p:nvPr/>
          </p:nvGrpSpPr>
          <p:grpSpPr>
            <a:xfrm>
              <a:off x="5036872" y="1300330"/>
              <a:ext cx="4074950" cy="1660618"/>
              <a:chOff x="5036872" y="1300330"/>
              <a:chExt cx="4074950" cy="1660618"/>
            </a:xfrm>
          </p:grpSpPr>
          <p:sp>
            <p:nvSpPr>
              <p:cNvPr id="44" name="Rounded Rectangle 43"/>
              <p:cNvSpPr/>
              <p:nvPr/>
            </p:nvSpPr>
            <p:spPr>
              <a:xfrm>
                <a:off x="5036872" y="1304764"/>
                <a:ext cx="4074950" cy="1656184"/>
              </a:xfrm>
              <a:prstGeom prst="round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mc:AlternateContent xmlns:mc="http://schemas.openxmlformats.org/markup-compatibility/2006" xmlns:a14="http://schemas.microsoft.com/office/drawing/2010/main">
            <mc:Choice Requires="a14">
              <p:sp>
                <p:nvSpPr>
                  <p:cNvPr id="56" name="TextBox 55"/>
                  <p:cNvSpPr txBox="1"/>
                  <p:nvPr/>
                </p:nvSpPr>
                <p:spPr>
                  <a:xfrm>
                    <a:off x="5065281" y="1300330"/>
                    <a:ext cx="4046541" cy="15526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400" b="1" i="1" smtClean="0">
                              <a:latin typeface="Cambria Math"/>
                            </a:rPr>
                            <m:t>𝟐𝟑</m:t>
                          </m:r>
                          <m:r>
                            <a:rPr lang="en-IE" sz="2400" b="1" i="1" smtClean="0">
                              <a:latin typeface="Cambria Math"/>
                              <a:ea typeface="Cambria Math"/>
                            </a:rPr>
                            <m:t>×</m:t>
                          </m:r>
                          <m:r>
                            <a:rPr lang="en-IE" sz="2400" b="1" i="1" smtClean="0">
                              <a:latin typeface="Cambria Math"/>
                            </a:rPr>
                            <m:t>𝟓</m:t>
                          </m:r>
                          <m:r>
                            <a:rPr lang="en-IE" sz="2400" b="1" i="1" smtClean="0">
                              <a:latin typeface="Cambria Math"/>
                            </a:rPr>
                            <m:t>=</m:t>
                          </m:r>
                          <m:d>
                            <m:dPr>
                              <m:ctrlPr>
                                <a:rPr lang="en-IE" sz="2400" b="1" i="1" smtClean="0">
                                  <a:latin typeface="Cambria Math"/>
                                </a:rPr>
                              </m:ctrlPr>
                            </m:dPr>
                            <m:e>
                              <m:r>
                                <a:rPr lang="en-IE" sz="2400" b="1" i="1" smtClean="0">
                                  <a:latin typeface="Cambria Math"/>
                                </a:rPr>
                                <m:t>𝟐𝟎</m:t>
                              </m:r>
                              <m:r>
                                <a:rPr lang="en-IE" sz="2400" b="1" i="1" smtClean="0">
                                  <a:latin typeface="Cambria Math"/>
                                </a:rPr>
                                <m:t>+</m:t>
                              </m:r>
                              <m:r>
                                <a:rPr lang="en-IE" sz="2400" b="1" i="1" smtClean="0">
                                  <a:latin typeface="Cambria Math"/>
                                </a:rPr>
                                <m:t>𝟑</m:t>
                              </m:r>
                            </m:e>
                          </m:d>
                          <m:r>
                            <a:rPr lang="en-IE" sz="2400" b="1" i="1" smtClean="0">
                              <a:latin typeface="Cambria Math"/>
                            </a:rPr>
                            <m:t>𝟓</m:t>
                          </m:r>
                          <m:r>
                            <a:rPr lang="en-IE" sz="2400" b="1" i="1" smtClean="0">
                              <a:latin typeface="Cambria Math"/>
                            </a:rPr>
                            <m:t>=</m:t>
                          </m:r>
                          <m:d>
                            <m:dPr>
                              <m:ctrlPr>
                                <a:rPr lang="en-IE" sz="2400" b="1" i="1" smtClean="0">
                                  <a:latin typeface="Cambria Math"/>
                                </a:rPr>
                              </m:ctrlPr>
                            </m:dPr>
                            <m:e>
                              <m:r>
                                <a:rPr lang="en-IE" sz="2400" b="1" i="1" smtClean="0">
                                  <a:latin typeface="Cambria Math"/>
                                </a:rPr>
                                <m:t>𝟐𝟎</m:t>
                              </m:r>
                            </m:e>
                          </m:d>
                          <m:r>
                            <a:rPr lang="en-IE" sz="2400" b="1" i="1" smtClean="0">
                              <a:latin typeface="Cambria Math"/>
                            </a:rPr>
                            <m:t>𝟓</m:t>
                          </m:r>
                          <m:r>
                            <a:rPr lang="en-IE" sz="2400" b="1" i="1" smtClean="0">
                              <a:latin typeface="Cambria Math"/>
                            </a:rPr>
                            <m:t>+</m:t>
                          </m:r>
                          <m:r>
                            <a:rPr lang="en-IE" sz="2400" b="1" i="1" smtClean="0">
                              <a:latin typeface="Cambria Math"/>
                            </a:rPr>
                            <m:t>𝟑</m:t>
                          </m:r>
                          <m:d>
                            <m:dPr>
                              <m:ctrlPr>
                                <a:rPr lang="en-IE" sz="2400" b="1" i="1" smtClean="0">
                                  <a:latin typeface="Cambria Math"/>
                                </a:rPr>
                              </m:ctrlPr>
                            </m:dPr>
                            <m:e>
                              <m:r>
                                <a:rPr lang="en-IE" sz="2400" b="1" i="1" smtClean="0">
                                  <a:latin typeface="Cambria Math"/>
                                </a:rPr>
                                <m:t>𝟓</m:t>
                              </m:r>
                            </m:e>
                          </m:d>
                          <m:r>
                            <a:rPr lang="en-IE" sz="2400" b="1" i="1" smtClean="0">
                              <a:latin typeface="Cambria Math"/>
                            </a:rPr>
                            <m:t>=</m:t>
                          </m:r>
                          <m:r>
                            <a:rPr lang="en-IE" sz="2400" b="1" i="1" smtClean="0">
                              <a:latin typeface="Cambria Math"/>
                            </a:rPr>
                            <m:t>𝟏𝟎𝟎</m:t>
                          </m:r>
                          <m:r>
                            <a:rPr lang="en-IE" sz="2400" b="1" i="1" smtClean="0">
                              <a:latin typeface="Cambria Math"/>
                            </a:rPr>
                            <m:t>+</m:t>
                          </m:r>
                          <m:r>
                            <a:rPr lang="en-IE" sz="2400" b="1" i="1" smtClean="0">
                              <a:latin typeface="Cambria Math"/>
                            </a:rPr>
                            <m:t>𝟏𝟓</m:t>
                          </m:r>
                          <m:r>
                            <a:rPr lang="en-IE" sz="2400" b="1" i="1" smtClean="0">
                              <a:latin typeface="Cambria Math"/>
                            </a:rPr>
                            <m:t>=</m:t>
                          </m:r>
                          <m:r>
                            <a:rPr lang="en-IE" sz="2400" b="1" i="1" smtClean="0">
                              <a:latin typeface="Cambria Math"/>
                            </a:rPr>
                            <m:t>𝟏𝟏𝟓</m:t>
                          </m:r>
                        </m:oMath>
                      </m:oMathPara>
                    </a14:m>
                    <a:endParaRPr lang="en-IE" sz="2400" b="1" dirty="0" smtClean="0"/>
                  </a:p>
                  <a:p>
                    <a:endParaRPr lang="en-IE" sz="2400"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5065281" y="1300330"/>
                    <a:ext cx="4046541" cy="1552605"/>
                  </a:xfrm>
                  <a:prstGeom prst="rect">
                    <a:avLst/>
                  </a:prstGeom>
                  <a:blipFill rotWithShape="1">
                    <a:blip r:embed="rId7"/>
                    <a:stretch>
                      <a:fillRect/>
                    </a:stretch>
                  </a:blipFill>
                </p:spPr>
                <p:txBody>
                  <a:bodyPr/>
                  <a:lstStyle/>
                  <a:p>
                    <a:r>
                      <a:rPr lang="en-IE">
                        <a:noFill/>
                      </a:rPr>
                      <a:t> </a:t>
                    </a:r>
                  </a:p>
                </p:txBody>
              </p:sp>
            </mc:Fallback>
          </mc:AlternateContent>
        </p:grpSp>
        <p:sp>
          <p:nvSpPr>
            <p:cNvPr id="12" name="Rounded Rectangle 11"/>
            <p:cNvSpPr/>
            <p:nvPr/>
          </p:nvSpPr>
          <p:spPr>
            <a:xfrm>
              <a:off x="5484224" y="1706556"/>
              <a:ext cx="1872208" cy="416262"/>
            </a:xfrm>
            <a:prstGeom prst="roundRect">
              <a:avLst/>
            </a:prstGeom>
            <a:solidFill>
              <a:srgbClr val="FFFF0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16" name="Group 15"/>
          <p:cNvGrpSpPr/>
          <p:nvPr/>
        </p:nvGrpSpPr>
        <p:grpSpPr>
          <a:xfrm>
            <a:off x="-9060" y="3061539"/>
            <a:ext cx="1466190" cy="1008774"/>
            <a:chOff x="-9060" y="3061539"/>
            <a:chExt cx="1466190" cy="1008774"/>
          </a:xfrm>
        </p:grpSpPr>
        <p:sp>
          <p:nvSpPr>
            <p:cNvPr id="14" name="TextBox 13"/>
            <p:cNvSpPr txBox="1"/>
            <p:nvPr/>
          </p:nvSpPr>
          <p:spPr>
            <a:xfrm>
              <a:off x="16970" y="3104261"/>
              <a:ext cx="1440160" cy="923330"/>
            </a:xfrm>
            <a:prstGeom prst="rect">
              <a:avLst/>
            </a:prstGeom>
            <a:noFill/>
          </p:spPr>
          <p:txBody>
            <a:bodyPr wrap="square" rtlCol="0">
              <a:spAutoFit/>
            </a:bodyPr>
            <a:lstStyle/>
            <a:p>
              <a:r>
                <a:rPr lang="en-IE" b="1" dirty="0" smtClean="0"/>
                <a:t>Question not written down</a:t>
              </a:r>
              <a:endParaRPr lang="en-IE" b="1" dirty="0"/>
            </a:p>
          </p:txBody>
        </p:sp>
        <p:sp>
          <p:nvSpPr>
            <p:cNvPr id="15" name="Rounded Rectangle 14"/>
            <p:cNvSpPr/>
            <p:nvPr/>
          </p:nvSpPr>
          <p:spPr>
            <a:xfrm>
              <a:off x="-9060" y="3061539"/>
              <a:ext cx="1259632" cy="10087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153103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42"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774328" y="386038"/>
            <a:ext cx="4865011" cy="5000773"/>
            <a:chOff x="1774328" y="386038"/>
            <a:chExt cx="4865011" cy="5000773"/>
          </a:xfrm>
        </p:grpSpPr>
        <p:pic>
          <p:nvPicPr>
            <p:cNvPr id="3" name="Picture 2"/>
            <p:cNvPicPr/>
            <p:nvPr/>
          </p:nvPicPr>
          <p:blipFill rotWithShape="1">
            <a:blip r:embed="rId3"/>
            <a:srcRect r="12088"/>
            <a:stretch/>
          </p:blipFill>
          <p:spPr>
            <a:xfrm>
              <a:off x="1774328" y="386038"/>
              <a:ext cx="4865011" cy="5000773"/>
            </a:xfrm>
            <a:prstGeom prst="rect">
              <a:avLst/>
            </a:prstGeom>
          </p:spPr>
        </p:pic>
        <p:sp>
          <p:nvSpPr>
            <p:cNvPr id="18" name="Isosceles Triangle 17"/>
            <p:cNvSpPr/>
            <p:nvPr/>
          </p:nvSpPr>
          <p:spPr>
            <a:xfrm>
              <a:off x="5806776" y="4232079"/>
              <a:ext cx="648072" cy="6904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18</a:t>
            </a:fld>
            <a:endParaRPr lang="en-IE"/>
          </a:p>
        </p:txBody>
      </p:sp>
      <p:grpSp>
        <p:nvGrpSpPr>
          <p:cNvPr id="6" name="Group 5"/>
          <p:cNvGrpSpPr/>
          <p:nvPr/>
        </p:nvGrpSpPr>
        <p:grpSpPr>
          <a:xfrm>
            <a:off x="-309453" y="336681"/>
            <a:ext cx="1584176" cy="405062"/>
            <a:chOff x="1331640" y="41146"/>
            <a:chExt cx="1584176" cy="405062"/>
          </a:xfrm>
        </p:grpSpPr>
        <mc:AlternateContent xmlns:mc="http://schemas.openxmlformats.org/markup-compatibility/2006" xmlns:a14="http://schemas.microsoft.com/office/drawing/2010/main">
          <mc:Choice Requires="a14">
            <p:sp>
              <p:nvSpPr>
                <p:cNvPr id="4" name="Rounded Rectangle 3"/>
                <p:cNvSpPr/>
                <p:nvPr/>
              </p:nvSpPr>
              <p:spPr>
                <a:xfrm>
                  <a:off x="1697286" y="41146"/>
                  <a:ext cx="852884" cy="369332"/>
                </a:xfrm>
                <a:prstGeom prst="round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E" b="0" i="1" smtClean="0">
                            <a:latin typeface="Cambria Math"/>
                          </a:rPr>
                          <m:t>55</m:t>
                        </m:r>
                      </m:oMath>
                    </m:oMathPara>
                  </a14:m>
                  <a:endParaRPr lang="en-IE" dirty="0"/>
                </a:p>
              </p:txBody>
            </p:sp>
          </mc:Choice>
          <mc:Fallback xmlns="">
            <p:sp>
              <p:nvSpPr>
                <p:cNvPr id="4" name="Rounded Rectangle 3"/>
                <p:cNvSpPr>
                  <a:spLocks noRot="1" noChangeAspect="1" noMove="1" noResize="1" noEditPoints="1" noAdjustHandles="1" noChangeArrowheads="1" noChangeShapeType="1" noTextEdit="1"/>
                </p:cNvSpPr>
                <p:nvPr/>
              </p:nvSpPr>
              <p:spPr>
                <a:xfrm>
                  <a:off x="1697286" y="41146"/>
                  <a:ext cx="852884" cy="369332"/>
                </a:xfrm>
                <a:prstGeom prst="roundRect">
                  <a:avLst/>
                </a:prstGeom>
                <a:blipFill rotWithShape="1">
                  <a:blip r:embed="rId4"/>
                  <a:stretch>
                    <a:fillRect/>
                  </a:stretch>
                </a:blipFill>
                <a:ln>
                  <a:solidFill>
                    <a:srgbClr val="990033"/>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331640" y="76876"/>
                  <a:ext cx="158417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a:rPr>
                          <m:t>55</m:t>
                        </m:r>
                        <m:r>
                          <a:rPr lang="en-IE" b="0" i="1" smtClean="0">
                            <a:latin typeface="Cambria Math"/>
                            <a:ea typeface="Cambria Math"/>
                          </a:rPr>
                          <m:t>×62</m:t>
                        </m:r>
                      </m:oMath>
                    </m:oMathPara>
                  </a14:m>
                  <a:endParaRPr lang="en-IE" dirty="0"/>
                </a:p>
              </p:txBody>
            </p:sp>
          </mc:Choice>
          <mc:Fallback xmlns="">
            <p:sp>
              <p:nvSpPr>
                <p:cNvPr id="5" name="TextBox 4"/>
                <p:cNvSpPr txBox="1">
                  <a:spLocks noRot="1" noChangeAspect="1" noMove="1" noResize="1" noEditPoints="1" noAdjustHandles="1" noChangeArrowheads="1" noChangeShapeType="1" noTextEdit="1"/>
                </p:cNvSpPr>
                <p:nvPr/>
              </p:nvSpPr>
              <p:spPr>
                <a:xfrm>
                  <a:off x="1331640" y="76876"/>
                  <a:ext cx="1584176" cy="369332"/>
                </a:xfrm>
                <a:prstGeom prst="rect">
                  <a:avLst/>
                </a:prstGeom>
                <a:blipFill rotWithShape="1">
                  <a:blip r:embed="rId5"/>
                  <a:stretch>
                    <a:fillRect/>
                  </a:stretch>
                </a:blipFill>
              </p:spPr>
              <p:txBody>
                <a:bodyPr/>
                <a:lstStyle/>
                <a:p>
                  <a:r>
                    <a:rPr lang="en-IE">
                      <a:noFill/>
                    </a:rPr>
                    <a:t> </a:t>
                  </a:r>
                </a:p>
              </p:txBody>
            </p:sp>
          </mc:Fallback>
        </mc:AlternateContent>
      </p:grpSp>
      <p:grpSp>
        <p:nvGrpSpPr>
          <p:cNvPr id="9" name="Group 8"/>
          <p:cNvGrpSpPr/>
          <p:nvPr/>
        </p:nvGrpSpPr>
        <p:grpSpPr>
          <a:xfrm>
            <a:off x="-53008" y="2870660"/>
            <a:ext cx="1029449" cy="414356"/>
            <a:chOff x="3958743" y="2881294"/>
            <a:chExt cx="1029449" cy="414356"/>
          </a:xfrm>
        </p:grpSpPr>
        <mc:AlternateContent xmlns:mc="http://schemas.openxmlformats.org/markup-compatibility/2006" xmlns:a14="http://schemas.microsoft.com/office/drawing/2010/main">
          <mc:Choice Requires="a14">
            <p:sp>
              <p:nvSpPr>
                <p:cNvPr id="7" name="Rounded Rectangle 6"/>
                <p:cNvSpPr/>
                <p:nvPr/>
              </p:nvSpPr>
              <p:spPr>
                <a:xfrm>
                  <a:off x="4067944" y="2926318"/>
                  <a:ext cx="852884" cy="369332"/>
                </a:xfrm>
                <a:prstGeom prst="round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IE" b="0" i="1" smtClean="0">
                            <a:latin typeface="Cambria Math"/>
                          </a:rPr>
                          <m:t>55</m:t>
                        </m:r>
                      </m:oMath>
                    </m:oMathPara>
                  </a14:m>
                  <a:endParaRPr lang="en-IE" dirty="0"/>
                </a:p>
              </p:txBody>
            </p:sp>
          </mc:Choice>
          <mc:Fallback xmlns="">
            <p:sp>
              <p:nvSpPr>
                <p:cNvPr id="7" name="Rounded Rectangle 6"/>
                <p:cNvSpPr>
                  <a:spLocks noRot="1" noChangeAspect="1" noMove="1" noResize="1" noEditPoints="1" noAdjustHandles="1" noChangeArrowheads="1" noChangeShapeType="1" noTextEdit="1"/>
                </p:cNvSpPr>
                <p:nvPr/>
              </p:nvSpPr>
              <p:spPr>
                <a:xfrm>
                  <a:off x="4067944" y="2926318"/>
                  <a:ext cx="852884" cy="369332"/>
                </a:xfrm>
                <a:prstGeom prst="roundRect">
                  <a:avLst/>
                </a:prstGeom>
                <a:blipFill rotWithShape="1">
                  <a:blip r:embed="rId6"/>
                  <a:stretch>
                    <a:fillRect/>
                  </a:stretch>
                </a:blipFill>
                <a:ln>
                  <a:solidFill>
                    <a:srgbClr val="990033"/>
                  </a:solidFill>
                </a:ln>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958743" y="2881294"/>
                  <a:ext cx="1029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IE" b="0" i="1" smtClean="0">
                            <a:latin typeface="Cambria Math"/>
                          </a:rPr>
                          <m:t>94</m:t>
                        </m:r>
                        <m:r>
                          <a:rPr lang="en-IE" b="0" i="1" smtClean="0">
                            <a:latin typeface="Cambria Math"/>
                            <a:ea typeface="Cambria Math"/>
                          </a:rPr>
                          <m:t>×33</m:t>
                        </m:r>
                      </m:oMath>
                    </m:oMathPara>
                  </a14:m>
                  <a:endParaRPr lang="en-IE" dirty="0"/>
                </a:p>
              </p:txBody>
            </p:sp>
          </mc:Choice>
          <mc:Fallback xmlns="">
            <p:sp>
              <p:nvSpPr>
                <p:cNvPr id="8" name="TextBox 7"/>
                <p:cNvSpPr txBox="1">
                  <a:spLocks noRot="1" noChangeAspect="1" noMove="1" noResize="1" noEditPoints="1" noAdjustHandles="1" noChangeArrowheads="1" noChangeShapeType="1" noTextEdit="1"/>
                </p:cNvSpPr>
                <p:nvPr/>
              </p:nvSpPr>
              <p:spPr>
                <a:xfrm>
                  <a:off x="3958743" y="2881294"/>
                  <a:ext cx="1029449" cy="369332"/>
                </a:xfrm>
                <a:prstGeom prst="rect">
                  <a:avLst/>
                </a:prstGeom>
                <a:blipFill rotWithShape="1">
                  <a:blip r:embed="rId7"/>
                  <a:stretch>
                    <a:fillRect/>
                  </a:stretch>
                </a:blipFill>
              </p:spPr>
              <p:txBody>
                <a:bodyPr/>
                <a:lstStyle/>
                <a:p>
                  <a:r>
                    <a:rPr lang="en-IE">
                      <a:noFill/>
                    </a:rPr>
                    <a:t> </a:t>
                  </a:r>
                </a:p>
              </p:txBody>
            </p:sp>
          </mc:Fallback>
        </mc:AlternateContent>
      </p:grpSp>
      <p:sp>
        <p:nvSpPr>
          <p:cNvPr id="12" name="Isosceles Triangle 11"/>
          <p:cNvSpPr/>
          <p:nvPr/>
        </p:nvSpPr>
        <p:spPr>
          <a:xfrm>
            <a:off x="-7165304" y="4808243"/>
            <a:ext cx="648072" cy="64807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p:cNvSpPr/>
          <p:nvPr/>
        </p:nvSpPr>
        <p:spPr>
          <a:xfrm>
            <a:off x="1742795" y="405102"/>
            <a:ext cx="4896544" cy="5033026"/>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21" name="Group 20"/>
          <p:cNvGrpSpPr/>
          <p:nvPr/>
        </p:nvGrpSpPr>
        <p:grpSpPr>
          <a:xfrm>
            <a:off x="1979712" y="3596781"/>
            <a:ext cx="7164288" cy="1535498"/>
            <a:chOff x="1979712" y="3596781"/>
            <a:chExt cx="7164288" cy="1535498"/>
          </a:xfrm>
        </p:grpSpPr>
        <p:sp>
          <p:nvSpPr>
            <p:cNvPr id="15" name="Oval 14"/>
            <p:cNvSpPr/>
            <p:nvPr/>
          </p:nvSpPr>
          <p:spPr>
            <a:xfrm>
              <a:off x="4644008" y="3770414"/>
              <a:ext cx="1569085"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Box 15"/>
            <p:cNvSpPr txBox="1"/>
            <p:nvPr/>
          </p:nvSpPr>
          <p:spPr>
            <a:xfrm>
              <a:off x="6767736" y="3596781"/>
              <a:ext cx="2376264" cy="923330"/>
            </a:xfrm>
            <a:prstGeom prst="rect">
              <a:avLst/>
            </a:prstGeom>
            <a:noFill/>
          </p:spPr>
          <p:txBody>
            <a:bodyPr wrap="square" rtlCol="0">
              <a:spAutoFit/>
            </a:bodyPr>
            <a:lstStyle/>
            <a:p>
              <a:r>
                <a:rPr lang="en-IE" b="1" dirty="0" smtClean="0"/>
                <a:t>Computation error: </a:t>
              </a:r>
              <a:r>
                <a:rPr lang="en-IE" dirty="0" smtClean="0"/>
                <a:t>Student not checking work</a:t>
              </a:r>
              <a:endParaRPr lang="en-IE" dirty="0"/>
            </a:p>
          </p:txBody>
        </p:sp>
        <p:sp>
          <p:nvSpPr>
            <p:cNvPr id="11" name="Oval 10"/>
            <p:cNvSpPr/>
            <p:nvPr/>
          </p:nvSpPr>
          <p:spPr>
            <a:xfrm>
              <a:off x="1979712" y="4556215"/>
              <a:ext cx="1569085"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Tree>
    <p:extLst>
      <p:ext uri="{BB962C8B-B14F-4D97-AF65-F5344CB8AC3E}">
        <p14:creationId xmlns:p14="http://schemas.microsoft.com/office/powerpoint/2010/main" val="288198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19</a:t>
            </a:fld>
            <a:endParaRPr lang="en-IE"/>
          </a:p>
        </p:txBody>
      </p:sp>
      <p:pic>
        <p:nvPicPr>
          <p:cNvPr id="3" name="Picture 2"/>
          <p:cNvPicPr/>
          <p:nvPr/>
        </p:nvPicPr>
        <p:blipFill>
          <a:blip r:embed="rId3"/>
          <a:stretch>
            <a:fillRect/>
          </a:stretch>
        </p:blipFill>
        <p:spPr>
          <a:xfrm>
            <a:off x="0" y="0"/>
            <a:ext cx="4968552" cy="6093296"/>
          </a:xfrm>
          <a:prstGeom prst="rect">
            <a:avLst/>
          </a:prstGeom>
        </p:spPr>
      </p:pic>
      <p:grpSp>
        <p:nvGrpSpPr>
          <p:cNvPr id="8" name="Group 7"/>
          <p:cNvGrpSpPr/>
          <p:nvPr/>
        </p:nvGrpSpPr>
        <p:grpSpPr>
          <a:xfrm>
            <a:off x="5454954" y="332656"/>
            <a:ext cx="2896490" cy="1754326"/>
            <a:chOff x="5059886" y="-406"/>
            <a:chExt cx="2896490" cy="1754326"/>
          </a:xfrm>
        </p:grpSpPr>
        <mc:AlternateContent xmlns:mc="http://schemas.openxmlformats.org/markup-compatibility/2006" xmlns:a14="http://schemas.microsoft.com/office/drawing/2010/main">
          <mc:Choice Requires="a14">
            <p:sp>
              <p:nvSpPr>
                <p:cNvPr id="4" name="TextBox 3"/>
                <p:cNvSpPr txBox="1"/>
                <p:nvPr/>
              </p:nvSpPr>
              <p:spPr>
                <a:xfrm>
                  <a:off x="5084236" y="-406"/>
                  <a:ext cx="2872140" cy="1754326"/>
                </a:xfrm>
                <a:prstGeom prst="rect">
                  <a:avLst/>
                </a:prstGeom>
                <a:noFill/>
              </p:spPr>
              <p:txBody>
                <a:bodyPr wrap="square" rtlCol="0">
                  <a:spAutoFit/>
                </a:bodyPr>
                <a:lstStyle/>
                <a:p>
                  <a:r>
                    <a:rPr lang="en-IE" b="1" dirty="0" smtClean="0"/>
                    <a:t>First row:</a:t>
                  </a:r>
                </a:p>
                <a:p>
                  <a:pPr/>
                  <a14:m>
                    <m:oMathPara xmlns:m="http://schemas.openxmlformats.org/officeDocument/2006/math">
                      <m:oMathParaPr>
                        <m:jc m:val="centerGroup"/>
                      </m:oMathParaPr>
                      <m:oMath xmlns:m="http://schemas.openxmlformats.org/officeDocument/2006/math">
                        <m:r>
                          <m:rPr>
                            <m:sty m:val="p"/>
                          </m:rPr>
                          <a:rPr lang="en-IE" b="0" i="0" smtClean="0">
                            <a:latin typeface="Cambria Math"/>
                          </a:rPr>
                          <m:t>What</m:t>
                        </m:r>
                        <m:r>
                          <a:rPr lang="en-IE" b="0" i="0" smtClean="0">
                            <a:latin typeface="Cambria Math"/>
                          </a:rPr>
                          <m:t> </m:t>
                        </m:r>
                        <m:r>
                          <m:rPr>
                            <m:sty m:val="p"/>
                          </m:rPr>
                          <a:rPr lang="en-IE" b="0" i="0" smtClean="0">
                            <a:latin typeface="Cambria Math"/>
                          </a:rPr>
                          <m:t>are</m:t>
                        </m:r>
                        <m:r>
                          <a:rPr lang="en-IE" b="0" i="0" smtClean="0">
                            <a:latin typeface="Cambria Math"/>
                          </a:rPr>
                          <m:t> </m:t>
                        </m:r>
                        <m:r>
                          <m:rPr>
                            <m:sty m:val="p"/>
                          </m:rPr>
                          <a:rPr lang="en-IE" b="0" i="0" smtClean="0">
                            <a:latin typeface="Cambria Math"/>
                          </a:rPr>
                          <m:t>the</m:t>
                        </m:r>
                        <m:r>
                          <a:rPr lang="en-IE" b="0" i="0" smtClean="0">
                            <a:latin typeface="Cambria Math"/>
                          </a:rPr>
                          <m:t> </m:t>
                        </m:r>
                        <m:r>
                          <m:rPr>
                            <m:sty m:val="p"/>
                          </m:rPr>
                          <a:rPr lang="en-IE" b="0" i="0" smtClean="0">
                            <a:latin typeface="Cambria Math"/>
                          </a:rPr>
                          <m:t>factors</m:t>
                        </m:r>
                        <m:r>
                          <a:rPr lang="en-IE" b="0" i="0" smtClean="0">
                            <a:latin typeface="Cambria Math"/>
                          </a:rPr>
                          <m:t> </m:t>
                        </m:r>
                        <m:r>
                          <m:rPr>
                            <m:sty m:val="p"/>
                          </m:rPr>
                          <a:rPr lang="en-IE" b="0" i="0" smtClean="0">
                            <a:latin typeface="Cambria Math"/>
                          </a:rPr>
                          <m:t>of</m:t>
                        </m:r>
                        <m:r>
                          <a:rPr lang="en-IE" b="0" i="0" smtClean="0">
                            <a:latin typeface="Cambria Math"/>
                          </a:rPr>
                          <m:t> </m:t>
                        </m:r>
                      </m:oMath>
                    </m:oMathPara>
                  </a14:m>
                  <a:endParaRPr lang="en-IE" b="0" dirty="0" smtClean="0">
                    <a:latin typeface="Cambria Math"/>
                  </a:endParaRPr>
                </a:p>
                <a:p>
                  <a14:m>
                    <m:oMath xmlns:m="http://schemas.openxmlformats.org/officeDocument/2006/math">
                      <m:sSup>
                        <m:sSupPr>
                          <m:ctrlPr>
                            <a:rPr lang="en-IE" b="0" i="1" smtClean="0">
                              <a:latin typeface="Cambria Math"/>
                            </a:rPr>
                          </m:ctrlPr>
                        </m:sSupPr>
                        <m:e>
                          <m:r>
                            <a:rPr lang="en-IE" b="0" i="1" smtClean="0">
                              <a:latin typeface="Cambria Math"/>
                            </a:rPr>
                            <m:t>                     </m:t>
                          </m:r>
                          <m:r>
                            <a:rPr lang="en-IE" b="0" i="1" smtClean="0">
                              <a:latin typeface="Cambria Math"/>
                            </a:rPr>
                            <m:t>𝑥</m:t>
                          </m:r>
                        </m:e>
                        <m:sup>
                          <m:r>
                            <a:rPr lang="en-IE" b="0" i="1" smtClean="0">
                              <a:latin typeface="Cambria Math"/>
                            </a:rPr>
                            <m:t>2</m:t>
                          </m:r>
                        </m:sup>
                      </m:sSup>
                    </m:oMath>
                  </a14:m>
                  <a:r>
                    <a:rPr lang="en-IE" b="0" dirty="0" smtClean="0"/>
                    <a:t>+4x?</a:t>
                  </a:r>
                </a:p>
                <a:p>
                  <a:r>
                    <a:rPr lang="en-IE" b="1" dirty="0" smtClean="0"/>
                    <a:t>Second row</a:t>
                  </a:r>
                  <a:r>
                    <a:rPr lang="en-IE" dirty="0" smtClean="0"/>
                    <a:t>:</a:t>
                  </a:r>
                </a:p>
                <a:p>
                  <a:pPr/>
                  <a14:m>
                    <m:oMathPara xmlns:m="http://schemas.openxmlformats.org/officeDocument/2006/math">
                      <m:oMathParaPr>
                        <m:jc m:val="centerGroup"/>
                      </m:oMathParaPr>
                      <m:oMath xmlns:m="http://schemas.openxmlformats.org/officeDocument/2006/math">
                        <m:r>
                          <m:rPr>
                            <m:sty m:val="p"/>
                          </m:rPr>
                          <a:rPr lang="en-IE">
                            <a:latin typeface="Cambria Math"/>
                          </a:rPr>
                          <m:t>What</m:t>
                        </m:r>
                        <m:r>
                          <a:rPr lang="en-IE">
                            <a:latin typeface="Cambria Math"/>
                          </a:rPr>
                          <m:t> </m:t>
                        </m:r>
                        <m:r>
                          <m:rPr>
                            <m:sty m:val="p"/>
                          </m:rPr>
                          <a:rPr lang="en-IE">
                            <a:latin typeface="Cambria Math"/>
                          </a:rPr>
                          <m:t>are</m:t>
                        </m:r>
                        <m:r>
                          <a:rPr lang="en-IE">
                            <a:latin typeface="Cambria Math"/>
                          </a:rPr>
                          <m:t> </m:t>
                        </m:r>
                        <m:r>
                          <m:rPr>
                            <m:sty m:val="p"/>
                          </m:rPr>
                          <a:rPr lang="en-IE">
                            <a:latin typeface="Cambria Math"/>
                          </a:rPr>
                          <m:t>the</m:t>
                        </m:r>
                        <m:r>
                          <a:rPr lang="en-IE">
                            <a:latin typeface="Cambria Math"/>
                          </a:rPr>
                          <m:t> </m:t>
                        </m:r>
                        <m:r>
                          <m:rPr>
                            <m:sty m:val="p"/>
                          </m:rPr>
                          <a:rPr lang="en-IE">
                            <a:latin typeface="Cambria Math"/>
                          </a:rPr>
                          <m:t>factors</m:t>
                        </m:r>
                        <m:r>
                          <a:rPr lang="en-IE">
                            <a:latin typeface="Cambria Math"/>
                          </a:rPr>
                          <m:t> </m:t>
                        </m:r>
                        <m:r>
                          <m:rPr>
                            <m:sty m:val="p"/>
                          </m:rPr>
                          <a:rPr lang="en-IE">
                            <a:latin typeface="Cambria Math"/>
                          </a:rPr>
                          <m:t>of</m:t>
                        </m:r>
                        <m:r>
                          <a:rPr lang="en-IE">
                            <a:latin typeface="Cambria Math"/>
                          </a:rPr>
                          <m:t> </m:t>
                        </m:r>
                      </m:oMath>
                    </m:oMathPara>
                  </a14:m>
                  <a:endParaRPr lang="en-IE" dirty="0">
                    <a:latin typeface="Cambria Math"/>
                  </a:endParaRPr>
                </a:p>
                <a:p>
                  <a:pPr/>
                  <a14:m>
                    <m:oMathPara xmlns:m="http://schemas.openxmlformats.org/officeDocument/2006/math">
                      <m:oMathParaPr>
                        <m:jc m:val="centerGroup"/>
                      </m:oMathParaPr>
                      <m:oMath xmlns:m="http://schemas.openxmlformats.org/officeDocument/2006/math">
                        <m:r>
                          <a:rPr lang="en-IE" b="0" i="1" smtClean="0">
                            <a:latin typeface="Cambria Math"/>
                          </a:rPr>
                          <m:t>𝑥</m:t>
                        </m:r>
                        <m:r>
                          <a:rPr lang="en-IE" b="0" i="1" smtClean="0">
                            <a:latin typeface="Cambria Math"/>
                          </a:rPr>
                          <m:t>+4?</m:t>
                        </m:r>
                      </m:oMath>
                    </m:oMathPara>
                  </a14:m>
                  <a:endParaRPr lang="en-IE" dirty="0"/>
                </a:p>
              </p:txBody>
            </p:sp>
          </mc:Choice>
          <mc:Fallback xmlns="">
            <p:sp>
              <p:nvSpPr>
                <p:cNvPr id="4" name="TextBox 3"/>
                <p:cNvSpPr txBox="1">
                  <a:spLocks noRot="1" noChangeAspect="1" noMove="1" noResize="1" noEditPoints="1" noAdjustHandles="1" noChangeArrowheads="1" noChangeShapeType="1" noTextEdit="1"/>
                </p:cNvSpPr>
                <p:nvPr/>
              </p:nvSpPr>
              <p:spPr>
                <a:xfrm>
                  <a:off x="5084236" y="-406"/>
                  <a:ext cx="2872140" cy="1754326"/>
                </a:xfrm>
                <a:prstGeom prst="rect">
                  <a:avLst/>
                </a:prstGeom>
                <a:blipFill rotWithShape="1">
                  <a:blip r:embed="rId6"/>
                  <a:stretch>
                    <a:fillRect l="-1911" t="-1742"/>
                  </a:stretch>
                </a:blipFill>
              </p:spPr>
              <p:txBody>
                <a:bodyPr/>
                <a:lstStyle/>
                <a:p>
                  <a:r>
                    <a:rPr lang="en-IE">
                      <a:noFill/>
                    </a:rPr>
                    <a:t> </a:t>
                  </a:r>
                </a:p>
              </p:txBody>
            </p:sp>
          </mc:Fallback>
        </mc:AlternateContent>
        <p:sp>
          <p:nvSpPr>
            <p:cNvPr id="6" name="Rounded Rectangle 5"/>
            <p:cNvSpPr/>
            <p:nvPr/>
          </p:nvSpPr>
          <p:spPr>
            <a:xfrm>
              <a:off x="5059886" y="-406"/>
              <a:ext cx="2872140" cy="1754326"/>
            </a:xfrm>
            <a:prstGeom prst="round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grpSp>
        <p:nvGrpSpPr>
          <p:cNvPr id="9" name="Group 8"/>
          <p:cNvGrpSpPr/>
          <p:nvPr/>
        </p:nvGrpSpPr>
        <p:grpSpPr>
          <a:xfrm>
            <a:off x="5455681" y="2169485"/>
            <a:ext cx="3101845" cy="1754326"/>
            <a:chOff x="6073756" y="1556792"/>
            <a:chExt cx="2300817" cy="1574553"/>
          </a:xfrm>
        </p:grpSpPr>
        <mc:AlternateContent xmlns:mc="http://schemas.openxmlformats.org/markup-compatibility/2006" xmlns:a14="http://schemas.microsoft.com/office/drawing/2010/main">
          <mc:Choice Requires="a14">
            <p:sp>
              <p:nvSpPr>
                <p:cNvPr id="5" name="TextBox 4"/>
                <p:cNvSpPr txBox="1"/>
                <p:nvPr/>
              </p:nvSpPr>
              <p:spPr>
                <a:xfrm>
                  <a:off x="6091278" y="1556792"/>
                  <a:ext cx="2283295" cy="1574553"/>
                </a:xfrm>
                <a:prstGeom prst="rect">
                  <a:avLst/>
                </a:prstGeom>
                <a:noFill/>
              </p:spPr>
              <p:txBody>
                <a:bodyPr wrap="square" rtlCol="0">
                  <a:spAutoFit/>
                </a:bodyPr>
                <a:lstStyle/>
                <a:p>
                  <a:r>
                    <a:rPr lang="en-IE" b="1" dirty="0" smtClean="0"/>
                    <a:t>First column:</a:t>
                  </a:r>
                </a:p>
                <a:p>
                  <a:pPr/>
                  <a14:m>
                    <m:oMathPara xmlns:m="http://schemas.openxmlformats.org/officeDocument/2006/math">
                      <m:oMathParaPr>
                        <m:jc m:val="centerGroup"/>
                      </m:oMathParaPr>
                      <m:oMath xmlns:m="http://schemas.openxmlformats.org/officeDocument/2006/math">
                        <m:r>
                          <m:rPr>
                            <m:sty m:val="p"/>
                          </m:rPr>
                          <a:rPr lang="en-IE">
                            <a:latin typeface="Cambria Math"/>
                          </a:rPr>
                          <m:t>What</m:t>
                        </m:r>
                        <m:r>
                          <a:rPr lang="en-IE">
                            <a:latin typeface="Cambria Math"/>
                          </a:rPr>
                          <m:t> </m:t>
                        </m:r>
                        <m:r>
                          <m:rPr>
                            <m:sty m:val="p"/>
                          </m:rPr>
                          <a:rPr lang="en-IE">
                            <a:latin typeface="Cambria Math"/>
                          </a:rPr>
                          <m:t>are</m:t>
                        </m:r>
                        <m:r>
                          <a:rPr lang="en-IE">
                            <a:latin typeface="Cambria Math"/>
                          </a:rPr>
                          <m:t> </m:t>
                        </m:r>
                        <m:r>
                          <m:rPr>
                            <m:sty m:val="p"/>
                          </m:rPr>
                          <a:rPr lang="en-IE">
                            <a:latin typeface="Cambria Math"/>
                          </a:rPr>
                          <m:t>the</m:t>
                        </m:r>
                        <m:r>
                          <a:rPr lang="en-IE">
                            <a:latin typeface="Cambria Math"/>
                          </a:rPr>
                          <m:t> </m:t>
                        </m:r>
                        <m:r>
                          <m:rPr>
                            <m:sty m:val="p"/>
                          </m:rPr>
                          <a:rPr lang="en-IE">
                            <a:latin typeface="Cambria Math"/>
                          </a:rPr>
                          <m:t>factors</m:t>
                        </m:r>
                        <m:r>
                          <a:rPr lang="en-IE">
                            <a:latin typeface="Cambria Math"/>
                          </a:rPr>
                          <m:t> </m:t>
                        </m:r>
                        <m:r>
                          <m:rPr>
                            <m:sty m:val="p"/>
                          </m:rPr>
                          <a:rPr lang="en-IE">
                            <a:latin typeface="Cambria Math"/>
                          </a:rPr>
                          <m:t>of</m:t>
                        </m:r>
                        <m:r>
                          <a:rPr lang="en-IE">
                            <a:latin typeface="Cambria Math"/>
                          </a:rPr>
                          <m:t> </m:t>
                        </m:r>
                      </m:oMath>
                    </m:oMathPara>
                  </a14:m>
                  <a:endParaRPr lang="en-IE" dirty="0">
                    <a:latin typeface="Cambria Math"/>
                  </a:endParaRPr>
                </a:p>
                <a:p>
                  <a14:m>
                    <m:oMath xmlns:m="http://schemas.openxmlformats.org/officeDocument/2006/math">
                      <m:sSup>
                        <m:sSupPr>
                          <m:ctrlPr>
                            <a:rPr lang="en-IE" b="0" i="1" dirty="0" smtClean="0">
                              <a:latin typeface="Cambria Math"/>
                            </a:rPr>
                          </m:ctrlPr>
                        </m:sSupPr>
                        <m:e>
                          <m:r>
                            <a:rPr lang="en-IE" b="0" i="1" dirty="0" smtClean="0">
                              <a:latin typeface="Cambria Math"/>
                            </a:rPr>
                            <m:t>                      </m:t>
                          </m:r>
                          <m:r>
                            <a:rPr lang="en-IE" b="0" i="1" dirty="0" smtClean="0">
                              <a:latin typeface="Cambria Math"/>
                            </a:rPr>
                            <m:t>𝑥</m:t>
                          </m:r>
                        </m:e>
                        <m:sup>
                          <m:r>
                            <a:rPr lang="en-IE" b="0" i="1" dirty="0" smtClean="0">
                              <a:latin typeface="Cambria Math"/>
                            </a:rPr>
                            <m:t>2</m:t>
                          </m:r>
                        </m:sup>
                      </m:sSup>
                      <m:r>
                        <a:rPr lang="en-IE" b="0" i="1" dirty="0" smtClean="0">
                          <a:latin typeface="Cambria Math"/>
                        </a:rPr>
                        <m:t>+1</m:t>
                      </m:r>
                      <m:r>
                        <a:rPr lang="en-IE" b="0" i="1" dirty="0" smtClean="0">
                          <a:latin typeface="Cambria Math"/>
                        </a:rPr>
                        <m:t>𝑥</m:t>
                      </m:r>
                    </m:oMath>
                  </a14:m>
                  <a:r>
                    <a:rPr lang="en-IE" b="0" dirty="0" smtClean="0"/>
                    <a:t>?</a:t>
                  </a:r>
                </a:p>
                <a:p>
                  <a:pPr/>
                  <a:r>
                    <a:rPr lang="en-IE" b="1" dirty="0" smtClean="0"/>
                    <a:t>Second column</a:t>
                  </a:r>
                  <a:r>
                    <a:rPr lang="en-IE" dirty="0" smtClean="0"/>
                    <a:t>:</a:t>
                  </a:r>
                  <a:br>
                    <a:rPr lang="en-IE" dirty="0" smtClean="0"/>
                  </a:br>
                  <a14:m>
                    <m:oMathPara xmlns:m="http://schemas.openxmlformats.org/officeDocument/2006/math">
                      <m:oMathParaPr>
                        <m:jc m:val="centerGroup"/>
                      </m:oMathParaPr>
                      <m:oMath xmlns:m="http://schemas.openxmlformats.org/officeDocument/2006/math">
                        <m:r>
                          <m:rPr>
                            <m:sty m:val="p"/>
                          </m:rPr>
                          <a:rPr lang="en-IE">
                            <a:latin typeface="Cambria Math"/>
                          </a:rPr>
                          <m:t>What</m:t>
                        </m:r>
                        <m:r>
                          <a:rPr lang="en-IE">
                            <a:latin typeface="Cambria Math"/>
                          </a:rPr>
                          <m:t> </m:t>
                        </m:r>
                        <m:r>
                          <m:rPr>
                            <m:sty m:val="p"/>
                          </m:rPr>
                          <a:rPr lang="en-IE">
                            <a:latin typeface="Cambria Math"/>
                          </a:rPr>
                          <m:t>are</m:t>
                        </m:r>
                        <m:r>
                          <a:rPr lang="en-IE">
                            <a:latin typeface="Cambria Math"/>
                          </a:rPr>
                          <m:t> </m:t>
                        </m:r>
                        <m:r>
                          <m:rPr>
                            <m:sty m:val="p"/>
                          </m:rPr>
                          <a:rPr lang="en-IE">
                            <a:latin typeface="Cambria Math"/>
                          </a:rPr>
                          <m:t>the</m:t>
                        </m:r>
                        <m:r>
                          <a:rPr lang="en-IE">
                            <a:latin typeface="Cambria Math"/>
                          </a:rPr>
                          <m:t> </m:t>
                        </m:r>
                        <m:r>
                          <m:rPr>
                            <m:sty m:val="p"/>
                          </m:rPr>
                          <a:rPr lang="en-IE">
                            <a:latin typeface="Cambria Math"/>
                          </a:rPr>
                          <m:t>factors</m:t>
                        </m:r>
                        <m:r>
                          <a:rPr lang="en-IE">
                            <a:latin typeface="Cambria Math"/>
                          </a:rPr>
                          <m:t> </m:t>
                        </m:r>
                        <m:r>
                          <m:rPr>
                            <m:sty m:val="p"/>
                          </m:rPr>
                          <a:rPr lang="en-IE">
                            <a:latin typeface="Cambria Math"/>
                          </a:rPr>
                          <m:t>of</m:t>
                        </m:r>
                        <m:r>
                          <a:rPr lang="en-IE">
                            <a:latin typeface="Cambria Math"/>
                          </a:rPr>
                          <m:t> </m:t>
                        </m:r>
                      </m:oMath>
                    </m:oMathPara>
                  </a14:m>
                  <a:endParaRPr lang="en-IE" dirty="0">
                    <a:latin typeface="Cambria Math"/>
                  </a:endParaRPr>
                </a:p>
                <a:p>
                  <a14:m>
                    <m:oMath xmlns:m="http://schemas.openxmlformats.org/officeDocument/2006/math">
                      <m:r>
                        <a:rPr lang="en-IE" b="0" i="1" smtClean="0">
                          <a:latin typeface="Cambria Math"/>
                        </a:rPr>
                        <m:t>                      4</m:t>
                      </m:r>
                      <m:r>
                        <a:rPr lang="en-IE" b="0" i="1" smtClean="0">
                          <a:latin typeface="Cambria Math"/>
                        </a:rPr>
                        <m:t>𝑥</m:t>
                      </m:r>
                      <m:r>
                        <a:rPr lang="en-IE" b="0" i="1" smtClean="0">
                          <a:latin typeface="Cambria Math"/>
                        </a:rPr>
                        <m:t>+4</m:t>
                      </m:r>
                    </m:oMath>
                  </a14:m>
                  <a:r>
                    <a:rPr lang="en-IE" dirty="0" smtClean="0"/>
                    <a:t>?</a:t>
                  </a:r>
                  <a:endParaRPr lang="en-IE" dirty="0"/>
                </a:p>
              </p:txBody>
            </p:sp>
          </mc:Choice>
          <mc:Fallback xmlns="">
            <p:sp>
              <p:nvSpPr>
                <p:cNvPr id="5" name="TextBox 4"/>
                <p:cNvSpPr txBox="1">
                  <a:spLocks noRot="1" noChangeAspect="1" noMove="1" noResize="1" noEditPoints="1" noAdjustHandles="1" noChangeArrowheads="1" noChangeShapeType="1" noTextEdit="1"/>
                </p:cNvSpPr>
                <p:nvPr/>
              </p:nvSpPr>
              <p:spPr>
                <a:xfrm>
                  <a:off x="6091278" y="1556792"/>
                  <a:ext cx="2283295" cy="1574553"/>
                </a:xfrm>
                <a:prstGeom prst="rect">
                  <a:avLst/>
                </a:prstGeom>
                <a:blipFill rotWithShape="1">
                  <a:blip r:embed="rId7"/>
                  <a:stretch>
                    <a:fillRect l="-1782" t="-1736" b="-4514"/>
                  </a:stretch>
                </a:blipFill>
              </p:spPr>
              <p:txBody>
                <a:bodyPr/>
                <a:lstStyle/>
                <a:p>
                  <a:r>
                    <a:rPr lang="en-IE">
                      <a:noFill/>
                    </a:rPr>
                    <a:t> </a:t>
                  </a:r>
                </a:p>
              </p:txBody>
            </p:sp>
          </mc:Fallback>
        </mc:AlternateContent>
        <p:sp>
          <p:nvSpPr>
            <p:cNvPr id="7" name="Rounded Rectangle 6"/>
            <p:cNvSpPr/>
            <p:nvPr/>
          </p:nvSpPr>
          <p:spPr>
            <a:xfrm>
              <a:off x="6073756" y="1556792"/>
              <a:ext cx="2129891" cy="1574553"/>
            </a:xfrm>
            <a:prstGeom prst="roundRect">
              <a:avLst/>
            </a:prstGeom>
            <a:noFill/>
            <a:ln>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cxnSp>
        <p:nvCxnSpPr>
          <p:cNvPr id="11" name="Straight Arrow Connector 10"/>
          <p:cNvCxnSpPr/>
          <p:nvPr/>
        </p:nvCxnSpPr>
        <p:spPr>
          <a:xfrm>
            <a:off x="611560" y="1340768"/>
            <a:ext cx="1512168" cy="144016"/>
          </a:xfrm>
          <a:prstGeom prst="straightConnector1">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14230" y="2564904"/>
            <a:ext cx="1512168" cy="144016"/>
          </a:xfrm>
          <a:prstGeom prst="straightConnector1">
            <a:avLst/>
          </a:prstGeom>
          <a:ln w="508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39552" y="1052736"/>
            <a:ext cx="72008" cy="1381540"/>
          </a:xfrm>
          <a:prstGeom prst="straightConnector1">
            <a:avLst/>
          </a:prstGeom>
          <a:ln w="508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1684176" y="1183364"/>
            <a:ext cx="72008" cy="1381540"/>
          </a:xfrm>
          <a:prstGeom prst="straightConnector1">
            <a:avLst/>
          </a:prstGeom>
          <a:ln w="50800">
            <a:solidFill>
              <a:srgbClr val="0070C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24128" y="4293096"/>
            <a:ext cx="2602964" cy="369332"/>
          </a:xfrm>
          <a:prstGeom prst="rect">
            <a:avLst/>
          </a:prstGeom>
          <a:noFill/>
        </p:spPr>
        <p:txBody>
          <a:bodyPr wrap="square" rtlCol="0">
            <a:spAutoFit/>
          </a:bodyPr>
          <a:lstStyle/>
          <a:p>
            <a:r>
              <a:rPr lang="en-IE" dirty="0" smtClean="0"/>
              <a:t>Checking answers?</a:t>
            </a:r>
            <a:endParaRPr lang="en-IE" dirty="0"/>
          </a:p>
        </p:txBody>
      </p:sp>
    </p:spTree>
    <p:extLst>
      <p:ext uri="{BB962C8B-B14F-4D97-AF65-F5344CB8AC3E}">
        <p14:creationId xmlns:p14="http://schemas.microsoft.com/office/powerpoint/2010/main" val="246447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up)">
                                      <p:cBhvr>
                                        <p:cTn id="30"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u="none" dirty="0" smtClean="0"/>
              <a:t>Wexford Vocational College</a:t>
            </a:r>
            <a:endParaRPr lang="en-IE" u="none" dirty="0"/>
          </a:p>
        </p:txBody>
      </p:sp>
      <p:sp>
        <p:nvSpPr>
          <p:cNvPr id="3" name="Content Placeholder 2"/>
          <p:cNvSpPr>
            <a:spLocks noGrp="1"/>
          </p:cNvSpPr>
          <p:nvPr>
            <p:ph idx="1"/>
          </p:nvPr>
        </p:nvSpPr>
        <p:spPr/>
        <p:txBody>
          <a:bodyPr rtlCol="0" anchor="ctr">
            <a:normAutofit/>
          </a:bodyPr>
          <a:lstStyle/>
          <a:p>
            <a:pPr eaLnBrk="1" fontAlgn="auto" hangingPunct="1">
              <a:spcAft>
                <a:spcPts val="0"/>
              </a:spcAft>
              <a:buFont typeface="Arial" pitchFamily="34" charset="0"/>
              <a:buChar char="•"/>
              <a:defRPr/>
            </a:pPr>
            <a:r>
              <a:rPr lang="en-IE" b="1" dirty="0" smtClean="0"/>
              <a:t>Team members: </a:t>
            </a:r>
          </a:p>
          <a:p>
            <a:pPr marL="0" indent="0" algn="ctr" eaLnBrk="1" fontAlgn="auto" hangingPunct="1">
              <a:spcAft>
                <a:spcPts val="0"/>
              </a:spcAft>
              <a:buNone/>
              <a:defRPr/>
            </a:pPr>
            <a:r>
              <a:rPr lang="en-IE" b="1" dirty="0">
                <a:latin typeface="Script MT Bold" pitchFamily="66" charset="0"/>
              </a:rPr>
              <a:t> </a:t>
            </a:r>
            <a:r>
              <a:rPr lang="en-IE" b="1" dirty="0" smtClean="0">
                <a:latin typeface="Script MT Bold" pitchFamily="66" charset="0"/>
              </a:rPr>
              <a:t>   Annabel Devereux and Sarah Gallagher</a:t>
            </a:r>
            <a:br>
              <a:rPr lang="en-IE" b="1" dirty="0" smtClean="0">
                <a:latin typeface="Script MT Bold" pitchFamily="66" charset="0"/>
              </a:rPr>
            </a:br>
            <a:endParaRPr lang="en-IE" b="1" dirty="0" smtClean="0">
              <a:latin typeface="Script MT Bold" pitchFamily="66" charset="0"/>
            </a:endParaRPr>
          </a:p>
          <a:p>
            <a:pPr eaLnBrk="1" fontAlgn="auto" hangingPunct="1">
              <a:spcAft>
                <a:spcPts val="0"/>
              </a:spcAft>
              <a:buFont typeface="Arial" pitchFamily="34" charset="0"/>
              <a:buChar char="•"/>
              <a:defRPr/>
            </a:pPr>
            <a:r>
              <a:rPr lang="en-IE" b="1" dirty="0" smtClean="0"/>
              <a:t>Class:</a:t>
            </a:r>
            <a:r>
              <a:rPr lang="en-IE" dirty="0" smtClean="0"/>
              <a:t>  First year </a:t>
            </a:r>
            <a:br>
              <a:rPr lang="en-IE" dirty="0" smtClean="0"/>
            </a:br>
            <a:endParaRPr lang="en-IE" dirty="0" smtClean="0"/>
          </a:p>
          <a:p>
            <a:pPr eaLnBrk="1" fontAlgn="auto" hangingPunct="1">
              <a:spcAft>
                <a:spcPts val="0"/>
              </a:spcAft>
              <a:buFont typeface="Arial" pitchFamily="34" charset="0"/>
              <a:buChar char="•"/>
              <a:defRPr/>
            </a:pPr>
            <a:r>
              <a:rPr lang="en-IE" b="1" dirty="0" smtClean="0"/>
              <a:t>Title:</a:t>
            </a:r>
            <a:r>
              <a:rPr lang="en-IE" dirty="0" smtClean="0"/>
              <a:t>  “Use of the array model in first year”</a:t>
            </a:r>
          </a:p>
          <a:p>
            <a:pPr eaLnBrk="1" fontAlgn="auto" hangingPunct="1">
              <a:spcAft>
                <a:spcPts val="0"/>
              </a:spcAft>
              <a:buFont typeface="Arial" pitchFamily="34" charset="0"/>
              <a:buChar char="•"/>
              <a:defRPr/>
            </a:pPr>
            <a:endParaRPr lang="en-IE" dirty="0"/>
          </a:p>
        </p:txBody>
      </p:sp>
      <p:sp>
        <p:nvSpPr>
          <p:cNvPr id="2" name="Slide Number Placeholder 1"/>
          <p:cNvSpPr>
            <a:spLocks noGrp="1"/>
          </p:cNvSpPr>
          <p:nvPr>
            <p:ph type="sldNum" sz="quarter" idx="12"/>
          </p:nvPr>
        </p:nvSpPr>
        <p:spPr/>
        <p:txBody>
          <a:bodyPr/>
          <a:lstStyle/>
          <a:p>
            <a:pPr>
              <a:defRPr/>
            </a:pPr>
            <a:fld id="{C4C1159C-7C80-4703-B1BC-9371318591D3}" type="slidenum">
              <a:rPr lang="en-IE" smtClean="0"/>
              <a:pPr>
                <a:defRPr/>
              </a:pPr>
              <a:t>2</a:t>
            </a:fld>
            <a:endParaRPr lang="en-IE"/>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6015"/>
          <a:stretch/>
        </p:blipFill>
        <p:spPr bwMode="auto">
          <a:xfrm>
            <a:off x="539553" y="0"/>
            <a:ext cx="8604448"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20</a:t>
            </a:fld>
            <a:endParaRPr lang="en-IE"/>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45" t="6094" r="18181"/>
          <a:stretch/>
        </p:blipFill>
        <p:spPr bwMode="auto">
          <a:xfrm>
            <a:off x="-151793" y="1113182"/>
            <a:ext cx="4968552" cy="426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69505" y="980728"/>
            <a:ext cx="4562535" cy="43924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Oval 3"/>
          <p:cNvSpPr/>
          <p:nvPr/>
        </p:nvSpPr>
        <p:spPr>
          <a:xfrm>
            <a:off x="3563888" y="1232756"/>
            <a:ext cx="151216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p:cNvSpPr txBox="1"/>
          <p:nvPr/>
        </p:nvSpPr>
        <p:spPr>
          <a:xfrm>
            <a:off x="5150599" y="1565791"/>
            <a:ext cx="3922869" cy="2308324"/>
          </a:xfrm>
          <a:prstGeom prst="rect">
            <a:avLst/>
          </a:prstGeom>
          <a:noFill/>
        </p:spPr>
        <p:txBody>
          <a:bodyPr wrap="none" rtlCol="0">
            <a:spAutoFit/>
          </a:bodyPr>
          <a:lstStyle/>
          <a:p>
            <a:pPr marL="285750" indent="-285750">
              <a:buFont typeface="Arial" panose="020B0604020202020204" pitchFamily="34" charset="0"/>
              <a:buChar char="•"/>
            </a:pPr>
            <a:r>
              <a:rPr lang="en-IE" dirty="0" smtClean="0"/>
              <a:t>Student </a:t>
            </a:r>
            <a:r>
              <a:rPr lang="en-IE" b="1" dirty="0" smtClean="0"/>
              <a:t>initially ignores (-) sign </a:t>
            </a:r>
          </a:p>
          <a:p>
            <a:r>
              <a:rPr lang="en-IE" dirty="0" smtClean="0"/>
              <a:t>     but then corrects this.</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smtClean="0"/>
              <a:t>Student is </a:t>
            </a:r>
            <a:r>
              <a:rPr lang="en-IE" b="1" dirty="0" smtClean="0"/>
              <a:t>not writing down the</a:t>
            </a:r>
          </a:p>
          <a:p>
            <a:r>
              <a:rPr lang="en-IE" b="1" dirty="0" smtClean="0"/>
              <a:t>     question</a:t>
            </a:r>
          </a:p>
          <a:p>
            <a:endParaRPr lang="en-IE" dirty="0"/>
          </a:p>
          <a:p>
            <a:pPr marL="285750" indent="-285750">
              <a:buFont typeface="Arial" panose="020B0604020202020204" pitchFamily="34" charset="0"/>
              <a:buChar char="•"/>
            </a:pPr>
            <a:r>
              <a:rPr lang="en-IE" dirty="0" smtClean="0"/>
              <a:t>Not checking answers</a:t>
            </a:r>
            <a:br>
              <a:rPr lang="en-IE" dirty="0" smtClean="0"/>
            </a:br>
            <a:endParaRPr lang="en-IE" dirty="0"/>
          </a:p>
        </p:txBody>
      </p:sp>
      <p:sp>
        <p:nvSpPr>
          <p:cNvPr id="7" name="Oval 6"/>
          <p:cNvSpPr/>
          <p:nvPr/>
        </p:nvSpPr>
        <p:spPr>
          <a:xfrm>
            <a:off x="3529879" y="2348880"/>
            <a:ext cx="151216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896969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229600" cy="1143000"/>
          </a:xfrm>
        </p:spPr>
        <p:txBody>
          <a:bodyPr/>
          <a:lstStyle/>
          <a:p>
            <a:r>
              <a:rPr lang="en-IE" dirty="0" smtClean="0"/>
              <a:t>Motivation and Social Behaviour</a:t>
            </a:r>
            <a:endParaRPr lang="en-IE" dirty="0"/>
          </a:p>
        </p:txBody>
      </p:sp>
      <p:sp>
        <p:nvSpPr>
          <p:cNvPr id="3" name="Content Placeholder 2"/>
          <p:cNvSpPr>
            <a:spLocks noGrp="1"/>
          </p:cNvSpPr>
          <p:nvPr>
            <p:ph idx="1"/>
          </p:nvPr>
        </p:nvSpPr>
        <p:spPr>
          <a:xfrm>
            <a:off x="467544" y="1340768"/>
            <a:ext cx="8445624" cy="4968552"/>
          </a:xfrm>
        </p:spPr>
        <p:txBody>
          <a:bodyPr/>
          <a:lstStyle/>
          <a:p>
            <a:r>
              <a:rPr lang="en-IE" sz="2400" b="1" dirty="0" smtClean="0"/>
              <a:t>Students  discussed </a:t>
            </a:r>
            <a:r>
              <a:rPr lang="en-IE" sz="2400" dirty="0" smtClean="0"/>
              <a:t>the activity with each other in their groups  – “Why did you do that?”, “What did you get for that?” etc.</a:t>
            </a:r>
            <a:br>
              <a:rPr lang="en-IE" sz="2400" dirty="0" smtClean="0"/>
            </a:br>
            <a:endParaRPr lang="en-IE" sz="2400" dirty="0" smtClean="0"/>
          </a:p>
          <a:p>
            <a:r>
              <a:rPr lang="en-IE" sz="2400" dirty="0" smtClean="0"/>
              <a:t>Students tended to </a:t>
            </a:r>
            <a:r>
              <a:rPr lang="en-IE" sz="2400" b="1" i="1" dirty="0" smtClean="0"/>
              <a:t>ask questions of each other </a:t>
            </a:r>
            <a:r>
              <a:rPr lang="en-IE" sz="2400" b="1" dirty="0" smtClean="0"/>
              <a:t> </a:t>
            </a:r>
            <a:r>
              <a:rPr lang="en-IE" sz="2400" dirty="0" smtClean="0"/>
              <a:t>before asking the teacher when working in groups.</a:t>
            </a:r>
            <a:br>
              <a:rPr lang="en-IE" sz="2400" dirty="0" smtClean="0"/>
            </a:br>
            <a:endParaRPr lang="en-IE" sz="2400" dirty="0" smtClean="0"/>
          </a:p>
          <a:p>
            <a:r>
              <a:rPr lang="en-IE" sz="2400" dirty="0" smtClean="0"/>
              <a:t>All students were </a:t>
            </a:r>
            <a:r>
              <a:rPr lang="en-IE" sz="2400" b="1" dirty="0" smtClean="0"/>
              <a:t>engaged</a:t>
            </a:r>
            <a:r>
              <a:rPr lang="en-IE" sz="2400" dirty="0" smtClean="0"/>
              <a:t> with the activities.</a:t>
            </a:r>
          </a:p>
          <a:p>
            <a:r>
              <a:rPr lang="en-IE" sz="2400" dirty="0" smtClean="0"/>
              <a:t>Students were encouraged by the fact that </a:t>
            </a:r>
            <a:r>
              <a:rPr lang="en-IE" sz="2400" b="1" dirty="0" smtClean="0"/>
              <a:t>they could achieve</a:t>
            </a:r>
            <a:r>
              <a:rPr lang="en-IE" sz="2400" dirty="0" smtClean="0"/>
              <a:t>.</a:t>
            </a:r>
            <a:r>
              <a:rPr lang="en-IE" sz="2400" b="1" dirty="0" smtClean="0"/>
              <a:t/>
            </a:r>
            <a:br>
              <a:rPr lang="en-IE" sz="2400" b="1" dirty="0" smtClean="0"/>
            </a:br>
            <a:endParaRPr lang="en-IE" sz="2400" b="1" dirty="0" smtClean="0"/>
          </a:p>
          <a:p>
            <a:r>
              <a:rPr lang="en-IE" sz="2400" dirty="0" smtClean="0"/>
              <a:t>With encouragement, students used </a:t>
            </a:r>
            <a:r>
              <a:rPr lang="en-IE" sz="2400" b="1" dirty="0" smtClean="0"/>
              <a:t>correct terminology</a:t>
            </a:r>
            <a:r>
              <a:rPr lang="en-IE" sz="2400" dirty="0" smtClean="0"/>
              <a:t>.</a:t>
            </a:r>
          </a:p>
          <a:p>
            <a:r>
              <a:rPr lang="en-IE" sz="2400" dirty="0" smtClean="0"/>
              <a:t>Students began to find it </a:t>
            </a:r>
            <a:r>
              <a:rPr lang="en-IE" sz="2400" b="1" dirty="0" smtClean="0"/>
              <a:t>a bit tedious </a:t>
            </a:r>
            <a:r>
              <a:rPr lang="en-IE" sz="2400" dirty="0" smtClean="0"/>
              <a:t>to have to draw the model every time:  opportune time to look for patterns!</a:t>
            </a:r>
          </a:p>
          <a:p>
            <a:endParaRPr lang="en-IE" sz="2800" dirty="0" smtClean="0"/>
          </a:p>
          <a:p>
            <a:endParaRPr lang="en-IE" sz="2800" dirty="0" smtClean="0"/>
          </a:p>
          <a:p>
            <a:endParaRPr lang="en-IE" dirty="0" smtClean="0"/>
          </a:p>
          <a:p>
            <a:endParaRPr lang="en-IE" dirty="0"/>
          </a:p>
        </p:txBody>
      </p:sp>
      <p:sp>
        <p:nvSpPr>
          <p:cNvPr id="4" name="Slide Number Placeholder 3"/>
          <p:cNvSpPr>
            <a:spLocks noGrp="1"/>
          </p:cNvSpPr>
          <p:nvPr>
            <p:ph type="sldNum" sz="quarter" idx="12"/>
          </p:nvPr>
        </p:nvSpPr>
        <p:spPr/>
        <p:txBody>
          <a:bodyPr/>
          <a:lstStyle/>
          <a:p>
            <a:pPr>
              <a:defRPr/>
            </a:pPr>
            <a:fld id="{F887DBCE-88E3-479E-BE8F-A30AF07B032C}" type="slidenum">
              <a:rPr lang="en-IE" smtClean="0"/>
              <a:pPr>
                <a:defRPr/>
              </a:pPr>
              <a:t>21</a:t>
            </a:fld>
            <a:endParaRPr lang="en-IE"/>
          </a:p>
        </p:txBody>
      </p:sp>
    </p:spTree>
    <p:extLst>
      <p:ext uri="{BB962C8B-B14F-4D97-AF65-F5344CB8AC3E}">
        <p14:creationId xmlns:p14="http://schemas.microsoft.com/office/powerpoint/2010/main" val="4911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5000"/>
            <a:ext cx="7704856" cy="1152128"/>
          </a:xfrm>
          <a:ln>
            <a:miter lim="800000"/>
            <a:headEnd/>
            <a:tailEnd/>
          </a:ln>
          <a:extLst/>
        </p:spPr>
        <p:txBody>
          <a:bodyPr rtlCol="0">
            <a:noAutofit/>
          </a:bodyPr>
          <a:lstStyle/>
          <a:p>
            <a:pPr eaLnBrk="1" fontAlgn="auto" hangingPunct="1">
              <a:spcAft>
                <a:spcPts val="0"/>
              </a:spcAft>
              <a:defRPr/>
            </a:pPr>
            <a:r>
              <a:rPr lang="en-IE" b="1" u="none" dirty="0" smtClean="0"/>
              <a:t>Student </a:t>
            </a:r>
            <a:r>
              <a:rPr lang="en-IE" b="1" u="none" dirty="0"/>
              <a:t>U</a:t>
            </a:r>
            <a:r>
              <a:rPr lang="en-IE" b="1" u="none" dirty="0" smtClean="0"/>
              <a:t>nderstanding</a:t>
            </a:r>
            <a:endParaRPr lang="en-IE" b="1" u="none" dirty="0"/>
          </a:p>
        </p:txBody>
      </p:sp>
      <p:sp>
        <p:nvSpPr>
          <p:cNvPr id="3" name="Content Placeholder 2"/>
          <p:cNvSpPr>
            <a:spLocks noGrp="1"/>
          </p:cNvSpPr>
          <p:nvPr>
            <p:ph idx="1"/>
          </p:nvPr>
        </p:nvSpPr>
        <p:spPr>
          <a:xfrm>
            <a:off x="539552" y="980728"/>
            <a:ext cx="8604448" cy="5328592"/>
          </a:xfrm>
        </p:spPr>
        <p:txBody>
          <a:bodyPr rtlCol="0">
            <a:normAutofit fontScale="32500" lnSpcReduction="20000"/>
          </a:bodyPr>
          <a:lstStyle/>
          <a:p>
            <a:pPr marL="0" indent="0" eaLnBrk="1" fontAlgn="auto" hangingPunct="1">
              <a:spcAft>
                <a:spcPts val="0"/>
              </a:spcAft>
              <a:buNone/>
              <a:defRPr/>
            </a:pPr>
            <a:r>
              <a:rPr lang="en-IE" sz="9600" b="1" dirty="0" smtClean="0"/>
              <a:t>What we learned about the way different students understand the content of this topic:</a:t>
            </a:r>
            <a:br>
              <a:rPr lang="en-IE" sz="9600" b="1" dirty="0" smtClean="0"/>
            </a:br>
            <a:endParaRPr lang="en-IE" sz="9600" b="1" dirty="0" smtClean="0"/>
          </a:p>
          <a:p>
            <a:pPr lvl="1" eaLnBrk="1" fontAlgn="auto" hangingPunct="1">
              <a:spcAft>
                <a:spcPts val="0"/>
              </a:spcAft>
              <a:buFont typeface="Arial" pitchFamily="34" charset="0"/>
              <a:buChar char="•"/>
              <a:defRPr/>
            </a:pPr>
            <a:r>
              <a:rPr lang="en-IE" sz="7200" dirty="0" smtClean="0"/>
              <a:t>The </a:t>
            </a:r>
            <a:r>
              <a:rPr lang="en-IE" sz="7200" b="1" dirty="0"/>
              <a:t>visual array model</a:t>
            </a:r>
            <a:r>
              <a:rPr lang="en-IE" sz="7200" dirty="0"/>
              <a:t>, linked to area, helped students to </a:t>
            </a:r>
            <a:r>
              <a:rPr lang="en-IE" sz="7200" b="1" dirty="0"/>
              <a:t>make sense </a:t>
            </a:r>
            <a:r>
              <a:rPr lang="en-IE" sz="7200" dirty="0"/>
              <a:t>of what they had previously seen as a series of </a:t>
            </a:r>
            <a:r>
              <a:rPr lang="en-IE" sz="7200" dirty="0" smtClean="0"/>
              <a:t>steps</a:t>
            </a:r>
          </a:p>
          <a:p>
            <a:pPr marL="457200" lvl="1" indent="0" eaLnBrk="1" fontAlgn="auto" hangingPunct="1">
              <a:spcAft>
                <a:spcPts val="0"/>
              </a:spcAft>
              <a:buNone/>
              <a:defRPr/>
            </a:pPr>
            <a:endParaRPr lang="en-IE" sz="7200" dirty="0"/>
          </a:p>
          <a:p>
            <a:pPr lvl="1" eaLnBrk="1" fontAlgn="auto" hangingPunct="1">
              <a:spcAft>
                <a:spcPts val="0"/>
              </a:spcAft>
              <a:buFont typeface="Arial" pitchFamily="34" charset="0"/>
              <a:buChar char="•"/>
              <a:defRPr/>
            </a:pPr>
            <a:r>
              <a:rPr lang="en-IE" sz="7200" b="1" dirty="0"/>
              <a:t>Confidence building </a:t>
            </a:r>
            <a:r>
              <a:rPr lang="en-IE" sz="7200" dirty="0"/>
              <a:t>was required throughout the </a:t>
            </a:r>
            <a:r>
              <a:rPr lang="en-IE" sz="7200" dirty="0" smtClean="0"/>
              <a:t>lesson</a:t>
            </a:r>
            <a:r>
              <a:rPr lang="en-IE" sz="7200" dirty="0"/>
              <a:t>.</a:t>
            </a:r>
            <a:r>
              <a:rPr lang="en-IE" sz="7200" dirty="0" smtClean="0"/>
              <a:t> </a:t>
            </a:r>
            <a:br>
              <a:rPr lang="en-IE" sz="7200" dirty="0" smtClean="0"/>
            </a:br>
            <a:r>
              <a:rPr lang="en-IE" sz="7200" dirty="0" smtClean="0"/>
              <a:t>Making </a:t>
            </a:r>
            <a:r>
              <a:rPr lang="en-IE" sz="7200" dirty="0"/>
              <a:t>sense of the skill  and achieving success helped to build </a:t>
            </a:r>
            <a:r>
              <a:rPr lang="en-IE" sz="7200" dirty="0" smtClean="0"/>
              <a:t>that confidence.</a:t>
            </a:r>
          </a:p>
          <a:p>
            <a:pPr marL="457200" lvl="1" indent="0" eaLnBrk="1" fontAlgn="auto" hangingPunct="1">
              <a:spcAft>
                <a:spcPts val="0"/>
              </a:spcAft>
              <a:buNone/>
              <a:defRPr/>
            </a:pPr>
            <a:endParaRPr lang="en-IE" sz="7200" dirty="0" smtClean="0"/>
          </a:p>
          <a:p>
            <a:pPr lvl="1" eaLnBrk="1" fontAlgn="auto" hangingPunct="1">
              <a:spcAft>
                <a:spcPts val="0"/>
              </a:spcAft>
              <a:buFont typeface="Arial" pitchFamily="34" charset="0"/>
              <a:buChar char="•"/>
              <a:defRPr/>
            </a:pPr>
            <a:r>
              <a:rPr lang="en-IE" sz="7200" b="1" dirty="0" smtClean="0"/>
              <a:t>Working in groups </a:t>
            </a:r>
            <a:r>
              <a:rPr lang="en-IE" sz="7200" dirty="0" smtClean="0"/>
              <a:t>helped students.  </a:t>
            </a:r>
            <a:r>
              <a:rPr lang="en-IE" sz="7200" dirty="0"/>
              <a:t>T</a:t>
            </a:r>
            <a:r>
              <a:rPr lang="en-IE" sz="7200" dirty="0" smtClean="0"/>
              <a:t>he group took on the responsibility for the learning. They could discuss, check each other’s work and support each other.</a:t>
            </a:r>
            <a:r>
              <a:rPr lang="en-IE" sz="7200" dirty="0"/>
              <a:t/>
            </a:r>
            <a:br>
              <a:rPr lang="en-IE" sz="7200" dirty="0"/>
            </a:br>
            <a:endParaRPr lang="en-IE" sz="7200" dirty="0"/>
          </a:p>
          <a:p>
            <a:pPr lvl="1" eaLnBrk="1" fontAlgn="auto" hangingPunct="1">
              <a:spcAft>
                <a:spcPts val="0"/>
              </a:spcAft>
              <a:buFont typeface="Arial" pitchFamily="34" charset="0"/>
              <a:buChar char="•"/>
              <a:defRPr/>
            </a:pPr>
            <a:endParaRPr lang="en-IE" sz="7200" dirty="0"/>
          </a:p>
          <a:p>
            <a:pPr marL="0" indent="0" eaLnBrk="1" fontAlgn="auto" hangingPunct="1">
              <a:spcAft>
                <a:spcPts val="0"/>
              </a:spcAft>
              <a:buFont typeface="Arial" pitchFamily="34" charset="0"/>
              <a:buNone/>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440ED80F-5EA3-4726-912C-0ACEDC5170BD}" type="slidenum">
              <a:rPr lang="en-IE" smtClean="0"/>
              <a:pPr>
                <a:defRPr/>
              </a:pPr>
              <a:t>22</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5000"/>
            <a:ext cx="7704856" cy="1152128"/>
          </a:xfrm>
          <a:ln>
            <a:miter lim="800000"/>
            <a:headEnd/>
            <a:tailEnd/>
          </a:ln>
          <a:extLst/>
        </p:spPr>
        <p:txBody>
          <a:bodyPr rtlCol="0">
            <a:noAutofit/>
          </a:bodyPr>
          <a:lstStyle/>
          <a:p>
            <a:pPr eaLnBrk="1" fontAlgn="auto" hangingPunct="1">
              <a:spcAft>
                <a:spcPts val="0"/>
              </a:spcAft>
              <a:defRPr/>
            </a:pPr>
            <a:r>
              <a:rPr lang="en-IE" b="1" u="none" dirty="0" smtClean="0"/>
              <a:t>Student </a:t>
            </a:r>
            <a:r>
              <a:rPr lang="en-IE" b="1" u="none" dirty="0"/>
              <a:t>U</a:t>
            </a:r>
            <a:r>
              <a:rPr lang="en-IE" b="1" u="none" dirty="0" smtClean="0"/>
              <a:t>nderstanding</a:t>
            </a:r>
            <a:endParaRPr lang="en-IE" b="1" u="none" dirty="0"/>
          </a:p>
        </p:txBody>
      </p:sp>
      <p:sp>
        <p:nvSpPr>
          <p:cNvPr id="3" name="Content Placeholder 2"/>
          <p:cNvSpPr>
            <a:spLocks noGrp="1"/>
          </p:cNvSpPr>
          <p:nvPr>
            <p:ph idx="1"/>
          </p:nvPr>
        </p:nvSpPr>
        <p:spPr>
          <a:xfrm>
            <a:off x="539552" y="980728"/>
            <a:ext cx="8604448" cy="5328592"/>
          </a:xfrm>
        </p:spPr>
        <p:txBody>
          <a:bodyPr rtlCol="0">
            <a:normAutofit fontScale="32500" lnSpcReduction="20000"/>
          </a:bodyPr>
          <a:lstStyle/>
          <a:p>
            <a:pPr marL="0" indent="0" eaLnBrk="1" fontAlgn="auto" hangingPunct="1">
              <a:spcAft>
                <a:spcPts val="0"/>
              </a:spcAft>
              <a:buNone/>
              <a:defRPr/>
            </a:pPr>
            <a:r>
              <a:rPr lang="en-IE" sz="9600" b="1" dirty="0" smtClean="0"/>
              <a:t>What we learned about the way different students understand the content of this topic:</a:t>
            </a:r>
          </a:p>
          <a:p>
            <a:pPr lvl="1" eaLnBrk="1" fontAlgn="auto" hangingPunct="1">
              <a:spcAft>
                <a:spcPts val="0"/>
              </a:spcAft>
              <a:buFont typeface="Arial" pitchFamily="34" charset="0"/>
              <a:buChar char="•"/>
              <a:defRPr/>
            </a:pPr>
            <a:r>
              <a:rPr lang="en-IE" sz="7200" dirty="0" smtClean="0"/>
              <a:t>Making </a:t>
            </a:r>
            <a:r>
              <a:rPr lang="en-IE" sz="7200" b="1" dirty="0"/>
              <a:t>the link between number and algebra </a:t>
            </a:r>
            <a:r>
              <a:rPr lang="en-IE" sz="7200" dirty="0" smtClean="0"/>
              <a:t>was the  </a:t>
            </a:r>
            <a:r>
              <a:rPr lang="en-IE" sz="7200" dirty="0"/>
              <a:t>key to  demystifying the </a:t>
            </a:r>
            <a:r>
              <a:rPr lang="en-IE" sz="7200" dirty="0" smtClean="0"/>
              <a:t>algebra.</a:t>
            </a:r>
            <a:r>
              <a:rPr lang="en-IE" sz="7200" dirty="0"/>
              <a:t/>
            </a:r>
            <a:br>
              <a:rPr lang="en-IE" sz="7200" dirty="0"/>
            </a:br>
            <a:endParaRPr lang="en-IE" sz="7200" dirty="0"/>
          </a:p>
          <a:p>
            <a:pPr lvl="1" eaLnBrk="1" fontAlgn="auto" hangingPunct="1">
              <a:spcAft>
                <a:spcPts val="0"/>
              </a:spcAft>
              <a:buFont typeface="Arial" pitchFamily="34" charset="0"/>
              <a:buChar char="•"/>
              <a:defRPr/>
            </a:pPr>
            <a:r>
              <a:rPr lang="en-IE" sz="7200" dirty="0" smtClean="0"/>
              <a:t>Using </a:t>
            </a:r>
            <a:r>
              <a:rPr lang="en-IE" sz="7200" dirty="0"/>
              <a:t>a </a:t>
            </a:r>
            <a:r>
              <a:rPr lang="en-IE" sz="7200" b="1" dirty="0"/>
              <a:t>strategy to check their work </a:t>
            </a:r>
            <a:r>
              <a:rPr lang="en-IE" sz="7200" dirty="0" smtClean="0"/>
              <a:t>would have enabled students </a:t>
            </a:r>
            <a:r>
              <a:rPr lang="en-IE" sz="7200" dirty="0"/>
              <a:t>to be more </a:t>
            </a:r>
            <a:r>
              <a:rPr lang="en-IE" sz="7200" dirty="0" smtClean="0"/>
              <a:t>independent but many did not spend the time on this. </a:t>
            </a:r>
            <a:r>
              <a:rPr lang="en-IE" sz="7200" dirty="0"/>
              <a:t/>
            </a:r>
            <a:br>
              <a:rPr lang="en-IE" sz="7200" dirty="0"/>
            </a:br>
            <a:endParaRPr lang="en-IE" sz="7200" dirty="0"/>
          </a:p>
          <a:p>
            <a:pPr lvl="1" eaLnBrk="1" fontAlgn="auto" hangingPunct="1">
              <a:spcAft>
                <a:spcPts val="0"/>
              </a:spcAft>
              <a:buFont typeface="Arial" pitchFamily="34" charset="0"/>
              <a:buChar char="•"/>
              <a:defRPr/>
            </a:pPr>
            <a:r>
              <a:rPr lang="en-IE" sz="7200" dirty="0"/>
              <a:t>Students began to </a:t>
            </a:r>
            <a:r>
              <a:rPr lang="en-IE" sz="7200" b="1" dirty="0"/>
              <a:t>use the model in a very mechanical way </a:t>
            </a:r>
            <a:r>
              <a:rPr lang="en-IE" sz="7200" dirty="0"/>
              <a:t>if not constantly </a:t>
            </a:r>
            <a:r>
              <a:rPr lang="en-IE" sz="7200" dirty="0" smtClean="0"/>
              <a:t>reminded </a:t>
            </a:r>
            <a:r>
              <a:rPr lang="en-IE" sz="7200" dirty="0"/>
              <a:t>to use mathematical symbols and equations.  </a:t>
            </a:r>
            <a:br>
              <a:rPr lang="en-IE" sz="7200" dirty="0"/>
            </a:br>
            <a:endParaRPr lang="en-IE" sz="7200" dirty="0"/>
          </a:p>
          <a:p>
            <a:pPr lvl="1" eaLnBrk="1" fontAlgn="auto" hangingPunct="1">
              <a:spcAft>
                <a:spcPts val="0"/>
              </a:spcAft>
              <a:buFont typeface="Arial" pitchFamily="34" charset="0"/>
              <a:buChar char="•"/>
              <a:defRPr/>
            </a:pPr>
            <a:r>
              <a:rPr lang="en-IE" sz="7200" dirty="0"/>
              <a:t>Some students needed to write </a:t>
            </a:r>
            <a:r>
              <a:rPr lang="en-IE" sz="7200" b="1" dirty="0"/>
              <a:t>dimensions</a:t>
            </a:r>
            <a:r>
              <a:rPr lang="en-IE" sz="7200" dirty="0"/>
              <a:t> on all parts of the </a:t>
            </a:r>
            <a:r>
              <a:rPr lang="en-IE" sz="7200" dirty="0" smtClean="0"/>
              <a:t>model.</a:t>
            </a:r>
            <a:endParaRPr lang="en-IE" sz="7200" dirty="0"/>
          </a:p>
          <a:p>
            <a:pPr marL="0" indent="0" eaLnBrk="1" fontAlgn="auto" hangingPunct="1">
              <a:spcAft>
                <a:spcPts val="0"/>
              </a:spcAft>
              <a:buFont typeface="Arial" pitchFamily="34" charset="0"/>
              <a:buNone/>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440ED80F-5EA3-4726-912C-0ACEDC5170BD}" type="slidenum">
              <a:rPr lang="en-IE" smtClean="0"/>
              <a:pPr>
                <a:defRPr/>
              </a:pPr>
              <a:t>23</a:t>
            </a:fld>
            <a:endParaRPr lang="en-IE"/>
          </a:p>
        </p:txBody>
      </p:sp>
    </p:spTree>
    <p:extLst>
      <p:ext uri="{BB962C8B-B14F-4D97-AF65-F5344CB8AC3E}">
        <p14:creationId xmlns:p14="http://schemas.microsoft.com/office/powerpoint/2010/main" val="341844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365"/>
            <a:ext cx="7931224" cy="1224136"/>
          </a:xfrm>
          <a:ln>
            <a:miter lim="800000"/>
            <a:headEnd/>
            <a:tailEnd/>
          </a:ln>
          <a:extLst/>
        </p:spPr>
        <p:txBody>
          <a:bodyPr rtlCol="0">
            <a:noAutofit/>
          </a:bodyPr>
          <a:lstStyle/>
          <a:p>
            <a:pPr eaLnBrk="1" fontAlgn="auto" hangingPunct="1">
              <a:spcAft>
                <a:spcPts val="0"/>
              </a:spcAft>
              <a:defRPr/>
            </a:pPr>
            <a:r>
              <a:rPr lang="en-IE" b="1" u="none" dirty="0" smtClean="0"/>
              <a:t>Reflections on the Lesson</a:t>
            </a:r>
            <a:endParaRPr lang="en-IE" b="1" u="none" dirty="0"/>
          </a:p>
        </p:txBody>
      </p:sp>
      <p:sp>
        <p:nvSpPr>
          <p:cNvPr id="3" name="Content Placeholder 2"/>
          <p:cNvSpPr>
            <a:spLocks noGrp="1"/>
          </p:cNvSpPr>
          <p:nvPr>
            <p:ph idx="1"/>
          </p:nvPr>
        </p:nvSpPr>
        <p:spPr>
          <a:xfrm>
            <a:off x="539552" y="1196752"/>
            <a:ext cx="8229600" cy="5069160"/>
          </a:xfrm>
        </p:spPr>
        <p:txBody>
          <a:bodyPr rtlCol="0">
            <a:normAutofit fontScale="92500" lnSpcReduction="20000"/>
          </a:bodyPr>
          <a:lstStyle/>
          <a:p>
            <a:pPr marL="0" indent="0" eaLnBrk="1" fontAlgn="auto" hangingPunct="1">
              <a:spcAft>
                <a:spcPts val="0"/>
              </a:spcAft>
              <a:buNone/>
              <a:defRPr/>
            </a:pPr>
            <a:r>
              <a:rPr lang="en-IE" b="1" dirty="0" smtClean="0"/>
              <a:t>Teaching Strategies: What we noticed about our own teaching</a:t>
            </a:r>
          </a:p>
          <a:p>
            <a:pPr lvl="1" eaLnBrk="1" fontAlgn="auto" hangingPunct="1">
              <a:spcAft>
                <a:spcPts val="0"/>
              </a:spcAft>
              <a:buFont typeface="Arial" pitchFamily="34" charset="0"/>
              <a:buChar char="•"/>
              <a:defRPr/>
            </a:pPr>
            <a:r>
              <a:rPr lang="en-IE" sz="2600" dirty="0" smtClean="0"/>
              <a:t>We </a:t>
            </a:r>
            <a:r>
              <a:rPr lang="en-IE" sz="2600" b="1" dirty="0" smtClean="0"/>
              <a:t>changed our methodology</a:t>
            </a:r>
            <a:r>
              <a:rPr lang="en-IE" sz="2600" dirty="0" smtClean="0"/>
              <a:t>: We now teach the topic of multiplying binomial expressions by beginning with a model.</a:t>
            </a:r>
          </a:p>
          <a:p>
            <a:pPr lvl="1" eaLnBrk="1" fontAlgn="auto" hangingPunct="1">
              <a:spcAft>
                <a:spcPts val="0"/>
              </a:spcAft>
              <a:buFont typeface="Arial" pitchFamily="34" charset="0"/>
              <a:buChar char="•"/>
              <a:defRPr/>
            </a:pPr>
            <a:r>
              <a:rPr lang="en-IE" sz="2600" dirty="0" smtClean="0"/>
              <a:t>We encouraged students to </a:t>
            </a:r>
            <a:r>
              <a:rPr lang="en-IE" sz="2600" b="1" dirty="0" smtClean="0"/>
              <a:t>rely on us less </a:t>
            </a:r>
            <a:r>
              <a:rPr lang="en-IE" sz="2600" dirty="0" smtClean="0"/>
              <a:t>than usual and to use the group, as well as “</a:t>
            </a:r>
            <a:r>
              <a:rPr lang="en-IE" sz="2600" i="1" dirty="0" smtClean="0"/>
              <a:t>checking strategies</a:t>
            </a:r>
            <a:r>
              <a:rPr lang="en-IE" sz="2600" dirty="0" smtClean="0"/>
              <a:t>” to see if they were right.  </a:t>
            </a:r>
          </a:p>
          <a:p>
            <a:pPr lvl="1" eaLnBrk="1" fontAlgn="auto" hangingPunct="1">
              <a:spcAft>
                <a:spcPts val="0"/>
              </a:spcAft>
              <a:buFont typeface="Arial" pitchFamily="34" charset="0"/>
              <a:buChar char="•"/>
              <a:defRPr/>
            </a:pPr>
            <a:r>
              <a:rPr lang="en-IE" sz="2600" dirty="0" smtClean="0"/>
              <a:t>We used </a:t>
            </a:r>
            <a:r>
              <a:rPr lang="en-IE" sz="2600" b="1" dirty="0" smtClean="0"/>
              <a:t>questioning and linked to prior knowledge </a:t>
            </a:r>
            <a:r>
              <a:rPr lang="en-IE" sz="2600" dirty="0" smtClean="0"/>
              <a:t>to help students construct their own learning and in some cases linked to </a:t>
            </a:r>
            <a:r>
              <a:rPr lang="en-IE" sz="2600" b="1" dirty="0" smtClean="0"/>
              <a:t>future work </a:t>
            </a:r>
            <a:r>
              <a:rPr lang="en-IE" sz="2600" dirty="0" smtClean="0"/>
              <a:t>as in asking “what are the factors of …”</a:t>
            </a:r>
          </a:p>
          <a:p>
            <a:pPr lvl="1" eaLnBrk="1" fontAlgn="auto" hangingPunct="1">
              <a:spcAft>
                <a:spcPts val="0"/>
              </a:spcAft>
              <a:buFont typeface="Arial" pitchFamily="34" charset="0"/>
              <a:buChar char="•"/>
              <a:defRPr/>
            </a:pPr>
            <a:r>
              <a:rPr lang="en-IE" sz="2600" dirty="0" smtClean="0"/>
              <a:t>We spent </a:t>
            </a:r>
            <a:r>
              <a:rPr lang="en-IE" sz="2600" b="1" dirty="0" smtClean="0"/>
              <a:t>less time showing students </a:t>
            </a:r>
            <a:r>
              <a:rPr lang="en-IE" sz="2600" dirty="0" smtClean="0"/>
              <a:t>than we would have with rules only, as they could use the model very quickly.</a:t>
            </a:r>
          </a:p>
          <a:p>
            <a:pPr lvl="1" eaLnBrk="1" fontAlgn="auto" hangingPunct="1">
              <a:spcAft>
                <a:spcPts val="0"/>
              </a:spcAft>
              <a:buFont typeface="Arial" pitchFamily="34" charset="0"/>
              <a:buChar char="•"/>
              <a:defRPr/>
            </a:pPr>
            <a:r>
              <a:rPr lang="en-IE" sz="2600" dirty="0" smtClean="0"/>
              <a:t>The </a:t>
            </a:r>
            <a:r>
              <a:rPr lang="en-IE" sz="2600" b="1" dirty="0" smtClean="0"/>
              <a:t>use  of I.T</a:t>
            </a:r>
            <a:r>
              <a:rPr lang="en-IE" sz="2600" dirty="0" smtClean="0"/>
              <a:t>. added variety and appealed to students </a:t>
            </a:r>
          </a:p>
          <a:p>
            <a:pPr lvl="1" eaLnBrk="1" fontAlgn="auto" hangingPunct="1">
              <a:spcAft>
                <a:spcPts val="0"/>
              </a:spcAft>
              <a:buFont typeface="Arial" pitchFamily="34" charset="0"/>
              <a:buChar char="•"/>
              <a:defRPr/>
            </a:pPr>
            <a:endParaRPr lang="en-IE" dirty="0" smtClean="0"/>
          </a:p>
          <a:p>
            <a:pPr lvl="1" eaLnBrk="1" fontAlgn="auto" hangingPunct="1">
              <a:spcAft>
                <a:spcPts val="0"/>
              </a:spcAft>
              <a:buFont typeface="Arial" pitchFamily="34" charset="0"/>
              <a:buChar char="•"/>
              <a:defRPr/>
            </a:pPr>
            <a:endParaRPr lang="en-IE" dirty="0" smtClean="0"/>
          </a:p>
          <a:p>
            <a:pPr lvl="1" eaLnBrk="1" fontAlgn="auto" hangingPunct="1">
              <a:spcAft>
                <a:spcPts val="0"/>
              </a:spcAft>
              <a:buFont typeface="Arial" pitchFamily="34" charset="0"/>
              <a:buChar char="•"/>
              <a:defRPr/>
            </a:pPr>
            <a:endParaRPr lang="en-IE" dirty="0" smtClean="0"/>
          </a:p>
          <a:p>
            <a:pPr marL="0" indent="0" eaLnBrk="1" fontAlgn="auto" hangingPunct="1">
              <a:spcAft>
                <a:spcPts val="0"/>
              </a:spcAft>
              <a:buFont typeface="Arial" pitchFamily="34" charset="0"/>
              <a:buNone/>
              <a:defRPr/>
            </a:pPr>
            <a:endParaRPr lang="en-IE" dirty="0" smtClean="0"/>
          </a:p>
        </p:txBody>
      </p:sp>
      <p:sp>
        <p:nvSpPr>
          <p:cNvPr id="4" name="Slide Number Placeholder 3"/>
          <p:cNvSpPr>
            <a:spLocks noGrp="1"/>
          </p:cNvSpPr>
          <p:nvPr>
            <p:ph type="sldNum" sz="quarter" idx="12"/>
          </p:nvPr>
        </p:nvSpPr>
        <p:spPr/>
        <p:txBody>
          <a:bodyPr/>
          <a:lstStyle/>
          <a:p>
            <a:pPr>
              <a:defRPr/>
            </a:pPr>
            <a:fld id="{BE5DCA4E-1579-4A31-9E5B-C320DFAAF292}" type="slidenum">
              <a:rPr lang="en-IE" smtClean="0"/>
              <a:pPr>
                <a:defRPr/>
              </a:pPr>
              <a:t>24</a:t>
            </a:fld>
            <a:endParaRPr lang="en-IE"/>
          </a:p>
        </p:txBody>
      </p:sp>
    </p:spTree>
    <p:extLst>
      <p:ext uri="{BB962C8B-B14F-4D97-AF65-F5344CB8AC3E}">
        <p14:creationId xmlns:p14="http://schemas.microsoft.com/office/powerpoint/2010/main" val="247024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2582"/>
            <a:ext cx="8229600" cy="1143000"/>
          </a:xfrm>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3" name="Content Placeholder 2"/>
          <p:cNvSpPr>
            <a:spLocks noGrp="1"/>
          </p:cNvSpPr>
          <p:nvPr>
            <p:ph idx="1"/>
          </p:nvPr>
        </p:nvSpPr>
        <p:spPr>
          <a:xfrm>
            <a:off x="467544" y="908720"/>
            <a:ext cx="8229600" cy="5256584"/>
          </a:xfrm>
        </p:spPr>
        <p:txBody>
          <a:bodyPr rtlCol="0">
            <a:normAutofit/>
          </a:bodyPr>
          <a:lstStyle/>
          <a:p>
            <a:pPr eaLnBrk="1" fontAlgn="auto" hangingPunct="1">
              <a:spcAft>
                <a:spcPts val="0"/>
              </a:spcAft>
              <a:buFont typeface="Arial" pitchFamily="34" charset="0"/>
              <a:buChar char="•"/>
              <a:defRPr/>
            </a:pPr>
            <a:r>
              <a:rPr lang="en-IE" dirty="0" smtClean="0"/>
              <a:t>Misconceptions/ Knowledge Gap</a:t>
            </a:r>
          </a:p>
          <a:p>
            <a:pPr lvl="1" eaLnBrk="1" fontAlgn="auto" hangingPunct="1">
              <a:spcAft>
                <a:spcPts val="0"/>
              </a:spcAft>
              <a:buFont typeface="Arial" pitchFamily="34" charset="0"/>
              <a:buChar char="•"/>
              <a:defRPr/>
            </a:pPr>
            <a:endParaRPr lang="en-IE" dirty="0" smtClean="0"/>
          </a:p>
        </p:txBody>
      </p:sp>
      <p:sp>
        <p:nvSpPr>
          <p:cNvPr id="4" name="Slide Number Placeholder 3"/>
          <p:cNvSpPr>
            <a:spLocks noGrp="1"/>
          </p:cNvSpPr>
          <p:nvPr>
            <p:ph type="sldNum" sz="quarter" idx="12"/>
          </p:nvPr>
        </p:nvSpPr>
        <p:spPr/>
        <p:txBody>
          <a:bodyPr/>
          <a:lstStyle/>
          <a:p>
            <a:pPr>
              <a:defRPr/>
            </a:pPr>
            <a:fld id="{34DBA26A-A1FA-4E26-979B-FA8DB0CB722D}" type="slidenum">
              <a:rPr lang="en-IE" smtClean="0"/>
              <a:pPr>
                <a:defRPr/>
              </a:pPr>
              <a:t>25</a:t>
            </a:fld>
            <a:endParaRPr lang="en-I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175" y="1378496"/>
            <a:ext cx="405765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43175" y="1412776"/>
            <a:ext cx="4057650" cy="487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3707904" y="2492896"/>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07904" y="4293096"/>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5580112" y="4617132"/>
            <a:ext cx="720080" cy="64807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8857"/>
            <a:ext cx="8229600" cy="1143000"/>
          </a:xfrm>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4" name="Slide Number Placeholder 3"/>
          <p:cNvSpPr>
            <a:spLocks noGrp="1"/>
          </p:cNvSpPr>
          <p:nvPr>
            <p:ph type="sldNum" sz="quarter" idx="12"/>
          </p:nvPr>
        </p:nvSpPr>
        <p:spPr/>
        <p:txBody>
          <a:bodyPr/>
          <a:lstStyle/>
          <a:p>
            <a:pPr>
              <a:defRPr/>
            </a:pPr>
            <a:fld id="{52191B51-29E1-4FFF-A38D-44A831953471}" type="slidenum">
              <a:rPr lang="en-IE" smtClean="0"/>
              <a:pPr>
                <a:defRPr/>
              </a:pPr>
              <a:t>26</a:t>
            </a:fld>
            <a:endParaRPr lang="en-I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650" y="1096549"/>
            <a:ext cx="331470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777157" y="1092425"/>
            <a:ext cx="3456384" cy="5219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p:cNvSpPr/>
          <p:nvPr/>
        </p:nvSpPr>
        <p:spPr>
          <a:xfrm>
            <a:off x="3499700" y="2276872"/>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5418561" y="2096108"/>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p:cNvSpPr/>
          <p:nvPr/>
        </p:nvSpPr>
        <p:spPr>
          <a:xfrm>
            <a:off x="3715724" y="4869160"/>
            <a:ext cx="72008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5210921" y="4869160"/>
            <a:ext cx="720080" cy="648072"/>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8229600" cy="1143000"/>
          </a:xfrm>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4" name="Slide Number Placeholder 3"/>
          <p:cNvSpPr>
            <a:spLocks noGrp="1"/>
          </p:cNvSpPr>
          <p:nvPr>
            <p:ph type="sldNum" sz="quarter" idx="12"/>
          </p:nvPr>
        </p:nvSpPr>
        <p:spPr/>
        <p:txBody>
          <a:bodyPr/>
          <a:lstStyle/>
          <a:p>
            <a:pPr>
              <a:defRPr/>
            </a:pPr>
            <a:fld id="{4B9A529D-19C6-4A0D-8FFC-A2FA491E72A9}" type="slidenum">
              <a:rPr lang="en-IE" smtClean="0"/>
              <a:pPr>
                <a:defRPr/>
              </a:pPr>
              <a:t>27</a:t>
            </a:fld>
            <a:endParaRPr lang="en-IE"/>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749" y="1367815"/>
            <a:ext cx="4165933" cy="4669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2843808" y="1124744"/>
            <a:ext cx="3456384" cy="5219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p:cNvSpPr/>
          <p:nvPr/>
        </p:nvSpPr>
        <p:spPr>
          <a:xfrm>
            <a:off x="5004048" y="1639077"/>
            <a:ext cx="158417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p:cNvSpPr/>
          <p:nvPr/>
        </p:nvSpPr>
        <p:spPr>
          <a:xfrm>
            <a:off x="4139952" y="4653136"/>
            <a:ext cx="2160240"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p:cNvSpPr/>
          <p:nvPr/>
        </p:nvSpPr>
        <p:spPr>
          <a:xfrm>
            <a:off x="4139952" y="2287149"/>
            <a:ext cx="576064"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p:cNvSpPr/>
          <p:nvPr/>
        </p:nvSpPr>
        <p:spPr>
          <a:xfrm>
            <a:off x="3851920" y="4641507"/>
            <a:ext cx="576064" cy="3240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smtClean="0"/>
              <a:t>Common Misconceptions</a:t>
            </a:r>
            <a:endParaRPr lang="en-IE" b="1" u="none" dirty="0"/>
          </a:p>
        </p:txBody>
      </p:sp>
      <p:sp>
        <p:nvSpPr>
          <p:cNvPr id="4" name="Slide Number Placeholder 3"/>
          <p:cNvSpPr>
            <a:spLocks noGrp="1"/>
          </p:cNvSpPr>
          <p:nvPr>
            <p:ph type="sldNum" sz="quarter" idx="12"/>
          </p:nvPr>
        </p:nvSpPr>
        <p:spPr/>
        <p:txBody>
          <a:bodyPr/>
          <a:lstStyle/>
          <a:p>
            <a:pPr>
              <a:defRPr/>
            </a:pPr>
            <a:fld id="{88077E5C-ACF8-42EA-BAF4-04CA0CAF04F6}" type="slidenum">
              <a:rPr lang="en-IE" smtClean="0"/>
              <a:pPr>
                <a:defRPr/>
              </a:pPr>
              <a:t>28</a:t>
            </a:fld>
            <a:endParaRPr lang="en-IE"/>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12776"/>
            <a:ext cx="4421453"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3568" y="1412776"/>
            <a:ext cx="4421453" cy="47525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Oval 6"/>
          <p:cNvSpPr/>
          <p:nvPr/>
        </p:nvSpPr>
        <p:spPr>
          <a:xfrm>
            <a:off x="3059832" y="1952836"/>
            <a:ext cx="1224136"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p:cNvSpPr/>
          <p:nvPr/>
        </p:nvSpPr>
        <p:spPr>
          <a:xfrm>
            <a:off x="3059832" y="4437112"/>
            <a:ext cx="432048"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Content Placeholder 5"/>
          <p:cNvSpPr>
            <a:spLocks noGrp="1"/>
          </p:cNvSpPr>
          <p:nvPr>
            <p:ph idx="1"/>
          </p:nvPr>
        </p:nvSpPr>
        <p:spPr/>
        <p:txBody>
          <a:bodyPr/>
          <a:lstStyle/>
          <a:p>
            <a:endParaRPr lang="en-IE"/>
          </a:p>
        </p:txBody>
      </p:sp>
    </p:spTree>
    <p:extLst>
      <p:ext uri="{BB962C8B-B14F-4D97-AF65-F5344CB8AC3E}">
        <p14:creationId xmlns:p14="http://schemas.microsoft.com/office/powerpoint/2010/main" val="1149860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408" y="80800"/>
            <a:ext cx="7571184" cy="1115952"/>
          </a:xfrm>
          <a:ln>
            <a:miter lim="800000"/>
            <a:headEnd/>
            <a:tailEnd/>
          </a:ln>
          <a:extLst/>
        </p:spPr>
        <p:txBody>
          <a:bodyPr rtlCol="0">
            <a:noAutofit/>
          </a:bodyPr>
          <a:lstStyle/>
          <a:p>
            <a:pPr eaLnBrk="1" fontAlgn="auto" hangingPunct="1">
              <a:spcAft>
                <a:spcPts val="0"/>
              </a:spcAft>
              <a:defRPr/>
            </a:pPr>
            <a:r>
              <a:rPr lang="en-IE" b="1" u="none" dirty="0" smtClean="0"/>
              <a:t>Addressing Misconceptions </a:t>
            </a:r>
            <a:endParaRPr lang="en-IE" b="1" u="none" dirty="0"/>
          </a:p>
        </p:txBody>
      </p:sp>
      <p:sp>
        <p:nvSpPr>
          <p:cNvPr id="3" name="Content Placeholder 2"/>
          <p:cNvSpPr>
            <a:spLocks noGrp="1"/>
          </p:cNvSpPr>
          <p:nvPr>
            <p:ph idx="1"/>
          </p:nvPr>
        </p:nvSpPr>
        <p:spPr>
          <a:xfrm>
            <a:off x="539552" y="1340768"/>
            <a:ext cx="8229600" cy="4525963"/>
          </a:xfrm>
        </p:spPr>
        <p:txBody>
          <a:bodyPr rtlCol="0">
            <a:normAutofit fontScale="70000" lnSpcReduction="20000"/>
          </a:bodyPr>
          <a:lstStyle/>
          <a:p>
            <a:pPr marL="0" indent="0" eaLnBrk="1" fontAlgn="auto" hangingPunct="1">
              <a:spcAft>
                <a:spcPts val="0"/>
              </a:spcAft>
              <a:buNone/>
              <a:defRPr/>
            </a:pPr>
            <a:r>
              <a:rPr lang="en-IE" b="1" dirty="0" smtClean="0"/>
              <a:t>Recommendations:</a:t>
            </a:r>
            <a:br>
              <a:rPr lang="en-IE" b="1" dirty="0" smtClean="0"/>
            </a:br>
            <a:endParaRPr lang="en-IE" b="1" dirty="0" smtClean="0"/>
          </a:p>
          <a:p>
            <a:pPr marL="949325" lvl="1" indent="-457200" eaLnBrk="1" fontAlgn="auto" hangingPunct="1">
              <a:spcAft>
                <a:spcPts val="0"/>
              </a:spcAft>
              <a:defRPr/>
            </a:pPr>
            <a:r>
              <a:rPr lang="en-IE" b="1" dirty="0" smtClean="0"/>
              <a:t>Check prior knowledge </a:t>
            </a:r>
            <a:r>
              <a:rPr lang="en-IE" dirty="0" smtClean="0"/>
              <a:t>before use of the array model</a:t>
            </a:r>
            <a:br>
              <a:rPr lang="en-IE" dirty="0" smtClean="0"/>
            </a:br>
            <a:endParaRPr lang="en-IE" dirty="0" smtClean="0"/>
          </a:p>
          <a:p>
            <a:pPr marL="949325" lvl="1" indent="-457200" eaLnBrk="1" fontAlgn="auto" hangingPunct="1">
              <a:spcAft>
                <a:spcPts val="0"/>
              </a:spcAft>
              <a:defRPr/>
            </a:pPr>
            <a:r>
              <a:rPr lang="en-IE" dirty="0" smtClean="0"/>
              <a:t>Tell students to always write down the question in order that they will </a:t>
            </a:r>
            <a:r>
              <a:rPr lang="en-IE" b="1" dirty="0" smtClean="0"/>
              <a:t>link this type of question to the array model</a:t>
            </a:r>
            <a:r>
              <a:rPr lang="en-IE" dirty="0" smtClean="0"/>
              <a:t> so they will know when to use it.</a:t>
            </a:r>
            <a:br>
              <a:rPr lang="en-IE" dirty="0" smtClean="0"/>
            </a:br>
            <a:endParaRPr lang="en-IE" dirty="0" smtClean="0"/>
          </a:p>
          <a:p>
            <a:pPr marL="949325" lvl="1" indent="-457200" eaLnBrk="1" fontAlgn="auto" hangingPunct="1">
              <a:spcAft>
                <a:spcPts val="0"/>
              </a:spcAft>
              <a:defRPr/>
            </a:pPr>
            <a:r>
              <a:rPr lang="en-IE" dirty="0" smtClean="0"/>
              <a:t>Tell students who have difficulty,  </a:t>
            </a:r>
            <a:r>
              <a:rPr lang="en-IE" b="1" dirty="0" smtClean="0"/>
              <a:t>to write in the dimensions on the sides of all the rectangles</a:t>
            </a:r>
            <a:r>
              <a:rPr lang="en-IE" dirty="0" smtClean="0"/>
              <a:t> which make up the model.</a:t>
            </a:r>
            <a:br>
              <a:rPr lang="en-IE" dirty="0" smtClean="0"/>
            </a:br>
            <a:endParaRPr lang="en-IE" dirty="0" smtClean="0"/>
          </a:p>
          <a:p>
            <a:pPr marL="949325" lvl="1" indent="-457200" eaLnBrk="1" fontAlgn="auto" hangingPunct="1">
              <a:spcAft>
                <a:spcPts val="0"/>
              </a:spcAft>
              <a:defRPr/>
            </a:pPr>
            <a:r>
              <a:rPr lang="en-IE" dirty="0" smtClean="0"/>
              <a:t>Possibly </a:t>
            </a:r>
            <a:r>
              <a:rPr lang="en-IE" b="1" dirty="0" smtClean="0"/>
              <a:t>confine questions to natural numbers until </a:t>
            </a:r>
            <a:r>
              <a:rPr lang="en-IE" dirty="0" smtClean="0"/>
              <a:t>students are comfortable with the model and can do questions without it.</a:t>
            </a:r>
            <a:br>
              <a:rPr lang="en-IE" dirty="0" smtClean="0"/>
            </a:br>
            <a:endParaRPr lang="en-IE" dirty="0" smtClean="0"/>
          </a:p>
          <a:p>
            <a:pPr marL="949325" lvl="1" indent="-457200" eaLnBrk="1" fontAlgn="auto" hangingPunct="1">
              <a:spcAft>
                <a:spcPts val="0"/>
              </a:spcAft>
              <a:defRPr/>
            </a:pPr>
            <a:r>
              <a:rPr lang="en-IE" dirty="0"/>
              <a:t>Ask students </a:t>
            </a:r>
            <a:r>
              <a:rPr lang="en-IE" b="1" dirty="0"/>
              <a:t>to write down what each row of the array model achieves in mathematical </a:t>
            </a:r>
            <a:r>
              <a:rPr lang="en-IE" b="1" dirty="0" smtClean="0"/>
              <a:t>language</a:t>
            </a:r>
            <a:endParaRPr lang="en-IE" b="1" dirty="0"/>
          </a:p>
        </p:txBody>
      </p:sp>
      <p:sp>
        <p:nvSpPr>
          <p:cNvPr id="4" name="Slide Number Placeholder 3"/>
          <p:cNvSpPr>
            <a:spLocks noGrp="1"/>
          </p:cNvSpPr>
          <p:nvPr>
            <p:ph type="sldNum" sz="quarter" idx="12"/>
          </p:nvPr>
        </p:nvSpPr>
        <p:spPr/>
        <p:txBody>
          <a:bodyPr/>
          <a:lstStyle/>
          <a:p>
            <a:pPr>
              <a:defRPr/>
            </a:pPr>
            <a:fld id="{6D5C8632-FC67-439E-AC35-243E60CFD9CB}" type="slidenum">
              <a:rPr lang="en-IE" smtClean="0"/>
              <a:pPr>
                <a:defRPr/>
              </a:pPr>
              <a:t>29</a:t>
            </a:fld>
            <a:endParaRPr lang="en-I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266"/>
            <a:ext cx="8229600" cy="1143000"/>
          </a:xfrm>
          <a:ln>
            <a:miter lim="800000"/>
            <a:headEnd/>
            <a:tailEnd/>
          </a:ln>
          <a:extLst/>
        </p:spPr>
        <p:txBody>
          <a:bodyPr rtlCol="0">
            <a:normAutofit/>
          </a:bodyPr>
          <a:lstStyle/>
          <a:p>
            <a:pPr eaLnBrk="1" fontAlgn="auto" hangingPunct="1">
              <a:spcAft>
                <a:spcPts val="0"/>
              </a:spcAft>
              <a:defRPr/>
            </a:pPr>
            <a:r>
              <a:rPr lang="en-IE" b="1" u="none" dirty="0" smtClean="0"/>
              <a:t>Insights into Lesson Study</a:t>
            </a:r>
            <a:endParaRPr lang="en-IE" u="none"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IE" sz="2800" b="1" dirty="0" smtClean="0"/>
              <a:t>Introduction: </a:t>
            </a:r>
            <a:r>
              <a:rPr lang="en-IE" sz="2800" dirty="0" smtClean="0"/>
              <a:t>Focus of Lesson</a:t>
            </a:r>
            <a:br>
              <a:rPr lang="en-IE" sz="2800" dirty="0" smtClean="0"/>
            </a:br>
            <a:endParaRPr lang="en-IE" sz="2800" dirty="0" smtClean="0"/>
          </a:p>
          <a:p>
            <a:pPr eaLnBrk="1" fontAlgn="auto" hangingPunct="1">
              <a:spcAft>
                <a:spcPts val="0"/>
              </a:spcAft>
              <a:buFont typeface="Arial" pitchFamily="34" charset="0"/>
              <a:buChar char="•"/>
              <a:defRPr/>
            </a:pPr>
            <a:r>
              <a:rPr lang="en-IE" sz="2800" b="1" dirty="0" smtClean="0"/>
              <a:t>Student Learning : </a:t>
            </a:r>
            <a:r>
              <a:rPr lang="en-IE" sz="2800" dirty="0" smtClean="0"/>
              <a:t>What we learned about students’ understanding based on data collected</a:t>
            </a:r>
            <a:br>
              <a:rPr lang="en-IE" sz="2800" dirty="0" smtClean="0"/>
            </a:br>
            <a:endParaRPr lang="en-IE" sz="2800" dirty="0" smtClean="0"/>
          </a:p>
          <a:p>
            <a:pPr eaLnBrk="1" fontAlgn="auto" hangingPunct="1">
              <a:spcAft>
                <a:spcPts val="0"/>
              </a:spcAft>
              <a:buFont typeface="Arial" pitchFamily="34" charset="0"/>
              <a:buChar char="•"/>
              <a:defRPr/>
            </a:pPr>
            <a:r>
              <a:rPr lang="en-IE" sz="2800" b="1" dirty="0" smtClean="0"/>
              <a:t>Teaching Strategies: </a:t>
            </a:r>
            <a:r>
              <a:rPr lang="en-IE" sz="2800" dirty="0" smtClean="0"/>
              <a:t>What we noticed about our own teaching</a:t>
            </a:r>
            <a:br>
              <a:rPr lang="en-IE" sz="2800" dirty="0" smtClean="0"/>
            </a:br>
            <a:endParaRPr lang="en-IE" sz="2800" dirty="0" smtClean="0"/>
          </a:p>
          <a:p>
            <a:pPr eaLnBrk="1" fontAlgn="auto" hangingPunct="1">
              <a:spcAft>
                <a:spcPts val="0"/>
              </a:spcAft>
              <a:buFont typeface="Arial" pitchFamily="34" charset="0"/>
              <a:buChar char="•"/>
              <a:defRPr/>
            </a:pPr>
            <a:r>
              <a:rPr lang="en-IE" sz="2800" b="1" dirty="0" smtClean="0"/>
              <a:t>Strengths &amp; Weaknesses </a:t>
            </a:r>
            <a:r>
              <a:rPr lang="en-IE" sz="2800" dirty="0" smtClean="0"/>
              <a:t>of adopting the Lesson Study process</a:t>
            </a:r>
          </a:p>
          <a:p>
            <a:pPr marL="571500" indent="-571500" eaLnBrk="1" fontAlgn="auto" hangingPunct="1">
              <a:spcAft>
                <a:spcPts val="0"/>
              </a:spcAft>
              <a:buFont typeface="+mj-lt"/>
              <a:buAutoNum type="romanUcPeriod"/>
              <a:defRPr/>
            </a:pPr>
            <a:endParaRPr lang="en-IE" dirty="0"/>
          </a:p>
        </p:txBody>
      </p:sp>
      <p:sp>
        <p:nvSpPr>
          <p:cNvPr id="4" name="Slide Number Placeholder 3"/>
          <p:cNvSpPr>
            <a:spLocks noGrp="1"/>
          </p:cNvSpPr>
          <p:nvPr>
            <p:ph type="sldNum" sz="quarter" idx="12"/>
          </p:nvPr>
        </p:nvSpPr>
        <p:spPr/>
        <p:txBody>
          <a:bodyPr/>
          <a:lstStyle/>
          <a:p>
            <a:pPr>
              <a:defRPr/>
            </a:pPr>
            <a:fld id="{D6488D1F-1DDB-4D1D-A834-76D2CCF8B41A}" type="slidenum">
              <a:rPr lang="en-IE" smtClean="0"/>
              <a:pPr>
                <a:defRPr/>
              </a:pPr>
              <a:t>3</a:t>
            </a:fld>
            <a:endParaRPr lang="en-IE"/>
          </a:p>
        </p:txBody>
      </p:sp>
    </p:spTree>
    <p:extLst>
      <p:ext uri="{BB962C8B-B14F-4D97-AF65-F5344CB8AC3E}">
        <p14:creationId xmlns:p14="http://schemas.microsoft.com/office/powerpoint/2010/main" val="45421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27384"/>
            <a:ext cx="8229600" cy="1224136"/>
          </a:xfrm>
          <a:ln>
            <a:miter lim="800000"/>
            <a:headEnd/>
            <a:tailEnd/>
          </a:ln>
          <a:extLst/>
        </p:spPr>
        <p:txBody>
          <a:bodyPr rtlCol="0">
            <a:noAutofit/>
          </a:bodyPr>
          <a:lstStyle/>
          <a:p>
            <a:pPr eaLnBrk="1" fontAlgn="auto" hangingPunct="1">
              <a:spcAft>
                <a:spcPts val="0"/>
              </a:spcAft>
              <a:defRPr/>
            </a:pPr>
            <a:r>
              <a:rPr lang="en-IE" b="1" u="none" dirty="0" smtClean="0"/>
              <a:t>Teaching Strategies</a:t>
            </a:r>
            <a:endParaRPr lang="en-IE" sz="3600" b="1" dirty="0"/>
          </a:p>
        </p:txBody>
      </p:sp>
      <p:sp>
        <p:nvSpPr>
          <p:cNvPr id="3" name="Content Placeholder 2"/>
          <p:cNvSpPr>
            <a:spLocks noGrp="1"/>
          </p:cNvSpPr>
          <p:nvPr>
            <p:ph idx="1"/>
          </p:nvPr>
        </p:nvSpPr>
        <p:spPr>
          <a:xfrm>
            <a:off x="467544" y="1556792"/>
            <a:ext cx="8229600" cy="4392488"/>
          </a:xfrm>
        </p:spPr>
        <p:txBody>
          <a:bodyPr rtlCol="0">
            <a:normAutofit fontScale="62500" lnSpcReduction="20000"/>
          </a:bodyPr>
          <a:lstStyle/>
          <a:p>
            <a:pPr marL="0" indent="0" eaLnBrk="1" fontAlgn="auto" hangingPunct="1">
              <a:spcAft>
                <a:spcPts val="0"/>
              </a:spcAft>
              <a:buFont typeface="Arial" charset="0"/>
              <a:buNone/>
              <a:defRPr/>
            </a:pPr>
            <a:r>
              <a:rPr lang="en-IE" b="1" dirty="0" smtClean="0"/>
              <a:t>     </a:t>
            </a:r>
            <a:r>
              <a:rPr lang="en-IE" sz="3500" b="1" dirty="0" smtClean="0"/>
              <a:t>What </a:t>
            </a:r>
            <a:r>
              <a:rPr lang="en-IE" sz="3500" b="1" dirty="0"/>
              <a:t>did I notice about my own </a:t>
            </a:r>
            <a:r>
              <a:rPr lang="en-IE" sz="3500" b="1" dirty="0" smtClean="0"/>
              <a:t>teaching? What was difficult?</a:t>
            </a:r>
            <a:r>
              <a:rPr lang="en-IE" b="1" dirty="0" smtClean="0"/>
              <a:t/>
            </a:r>
            <a:br>
              <a:rPr lang="en-IE" b="1" dirty="0" smtClean="0"/>
            </a:br>
            <a:endParaRPr lang="en-IE" sz="4500" dirty="0" smtClean="0"/>
          </a:p>
          <a:p>
            <a:pPr eaLnBrk="1" fontAlgn="auto" hangingPunct="1">
              <a:spcAft>
                <a:spcPts val="0"/>
              </a:spcAft>
              <a:defRPr/>
            </a:pPr>
            <a:r>
              <a:rPr lang="en-IE" dirty="0" smtClean="0"/>
              <a:t>Students were </a:t>
            </a:r>
            <a:r>
              <a:rPr lang="en-IE" b="1" dirty="0" smtClean="0"/>
              <a:t>reluctant to use the model for numbers </a:t>
            </a:r>
            <a:r>
              <a:rPr lang="en-IE" dirty="0" smtClean="0"/>
              <a:t>initially given that they had calculators. Hence we moved quite quickly to algebra.</a:t>
            </a:r>
            <a:br>
              <a:rPr lang="en-IE" dirty="0" smtClean="0"/>
            </a:br>
            <a:endParaRPr lang="en-IE" dirty="0"/>
          </a:p>
          <a:p>
            <a:pPr eaLnBrk="1" fontAlgn="auto" hangingPunct="1">
              <a:spcAft>
                <a:spcPts val="0"/>
              </a:spcAft>
              <a:buFont typeface="Arial" pitchFamily="34" charset="0"/>
              <a:buChar char="•"/>
              <a:defRPr/>
            </a:pPr>
            <a:r>
              <a:rPr lang="en-IE" dirty="0" smtClean="0"/>
              <a:t>It was difficult to get students to </a:t>
            </a:r>
            <a:r>
              <a:rPr lang="en-IE" b="1" dirty="0" smtClean="0"/>
              <a:t>write down formally </a:t>
            </a:r>
            <a:r>
              <a:rPr lang="en-IE" dirty="0" smtClean="0"/>
              <a:t>what they were doing through the use of the model, given that they had the answer from the model.</a:t>
            </a:r>
            <a:br>
              <a:rPr lang="en-IE" dirty="0" smtClean="0"/>
            </a:br>
            <a:endParaRPr lang="en-IE" dirty="0" smtClean="0"/>
          </a:p>
          <a:p>
            <a:pPr eaLnBrk="1" fontAlgn="auto" hangingPunct="1">
              <a:spcAft>
                <a:spcPts val="0"/>
              </a:spcAft>
              <a:buFont typeface="Arial" pitchFamily="34" charset="0"/>
              <a:buChar char="•"/>
              <a:defRPr/>
            </a:pPr>
            <a:r>
              <a:rPr lang="en-IE" dirty="0" smtClean="0"/>
              <a:t>Some students had to be </a:t>
            </a:r>
            <a:r>
              <a:rPr lang="en-IE" dirty="0"/>
              <a:t>reminded to </a:t>
            </a:r>
            <a:r>
              <a:rPr lang="en-IE" dirty="0" smtClean="0"/>
              <a:t> </a:t>
            </a:r>
            <a:r>
              <a:rPr lang="en-IE" b="1" dirty="0"/>
              <a:t>relate the model to the </a:t>
            </a:r>
            <a:r>
              <a:rPr lang="en-IE" b="1" dirty="0" smtClean="0"/>
              <a:t>question </a:t>
            </a:r>
            <a:r>
              <a:rPr lang="en-IE" dirty="0" smtClean="0"/>
              <a:t>and not just to mechanically fill in boxes.</a:t>
            </a:r>
            <a:br>
              <a:rPr lang="en-IE" dirty="0" smtClean="0"/>
            </a:br>
            <a:endParaRPr lang="en-IE" dirty="0" smtClean="0"/>
          </a:p>
          <a:p>
            <a:pPr eaLnBrk="1" fontAlgn="auto" hangingPunct="1">
              <a:spcAft>
                <a:spcPts val="0"/>
              </a:spcAft>
              <a:buFont typeface="Arial" pitchFamily="34" charset="0"/>
              <a:buChar char="•"/>
              <a:defRPr/>
            </a:pPr>
            <a:r>
              <a:rPr lang="en-IE" dirty="0" smtClean="0"/>
              <a:t>Some students did not willingly carry out </a:t>
            </a:r>
            <a:r>
              <a:rPr lang="en-IE" b="1" dirty="0" smtClean="0"/>
              <a:t>checks and justify </a:t>
            </a:r>
            <a:r>
              <a:rPr lang="en-IE" dirty="0" smtClean="0"/>
              <a:t>their answers.</a:t>
            </a:r>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6F2E9E0E-9CA1-4F11-A2D3-11A3079E8819}" type="slidenum">
              <a:rPr lang="en-IE" smtClean="0"/>
              <a:pPr>
                <a:defRPr/>
              </a:pPr>
              <a:t>30</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a:xfrm>
            <a:off x="662880" y="1600200"/>
            <a:ext cx="8229600" cy="4525963"/>
          </a:xfrm>
        </p:spPr>
        <p:txBody>
          <a:bodyPr rtlCol="0">
            <a:normAutofit/>
          </a:bodyPr>
          <a:lstStyle/>
          <a:p>
            <a:pPr marL="0" indent="0" eaLnBrk="1" fontAlgn="auto" hangingPunct="1">
              <a:spcAft>
                <a:spcPts val="0"/>
              </a:spcAft>
              <a:buNone/>
              <a:defRPr/>
            </a:pPr>
            <a:r>
              <a:rPr lang="en-IE" sz="2400" b="1" dirty="0" smtClean="0"/>
              <a:t>How did I engage and sustain students’ interest and attention during the lesson?</a:t>
            </a:r>
          </a:p>
          <a:p>
            <a:pPr marL="0" indent="0" eaLnBrk="1" fontAlgn="auto" hangingPunct="1">
              <a:spcAft>
                <a:spcPts val="0"/>
              </a:spcAft>
              <a:buNone/>
              <a:defRPr/>
            </a:pPr>
            <a:endParaRPr lang="en-IE" sz="1200" b="1" dirty="0" smtClean="0"/>
          </a:p>
          <a:p>
            <a:pPr lvl="1" eaLnBrk="1" fontAlgn="auto" hangingPunct="1">
              <a:spcAft>
                <a:spcPts val="0"/>
              </a:spcAft>
              <a:defRPr/>
            </a:pPr>
            <a:r>
              <a:rPr lang="en-IE" sz="2000" dirty="0" smtClean="0"/>
              <a:t>Students worked in small groups</a:t>
            </a:r>
          </a:p>
          <a:p>
            <a:pPr lvl="1" eaLnBrk="1" fontAlgn="auto" hangingPunct="1">
              <a:spcAft>
                <a:spcPts val="0"/>
              </a:spcAft>
              <a:defRPr/>
            </a:pPr>
            <a:r>
              <a:rPr lang="en-IE" sz="2000" dirty="0" smtClean="0"/>
              <a:t>Students used peer assessment</a:t>
            </a:r>
          </a:p>
          <a:p>
            <a:pPr lvl="1" eaLnBrk="1" fontAlgn="auto" hangingPunct="1">
              <a:spcAft>
                <a:spcPts val="0"/>
              </a:spcAft>
              <a:defRPr/>
            </a:pPr>
            <a:r>
              <a:rPr lang="en-IE" sz="2000" dirty="0" smtClean="0"/>
              <a:t>Students could work independently of the teacher</a:t>
            </a:r>
          </a:p>
          <a:p>
            <a:pPr lvl="1" eaLnBrk="1" fontAlgn="auto" hangingPunct="1">
              <a:spcAft>
                <a:spcPts val="0"/>
              </a:spcAft>
              <a:defRPr/>
            </a:pPr>
            <a:r>
              <a:rPr lang="en-IE" sz="2000" dirty="0" smtClean="0"/>
              <a:t>Students were encouraged to ask questions </a:t>
            </a:r>
          </a:p>
          <a:p>
            <a:pPr lvl="1" eaLnBrk="1" fontAlgn="auto" hangingPunct="1">
              <a:spcAft>
                <a:spcPts val="0"/>
              </a:spcAft>
              <a:defRPr/>
            </a:pPr>
            <a:r>
              <a:rPr lang="en-IE" sz="2000" dirty="0" smtClean="0"/>
              <a:t>Using a combination of the array model, I.T. and board work added interest to the lesson</a:t>
            </a:r>
          </a:p>
          <a:p>
            <a:pPr lvl="1" eaLnBrk="1" fontAlgn="auto" hangingPunct="1">
              <a:spcAft>
                <a:spcPts val="0"/>
              </a:spcAft>
              <a:defRPr/>
            </a:pPr>
            <a:r>
              <a:rPr lang="en-IE" sz="2000" dirty="0" smtClean="0"/>
              <a:t>Students liked using “show-me” boards and they facilitated assessment</a:t>
            </a:r>
          </a:p>
          <a:p>
            <a:pPr lvl="1" eaLnBrk="1" fontAlgn="auto" hangingPunct="1">
              <a:spcAft>
                <a:spcPts val="0"/>
              </a:spcAft>
              <a:defRPr/>
            </a:pPr>
            <a:endParaRPr lang="en-IE" dirty="0" smtClean="0"/>
          </a:p>
          <a:p>
            <a:pPr lvl="1" eaLnBrk="1" fontAlgn="auto" hangingPunct="1">
              <a:spcAft>
                <a:spcPts val="0"/>
              </a:spcAft>
              <a:defRPr/>
            </a:pPr>
            <a:endParaRPr lang="en-IE" dirty="0" smtClean="0"/>
          </a:p>
          <a:p>
            <a:pPr marL="0" indent="0" eaLnBrk="1" fontAlgn="auto" hangingPunct="1">
              <a:spcAft>
                <a:spcPts val="0"/>
              </a:spcAft>
              <a:buFont typeface="Arial" pitchFamily="34" charset="0"/>
              <a:buNone/>
              <a:defRPr/>
            </a:pPr>
            <a:endParaRPr lang="en-IE" dirty="0" smtClean="0"/>
          </a:p>
        </p:txBody>
      </p:sp>
      <p:sp>
        <p:nvSpPr>
          <p:cNvPr id="4" name="Slide Number Placeholder 3"/>
          <p:cNvSpPr>
            <a:spLocks noGrp="1"/>
          </p:cNvSpPr>
          <p:nvPr>
            <p:ph type="sldNum" sz="quarter" idx="12"/>
          </p:nvPr>
        </p:nvSpPr>
        <p:spPr/>
        <p:txBody>
          <a:bodyPr/>
          <a:lstStyle/>
          <a:p>
            <a:pPr>
              <a:defRPr/>
            </a:pPr>
            <a:fld id="{999CE6A9-949E-4E22-A0F6-BEB90F2CFE77}" type="slidenum">
              <a:rPr lang="en-IE" smtClean="0"/>
              <a:pPr>
                <a:defRPr/>
              </a:pPr>
              <a:t>31</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miter lim="800000"/>
            <a:headEnd/>
            <a:tailEnd/>
          </a:ln>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a:xfrm>
            <a:off x="662880" y="1495325"/>
            <a:ext cx="8229600" cy="4525963"/>
          </a:xfrm>
        </p:spPr>
        <p:txBody>
          <a:bodyPr rtlCol="0">
            <a:normAutofit fontScale="92500"/>
          </a:bodyPr>
          <a:lstStyle/>
          <a:p>
            <a:pPr marL="0" indent="0" eaLnBrk="1" fontAlgn="auto" hangingPunct="1">
              <a:spcAft>
                <a:spcPts val="0"/>
              </a:spcAft>
              <a:buNone/>
              <a:defRPr/>
            </a:pPr>
            <a:r>
              <a:rPr lang="en-IE" dirty="0"/>
              <a:t>How did I assess what students knew and understood during the lesson</a:t>
            </a:r>
            <a:r>
              <a:rPr lang="en-IE" dirty="0" smtClean="0"/>
              <a:t>?</a:t>
            </a:r>
          </a:p>
          <a:p>
            <a:pPr lvl="2" indent="-342900" eaLnBrk="1" fontAlgn="auto" hangingPunct="1">
              <a:spcAft>
                <a:spcPts val="0"/>
              </a:spcAft>
              <a:defRPr/>
            </a:pPr>
            <a:r>
              <a:rPr lang="en-IE" dirty="0" smtClean="0"/>
              <a:t>Allowing students to work in groups and checking if they were completing the given assignments </a:t>
            </a:r>
          </a:p>
          <a:p>
            <a:pPr lvl="2" indent="-342900" eaLnBrk="1" fontAlgn="auto" hangingPunct="1">
              <a:spcAft>
                <a:spcPts val="0"/>
              </a:spcAft>
              <a:defRPr/>
            </a:pPr>
            <a:r>
              <a:rPr lang="en-IE" dirty="0" smtClean="0"/>
              <a:t>Asking students at various stages to answer questions on their show me boards and to show those answers</a:t>
            </a:r>
          </a:p>
          <a:p>
            <a:pPr lvl="2" indent="-342900" eaLnBrk="1" fontAlgn="auto" hangingPunct="1">
              <a:spcAft>
                <a:spcPts val="0"/>
              </a:spcAft>
              <a:defRPr/>
            </a:pPr>
            <a:r>
              <a:rPr lang="en-IE" dirty="0" smtClean="0"/>
              <a:t>Listening to students’ conversations about the assignments</a:t>
            </a:r>
          </a:p>
          <a:p>
            <a:pPr lvl="2" indent="-342900" eaLnBrk="1" fontAlgn="auto" hangingPunct="1">
              <a:spcAft>
                <a:spcPts val="0"/>
              </a:spcAft>
              <a:defRPr/>
            </a:pPr>
            <a:r>
              <a:rPr lang="en-IE" dirty="0" smtClean="0"/>
              <a:t>Asking questions which required students to </a:t>
            </a:r>
            <a:r>
              <a:rPr lang="en-IE" b="1" dirty="0" smtClean="0"/>
              <a:t>justify</a:t>
            </a:r>
            <a:r>
              <a:rPr lang="en-IE" dirty="0" smtClean="0"/>
              <a:t> their answers.</a:t>
            </a:r>
          </a:p>
          <a:p>
            <a:pPr lvl="2" indent="-342900" eaLnBrk="1" fontAlgn="auto" hangingPunct="1">
              <a:spcAft>
                <a:spcPts val="0"/>
              </a:spcAft>
              <a:defRPr/>
            </a:pPr>
            <a:r>
              <a:rPr lang="en-IE" dirty="0" smtClean="0"/>
              <a:t>Asking students to make up </a:t>
            </a:r>
            <a:r>
              <a:rPr lang="en-IE" b="1" dirty="0" smtClean="0"/>
              <a:t>their own questions </a:t>
            </a:r>
            <a:r>
              <a:rPr lang="en-IE" dirty="0" smtClean="0"/>
              <a:t>of a similar type and justifying the answers to those questions</a:t>
            </a:r>
          </a:p>
          <a:p>
            <a:pPr lvl="2" indent="-342900" eaLnBrk="1" fontAlgn="auto" hangingPunct="1">
              <a:spcAft>
                <a:spcPts val="0"/>
              </a:spcAft>
              <a:defRPr/>
            </a:pPr>
            <a:endParaRPr lang="en-IE" dirty="0" smtClean="0"/>
          </a:p>
          <a:p>
            <a:pPr marL="400050" lvl="1" indent="0" eaLnBrk="1" fontAlgn="auto" hangingPunct="1">
              <a:spcAft>
                <a:spcPts val="0"/>
              </a:spcAft>
              <a:buNone/>
              <a:defRPr/>
            </a:pPr>
            <a:endParaRPr lang="en-IE" dirty="0" smtClean="0"/>
          </a:p>
          <a:p>
            <a:pPr marL="0" indent="0" eaLnBrk="1" fontAlgn="auto" hangingPunct="1">
              <a:spcAft>
                <a:spcPts val="0"/>
              </a:spcAft>
              <a:buNone/>
              <a:defRPr/>
            </a:pPr>
            <a:endParaRPr lang="en-IE" dirty="0" smtClean="0"/>
          </a:p>
          <a:p>
            <a:pPr marL="0" indent="0" eaLnBrk="1" fontAlgn="auto" hangingPunct="1">
              <a:spcAft>
                <a:spcPts val="0"/>
              </a:spcAft>
              <a:buNone/>
              <a:defRPr/>
            </a:pPr>
            <a:endParaRPr lang="en-IE" dirty="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1A3EF585-8831-40DC-AAC9-7160B39C8C7A}" type="slidenum">
              <a:rPr lang="en-IE" smtClean="0"/>
              <a:pPr>
                <a:defRPr/>
              </a:pPr>
              <a:t>32</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8229600" cy="1143000"/>
          </a:xfrm>
          <a:ln>
            <a:miter lim="800000"/>
            <a:headEnd/>
            <a:tailEnd/>
          </a:ln>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a:xfrm>
            <a:off x="539552" y="1412776"/>
            <a:ext cx="8229600" cy="4741987"/>
          </a:xfrm>
        </p:spPr>
        <p:txBody>
          <a:bodyPr rtlCol="0">
            <a:normAutofit/>
          </a:bodyPr>
          <a:lstStyle/>
          <a:p>
            <a:pPr marL="0" indent="0" eaLnBrk="1" fontAlgn="auto" hangingPunct="1">
              <a:spcAft>
                <a:spcPts val="0"/>
              </a:spcAft>
              <a:buNone/>
              <a:defRPr/>
            </a:pPr>
            <a:r>
              <a:rPr lang="en-IE" sz="2800" b="1" dirty="0"/>
              <a:t>How did I put closure to the lesson</a:t>
            </a:r>
            <a:r>
              <a:rPr lang="en-IE" sz="2800" b="1" dirty="0" smtClean="0"/>
              <a:t>?</a:t>
            </a:r>
          </a:p>
          <a:p>
            <a:pPr marL="0" indent="0" eaLnBrk="1" fontAlgn="auto" hangingPunct="1">
              <a:spcAft>
                <a:spcPts val="0"/>
              </a:spcAft>
              <a:buNone/>
              <a:defRPr/>
            </a:pPr>
            <a:endParaRPr lang="en-IE" sz="1800" b="1" dirty="0" smtClean="0"/>
          </a:p>
          <a:p>
            <a:pPr lvl="1" eaLnBrk="1" fontAlgn="auto" hangingPunct="1">
              <a:spcAft>
                <a:spcPts val="0"/>
              </a:spcAft>
              <a:buFont typeface="Arial" pitchFamily="34" charset="0"/>
              <a:buChar char="•"/>
              <a:defRPr/>
            </a:pPr>
            <a:r>
              <a:rPr lang="en-IE" sz="2400" dirty="0"/>
              <a:t>S</a:t>
            </a:r>
            <a:r>
              <a:rPr lang="en-IE" sz="2400" dirty="0" smtClean="0"/>
              <a:t>tudents summarised </a:t>
            </a:r>
            <a:r>
              <a:rPr lang="en-IE" sz="2400" b="1" dirty="0" smtClean="0"/>
              <a:t> briefly in their copies what they had learned to do in the lesson. </a:t>
            </a:r>
          </a:p>
          <a:p>
            <a:pPr lvl="1" eaLnBrk="1" fontAlgn="auto" hangingPunct="1">
              <a:spcAft>
                <a:spcPts val="0"/>
              </a:spcAft>
              <a:buFont typeface="Arial" pitchFamily="34" charset="0"/>
              <a:buChar char="•"/>
              <a:defRPr/>
            </a:pPr>
            <a:endParaRPr lang="en-IE" sz="2400" dirty="0" smtClean="0"/>
          </a:p>
          <a:p>
            <a:pPr lvl="1" eaLnBrk="1" fontAlgn="auto" hangingPunct="1">
              <a:spcAft>
                <a:spcPts val="0"/>
              </a:spcAft>
              <a:buFont typeface="Arial" pitchFamily="34" charset="0"/>
              <a:buChar char="•"/>
              <a:defRPr/>
            </a:pPr>
            <a:r>
              <a:rPr lang="en-IE" sz="2400" b="1" dirty="0" smtClean="0"/>
              <a:t>Homework</a:t>
            </a:r>
            <a:r>
              <a:rPr lang="en-IE" sz="2400" dirty="0" smtClean="0"/>
              <a:t> was given based on the array model</a:t>
            </a:r>
          </a:p>
          <a:p>
            <a:pPr lvl="1" eaLnBrk="1" fontAlgn="auto" hangingPunct="1">
              <a:spcAft>
                <a:spcPts val="0"/>
              </a:spcAft>
              <a:buFont typeface="Arial" pitchFamily="34" charset="0"/>
              <a:buChar char="•"/>
              <a:defRPr/>
            </a:pPr>
            <a:endParaRPr lang="en-IE" sz="2400" dirty="0" smtClean="0"/>
          </a:p>
          <a:p>
            <a:pPr lvl="1" eaLnBrk="1" fontAlgn="auto" hangingPunct="1">
              <a:spcAft>
                <a:spcPts val="0"/>
              </a:spcAft>
              <a:buFont typeface="Arial" pitchFamily="34" charset="0"/>
              <a:buChar char="•"/>
              <a:defRPr/>
            </a:pPr>
            <a:r>
              <a:rPr lang="en-IE" sz="2400" dirty="0" smtClean="0">
                <a:solidFill>
                  <a:schemeClr val="tx1"/>
                </a:solidFill>
              </a:rPr>
              <a:t>Students were asked to </a:t>
            </a:r>
            <a:r>
              <a:rPr lang="en-IE" sz="2400" b="1" dirty="0" smtClean="0">
                <a:solidFill>
                  <a:schemeClr val="tx1"/>
                </a:solidFill>
              </a:rPr>
              <a:t>verify</a:t>
            </a:r>
            <a:r>
              <a:rPr lang="en-IE" sz="2400" dirty="0" smtClean="0">
                <a:solidFill>
                  <a:schemeClr val="tx1"/>
                </a:solidFill>
              </a:rPr>
              <a:t> their answers  when doing the homework questions using substitution.</a:t>
            </a:r>
            <a:endParaRPr lang="en-IE" sz="2400" dirty="0">
              <a:solidFill>
                <a:schemeClr val="tx1"/>
              </a:solidFill>
            </a:endParaRPr>
          </a:p>
        </p:txBody>
      </p:sp>
      <p:sp>
        <p:nvSpPr>
          <p:cNvPr id="4" name="Slide Number Placeholder 3"/>
          <p:cNvSpPr>
            <a:spLocks noGrp="1"/>
          </p:cNvSpPr>
          <p:nvPr>
            <p:ph type="sldNum" sz="quarter" idx="12"/>
          </p:nvPr>
        </p:nvSpPr>
        <p:spPr/>
        <p:txBody>
          <a:bodyPr/>
          <a:lstStyle/>
          <a:p>
            <a:pPr>
              <a:defRPr/>
            </a:pPr>
            <a:fld id="{B5137E78-7D03-4F29-A8B9-799A6B4A6866}" type="slidenum">
              <a:rPr lang="en-IE" smtClean="0"/>
              <a:pPr>
                <a:defRPr/>
              </a:pPr>
              <a:t>33</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34</a:t>
            </a:fld>
            <a:endParaRPr lang="en-IE"/>
          </a:p>
        </p:txBody>
      </p:sp>
      <p:pic>
        <p:nvPicPr>
          <p:cNvPr id="1026" name="Picture 2" descr="C:\Users\Sheelagh\Desktop\Conference file 22 Oct 2013\images from sarah gallagher wexford oct 28\sent sat nov 2\IMG_20131024_14394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723"/>
          <a:stretch/>
        </p:blipFill>
        <p:spPr bwMode="auto">
          <a:xfrm>
            <a:off x="-4815" y="836712"/>
            <a:ext cx="9144000" cy="577969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0" y="0"/>
            <a:ext cx="9144000" cy="90872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IE" sz="2400" b="1" dirty="0" smtClean="0"/>
              <a:t>Array model for multiplying </a:t>
            </a:r>
            <a:r>
              <a:rPr lang="en-IE" sz="2400" b="1" dirty="0"/>
              <a:t>double digit </a:t>
            </a:r>
            <a:r>
              <a:rPr lang="en-IE" sz="2400" b="1" dirty="0" smtClean="0"/>
              <a:t>numbers; </a:t>
            </a:r>
            <a:br>
              <a:rPr lang="en-IE" sz="2400" b="1" dirty="0" smtClean="0"/>
            </a:br>
            <a:r>
              <a:rPr lang="en-IE" sz="2400" b="1" dirty="0" smtClean="0"/>
              <a:t>showing  </a:t>
            </a:r>
            <a:r>
              <a:rPr lang="en-IE" sz="2400" b="1" dirty="0"/>
              <a:t>multiplication </a:t>
            </a:r>
            <a:r>
              <a:rPr lang="en-IE" sz="2400" b="1" dirty="0" smtClean="0"/>
              <a:t>steps</a:t>
            </a:r>
            <a:endParaRPr lang="en-IE" sz="2400" b="1" dirty="0"/>
          </a:p>
        </p:txBody>
      </p:sp>
    </p:spTree>
    <p:extLst>
      <p:ext uri="{BB962C8B-B14F-4D97-AF65-F5344CB8AC3E}">
        <p14:creationId xmlns:p14="http://schemas.microsoft.com/office/powerpoint/2010/main" val="37345018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0688"/>
          </a:xfrm>
        </p:spPr>
        <p:txBody>
          <a:bodyPr/>
          <a:lstStyle/>
          <a:p>
            <a:r>
              <a:rPr lang="en-IE" sz="2400" b="1" dirty="0"/>
              <a:t>Using </a:t>
            </a:r>
            <a:r>
              <a:rPr lang="en-IE" sz="2400" b="1" dirty="0" smtClean="0"/>
              <a:t>array model </a:t>
            </a:r>
            <a:r>
              <a:rPr lang="en-IE" sz="2400" b="1" dirty="0"/>
              <a:t>to find the product of two </a:t>
            </a:r>
            <a:r>
              <a:rPr lang="en-IE" sz="2400" b="1" dirty="0" smtClean="0"/>
              <a:t>double-digit numbers</a:t>
            </a:r>
            <a:endParaRPr lang="en-IE" sz="2400" dirty="0"/>
          </a:p>
        </p:txBody>
      </p:sp>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35</a:t>
            </a:fld>
            <a:endParaRPr lang="en-IE"/>
          </a:p>
        </p:txBody>
      </p:sp>
      <p:pic>
        <p:nvPicPr>
          <p:cNvPr id="2050" name="Picture 2" descr="C:\Users\Sheelagh\Desktop\Conference file 22 Oct 2013\images from sarah gallagher wexford oct 28\sent sat nov 2\IMG_20131024_14415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02556"/>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4671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36</a:t>
            </a:fld>
            <a:endParaRPr lang="en-IE"/>
          </a:p>
        </p:txBody>
      </p:sp>
      <p:pic>
        <p:nvPicPr>
          <p:cNvPr id="3074" name="Picture 2" descr="C:\Users\Sheelagh\Desktop\Conference file 22 Oct 2013\images from sarah gallagher wexford oct 28\sent sat nov 2\IMG_20131024_1442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237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txBox="1">
            <a:spLocks/>
          </p:cNvSpPr>
          <p:nvPr/>
        </p:nvSpPr>
        <p:spPr>
          <a:xfrm>
            <a:off x="0" y="0"/>
            <a:ext cx="9144000" cy="6206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IE" sz="2800" b="1" dirty="0" smtClean="0"/>
              <a:t>Checking the answer with a calculator</a:t>
            </a:r>
            <a:endParaRPr lang="en-IE" sz="2800" dirty="0"/>
          </a:p>
        </p:txBody>
      </p:sp>
    </p:spTree>
    <p:extLst>
      <p:ext uri="{BB962C8B-B14F-4D97-AF65-F5344CB8AC3E}">
        <p14:creationId xmlns:p14="http://schemas.microsoft.com/office/powerpoint/2010/main" val="3220686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37</a:t>
            </a:fld>
            <a:endParaRPr lang="en-IE"/>
          </a:p>
        </p:txBody>
      </p:sp>
      <p:pic>
        <p:nvPicPr>
          <p:cNvPr id="4098" name="Picture 2" descr="C:\Users\Sheelagh\Desktop\Conference file 22 Oct 2013\images from sarah gallagher wexford oct 28\sent sat nov 2\IMG_20131024_1447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24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38</a:t>
            </a:fld>
            <a:endParaRPr lang="en-IE"/>
          </a:p>
        </p:txBody>
      </p:sp>
      <p:pic>
        <p:nvPicPr>
          <p:cNvPr id="6146" name="Picture 2" descr="C:\Users\Sheelagh\Desktop\Conference file 22 Oct 2013\images from sarah gallagher wexford oct 28\sent sat nov 2\IMG_20131024_1455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1500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txBox="1">
            <a:spLocks/>
          </p:cNvSpPr>
          <p:nvPr/>
        </p:nvSpPr>
        <p:spPr>
          <a:xfrm>
            <a:off x="0" y="0"/>
            <a:ext cx="9144000" cy="6206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IE" sz="2800" b="1" dirty="0" smtClean="0"/>
              <a:t>Moving onto variables and checking the answer</a:t>
            </a:r>
            <a:endParaRPr lang="en-IE" sz="2800" dirty="0"/>
          </a:p>
        </p:txBody>
      </p:sp>
    </p:spTree>
    <p:extLst>
      <p:ext uri="{BB962C8B-B14F-4D97-AF65-F5344CB8AC3E}">
        <p14:creationId xmlns:p14="http://schemas.microsoft.com/office/powerpoint/2010/main" val="2155271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39</a:t>
            </a:fld>
            <a:endParaRPr lang="en-IE"/>
          </a:p>
        </p:txBody>
      </p:sp>
      <p:pic>
        <p:nvPicPr>
          <p:cNvPr id="7170" name="Picture 2" descr="C:\Users\Sheelagh\Desktop\Conference file 22 Oct 2013\images from sarah gallagher wexford oct 28\sent sat nov 2\IMG_20131024_1456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0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29600" cy="1143000"/>
          </a:xfrm>
          <a:ln>
            <a:miter lim="800000"/>
            <a:headEnd/>
            <a:tailEnd/>
          </a:ln>
          <a:extLst/>
        </p:spPr>
        <p:txBody>
          <a:bodyPr rtlCol="0">
            <a:normAutofit/>
          </a:bodyPr>
          <a:lstStyle/>
          <a:p>
            <a:pPr eaLnBrk="1" fontAlgn="auto" hangingPunct="1">
              <a:spcAft>
                <a:spcPts val="0"/>
              </a:spcAft>
              <a:defRPr/>
            </a:pPr>
            <a:r>
              <a:rPr lang="en-IE" b="1" u="none" dirty="0" smtClean="0"/>
              <a:t>Introduction</a:t>
            </a:r>
            <a:endParaRPr lang="en-IE" b="1" u="none" dirty="0"/>
          </a:p>
        </p:txBody>
      </p:sp>
      <p:sp>
        <p:nvSpPr>
          <p:cNvPr id="3" name="Content Placeholder 2"/>
          <p:cNvSpPr>
            <a:spLocks noGrp="1"/>
          </p:cNvSpPr>
          <p:nvPr>
            <p:ph idx="1"/>
          </p:nvPr>
        </p:nvSpPr>
        <p:spPr>
          <a:xfrm>
            <a:off x="892253" y="1268760"/>
            <a:ext cx="8229600" cy="4857403"/>
          </a:xfrm>
        </p:spPr>
        <p:txBody>
          <a:bodyPr rtlCol="0">
            <a:normAutofit fontScale="55000" lnSpcReduction="20000"/>
          </a:bodyPr>
          <a:lstStyle/>
          <a:p>
            <a:pPr marL="0" indent="0" eaLnBrk="1" fontAlgn="auto" hangingPunct="1">
              <a:spcAft>
                <a:spcPts val="0"/>
              </a:spcAft>
              <a:buNone/>
              <a:defRPr/>
            </a:pPr>
            <a:r>
              <a:rPr lang="en-IE" sz="5100" b="1" dirty="0"/>
              <a:t>T</a:t>
            </a:r>
            <a:r>
              <a:rPr lang="en-IE" sz="5100" b="1" dirty="0" smtClean="0"/>
              <a:t>opic investigated: </a:t>
            </a:r>
            <a:br>
              <a:rPr lang="en-IE" sz="5100" b="1" dirty="0" smtClean="0"/>
            </a:br>
            <a:r>
              <a:rPr lang="en-IE" sz="4000" b="1" dirty="0"/>
              <a:t/>
            </a:r>
            <a:br>
              <a:rPr lang="en-IE" sz="4000" b="1" dirty="0"/>
            </a:br>
            <a:r>
              <a:rPr lang="en-IE" sz="4400" b="1" dirty="0" smtClean="0"/>
              <a:t>“</a:t>
            </a:r>
            <a:r>
              <a:rPr lang="en-IE" sz="4400" dirty="0" smtClean="0"/>
              <a:t>Use of the </a:t>
            </a:r>
            <a:r>
              <a:rPr lang="en-IE" sz="4400" b="1" dirty="0" smtClean="0"/>
              <a:t>array model </a:t>
            </a:r>
            <a:r>
              <a:rPr lang="en-IE" sz="4400" dirty="0" smtClean="0"/>
              <a:t>to make sense of the distributive law in first year”</a:t>
            </a:r>
          </a:p>
          <a:p>
            <a:pPr marL="0" indent="0" eaLnBrk="1" fontAlgn="auto" hangingPunct="1">
              <a:spcAft>
                <a:spcPts val="0"/>
              </a:spcAft>
              <a:buNone/>
              <a:defRPr/>
            </a:pPr>
            <a:r>
              <a:rPr lang="en-IE" sz="4000" dirty="0"/>
              <a:t> </a:t>
            </a:r>
            <a:r>
              <a:rPr lang="en-IE" sz="4000" dirty="0" smtClean="0"/>
              <a:t>     </a:t>
            </a:r>
            <a:endParaRPr lang="en-IE" sz="4000" b="1" dirty="0" smtClean="0"/>
          </a:p>
          <a:p>
            <a:pPr eaLnBrk="1" fontAlgn="auto" hangingPunct="1">
              <a:spcAft>
                <a:spcPts val="0"/>
              </a:spcAft>
              <a:buFont typeface="Arial" pitchFamily="34" charset="0"/>
              <a:buChar char="•"/>
              <a:defRPr/>
            </a:pPr>
            <a:r>
              <a:rPr lang="en-IE" sz="4400" b="1" dirty="0" smtClean="0"/>
              <a:t>How we planned the lesson</a:t>
            </a:r>
          </a:p>
          <a:p>
            <a:pPr marL="0" indent="0" eaLnBrk="1" fontAlgn="auto" hangingPunct="1">
              <a:spcAft>
                <a:spcPts val="0"/>
              </a:spcAft>
              <a:buNone/>
              <a:defRPr/>
            </a:pPr>
            <a:endParaRPr lang="en-IE" sz="4000" b="1" dirty="0" smtClean="0"/>
          </a:p>
          <a:p>
            <a:pPr eaLnBrk="1" fontAlgn="auto" hangingPunct="1">
              <a:spcAft>
                <a:spcPts val="0"/>
              </a:spcAft>
              <a:buFont typeface="Arial" pitchFamily="34" charset="0"/>
              <a:buChar char="•"/>
              <a:defRPr/>
            </a:pPr>
            <a:r>
              <a:rPr lang="en-IE" sz="4400" b="1" dirty="0" smtClean="0"/>
              <a:t>Resources used</a:t>
            </a:r>
            <a:r>
              <a:rPr lang="en-IE" sz="4400" dirty="0" smtClean="0"/>
              <a:t>: </a:t>
            </a:r>
          </a:p>
          <a:p>
            <a:pPr lvl="1" eaLnBrk="1" fontAlgn="auto" hangingPunct="1">
              <a:spcAft>
                <a:spcPts val="0"/>
              </a:spcAft>
              <a:buFont typeface="Arial" pitchFamily="34" charset="0"/>
              <a:buChar char="•"/>
              <a:defRPr/>
            </a:pPr>
            <a:r>
              <a:rPr lang="en-IE" sz="4000" dirty="0"/>
              <a:t>Board work</a:t>
            </a:r>
          </a:p>
          <a:p>
            <a:pPr lvl="1" eaLnBrk="1" fontAlgn="auto" hangingPunct="1">
              <a:spcAft>
                <a:spcPts val="0"/>
              </a:spcAft>
              <a:buFont typeface="Arial" pitchFamily="34" charset="0"/>
              <a:buChar char="•"/>
              <a:defRPr/>
            </a:pPr>
            <a:r>
              <a:rPr lang="en-IE" sz="4000" dirty="0" smtClean="0"/>
              <a:t>Student “show me” boards</a:t>
            </a:r>
          </a:p>
          <a:p>
            <a:pPr lvl="1" eaLnBrk="1" fontAlgn="auto" hangingPunct="1">
              <a:spcAft>
                <a:spcPts val="0"/>
              </a:spcAft>
              <a:buFont typeface="Arial" pitchFamily="34" charset="0"/>
              <a:buChar char="•"/>
              <a:defRPr/>
            </a:pPr>
            <a:r>
              <a:rPr lang="en-IE" sz="4000" dirty="0"/>
              <a:t>R</a:t>
            </a:r>
            <a:r>
              <a:rPr lang="en-IE" sz="4000" dirty="0" smtClean="0"/>
              <a:t>esources from Project </a:t>
            </a:r>
            <a:r>
              <a:rPr lang="en-IE" sz="4000" dirty="0"/>
              <a:t>M</a:t>
            </a:r>
            <a:r>
              <a:rPr lang="en-IE" sz="4000" dirty="0" smtClean="0"/>
              <a:t>aths workshops on the array model</a:t>
            </a:r>
          </a:p>
          <a:p>
            <a:pPr lvl="1" eaLnBrk="1" fontAlgn="auto" hangingPunct="1">
              <a:spcAft>
                <a:spcPts val="0"/>
              </a:spcAft>
              <a:buFont typeface="Arial" pitchFamily="34" charset="0"/>
              <a:buChar char="•"/>
              <a:defRPr/>
            </a:pPr>
            <a:r>
              <a:rPr lang="en-IE" sz="4000" dirty="0" smtClean="0"/>
              <a:t>Calculators for checking answers</a:t>
            </a:r>
          </a:p>
          <a:p>
            <a:pPr lvl="1" eaLnBrk="1" fontAlgn="auto" hangingPunct="1">
              <a:spcAft>
                <a:spcPts val="0"/>
              </a:spcAft>
              <a:buFont typeface="Arial" pitchFamily="34" charset="0"/>
              <a:buChar char="•"/>
              <a:defRPr/>
            </a:pPr>
            <a:r>
              <a:rPr lang="en-IE" sz="4000" dirty="0" smtClean="0"/>
              <a:t>A PowerPoint to show images of the array model</a:t>
            </a:r>
            <a:endParaRPr lang="en-IE" sz="4000" dirty="0">
              <a:solidFill>
                <a:schemeClr val="tx1"/>
              </a:solidFill>
              <a:hlinkClick r:id="rId3"/>
            </a:endParaRPr>
          </a:p>
          <a:p>
            <a:pPr lvl="1" eaLnBrk="1" fontAlgn="auto" hangingPunct="1">
              <a:spcAft>
                <a:spcPts val="0"/>
              </a:spcAft>
              <a:buFont typeface="Arial" pitchFamily="34" charset="0"/>
              <a:buChar char="•"/>
              <a:defRPr/>
            </a:pPr>
            <a:endParaRPr lang="en-IE" sz="1800" dirty="0" smtClean="0">
              <a:hlinkClick r:id="rId3"/>
            </a:endParaRPr>
          </a:p>
          <a:p>
            <a:pPr eaLnBrk="1" fontAlgn="auto" hangingPunct="1">
              <a:spcAft>
                <a:spcPts val="0"/>
              </a:spcAft>
              <a:buFont typeface="Arial" pitchFamily="34" charset="0"/>
              <a:buChar char="•"/>
              <a:defRPr/>
            </a:pPr>
            <a:endParaRPr lang="en-IE" sz="3300" dirty="0"/>
          </a:p>
        </p:txBody>
      </p:sp>
      <p:sp>
        <p:nvSpPr>
          <p:cNvPr id="4" name="Slide Number Placeholder 3"/>
          <p:cNvSpPr>
            <a:spLocks noGrp="1"/>
          </p:cNvSpPr>
          <p:nvPr>
            <p:ph type="sldNum" sz="quarter" idx="12"/>
          </p:nvPr>
        </p:nvSpPr>
        <p:spPr/>
        <p:txBody>
          <a:bodyPr/>
          <a:lstStyle/>
          <a:p>
            <a:pPr>
              <a:defRPr/>
            </a:pPr>
            <a:fld id="{268BAFCC-65C4-4A74-B3D2-06A429979A84}" type="slidenum">
              <a:rPr lang="en-IE" smtClean="0"/>
              <a:pPr>
                <a:defRPr/>
              </a:pPr>
              <a:t>4</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40</a:t>
            </a:fld>
            <a:endParaRPr lang="en-IE"/>
          </a:p>
        </p:txBody>
      </p:sp>
      <p:pic>
        <p:nvPicPr>
          <p:cNvPr id="9218" name="Picture 2" descr="C:\Users\Sheelagh\Desktop\Conference file 22 Oct 2013\images from sarah gallagher wexford oct 28\sent sat nov 2\IMG_20131024_14585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697" t="12837" r="3115" b="-1384"/>
          <a:stretch/>
        </p:blipFill>
        <p:spPr bwMode="auto">
          <a:xfrm>
            <a:off x="1820174" y="476672"/>
            <a:ext cx="5503653" cy="607258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txBox="1">
            <a:spLocks/>
          </p:cNvSpPr>
          <p:nvPr/>
        </p:nvSpPr>
        <p:spPr>
          <a:xfrm>
            <a:off x="0" y="0"/>
            <a:ext cx="9144000" cy="6206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IE" sz="2800" b="1" dirty="0" smtClean="0"/>
              <a:t>Multiplying two binomials using the array model</a:t>
            </a:r>
            <a:endParaRPr lang="en-IE" sz="2800" dirty="0"/>
          </a:p>
        </p:txBody>
      </p:sp>
    </p:spTree>
    <p:extLst>
      <p:ext uri="{BB962C8B-B14F-4D97-AF65-F5344CB8AC3E}">
        <p14:creationId xmlns:p14="http://schemas.microsoft.com/office/powerpoint/2010/main" val="2642028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41</a:t>
            </a:fld>
            <a:endParaRPr lang="en-IE"/>
          </a:p>
        </p:txBody>
      </p:sp>
      <p:pic>
        <p:nvPicPr>
          <p:cNvPr id="8194" name="Picture 2" descr="C:\Users\Sheelagh\Desktop\Conference file 22 Oct 2013\images from sarah gallagher wexford oct 28\sent sat nov 2\IMG_20131024_1458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02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42</a:t>
            </a:fld>
            <a:endParaRPr lang="en-IE"/>
          </a:p>
        </p:txBody>
      </p:sp>
      <p:pic>
        <p:nvPicPr>
          <p:cNvPr id="10242" name="Picture 2" descr="C:\Users\Sheelagh\Desktop\Conference file 22 Oct 2013\images from sarah gallagher wexford oct 28\sent sat nov 2\IMG_20131024_150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889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43</a:t>
            </a:fld>
            <a:endParaRPr lang="en-IE"/>
          </a:p>
        </p:txBody>
      </p:sp>
      <p:pic>
        <p:nvPicPr>
          <p:cNvPr id="12290" name="Picture 2" descr="C:\Users\Sheelagh\Desktop\Conference file 22 Oct 2013\images from sarah gallagher wexford oct 28\5 sent sat nov 2\IMG_20131024_1501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89" y="69269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txBox="1">
            <a:spLocks/>
          </p:cNvSpPr>
          <p:nvPr/>
        </p:nvSpPr>
        <p:spPr>
          <a:xfrm>
            <a:off x="0" y="0"/>
            <a:ext cx="9144000" cy="6206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IE" sz="2800" dirty="0"/>
          </a:p>
        </p:txBody>
      </p:sp>
      <p:sp>
        <p:nvSpPr>
          <p:cNvPr id="5" name="Title 2"/>
          <p:cNvSpPr txBox="1">
            <a:spLocks/>
          </p:cNvSpPr>
          <p:nvPr/>
        </p:nvSpPr>
        <p:spPr>
          <a:xfrm>
            <a:off x="20888" y="72008"/>
            <a:ext cx="9231631" cy="6206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IE" sz="2800" b="1" dirty="0" smtClean="0"/>
              <a:t>Using the model, showing the steps and verifying the answer</a:t>
            </a:r>
            <a:endParaRPr lang="en-IE" sz="2800" b="1" dirty="0"/>
          </a:p>
        </p:txBody>
      </p:sp>
    </p:spTree>
    <p:extLst>
      <p:ext uri="{BB962C8B-B14F-4D97-AF65-F5344CB8AC3E}">
        <p14:creationId xmlns:p14="http://schemas.microsoft.com/office/powerpoint/2010/main" val="20696430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44</a:t>
            </a:fld>
            <a:endParaRPr lang="en-IE"/>
          </a:p>
        </p:txBody>
      </p:sp>
      <p:pic>
        <p:nvPicPr>
          <p:cNvPr id="11266" name="Picture 2" descr="C:\Users\Sheelagh\Desktop\Conference file 22 Oct 2013\images from sarah gallagher wexford oct 28\5 sent sat nov 2\IMG_20131024_150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166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0" y="0"/>
            <a:ext cx="9144000" cy="620688"/>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IE" sz="2800" b="1" dirty="0" smtClean="0"/>
              <a:t>Students devising their own questions</a:t>
            </a:r>
            <a:endParaRPr lang="en-IE" sz="2800" dirty="0"/>
          </a:p>
        </p:txBody>
      </p:sp>
    </p:spTree>
    <p:extLst>
      <p:ext uri="{BB962C8B-B14F-4D97-AF65-F5344CB8AC3E}">
        <p14:creationId xmlns:p14="http://schemas.microsoft.com/office/powerpoint/2010/main" val="1203651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45</a:t>
            </a:fld>
            <a:endParaRPr lang="en-IE"/>
          </a:p>
        </p:txBody>
      </p:sp>
      <p:pic>
        <p:nvPicPr>
          <p:cNvPr id="14338" name="Picture 2" descr="C:\Users\Sheelagh\Desktop\Conference file 22 Oct 2013\images from sarah gallagher wexford oct 28\5 sent sat nov 2\IMG_20131024_1502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31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644DA02-170F-488F-9F01-CE493120A008}" type="slidenum">
              <a:rPr lang="en-IE" smtClean="0"/>
              <a:pPr>
                <a:defRPr/>
              </a:pPr>
              <a:t>46</a:t>
            </a:fld>
            <a:endParaRPr lang="en-IE"/>
          </a:p>
        </p:txBody>
      </p:sp>
      <p:pic>
        <p:nvPicPr>
          <p:cNvPr id="15362" name="Picture 2" descr="C:\Users\Sheelagh\Desktop\Conference file 22 Oct 2013\images from sarah gallagher wexford oct 28\5 sent sat nov 2\IMG_20131024_1503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705" b="11868"/>
          <a:stretch/>
        </p:blipFill>
        <p:spPr bwMode="auto">
          <a:xfrm>
            <a:off x="1331640" y="379810"/>
            <a:ext cx="6552728" cy="6590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1840" y="0"/>
            <a:ext cx="3384376"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IE" sz="2400" b="1" dirty="0" smtClean="0">
                <a:solidFill>
                  <a:schemeClr val="tx1"/>
                </a:solidFill>
              </a:rPr>
              <a:t>Assessing the learning</a:t>
            </a:r>
            <a:endParaRPr lang="en-IE" sz="2400" b="1" dirty="0">
              <a:solidFill>
                <a:schemeClr val="tx1"/>
              </a:solidFill>
            </a:endParaRPr>
          </a:p>
        </p:txBody>
      </p:sp>
    </p:spTree>
    <p:extLst>
      <p:ext uri="{BB962C8B-B14F-4D97-AF65-F5344CB8AC3E}">
        <p14:creationId xmlns:p14="http://schemas.microsoft.com/office/powerpoint/2010/main" val="5388876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
            <a:ext cx="8579296" cy="1043944"/>
          </a:xfrm>
          <a:ln>
            <a:miter lim="800000"/>
            <a:headEnd/>
            <a:tailEnd/>
          </a:ln>
          <a:extLst/>
        </p:spPr>
        <p:txBody>
          <a:bodyPr rtlCol="0">
            <a:normAutofit/>
          </a:bodyPr>
          <a:lstStyle/>
          <a:p>
            <a:pPr eaLnBrk="1" fontAlgn="auto" hangingPunct="1">
              <a:spcAft>
                <a:spcPts val="0"/>
              </a:spcAft>
              <a:defRPr/>
            </a:pPr>
            <a:r>
              <a:rPr lang="en-IE" u="none" dirty="0" smtClean="0"/>
              <a:t>Reflections on Lesson Study Process</a:t>
            </a:r>
            <a:endParaRPr lang="en-IE" u="none" dirty="0"/>
          </a:p>
        </p:txBody>
      </p:sp>
      <p:sp>
        <p:nvSpPr>
          <p:cNvPr id="3" name="Content Placeholder 2"/>
          <p:cNvSpPr>
            <a:spLocks noGrp="1"/>
          </p:cNvSpPr>
          <p:nvPr>
            <p:ph idx="1"/>
          </p:nvPr>
        </p:nvSpPr>
        <p:spPr>
          <a:xfrm>
            <a:off x="611560" y="1268760"/>
            <a:ext cx="8229600" cy="4853136"/>
          </a:xfrm>
        </p:spPr>
        <p:txBody>
          <a:bodyPr rtlCol="0">
            <a:normAutofit fontScale="77500" lnSpcReduction="20000"/>
          </a:bodyPr>
          <a:lstStyle/>
          <a:p>
            <a:pPr marL="0" indent="0" algn="ctr" eaLnBrk="1" fontAlgn="auto" hangingPunct="1">
              <a:spcAft>
                <a:spcPts val="0"/>
              </a:spcAft>
              <a:buFont typeface="Arial" charset="0"/>
              <a:buNone/>
              <a:defRPr/>
            </a:pPr>
            <a:r>
              <a:rPr lang="en-IE" b="1" dirty="0" smtClean="0"/>
              <a:t>Strengths &amp; Weaknesses</a:t>
            </a:r>
          </a:p>
          <a:p>
            <a:pPr eaLnBrk="1" fontAlgn="auto" hangingPunct="1">
              <a:spcAft>
                <a:spcPts val="0"/>
              </a:spcAft>
              <a:defRPr/>
            </a:pPr>
            <a:r>
              <a:rPr lang="en-IE" b="1" dirty="0" smtClean="0"/>
              <a:t>As a mathematics team how has Lesson Study impacted on the way we work with other colleagues?</a:t>
            </a:r>
          </a:p>
          <a:p>
            <a:pPr lvl="1" eaLnBrk="1" fontAlgn="auto" hangingPunct="1">
              <a:spcAft>
                <a:spcPts val="0"/>
              </a:spcAft>
              <a:defRPr/>
            </a:pPr>
            <a:r>
              <a:rPr lang="en-IE" dirty="0" smtClean="0"/>
              <a:t>It focussed on </a:t>
            </a:r>
            <a:r>
              <a:rPr lang="en-IE" b="1" dirty="0" smtClean="0"/>
              <a:t>teaching methodologies </a:t>
            </a:r>
            <a:r>
              <a:rPr lang="en-IE" dirty="0" smtClean="0"/>
              <a:t>– “how to teach ” rather than “what to teach”</a:t>
            </a:r>
          </a:p>
          <a:p>
            <a:pPr lvl="1" eaLnBrk="1" fontAlgn="auto" hangingPunct="1">
              <a:spcAft>
                <a:spcPts val="0"/>
              </a:spcAft>
              <a:defRPr/>
            </a:pPr>
            <a:r>
              <a:rPr lang="en-IE" dirty="0" smtClean="0"/>
              <a:t>It affected our attitudes to </a:t>
            </a:r>
            <a:r>
              <a:rPr lang="en-IE" b="1" dirty="0" smtClean="0"/>
              <a:t>sequencing</a:t>
            </a:r>
            <a:r>
              <a:rPr lang="en-IE" dirty="0" smtClean="0"/>
              <a:t> of topics given  how the prior knowledge of classes can vary </a:t>
            </a:r>
          </a:p>
          <a:p>
            <a:pPr lvl="1" eaLnBrk="1" fontAlgn="auto" hangingPunct="1">
              <a:spcAft>
                <a:spcPts val="0"/>
              </a:spcAft>
              <a:defRPr/>
            </a:pPr>
            <a:r>
              <a:rPr lang="en-IE" dirty="0" smtClean="0"/>
              <a:t>It </a:t>
            </a:r>
            <a:r>
              <a:rPr lang="en-IE" dirty="0"/>
              <a:t>f</a:t>
            </a:r>
            <a:r>
              <a:rPr lang="en-IE" dirty="0" smtClean="0"/>
              <a:t>acilitated </a:t>
            </a:r>
            <a:r>
              <a:rPr lang="en-IE" b="1" dirty="0"/>
              <a:t>sharing </a:t>
            </a:r>
            <a:r>
              <a:rPr lang="en-IE" dirty="0"/>
              <a:t>of ideas and </a:t>
            </a:r>
            <a:r>
              <a:rPr lang="en-IE" dirty="0" smtClean="0"/>
              <a:t>resources</a:t>
            </a:r>
          </a:p>
          <a:p>
            <a:pPr lvl="1" eaLnBrk="1" fontAlgn="auto" hangingPunct="1">
              <a:spcAft>
                <a:spcPts val="0"/>
              </a:spcAft>
              <a:defRPr/>
            </a:pPr>
            <a:r>
              <a:rPr lang="en-IE" dirty="0" smtClean="0"/>
              <a:t>It was useful to focus in on a small section of the course which was giving rise to </a:t>
            </a:r>
            <a:r>
              <a:rPr lang="en-IE" b="1" dirty="0" smtClean="0"/>
              <a:t>recurring problems.</a:t>
            </a:r>
          </a:p>
          <a:p>
            <a:pPr lvl="1" eaLnBrk="1" fontAlgn="auto" hangingPunct="1">
              <a:spcAft>
                <a:spcPts val="0"/>
              </a:spcAft>
              <a:defRPr/>
            </a:pPr>
            <a:r>
              <a:rPr lang="en-IE" dirty="0"/>
              <a:t>It </a:t>
            </a:r>
            <a:r>
              <a:rPr lang="en-IE" b="1" dirty="0"/>
              <a:t>saves time </a:t>
            </a:r>
            <a:r>
              <a:rPr lang="en-IE" dirty="0"/>
              <a:t>in the long run if the initial problem is </a:t>
            </a:r>
            <a:r>
              <a:rPr lang="en-IE" dirty="0" smtClean="0"/>
              <a:t>solved.</a:t>
            </a:r>
          </a:p>
          <a:p>
            <a:pPr lvl="1" eaLnBrk="1" fontAlgn="auto" hangingPunct="1">
              <a:spcAft>
                <a:spcPts val="0"/>
              </a:spcAft>
              <a:defRPr/>
            </a:pPr>
            <a:r>
              <a:rPr lang="en-IE" dirty="0" smtClean="0"/>
              <a:t>It needs a </a:t>
            </a:r>
            <a:r>
              <a:rPr lang="en-IE" b="1" dirty="0" smtClean="0"/>
              <a:t>whole department</a:t>
            </a:r>
            <a:r>
              <a:rPr lang="en-IE" dirty="0" smtClean="0"/>
              <a:t> approach to be really effective.</a:t>
            </a:r>
          </a:p>
          <a:p>
            <a:pPr lvl="1" eaLnBrk="1" fontAlgn="auto" hangingPunct="1">
              <a:spcAft>
                <a:spcPts val="0"/>
              </a:spcAft>
              <a:defRPr/>
            </a:pPr>
            <a:r>
              <a:rPr lang="en-IE" dirty="0" smtClean="0"/>
              <a:t>It requires time!</a:t>
            </a:r>
            <a:endParaRPr lang="en-IE" dirty="0"/>
          </a:p>
          <a:p>
            <a:pPr lvl="1" eaLnBrk="1" fontAlgn="auto" hangingPunct="1">
              <a:spcAft>
                <a:spcPts val="0"/>
              </a:spcAft>
              <a:defRPr/>
            </a:pPr>
            <a:endParaRPr lang="en-IE" dirty="0" smtClean="0"/>
          </a:p>
          <a:p>
            <a:pPr lvl="1" eaLnBrk="1" fontAlgn="auto" hangingPunct="1">
              <a:spcAft>
                <a:spcPts val="0"/>
              </a:spcAft>
              <a:defRPr/>
            </a:pPr>
            <a:endParaRPr lang="en-IE" dirty="0"/>
          </a:p>
          <a:p>
            <a:pPr lvl="1" eaLnBrk="1" fontAlgn="auto" hangingPunct="1">
              <a:spcAft>
                <a:spcPts val="0"/>
              </a:spcAft>
              <a:defRPr/>
            </a:pPr>
            <a:endParaRPr lang="en-IE" dirty="0" smtClean="0"/>
          </a:p>
          <a:p>
            <a:pPr lvl="1" eaLnBrk="1" fontAlgn="auto" hangingPunct="1">
              <a:spcAft>
                <a:spcPts val="0"/>
              </a:spcAft>
              <a:defRPr/>
            </a:pPr>
            <a:endParaRPr lang="en-IE" dirty="0" smtClean="0"/>
          </a:p>
          <a:p>
            <a:pPr lvl="1" eaLnBrk="1" fontAlgn="auto" hangingPunct="1">
              <a:spcAft>
                <a:spcPts val="0"/>
              </a:spcAft>
              <a:defRPr/>
            </a:pPr>
            <a:endParaRPr lang="en-IE" dirty="0" smtClean="0"/>
          </a:p>
          <a:p>
            <a:pPr lvl="1" eaLnBrk="1" fontAlgn="auto" hangingPunct="1">
              <a:spcAft>
                <a:spcPts val="0"/>
              </a:spcAft>
              <a:defRPr/>
            </a:pPr>
            <a:endParaRPr lang="en-IE" dirty="0" smtClean="0"/>
          </a:p>
          <a:p>
            <a:pPr eaLnBrk="1" fontAlgn="auto" hangingPunct="1">
              <a:spcAft>
                <a:spcPts val="0"/>
              </a:spcAft>
              <a:defRPr/>
            </a:pPr>
            <a:endParaRPr lang="en-IE" dirty="0" smtClean="0"/>
          </a:p>
          <a:p>
            <a:pPr eaLnBrk="1" fontAlgn="auto" hangingPunct="1">
              <a:spcAft>
                <a:spcPts val="0"/>
              </a:spcAft>
              <a:defRPr/>
            </a:pPr>
            <a:endParaRPr lang="en-IE" dirty="0"/>
          </a:p>
        </p:txBody>
      </p:sp>
      <p:sp>
        <p:nvSpPr>
          <p:cNvPr id="4" name="Slide Number Placeholder 3"/>
          <p:cNvSpPr>
            <a:spLocks noGrp="1"/>
          </p:cNvSpPr>
          <p:nvPr>
            <p:ph type="sldNum" sz="quarter" idx="12"/>
          </p:nvPr>
        </p:nvSpPr>
        <p:spPr/>
        <p:txBody>
          <a:bodyPr/>
          <a:lstStyle/>
          <a:p>
            <a:pPr>
              <a:defRPr/>
            </a:pPr>
            <a:fld id="{20B32376-9FEA-4566-9820-B791352A5F6C}" type="slidenum">
              <a:rPr lang="en-IE" smtClean="0"/>
              <a:pPr>
                <a:defRPr/>
              </a:pPr>
              <a:t>47</a:t>
            </a:fld>
            <a:endParaRPr lang="en-IE"/>
          </a:p>
        </p:txBody>
      </p:sp>
    </p:spTree>
    <p:extLst>
      <p:ext uri="{BB962C8B-B14F-4D97-AF65-F5344CB8AC3E}">
        <p14:creationId xmlns:p14="http://schemas.microsoft.com/office/powerpoint/2010/main" val="32233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8792"/>
            <a:ext cx="8507288" cy="1115952"/>
          </a:xfrm>
          <a:ln>
            <a:miter lim="800000"/>
            <a:headEnd/>
            <a:tailEnd/>
          </a:ln>
          <a:extLst/>
        </p:spPr>
        <p:txBody>
          <a:bodyPr rtlCol="0">
            <a:normAutofit/>
          </a:bodyPr>
          <a:lstStyle/>
          <a:p>
            <a:pPr eaLnBrk="1" fontAlgn="auto" hangingPunct="1">
              <a:spcAft>
                <a:spcPts val="0"/>
              </a:spcAft>
              <a:defRPr/>
            </a:pPr>
            <a:r>
              <a:rPr lang="en-IE" u="none" dirty="0" smtClean="0"/>
              <a:t>Reflections on Lesson Study Process</a:t>
            </a:r>
            <a:endParaRPr lang="en-IE" u="none" dirty="0"/>
          </a:p>
        </p:txBody>
      </p:sp>
      <p:sp>
        <p:nvSpPr>
          <p:cNvPr id="3" name="Content Placeholder 2"/>
          <p:cNvSpPr>
            <a:spLocks noGrp="1"/>
          </p:cNvSpPr>
          <p:nvPr>
            <p:ph idx="1"/>
          </p:nvPr>
        </p:nvSpPr>
        <p:spPr>
          <a:xfrm>
            <a:off x="539552" y="1472151"/>
            <a:ext cx="8229600" cy="4853136"/>
          </a:xfrm>
        </p:spPr>
        <p:txBody>
          <a:bodyPr rtlCol="0">
            <a:normAutofit lnSpcReduction="10000"/>
          </a:bodyPr>
          <a:lstStyle/>
          <a:p>
            <a:pPr marL="0" indent="0" algn="ctr" eaLnBrk="1" fontAlgn="auto" hangingPunct="1">
              <a:spcAft>
                <a:spcPts val="0"/>
              </a:spcAft>
              <a:buFont typeface="Arial" charset="0"/>
              <a:buNone/>
              <a:defRPr/>
            </a:pPr>
            <a:r>
              <a:rPr lang="en-IE" sz="3000" b="1" dirty="0" smtClean="0"/>
              <a:t>Strengths &amp; Weaknesses</a:t>
            </a:r>
          </a:p>
          <a:p>
            <a:pPr marL="273050" lvl="1" indent="0" eaLnBrk="1" fontAlgn="auto" hangingPunct="1">
              <a:spcAft>
                <a:spcPts val="0"/>
              </a:spcAft>
              <a:buNone/>
              <a:defRPr/>
            </a:pPr>
            <a:r>
              <a:rPr lang="en-IE" sz="2600" b="1" dirty="0" smtClean="0"/>
              <a:t>Personally</a:t>
            </a:r>
            <a:r>
              <a:rPr lang="en-IE" sz="2600" b="1" dirty="0"/>
              <a:t>, how has Lesson Study supported my growth as </a:t>
            </a:r>
            <a:r>
              <a:rPr lang="en-IE" sz="2600" b="1" dirty="0" smtClean="0"/>
              <a:t>a teacher</a:t>
            </a:r>
            <a:r>
              <a:rPr lang="en-IE" sz="2600" b="1" dirty="0"/>
              <a:t>? </a:t>
            </a:r>
            <a:endParaRPr lang="en-IE" sz="2600" b="1" dirty="0" smtClean="0"/>
          </a:p>
          <a:p>
            <a:pPr lvl="1" eaLnBrk="1" fontAlgn="auto" hangingPunct="1">
              <a:spcAft>
                <a:spcPts val="0"/>
              </a:spcAft>
              <a:buFont typeface="Arial" panose="020B0604020202020204" pitchFamily="34" charset="0"/>
              <a:buChar char="•"/>
              <a:defRPr/>
            </a:pPr>
            <a:r>
              <a:rPr lang="en-IE" sz="2600" dirty="0" smtClean="0"/>
              <a:t>It </a:t>
            </a:r>
            <a:r>
              <a:rPr lang="en-IE" sz="2600" dirty="0"/>
              <a:t>was useful to be an </a:t>
            </a:r>
            <a:r>
              <a:rPr lang="en-IE" sz="2600" b="1" dirty="0" smtClean="0"/>
              <a:t>observer </a:t>
            </a:r>
            <a:r>
              <a:rPr lang="en-IE" sz="2600" b="1" dirty="0"/>
              <a:t>in a </a:t>
            </a:r>
            <a:r>
              <a:rPr lang="en-IE" sz="2600" b="1" dirty="0" smtClean="0"/>
              <a:t>classroom </a:t>
            </a:r>
            <a:r>
              <a:rPr lang="en-IE" sz="2600" dirty="0"/>
              <a:t>observing how students were learning.  This made it easier when </a:t>
            </a:r>
            <a:r>
              <a:rPr lang="en-IE" sz="2600" dirty="0" smtClean="0"/>
              <a:t>I had to teach the topic in my own class as I had </a:t>
            </a:r>
            <a:r>
              <a:rPr lang="en-IE" sz="2600" i="1" dirty="0" smtClean="0"/>
              <a:t>gained insights </a:t>
            </a:r>
            <a:r>
              <a:rPr lang="en-IE" sz="2600" dirty="0" smtClean="0"/>
              <a:t>into students’ thinking around misconceptions they were having.</a:t>
            </a:r>
            <a:br>
              <a:rPr lang="en-IE" sz="2600" dirty="0" smtClean="0"/>
            </a:br>
            <a:endParaRPr lang="en-IE" sz="2600" dirty="0" smtClean="0"/>
          </a:p>
          <a:p>
            <a:pPr lvl="1" eaLnBrk="1" fontAlgn="auto" hangingPunct="1">
              <a:spcAft>
                <a:spcPts val="0"/>
              </a:spcAft>
              <a:buFont typeface="Arial" panose="020B0604020202020204" pitchFamily="34" charset="0"/>
              <a:buChar char="•"/>
              <a:defRPr/>
            </a:pPr>
            <a:r>
              <a:rPr lang="en-IE" sz="2600" dirty="0" smtClean="0"/>
              <a:t>It showed the benefits of reflecting on my teaching with a view to improving students’ understanding.</a:t>
            </a:r>
            <a:br>
              <a:rPr lang="en-IE" sz="2600" dirty="0" smtClean="0"/>
            </a:br>
            <a:endParaRPr lang="en-IE" sz="2600" dirty="0" smtClean="0"/>
          </a:p>
          <a:p>
            <a:pPr marL="0" indent="0" eaLnBrk="1" fontAlgn="auto" hangingPunct="1">
              <a:spcAft>
                <a:spcPts val="0"/>
              </a:spcAft>
              <a:buNone/>
              <a:defRPr/>
            </a:pPr>
            <a:endParaRPr lang="en-IE" dirty="0" smtClean="0"/>
          </a:p>
          <a:p>
            <a:pPr marL="0" indent="0" eaLnBrk="1" fontAlgn="auto" hangingPunct="1">
              <a:spcAft>
                <a:spcPts val="0"/>
              </a:spcAft>
              <a:buNone/>
              <a:defRPr/>
            </a:pPr>
            <a:endParaRPr lang="en-IE" dirty="0"/>
          </a:p>
          <a:p>
            <a:pPr eaLnBrk="1" fontAlgn="auto" hangingPunct="1">
              <a:spcAft>
                <a:spcPts val="0"/>
              </a:spcAft>
              <a:defRPr/>
            </a:pPr>
            <a:endParaRPr lang="en-IE" dirty="0" smtClean="0"/>
          </a:p>
          <a:p>
            <a:pPr eaLnBrk="1" fontAlgn="auto" hangingPunct="1">
              <a:spcAft>
                <a:spcPts val="0"/>
              </a:spcAft>
              <a:defRPr/>
            </a:pPr>
            <a:endParaRPr lang="en-IE" dirty="0"/>
          </a:p>
        </p:txBody>
      </p:sp>
      <p:sp>
        <p:nvSpPr>
          <p:cNvPr id="4" name="Slide Number Placeholder 3"/>
          <p:cNvSpPr>
            <a:spLocks noGrp="1"/>
          </p:cNvSpPr>
          <p:nvPr>
            <p:ph type="sldNum" sz="quarter" idx="12"/>
          </p:nvPr>
        </p:nvSpPr>
        <p:spPr/>
        <p:txBody>
          <a:bodyPr/>
          <a:lstStyle/>
          <a:p>
            <a:pPr>
              <a:defRPr/>
            </a:pPr>
            <a:fld id="{20B32376-9FEA-4566-9820-B791352A5F6C}" type="slidenum">
              <a:rPr lang="en-IE" smtClean="0"/>
              <a:pPr>
                <a:defRPr/>
              </a:pPr>
              <a:t>48</a:t>
            </a:fld>
            <a:endParaRPr lang="en-IE"/>
          </a:p>
        </p:txBody>
      </p:sp>
    </p:spTree>
    <p:extLst>
      <p:ext uri="{BB962C8B-B14F-4D97-AF65-F5344CB8AC3E}">
        <p14:creationId xmlns:p14="http://schemas.microsoft.com/office/powerpoint/2010/main" val="241346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
            <a:ext cx="8686800" cy="1043944"/>
          </a:xfrm>
          <a:ln>
            <a:miter lim="800000"/>
            <a:headEnd/>
            <a:tailEnd/>
          </a:ln>
          <a:extLst/>
        </p:spPr>
        <p:txBody>
          <a:bodyPr rtlCol="0">
            <a:normAutofit/>
          </a:bodyPr>
          <a:lstStyle/>
          <a:p>
            <a:pPr eaLnBrk="1" fontAlgn="auto" hangingPunct="1">
              <a:spcAft>
                <a:spcPts val="0"/>
              </a:spcAft>
              <a:defRPr/>
            </a:pPr>
            <a:r>
              <a:rPr lang="en-IE" u="none" dirty="0" smtClean="0"/>
              <a:t>Reflections on Lesson Study Process</a:t>
            </a:r>
            <a:endParaRPr lang="en-IE" u="none" dirty="0"/>
          </a:p>
        </p:txBody>
      </p:sp>
      <p:sp>
        <p:nvSpPr>
          <p:cNvPr id="3" name="Content Placeholder 2"/>
          <p:cNvSpPr>
            <a:spLocks noGrp="1"/>
          </p:cNvSpPr>
          <p:nvPr>
            <p:ph idx="1"/>
          </p:nvPr>
        </p:nvSpPr>
        <p:spPr>
          <a:xfrm>
            <a:off x="467544" y="1484784"/>
            <a:ext cx="8229600" cy="4853136"/>
          </a:xfrm>
        </p:spPr>
        <p:txBody>
          <a:bodyPr rtlCol="0">
            <a:normAutofit/>
          </a:bodyPr>
          <a:lstStyle/>
          <a:p>
            <a:pPr marL="457200" lvl="1" indent="0" eaLnBrk="1" fontAlgn="auto" hangingPunct="1">
              <a:spcAft>
                <a:spcPts val="0"/>
              </a:spcAft>
              <a:buNone/>
              <a:defRPr/>
            </a:pPr>
            <a:r>
              <a:rPr lang="en-IE" b="1" dirty="0" smtClean="0"/>
              <a:t>Recommendations </a:t>
            </a:r>
            <a:r>
              <a:rPr lang="en-IE" b="1" dirty="0"/>
              <a:t>as to how Lesson Study could be integrated into a school </a:t>
            </a:r>
            <a:r>
              <a:rPr lang="en-IE" b="1" dirty="0" smtClean="0"/>
              <a:t>context.</a:t>
            </a:r>
            <a:br>
              <a:rPr lang="en-IE" b="1" dirty="0" smtClean="0"/>
            </a:br>
            <a:endParaRPr lang="en-IE" b="1" dirty="0" smtClean="0"/>
          </a:p>
          <a:p>
            <a:pPr lvl="1" eaLnBrk="1" fontAlgn="auto" hangingPunct="1">
              <a:spcAft>
                <a:spcPts val="0"/>
              </a:spcAft>
              <a:buFont typeface="Arial" panose="020B0604020202020204" pitchFamily="34" charset="0"/>
              <a:buChar char="•"/>
              <a:defRPr/>
            </a:pPr>
            <a:r>
              <a:rPr lang="en-IE" sz="2400" dirty="0"/>
              <a:t>I would recommend that </a:t>
            </a:r>
            <a:r>
              <a:rPr lang="en-IE" sz="2400" b="1" dirty="0"/>
              <a:t>departments </a:t>
            </a:r>
            <a:r>
              <a:rPr lang="en-IE" sz="2400" b="1" dirty="0" smtClean="0"/>
              <a:t>choose </a:t>
            </a:r>
            <a:r>
              <a:rPr lang="en-IE" sz="2400" b="1" dirty="0"/>
              <a:t>a small </a:t>
            </a:r>
            <a:r>
              <a:rPr lang="en-IE" sz="2400" b="1" dirty="0" smtClean="0"/>
              <a:t>area</a:t>
            </a:r>
            <a:r>
              <a:rPr lang="en-IE" sz="2400" dirty="0" smtClean="0"/>
              <a:t>, </a:t>
            </a:r>
            <a:r>
              <a:rPr lang="en-IE" sz="2400" dirty="0"/>
              <a:t>e.g. abuse of cancelling, applying </a:t>
            </a:r>
            <a:r>
              <a:rPr lang="en-IE" sz="2400" dirty="0" smtClean="0"/>
              <a:t>percentages; </a:t>
            </a:r>
            <a:r>
              <a:rPr lang="en-IE" sz="2400" dirty="0"/>
              <a:t>look at some student </a:t>
            </a:r>
            <a:r>
              <a:rPr lang="en-IE" sz="2400" dirty="0" smtClean="0"/>
              <a:t>work, </a:t>
            </a:r>
            <a:r>
              <a:rPr lang="en-IE" sz="2400" dirty="0"/>
              <a:t>try to figure out what the student is thinking, e.g. what prior knowledge is </a:t>
            </a:r>
            <a:r>
              <a:rPr lang="en-IE" sz="2400" dirty="0" smtClean="0"/>
              <a:t>missing, </a:t>
            </a:r>
            <a:r>
              <a:rPr lang="en-IE" sz="2400" dirty="0"/>
              <a:t>and proceed from </a:t>
            </a:r>
            <a:r>
              <a:rPr lang="en-IE" sz="2400" dirty="0" smtClean="0"/>
              <a:t>there.</a:t>
            </a:r>
            <a:br>
              <a:rPr lang="en-IE" sz="2400" dirty="0" smtClean="0"/>
            </a:br>
            <a:endParaRPr lang="en-IE" sz="2400" dirty="0" smtClean="0"/>
          </a:p>
          <a:p>
            <a:pPr lvl="1" eaLnBrk="1" fontAlgn="auto" hangingPunct="1">
              <a:spcAft>
                <a:spcPts val="0"/>
              </a:spcAft>
              <a:buFont typeface="Arial" panose="020B0604020202020204" pitchFamily="34" charset="0"/>
              <a:buChar char="•"/>
              <a:defRPr/>
            </a:pPr>
            <a:r>
              <a:rPr lang="en-IE" sz="2400" dirty="0"/>
              <a:t>If one small area is dealt with each year it will impact on so many other areas on the course.</a:t>
            </a:r>
          </a:p>
          <a:p>
            <a:pPr lvl="1" eaLnBrk="1" fontAlgn="auto" hangingPunct="1">
              <a:spcAft>
                <a:spcPts val="0"/>
              </a:spcAft>
              <a:buFont typeface="Arial" panose="020B0604020202020204" pitchFamily="34" charset="0"/>
              <a:buChar char="•"/>
              <a:defRPr/>
            </a:pPr>
            <a:endParaRPr lang="en-IE" b="1" dirty="0"/>
          </a:p>
          <a:p>
            <a:pPr lvl="1" eaLnBrk="1" fontAlgn="auto" hangingPunct="1">
              <a:spcAft>
                <a:spcPts val="0"/>
              </a:spcAft>
              <a:buFont typeface="Arial" panose="020B0604020202020204" pitchFamily="34" charset="0"/>
              <a:buChar char="•"/>
              <a:defRPr/>
            </a:pPr>
            <a:endParaRPr lang="en-IE" b="1" dirty="0" smtClean="0"/>
          </a:p>
          <a:p>
            <a:pPr marL="0" indent="0" eaLnBrk="1" fontAlgn="auto" hangingPunct="1">
              <a:spcAft>
                <a:spcPts val="0"/>
              </a:spcAft>
              <a:buNone/>
              <a:defRPr/>
            </a:pPr>
            <a:endParaRPr lang="en-IE" dirty="0" smtClean="0"/>
          </a:p>
          <a:p>
            <a:pPr marL="0" indent="0" eaLnBrk="1" fontAlgn="auto" hangingPunct="1">
              <a:spcAft>
                <a:spcPts val="0"/>
              </a:spcAft>
              <a:buNone/>
              <a:defRPr/>
            </a:pPr>
            <a:endParaRPr lang="en-IE" dirty="0"/>
          </a:p>
          <a:p>
            <a:pPr eaLnBrk="1" fontAlgn="auto" hangingPunct="1">
              <a:spcAft>
                <a:spcPts val="0"/>
              </a:spcAft>
              <a:defRPr/>
            </a:pPr>
            <a:endParaRPr lang="en-IE" dirty="0" smtClean="0"/>
          </a:p>
          <a:p>
            <a:pPr eaLnBrk="1" fontAlgn="auto" hangingPunct="1">
              <a:spcAft>
                <a:spcPts val="0"/>
              </a:spcAft>
              <a:defRPr/>
            </a:pPr>
            <a:endParaRPr lang="en-IE" dirty="0"/>
          </a:p>
        </p:txBody>
      </p:sp>
      <p:sp>
        <p:nvSpPr>
          <p:cNvPr id="4" name="Slide Number Placeholder 3"/>
          <p:cNvSpPr>
            <a:spLocks noGrp="1"/>
          </p:cNvSpPr>
          <p:nvPr>
            <p:ph type="sldNum" sz="quarter" idx="12"/>
          </p:nvPr>
        </p:nvSpPr>
        <p:spPr/>
        <p:txBody>
          <a:bodyPr/>
          <a:lstStyle/>
          <a:p>
            <a:pPr>
              <a:defRPr/>
            </a:pPr>
            <a:fld id="{20B32376-9FEA-4566-9820-B791352A5F6C}" type="slidenum">
              <a:rPr lang="en-IE" smtClean="0"/>
              <a:pPr>
                <a:defRPr/>
              </a:pPr>
              <a:t>49</a:t>
            </a:fld>
            <a:endParaRPr lang="en-IE"/>
          </a:p>
        </p:txBody>
      </p:sp>
    </p:spTree>
    <p:extLst>
      <p:ext uri="{BB962C8B-B14F-4D97-AF65-F5344CB8AC3E}">
        <p14:creationId xmlns:p14="http://schemas.microsoft.com/office/powerpoint/2010/main" val="63540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87151" y="0"/>
            <a:ext cx="8229600" cy="1143000"/>
          </a:xfrm>
        </p:spPr>
        <p:txBody>
          <a:bodyPr/>
          <a:lstStyle/>
          <a:p>
            <a:r>
              <a:rPr lang="en-GB" dirty="0" smtClean="0"/>
              <a:t>Prior Knowledge</a:t>
            </a:r>
            <a:endParaRPr lang="en-GB" dirty="0"/>
          </a:p>
        </p:txBody>
      </p:sp>
      <p:sp>
        <p:nvSpPr>
          <p:cNvPr id="5" name="Footer Placeholder 4"/>
          <p:cNvSpPr>
            <a:spLocks noGrp="1"/>
          </p:cNvSpPr>
          <p:nvPr>
            <p:ph type="ftr" sz="quarter" idx="11"/>
          </p:nvPr>
        </p:nvSpPr>
        <p:spPr/>
        <p:txBody>
          <a:bodyPr/>
          <a:lstStyle/>
          <a:p>
            <a:r>
              <a:rPr lang="en-US" dirty="0" smtClean="0"/>
              <a:t>Copyright PMDT 2013</a:t>
            </a:r>
            <a:endParaRPr lang="en-US" dirty="0"/>
          </a:p>
        </p:txBody>
      </p:sp>
      <p:sp>
        <p:nvSpPr>
          <p:cNvPr id="2" name="TextBox 1"/>
          <p:cNvSpPr txBox="1"/>
          <p:nvPr/>
        </p:nvSpPr>
        <p:spPr>
          <a:xfrm>
            <a:off x="387151" y="1103760"/>
            <a:ext cx="2088232" cy="5355312"/>
          </a:xfrm>
          <a:prstGeom prst="rect">
            <a:avLst/>
          </a:prstGeom>
          <a:noFill/>
        </p:spPr>
        <p:txBody>
          <a:bodyPr wrap="square" rtlCol="0">
            <a:spAutoFit/>
          </a:bodyPr>
          <a:lstStyle/>
          <a:p>
            <a:pPr marL="285750" indent="-285750">
              <a:buFont typeface="Arial" panose="020B0604020202020204" pitchFamily="34" charset="0"/>
              <a:buChar char="•"/>
            </a:pPr>
            <a:r>
              <a:rPr lang="en-IE" dirty="0" smtClean="0"/>
              <a:t>Place Value</a:t>
            </a:r>
          </a:p>
          <a:p>
            <a:endParaRPr lang="en-IE" dirty="0" smtClean="0"/>
          </a:p>
          <a:p>
            <a:pPr marL="285750" indent="-285750">
              <a:buFont typeface="Arial" panose="020B0604020202020204" pitchFamily="34" charset="0"/>
              <a:buChar char="•"/>
            </a:pPr>
            <a:r>
              <a:rPr lang="en-IE" dirty="0" smtClean="0"/>
              <a:t>What is multiplication?</a:t>
            </a:r>
          </a:p>
          <a:p>
            <a:pPr marL="285750" indent="-285750">
              <a:buFont typeface="Arial" panose="020B0604020202020204" pitchFamily="34" charset="0"/>
              <a:buChar char="•"/>
            </a:pPr>
            <a:r>
              <a:rPr lang="en-IE" dirty="0" smtClean="0"/>
              <a:t>Factors</a:t>
            </a:r>
          </a:p>
          <a:p>
            <a:pPr marL="285750" indent="-285750">
              <a:buFont typeface="Arial" panose="020B0604020202020204" pitchFamily="34" charset="0"/>
              <a:buChar char="•"/>
            </a:pPr>
            <a:r>
              <a:rPr lang="en-IE" dirty="0" smtClean="0"/>
              <a:t>Product</a:t>
            </a:r>
          </a:p>
          <a:p>
            <a:pPr marL="285750" indent="-285750">
              <a:buFont typeface="Arial" panose="020B0604020202020204" pitchFamily="34" charset="0"/>
              <a:buChar char="•"/>
            </a:pPr>
            <a:r>
              <a:rPr lang="en-IE" dirty="0" smtClean="0"/>
              <a:t>Variables</a:t>
            </a:r>
          </a:p>
          <a:p>
            <a:endParaRPr lang="en-IE" dirty="0" smtClean="0"/>
          </a:p>
          <a:p>
            <a:pPr marL="285750" indent="-285750">
              <a:buFont typeface="Arial" panose="020B0604020202020204" pitchFamily="34" charset="0"/>
              <a:buChar char="•"/>
            </a:pPr>
            <a:r>
              <a:rPr lang="en-IE" dirty="0" smtClean="0"/>
              <a:t>Terms (in algebra)</a:t>
            </a:r>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r>
              <a:rPr lang="en-IE" dirty="0" smtClean="0"/>
              <a:t>Indices</a:t>
            </a:r>
          </a:p>
          <a:p>
            <a:pPr marL="285750" indent="-285750">
              <a:buFont typeface="Arial" panose="020B0604020202020204" pitchFamily="34" charset="0"/>
              <a:buChar char="•"/>
            </a:pPr>
            <a:r>
              <a:rPr lang="en-IE" b="1" dirty="0" smtClean="0"/>
              <a:t>Integers</a:t>
            </a:r>
          </a:p>
          <a:p>
            <a:endParaRPr lang="en-IE" dirty="0" smtClean="0"/>
          </a:p>
          <a:p>
            <a:pPr marL="285750" indent="-285750">
              <a:buFont typeface="Arial" panose="020B0604020202020204" pitchFamily="34" charset="0"/>
              <a:buChar char="•"/>
            </a:pPr>
            <a:r>
              <a:rPr lang="en-IE" dirty="0" smtClean="0"/>
              <a:t>Combining Terms</a:t>
            </a:r>
            <a:br>
              <a:rPr lang="en-IE" dirty="0" smtClean="0"/>
            </a:br>
            <a:endParaRPr lang="en-IE" dirty="0" smtClean="0"/>
          </a:p>
          <a:p>
            <a:pPr marL="285750" indent="-285750">
              <a:buFont typeface="Arial" panose="020B0604020202020204" pitchFamily="34" charset="0"/>
              <a:buChar char="•"/>
            </a:pPr>
            <a:r>
              <a:rPr lang="en-IE" dirty="0" smtClean="0"/>
              <a:t>Representing multiplication</a:t>
            </a:r>
          </a:p>
        </p:txBody>
      </p:sp>
      <p:sp>
        <p:nvSpPr>
          <p:cNvPr id="3" name="Rectangle 2"/>
          <p:cNvSpPr/>
          <p:nvPr/>
        </p:nvSpPr>
        <p:spPr>
          <a:xfrm>
            <a:off x="179512" y="1111820"/>
            <a:ext cx="2376264" cy="52702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4" name="Group 3"/>
          <p:cNvGrpSpPr/>
          <p:nvPr/>
        </p:nvGrpSpPr>
        <p:grpSpPr>
          <a:xfrm>
            <a:off x="2692219" y="1111820"/>
            <a:ext cx="6256312" cy="5270242"/>
            <a:chOff x="2708176" y="1451384"/>
            <a:chExt cx="6256312" cy="5270242"/>
          </a:xfrm>
        </p:grpSpPr>
        <mc:AlternateContent xmlns:mc="http://schemas.openxmlformats.org/markup-compatibility/2006" xmlns:a14="http://schemas.microsoft.com/office/drawing/2010/main">
          <mc:Choice Requires="a14">
            <p:sp>
              <p:nvSpPr>
                <p:cNvPr id="137219" name="Text Box 3"/>
                <p:cNvSpPr txBox="1">
                  <a:spLocks noChangeArrowheads="1"/>
                </p:cNvSpPr>
                <p:nvPr/>
              </p:nvSpPr>
              <p:spPr bwMode="auto">
                <a:xfrm>
                  <a:off x="2843808" y="1484784"/>
                  <a:ext cx="4104456" cy="4524315"/>
                </a:xfrm>
                <a:prstGeom prst="rect">
                  <a:avLst/>
                </a:prstGeom>
                <a:noFill/>
                <a:ln w="9525">
                  <a:noFill/>
                  <a:miter lim="800000"/>
                  <a:headEnd/>
                  <a:tailEnd/>
                </a:ln>
                <a:effectLst/>
              </p:spPr>
              <p:txBody>
                <a:bodyPr wrap="square">
                  <a:spAutoFit/>
                </a:bodyPr>
                <a:lstStyle/>
                <a:p>
                  <a:pPr marL="342900" indent="-342900">
                    <a:spcBef>
                      <a:spcPct val="50000"/>
                    </a:spcBef>
                  </a:pPr>
                  <a:r>
                    <a:rPr lang="en-GB" b="1" dirty="0" smtClean="0"/>
                    <a:t>Simplify the following if possible:</a:t>
                  </a:r>
                  <a:endParaRPr lang="en-GB" b="1" dirty="0"/>
                </a:p>
                <a:p>
                  <a:pPr marL="342900" indent="-342900">
                    <a:spcBef>
                      <a:spcPct val="50000"/>
                    </a:spcBef>
                    <a:buFontTx/>
                    <a:buAutoNum type="arabicParenR"/>
                  </a:pPr>
                  <a14:m>
                    <m:oMath xmlns:m="http://schemas.openxmlformats.org/officeDocument/2006/math">
                      <m:r>
                        <a:rPr lang="en-GB" b="1" i="1" dirty="0" smtClean="0">
                          <a:latin typeface="Cambria Math"/>
                        </a:rPr>
                        <m:t>𝟔</m:t>
                      </m:r>
                      <m:r>
                        <a:rPr lang="en-GB" b="1" i="1" dirty="0" smtClean="0">
                          <a:latin typeface="Cambria Math"/>
                        </a:rPr>
                        <m:t> – </m:t>
                      </m:r>
                      <m:r>
                        <a:rPr lang="en-GB" b="1" i="1" dirty="0" smtClean="0">
                          <a:latin typeface="Cambria Math"/>
                        </a:rPr>
                        <m:t>𝟕</m:t>
                      </m:r>
                    </m:oMath>
                  </a14:m>
                  <a:endParaRPr lang="en-GB" b="1" dirty="0"/>
                </a:p>
                <a:p>
                  <a:pPr marL="342900" indent="-342900">
                    <a:spcBef>
                      <a:spcPct val="50000"/>
                    </a:spcBef>
                    <a:buFontTx/>
                    <a:buAutoNum type="arabicParenR"/>
                  </a:pPr>
                  <a14:m>
                    <m:oMath xmlns:m="http://schemas.openxmlformats.org/officeDocument/2006/math">
                      <m:r>
                        <a:rPr lang="en-GB" b="1" i="1" dirty="0" smtClean="0">
                          <a:latin typeface="Cambria Math"/>
                        </a:rPr>
                        <m:t>𝟑</m:t>
                      </m:r>
                      <m:r>
                        <a:rPr lang="en-GB" b="1" i="1" dirty="0" smtClean="0">
                          <a:latin typeface="Cambria Math"/>
                        </a:rPr>
                        <m:t> – </m:t>
                      </m:r>
                      <m:r>
                        <a:rPr lang="en-GB" b="1" i="1" dirty="0" smtClean="0">
                          <a:latin typeface="Cambria Math"/>
                        </a:rPr>
                        <m:t>𝟐</m:t>
                      </m:r>
                      <m:r>
                        <a:rPr lang="en-GB" b="1" i="1" dirty="0" smtClean="0">
                          <a:latin typeface="Cambria Math"/>
                        </a:rPr>
                        <m:t> – </m:t>
                      </m:r>
                      <m:r>
                        <a:rPr lang="en-GB" b="1" i="1" dirty="0" smtClean="0">
                          <a:latin typeface="Cambria Math"/>
                        </a:rPr>
                        <m:t>𝟒</m:t>
                      </m:r>
                      <m:r>
                        <a:rPr lang="en-GB" b="1" i="1" dirty="0" smtClean="0">
                          <a:latin typeface="Cambria Math"/>
                        </a:rPr>
                        <m:t> – </m:t>
                      </m:r>
                      <m:r>
                        <a:rPr lang="en-GB" b="1" i="1" dirty="0" smtClean="0">
                          <a:latin typeface="Cambria Math"/>
                        </a:rPr>
                        <m:t>𝟏</m:t>
                      </m:r>
                    </m:oMath>
                  </a14:m>
                  <a:endParaRPr lang="en-GB" b="1" dirty="0"/>
                </a:p>
                <a:p>
                  <a:pPr marL="342900" indent="-342900">
                    <a:spcBef>
                      <a:spcPct val="50000"/>
                    </a:spcBef>
                    <a:buFontTx/>
                    <a:buAutoNum type="arabicParenR"/>
                  </a:pPr>
                  <a14:m>
                    <m:oMath xmlns:m="http://schemas.openxmlformats.org/officeDocument/2006/math">
                      <m:r>
                        <a:rPr lang="en-GB" b="1" i="1" dirty="0" smtClean="0">
                          <a:latin typeface="Cambria Math"/>
                        </a:rPr>
                        <m:t>𝟑</m:t>
                      </m:r>
                      <m:r>
                        <a:rPr lang="en-GB" b="1" i="1" dirty="0" smtClean="0">
                          <a:latin typeface="Cambria Math"/>
                        </a:rPr>
                        <m:t>𝒙</m:t>
                      </m:r>
                      <m:r>
                        <a:rPr lang="en-GB" b="1" i="1" dirty="0" smtClean="0">
                          <a:latin typeface="Cambria Math"/>
                        </a:rPr>
                        <m:t> + </m:t>
                      </m:r>
                      <m:r>
                        <a:rPr lang="en-GB" b="1" i="1" dirty="0" smtClean="0">
                          <a:latin typeface="Cambria Math"/>
                        </a:rPr>
                        <m:t>𝟐</m:t>
                      </m:r>
                      <m:r>
                        <a:rPr lang="en-GB" b="1" i="1" dirty="0" smtClean="0">
                          <a:latin typeface="Cambria Math"/>
                        </a:rPr>
                        <m:t>𝒙</m:t>
                      </m:r>
                    </m:oMath>
                  </a14:m>
                  <a:endParaRPr lang="en-GB" b="1" i="1" dirty="0" smtClean="0"/>
                </a:p>
                <a:p>
                  <a:pPr marL="342900" indent="-342900">
                    <a:spcBef>
                      <a:spcPct val="50000"/>
                    </a:spcBef>
                    <a:buFontTx/>
                    <a:buAutoNum type="arabicParenR"/>
                  </a:pPr>
                  <a14:m>
                    <m:oMath xmlns:m="http://schemas.openxmlformats.org/officeDocument/2006/math">
                      <m:r>
                        <a:rPr lang="en-GB" b="1" i="1" dirty="0" smtClean="0">
                          <a:latin typeface="Cambria Math"/>
                        </a:rPr>
                        <m:t>𝟑</m:t>
                      </m:r>
                      <m:r>
                        <a:rPr lang="en-GB" b="1" i="1" dirty="0" smtClean="0">
                          <a:latin typeface="Cambria Math"/>
                        </a:rPr>
                        <m:t>𝒙</m:t>
                      </m:r>
                      <m:r>
                        <a:rPr lang="en-GB" b="1" i="1" dirty="0" smtClean="0">
                          <a:latin typeface="Cambria Math"/>
                        </a:rPr>
                        <m:t>+</m:t>
                      </m:r>
                      <m:r>
                        <a:rPr lang="en-GB" b="1" i="1" dirty="0" smtClean="0">
                          <a:latin typeface="Cambria Math"/>
                        </a:rPr>
                        <m:t>𝟐</m:t>
                      </m:r>
                    </m:oMath>
                  </a14:m>
                  <a:endParaRPr lang="en-IE" b="1" i="1" dirty="0" smtClean="0">
                    <a:latin typeface="Cambria Math"/>
                  </a:endParaRPr>
                </a:p>
                <a:p>
                  <a:pPr marL="342900" indent="-342900">
                    <a:spcBef>
                      <a:spcPct val="50000"/>
                    </a:spcBef>
                    <a:buFontTx/>
                    <a:buAutoNum type="arabicParenR"/>
                  </a:pPr>
                  <a14:m>
                    <m:oMath xmlns:m="http://schemas.openxmlformats.org/officeDocument/2006/math">
                      <m:r>
                        <a:rPr lang="en-GB" b="1" i="1" dirty="0" smtClean="0">
                          <a:latin typeface="Cambria Math"/>
                        </a:rPr>
                        <m:t>𝒙</m:t>
                      </m:r>
                      <m:r>
                        <a:rPr lang="en-GB" b="1" i="1" baseline="30000" dirty="0" smtClean="0">
                          <a:latin typeface="Cambria Math"/>
                        </a:rPr>
                        <m:t>𝟐</m:t>
                      </m:r>
                      <m:r>
                        <a:rPr lang="en-GB" b="1" i="1" dirty="0" smtClean="0">
                          <a:latin typeface="Cambria Math"/>
                        </a:rPr>
                        <m:t> + </m:t>
                      </m:r>
                      <m:r>
                        <a:rPr lang="en-GB" b="1" i="1" dirty="0">
                          <a:latin typeface="Cambria Math"/>
                        </a:rPr>
                        <m:t>𝟑</m:t>
                      </m:r>
                      <m:r>
                        <a:rPr lang="en-GB" b="1" i="1" dirty="0">
                          <a:latin typeface="Cambria Math"/>
                        </a:rPr>
                        <m:t>𝒙</m:t>
                      </m:r>
                      <m:r>
                        <a:rPr lang="en-IE" b="1" i="1" dirty="0" smtClean="0">
                          <a:latin typeface="Cambria Math"/>
                        </a:rPr>
                        <m:t>+</m:t>
                      </m:r>
                      <m:r>
                        <a:rPr lang="en-IE" b="1" i="1" dirty="0" smtClean="0">
                          <a:latin typeface="Cambria Math"/>
                        </a:rPr>
                        <m:t>𝟓</m:t>
                      </m:r>
                      <m:r>
                        <a:rPr lang="en-IE" b="1" i="1" dirty="0" smtClean="0">
                          <a:latin typeface="Cambria Math"/>
                        </a:rPr>
                        <m:t>𝒙</m:t>
                      </m:r>
                      <m:r>
                        <a:rPr lang="en-GB" b="1" i="1" dirty="0" smtClean="0">
                          <a:latin typeface="Cambria Math"/>
                        </a:rPr>
                        <m:t> </m:t>
                      </m:r>
                      <m:r>
                        <a:rPr lang="en-GB" b="1" i="1" dirty="0">
                          <a:latin typeface="Cambria Math"/>
                        </a:rPr>
                        <m:t>+</m:t>
                      </m:r>
                      <m:r>
                        <a:rPr lang="en-IE" b="1" i="1" dirty="0" smtClean="0">
                          <a:latin typeface="Cambria Math"/>
                        </a:rPr>
                        <m:t>𝟏𝟏</m:t>
                      </m:r>
                    </m:oMath>
                  </a14:m>
                  <a:endParaRPr lang="en-GB" b="1" dirty="0"/>
                </a:p>
                <a:p>
                  <a:pPr marL="342900" indent="-342900">
                    <a:spcBef>
                      <a:spcPct val="50000"/>
                    </a:spcBef>
                    <a:buFontTx/>
                    <a:buAutoNum type="arabicParenR"/>
                  </a:pPr>
                  <a14:m>
                    <m:oMath xmlns:m="http://schemas.openxmlformats.org/officeDocument/2006/math">
                      <m:r>
                        <a:rPr lang="en-GB" b="1" i="1" dirty="0" smtClean="0">
                          <a:latin typeface="Cambria Math"/>
                        </a:rPr>
                        <m:t>𝟐</m:t>
                      </m:r>
                      <m:r>
                        <a:rPr lang="en-GB" b="1" i="1" dirty="0" smtClean="0">
                          <a:latin typeface="Cambria Math"/>
                        </a:rPr>
                        <m:t>𝒙</m:t>
                      </m:r>
                      <m:r>
                        <a:rPr lang="en-GB" b="1" i="1" baseline="30000" dirty="0" smtClean="0">
                          <a:latin typeface="Cambria Math"/>
                        </a:rPr>
                        <m:t>𝟐</m:t>
                      </m:r>
                      <m:r>
                        <a:rPr lang="en-GB" b="1" i="1" dirty="0">
                          <a:latin typeface="Cambria Math"/>
                        </a:rPr>
                        <m:t>+</m:t>
                      </m:r>
                      <m:r>
                        <a:rPr lang="en-GB" b="1" i="1" dirty="0" smtClean="0">
                          <a:latin typeface="Cambria Math"/>
                        </a:rPr>
                        <m:t>𝟒</m:t>
                      </m:r>
                      <m:r>
                        <a:rPr lang="en-GB" b="1" i="1" dirty="0" smtClean="0">
                          <a:latin typeface="Cambria Math"/>
                        </a:rPr>
                        <m:t>𝒙</m:t>
                      </m:r>
                      <m:r>
                        <a:rPr lang="en-GB" b="1" i="1" dirty="0" smtClean="0">
                          <a:latin typeface="Cambria Math"/>
                        </a:rPr>
                        <m:t> + </m:t>
                      </m:r>
                      <m:r>
                        <a:rPr lang="en-GB" b="1" i="1" dirty="0" smtClean="0">
                          <a:latin typeface="Cambria Math"/>
                        </a:rPr>
                        <m:t>𝒙</m:t>
                      </m:r>
                      <m:r>
                        <a:rPr lang="en-GB" b="1" i="1" baseline="30000" dirty="0" smtClean="0">
                          <a:latin typeface="Cambria Math"/>
                        </a:rPr>
                        <m:t>𝟐</m:t>
                      </m:r>
                      <m:r>
                        <a:rPr lang="en-IE" b="1" i="1" dirty="0" smtClean="0">
                          <a:latin typeface="Cambria Math"/>
                        </a:rPr>
                        <m:t>+</m:t>
                      </m:r>
                      <m:r>
                        <a:rPr lang="en-IE" b="1" i="1" dirty="0" smtClean="0">
                          <a:latin typeface="Cambria Math"/>
                        </a:rPr>
                        <m:t>𝒙</m:t>
                      </m:r>
                    </m:oMath>
                  </a14:m>
                  <a:endParaRPr lang="en-GB" b="1" i="1" dirty="0"/>
                </a:p>
                <a:p>
                  <a:pPr marL="342900" indent="-342900">
                    <a:spcBef>
                      <a:spcPct val="50000"/>
                    </a:spcBef>
                    <a:buFontTx/>
                    <a:buAutoNum type="arabicParenR"/>
                  </a:pPr>
                  <a14:m>
                    <m:oMath xmlns:m="http://schemas.openxmlformats.org/officeDocument/2006/math">
                      <m:r>
                        <a:rPr lang="en-GB" b="1" i="1" dirty="0" smtClean="0">
                          <a:latin typeface="Cambria Math"/>
                        </a:rPr>
                        <m:t>𝟑</m:t>
                      </m:r>
                      <m:r>
                        <a:rPr lang="en-GB" b="1" i="1" dirty="0" smtClean="0">
                          <a:latin typeface="Cambria Math"/>
                        </a:rPr>
                        <m:t>𝒙</m:t>
                      </m:r>
                      <m:r>
                        <a:rPr lang="en-GB" b="1" i="1" baseline="30000" dirty="0" smtClean="0">
                          <a:latin typeface="Cambria Math"/>
                        </a:rPr>
                        <m:t>𝟐</m:t>
                      </m:r>
                      <m:r>
                        <a:rPr lang="en-GB" b="1" i="1" dirty="0" smtClean="0">
                          <a:latin typeface="Cambria Math"/>
                        </a:rPr>
                        <m:t> – </m:t>
                      </m:r>
                      <m:r>
                        <a:rPr lang="en-GB" b="1" i="1" dirty="0" smtClean="0">
                          <a:latin typeface="Cambria Math"/>
                        </a:rPr>
                        <m:t>𝟐</m:t>
                      </m:r>
                      <m:r>
                        <a:rPr lang="en-GB" b="1" i="1" dirty="0" smtClean="0">
                          <a:latin typeface="Cambria Math"/>
                        </a:rPr>
                        <m:t>𝒙</m:t>
                      </m:r>
                      <m:r>
                        <a:rPr lang="en-GB" b="1" i="1" dirty="0" smtClean="0">
                          <a:latin typeface="Cambria Math"/>
                        </a:rPr>
                        <m:t> + </m:t>
                      </m:r>
                      <m:r>
                        <a:rPr lang="en-GB" b="1" i="1" dirty="0" smtClean="0">
                          <a:latin typeface="Cambria Math"/>
                        </a:rPr>
                        <m:t>𝟒</m:t>
                      </m:r>
                      <m:r>
                        <a:rPr lang="en-GB" b="1" i="1" dirty="0" smtClean="0">
                          <a:latin typeface="Cambria Math"/>
                        </a:rPr>
                        <m:t> + </m:t>
                      </m:r>
                      <m:r>
                        <a:rPr lang="en-GB" b="1" i="1" dirty="0" smtClean="0">
                          <a:latin typeface="Cambria Math"/>
                        </a:rPr>
                        <m:t>𝒙</m:t>
                      </m:r>
                      <m:r>
                        <a:rPr lang="en-GB" b="1" i="1" baseline="30000" dirty="0" smtClean="0">
                          <a:latin typeface="Cambria Math"/>
                        </a:rPr>
                        <m:t>𝟐</m:t>
                      </m:r>
                      <m:r>
                        <a:rPr lang="en-GB" b="1" i="1" dirty="0" smtClean="0">
                          <a:latin typeface="Cambria Math"/>
                        </a:rPr>
                        <m:t> – </m:t>
                      </m:r>
                      <m:r>
                        <a:rPr lang="en-GB" b="1" i="1" dirty="0" smtClean="0">
                          <a:latin typeface="Cambria Math"/>
                        </a:rPr>
                        <m:t>𝒙</m:t>
                      </m:r>
                      <m:r>
                        <a:rPr lang="en-GB" b="1" i="1" dirty="0" smtClean="0">
                          <a:latin typeface="Cambria Math"/>
                        </a:rPr>
                        <m:t> – </m:t>
                      </m:r>
                      <m:r>
                        <a:rPr lang="en-GB" b="1" i="1" dirty="0" smtClean="0">
                          <a:latin typeface="Cambria Math"/>
                        </a:rPr>
                        <m:t>𝟐</m:t>
                      </m:r>
                    </m:oMath>
                  </a14:m>
                  <a:endParaRPr lang="en-GB" b="1" dirty="0"/>
                </a:p>
                <a:p>
                  <a:pPr marL="342900" indent="-342900">
                    <a:spcBef>
                      <a:spcPct val="50000"/>
                    </a:spcBef>
                    <a:buFontTx/>
                    <a:buAutoNum type="arabicParenR"/>
                  </a:pPr>
                  <a14:m>
                    <m:oMath xmlns:m="http://schemas.openxmlformats.org/officeDocument/2006/math">
                      <m:r>
                        <a:rPr lang="en-GB" b="1" i="1" dirty="0" smtClean="0">
                          <a:latin typeface="Cambria Math"/>
                        </a:rPr>
                        <m:t>𝟐</m:t>
                      </m:r>
                      <m:r>
                        <a:rPr lang="en-GB" b="1" i="1" dirty="0" smtClean="0">
                          <a:latin typeface="Cambria Math"/>
                        </a:rPr>
                        <m:t>𝒙</m:t>
                      </m:r>
                      <m:r>
                        <a:rPr lang="en-GB" b="1" i="1" baseline="30000" dirty="0" smtClean="0">
                          <a:latin typeface="Cambria Math"/>
                        </a:rPr>
                        <m:t>𝟐</m:t>
                      </m:r>
                      <m:r>
                        <a:rPr lang="en-GB" b="1" i="1" dirty="0" smtClean="0">
                          <a:latin typeface="Cambria Math"/>
                        </a:rPr>
                        <m:t> – </m:t>
                      </m:r>
                      <m:r>
                        <a:rPr lang="en-GB" b="1" i="1" dirty="0" smtClean="0">
                          <a:latin typeface="Cambria Math"/>
                        </a:rPr>
                        <m:t>𝟐</m:t>
                      </m:r>
                      <m:r>
                        <a:rPr lang="en-GB" b="1" i="1" dirty="0" smtClean="0">
                          <a:latin typeface="Cambria Math"/>
                        </a:rPr>
                        <m:t>𝒙</m:t>
                      </m:r>
                      <m:r>
                        <a:rPr lang="en-GB" b="1" i="1" dirty="0" smtClean="0">
                          <a:latin typeface="Cambria Math"/>
                        </a:rPr>
                        <m:t> – </m:t>
                      </m:r>
                      <m:r>
                        <a:rPr lang="en-GB" b="1" i="1" dirty="0" smtClean="0">
                          <a:latin typeface="Cambria Math"/>
                        </a:rPr>
                        <m:t>𝟏</m:t>
                      </m:r>
                      <m:r>
                        <a:rPr lang="en-GB" b="1" i="1" dirty="0" smtClean="0">
                          <a:latin typeface="Cambria Math"/>
                        </a:rPr>
                        <m:t> – </m:t>
                      </m:r>
                      <m:r>
                        <a:rPr lang="en-GB" b="1" i="1" dirty="0" smtClean="0">
                          <a:latin typeface="Cambria Math"/>
                        </a:rPr>
                        <m:t>𝟑</m:t>
                      </m:r>
                      <m:r>
                        <a:rPr lang="en-GB" b="1" i="1" dirty="0" smtClean="0">
                          <a:latin typeface="Cambria Math"/>
                        </a:rPr>
                        <m:t>𝒙</m:t>
                      </m:r>
                      <m:r>
                        <a:rPr lang="en-GB" b="1" i="1" baseline="30000" dirty="0" smtClean="0">
                          <a:latin typeface="Cambria Math"/>
                        </a:rPr>
                        <m:t>𝟐</m:t>
                      </m:r>
                      <m:r>
                        <a:rPr lang="en-GB" b="1" i="1" dirty="0" smtClean="0">
                          <a:latin typeface="Cambria Math"/>
                        </a:rPr>
                        <m:t> – </m:t>
                      </m:r>
                      <m:r>
                        <a:rPr lang="en-GB" b="1" i="1" dirty="0" smtClean="0">
                          <a:latin typeface="Cambria Math"/>
                        </a:rPr>
                        <m:t>𝟐</m:t>
                      </m:r>
                      <m:r>
                        <a:rPr lang="en-GB" b="1" i="1" dirty="0" smtClean="0">
                          <a:latin typeface="Cambria Math"/>
                        </a:rPr>
                        <m:t>𝒙</m:t>
                      </m:r>
                      <m:r>
                        <a:rPr lang="en-GB" b="1" i="1" dirty="0" smtClean="0">
                          <a:latin typeface="Cambria Math"/>
                        </a:rPr>
                        <m:t> – </m:t>
                      </m:r>
                      <m:r>
                        <a:rPr lang="en-GB" b="1" i="1" dirty="0" smtClean="0">
                          <a:latin typeface="Cambria Math"/>
                        </a:rPr>
                        <m:t>𝟐</m:t>
                      </m:r>
                    </m:oMath>
                  </a14:m>
                  <a:endParaRPr lang="en-GB" b="1" dirty="0"/>
                </a:p>
                <a:p>
                  <a:pPr marL="342900" indent="-342900">
                    <a:spcBef>
                      <a:spcPct val="50000"/>
                    </a:spcBef>
                    <a:buFontTx/>
                    <a:buAutoNum type="arabicParenR"/>
                  </a:pPr>
                  <a14:m>
                    <m:oMath xmlns:m="http://schemas.openxmlformats.org/officeDocument/2006/math">
                      <m:r>
                        <a:rPr lang="en-GB" b="1" i="1" dirty="0" smtClean="0">
                          <a:latin typeface="Cambria Math"/>
                        </a:rPr>
                        <m:t>𝒙</m:t>
                      </m:r>
                      <m:r>
                        <a:rPr lang="en-GB" b="1" i="1" baseline="30000" dirty="0" smtClean="0">
                          <a:latin typeface="Cambria Math"/>
                        </a:rPr>
                        <m:t>𝟐</m:t>
                      </m:r>
                      <m:r>
                        <a:rPr lang="en-GB" b="1" i="1" dirty="0">
                          <a:latin typeface="Cambria Math"/>
                        </a:rPr>
                        <m:t>+</m:t>
                      </m:r>
                      <m:r>
                        <a:rPr lang="en-GB" b="1" i="1" dirty="0" smtClean="0">
                          <a:latin typeface="Cambria Math"/>
                        </a:rPr>
                        <m:t>𝟐</m:t>
                      </m:r>
                      <m:r>
                        <a:rPr lang="en-GB" b="1" i="1" dirty="0" smtClean="0">
                          <a:latin typeface="Cambria Math"/>
                        </a:rPr>
                        <m:t>𝒙</m:t>
                      </m:r>
                      <m:r>
                        <a:rPr lang="en-GB" b="1" i="1" dirty="0" smtClean="0">
                          <a:latin typeface="Cambria Math"/>
                        </a:rPr>
                        <m:t>+</m:t>
                      </m:r>
                      <m:r>
                        <a:rPr lang="en-GB" b="1" i="1" dirty="0" smtClean="0">
                          <a:latin typeface="Cambria Math"/>
                        </a:rPr>
                        <m:t>𝟏</m:t>
                      </m:r>
                      <m:r>
                        <a:rPr lang="en-GB" b="1" i="1" dirty="0" smtClean="0">
                          <a:latin typeface="Cambria Math"/>
                        </a:rPr>
                        <m:t> – </m:t>
                      </m:r>
                      <m:r>
                        <a:rPr lang="en-GB" b="1" i="1" dirty="0" smtClean="0">
                          <a:latin typeface="Cambria Math"/>
                        </a:rPr>
                        <m:t>𝟑</m:t>
                      </m:r>
                      <m:r>
                        <a:rPr lang="en-GB" b="1" i="1" dirty="0" smtClean="0">
                          <a:latin typeface="Cambria Math"/>
                        </a:rPr>
                        <m:t>𝒙</m:t>
                      </m:r>
                      <m:r>
                        <a:rPr lang="en-GB" b="1" i="1" baseline="30000" dirty="0" smtClean="0">
                          <a:latin typeface="Cambria Math"/>
                        </a:rPr>
                        <m:t>𝟐</m:t>
                      </m:r>
                      <m:r>
                        <a:rPr lang="en-GB" b="1" i="1" dirty="0" smtClean="0">
                          <a:latin typeface="Cambria Math"/>
                        </a:rPr>
                        <m:t> – </m:t>
                      </m:r>
                      <m:r>
                        <a:rPr lang="en-GB" b="1" i="1" dirty="0" smtClean="0">
                          <a:latin typeface="Cambria Math"/>
                        </a:rPr>
                        <m:t>𝒙</m:t>
                      </m:r>
                    </m:oMath>
                  </a14:m>
                  <a:endParaRPr lang="en-GB" b="1" i="1" dirty="0"/>
                </a:p>
                <a:p>
                  <a:pPr marL="342900" indent="-342900">
                    <a:spcBef>
                      <a:spcPct val="50000"/>
                    </a:spcBef>
                    <a:buFontTx/>
                    <a:buAutoNum type="arabicParenR"/>
                  </a:pPr>
                  <a14:m>
                    <m:oMath xmlns:m="http://schemas.openxmlformats.org/officeDocument/2006/math">
                      <m:r>
                        <a:rPr lang="en-IE" b="1" i="1" dirty="0" smtClean="0">
                          <a:latin typeface="Cambria Math"/>
                        </a:rPr>
                        <m:t> </m:t>
                      </m:r>
                      <m:r>
                        <a:rPr lang="en-GB" b="1" i="1" dirty="0" smtClean="0">
                          <a:latin typeface="Cambria Math"/>
                        </a:rPr>
                        <m:t>𝒙</m:t>
                      </m:r>
                      <m:r>
                        <a:rPr lang="en-GB" b="1" i="1" baseline="30000" dirty="0" smtClean="0">
                          <a:latin typeface="Cambria Math"/>
                        </a:rPr>
                        <m:t>𝟐</m:t>
                      </m:r>
                      <m:r>
                        <a:rPr lang="en-GB" b="1" i="1" dirty="0" smtClean="0">
                          <a:latin typeface="Cambria Math"/>
                        </a:rPr>
                        <m:t> – </m:t>
                      </m:r>
                      <m:r>
                        <a:rPr lang="en-GB" b="1" i="1" dirty="0" smtClean="0">
                          <a:latin typeface="Cambria Math"/>
                        </a:rPr>
                        <m:t>𝒙</m:t>
                      </m:r>
                      <m:r>
                        <a:rPr lang="en-GB" b="1" i="1" dirty="0" smtClean="0">
                          <a:latin typeface="Cambria Math"/>
                        </a:rPr>
                        <m:t> + </m:t>
                      </m:r>
                      <m:r>
                        <a:rPr lang="en-GB" b="1" i="1" dirty="0" smtClean="0">
                          <a:latin typeface="Cambria Math"/>
                        </a:rPr>
                        <m:t>𝟑</m:t>
                      </m:r>
                      <m:r>
                        <a:rPr lang="en-GB" b="1" i="1" dirty="0" smtClean="0">
                          <a:latin typeface="Cambria Math"/>
                        </a:rPr>
                        <m:t> – </m:t>
                      </m:r>
                      <m:r>
                        <a:rPr lang="en-GB" b="1" i="1" dirty="0" smtClean="0">
                          <a:latin typeface="Cambria Math"/>
                        </a:rPr>
                        <m:t>𝟐</m:t>
                      </m:r>
                      <m:r>
                        <a:rPr lang="en-GB" b="1" i="1" dirty="0" smtClean="0">
                          <a:latin typeface="Cambria Math"/>
                        </a:rPr>
                        <m:t>𝒙</m:t>
                      </m:r>
                      <m:r>
                        <a:rPr lang="en-GB" b="1" i="1" baseline="30000" dirty="0" smtClean="0">
                          <a:latin typeface="Cambria Math"/>
                        </a:rPr>
                        <m:t>𝟐</m:t>
                      </m:r>
                      <m:r>
                        <a:rPr lang="en-GB" b="1" i="1" dirty="0">
                          <a:latin typeface="Cambria Math"/>
                        </a:rPr>
                        <m:t>+</m:t>
                      </m:r>
                      <m:r>
                        <a:rPr lang="en-GB" b="1" i="1" dirty="0" smtClean="0">
                          <a:latin typeface="Cambria Math"/>
                        </a:rPr>
                        <m:t>𝟐</m:t>
                      </m:r>
                      <m:r>
                        <a:rPr lang="en-GB" b="1" i="1" dirty="0" smtClean="0">
                          <a:latin typeface="Cambria Math"/>
                        </a:rPr>
                        <m:t>𝒙</m:t>
                      </m:r>
                      <m:r>
                        <a:rPr lang="en-GB" b="1" i="1" dirty="0" smtClean="0">
                          <a:latin typeface="Cambria Math"/>
                        </a:rPr>
                        <m:t> + </m:t>
                      </m:r>
                      <m:r>
                        <a:rPr lang="en-GB" b="1" i="1" dirty="0" smtClean="0">
                          <a:latin typeface="Cambria Math"/>
                        </a:rPr>
                        <m:t>𝒙</m:t>
                      </m:r>
                    </m:oMath>
                  </a14:m>
                  <a:endParaRPr lang="en-GB" b="1" dirty="0"/>
                </a:p>
              </p:txBody>
            </p:sp>
          </mc:Choice>
          <mc:Fallback xmlns="">
            <p:sp>
              <p:nvSpPr>
                <p:cNvPr id="137219" name="Text Box 3"/>
                <p:cNvSpPr txBox="1">
                  <a:spLocks noRot="1" noChangeAspect="1" noMove="1" noResize="1" noEditPoints="1" noAdjustHandles="1" noChangeArrowheads="1" noChangeShapeType="1" noTextEdit="1"/>
                </p:cNvSpPr>
                <p:nvPr/>
              </p:nvSpPr>
              <p:spPr bwMode="auto">
                <a:xfrm>
                  <a:off x="2843808" y="1484784"/>
                  <a:ext cx="4104456" cy="4524315"/>
                </a:xfrm>
                <a:prstGeom prst="rect">
                  <a:avLst/>
                </a:prstGeom>
                <a:blipFill rotWithShape="0">
                  <a:blip r:embed="rId3"/>
                  <a:stretch>
                    <a:fillRect l="-1337" t="-809" b="-943"/>
                  </a:stretch>
                </a:blipFill>
                <a:ln w="9525">
                  <a:noFill/>
                  <a:miter lim="800000"/>
                  <a:headEnd/>
                  <a:tailEnd/>
                </a:ln>
                <a:effectLst/>
              </p:spPr>
              <p:txBody>
                <a:bodyPr/>
                <a:lstStyle/>
                <a:p>
                  <a:r>
                    <a:rPr lang="en-IE">
                      <a:noFill/>
                    </a:rPr>
                    <a:t> </a:t>
                  </a:r>
                </a:p>
              </p:txBody>
            </p:sp>
          </mc:Fallback>
        </mc:AlternateContent>
        <p:sp>
          <p:nvSpPr>
            <p:cNvPr id="7" name="Rectangle 6"/>
            <p:cNvSpPr/>
            <p:nvPr/>
          </p:nvSpPr>
          <p:spPr>
            <a:xfrm>
              <a:off x="2708176" y="1451384"/>
              <a:ext cx="6256312" cy="52702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6" name="Rounded Rectangle 5"/>
          <p:cNvSpPr/>
          <p:nvPr/>
        </p:nvSpPr>
        <p:spPr>
          <a:xfrm>
            <a:off x="3203848" y="2816840"/>
            <a:ext cx="864095" cy="360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6944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629" y="192505"/>
            <a:ext cx="8778240" cy="6439301"/>
          </a:xfrm>
          <a:prstGeom prst="roundRect">
            <a:avLst>
              <a:gd name="adj" fmla="val 1719"/>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5" name="Straight Connector 4"/>
          <p:cNvCxnSpPr/>
          <p:nvPr/>
        </p:nvCxnSpPr>
        <p:spPr>
          <a:xfrm>
            <a:off x="163629" y="904779"/>
            <a:ext cx="8787865"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686477" y="1241659"/>
                <a:ext cx="26137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800" b="1" i="1" dirty="0" smtClean="0">
                          <a:solidFill>
                            <a:schemeClr val="tx2">
                              <a:lumMod val="50000"/>
                            </a:schemeClr>
                          </a:solidFill>
                          <a:latin typeface="Cambria Math"/>
                        </a:rPr>
                        <m:t>𝟑</m:t>
                      </m:r>
                      <m:r>
                        <a:rPr lang="en-IE" sz="2800" b="1" i="1" dirty="0" smtClean="0">
                          <a:solidFill>
                            <a:schemeClr val="tx2">
                              <a:lumMod val="50000"/>
                            </a:schemeClr>
                          </a:solidFill>
                          <a:latin typeface="Cambria Math"/>
                        </a:rPr>
                        <m:t> × </m:t>
                      </m:r>
                      <m:r>
                        <a:rPr lang="en-IE" sz="2800" b="1" i="1" dirty="0" smtClean="0">
                          <a:solidFill>
                            <a:schemeClr val="tx2">
                              <a:lumMod val="50000"/>
                            </a:schemeClr>
                          </a:solidFill>
                          <a:latin typeface="Cambria Math"/>
                        </a:rPr>
                        <m:t>𝟒</m:t>
                      </m:r>
                      <m:r>
                        <a:rPr lang="en-IE" sz="2800" b="1" i="1" dirty="0" smtClean="0">
                          <a:solidFill>
                            <a:schemeClr val="tx2">
                              <a:lumMod val="50000"/>
                            </a:schemeClr>
                          </a:solidFill>
                          <a:latin typeface="Cambria Math"/>
                        </a:rPr>
                        <m:t> = ?</m:t>
                      </m:r>
                    </m:oMath>
                  </m:oMathPara>
                </a14:m>
                <a:endParaRPr lang="en-IE" sz="2800" b="1" dirty="0" smtClean="0">
                  <a:solidFill>
                    <a:schemeClr val="tx2">
                      <a:lumMod val="50000"/>
                    </a:schemeClr>
                  </a:solidFill>
                  <a:latin typeface="Century Gothic"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686477" y="1241659"/>
                <a:ext cx="2613715" cy="523220"/>
              </a:xfrm>
              <a:prstGeom prst="rect">
                <a:avLst/>
              </a:prstGeom>
              <a:blipFill rotWithShape="1">
                <a:blip r:embed="rId3"/>
                <a:stretch>
                  <a:fillRect/>
                </a:stretch>
              </a:blipFill>
            </p:spPr>
            <p:txBody>
              <a:bodyPr/>
              <a:lstStyle/>
              <a:p>
                <a:r>
                  <a:rPr lang="en-IE">
                    <a:noFill/>
                  </a:rPr>
                  <a:t> </a:t>
                </a:r>
              </a:p>
            </p:txBody>
          </p:sp>
        </mc:Fallback>
      </mc:AlternateContent>
      <p:sp>
        <p:nvSpPr>
          <p:cNvPr id="20" name="TextBox 19"/>
          <p:cNvSpPr txBox="1"/>
          <p:nvPr/>
        </p:nvSpPr>
        <p:spPr>
          <a:xfrm>
            <a:off x="688207" y="287154"/>
            <a:ext cx="7767587" cy="523220"/>
          </a:xfrm>
          <a:prstGeom prst="rect">
            <a:avLst/>
          </a:prstGeom>
          <a:noFill/>
        </p:spPr>
        <p:txBody>
          <a:bodyPr wrap="square" rtlCol="0">
            <a:spAutoFit/>
          </a:bodyPr>
          <a:lstStyle/>
          <a:p>
            <a:pPr algn="ctr"/>
            <a:r>
              <a:rPr lang="en-IE" sz="2800" b="1" dirty="0" smtClean="0">
                <a:solidFill>
                  <a:schemeClr val="tx2">
                    <a:lumMod val="50000"/>
                  </a:schemeClr>
                </a:solidFill>
                <a:latin typeface="Century Gothic" pitchFamily="34" charset="0"/>
              </a:rPr>
              <a:t>Can you remember </a:t>
            </a:r>
            <a:r>
              <a:rPr lang="en-IE" sz="2800" b="1" dirty="0">
                <a:solidFill>
                  <a:schemeClr val="tx2">
                    <a:lumMod val="50000"/>
                  </a:schemeClr>
                </a:solidFill>
                <a:latin typeface="Century Gothic" pitchFamily="34" charset="0"/>
              </a:rPr>
              <a:t>l</a:t>
            </a:r>
            <a:r>
              <a:rPr lang="en-IE" sz="2800" b="1" dirty="0" smtClean="0">
                <a:solidFill>
                  <a:schemeClr val="tx2">
                    <a:lumMod val="50000"/>
                  </a:schemeClr>
                </a:solidFill>
                <a:latin typeface="Century Gothic" pitchFamily="34" charset="0"/>
              </a:rPr>
              <a:t>earning this?</a:t>
            </a:r>
            <a:endParaRPr lang="en-IE" sz="2800" b="1" dirty="0">
              <a:solidFill>
                <a:schemeClr val="tx2">
                  <a:lumMod val="50000"/>
                </a:schemeClr>
              </a:solidFill>
              <a:latin typeface="Century Gothic" pitchFamily="34" charset="0"/>
            </a:endParaRPr>
          </a:p>
        </p:txBody>
      </p:sp>
      <p:grpSp>
        <p:nvGrpSpPr>
          <p:cNvPr id="3" name="Group 11"/>
          <p:cNvGrpSpPr/>
          <p:nvPr/>
        </p:nvGrpSpPr>
        <p:grpSpPr>
          <a:xfrm>
            <a:off x="2509227" y="2038944"/>
            <a:ext cx="4494200" cy="1043539"/>
            <a:chOff x="2553898" y="1933069"/>
            <a:chExt cx="4494200" cy="1043539"/>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3898" y="1933069"/>
              <a:ext cx="1043539" cy="1043539"/>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4118" y="1933069"/>
              <a:ext cx="1043539" cy="1043539"/>
            </a:xfrm>
            <a:prstGeom prst="rect">
              <a:avLst/>
            </a:prstGeom>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4338" y="1933069"/>
              <a:ext cx="1043539" cy="1043539"/>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559" y="1933069"/>
              <a:ext cx="1043539" cy="1043539"/>
            </a:xfrm>
            <a:prstGeom prst="rect">
              <a:avLst/>
            </a:prstGeom>
          </p:spPr>
        </p:pic>
      </p:grpSp>
      <p:sp>
        <p:nvSpPr>
          <p:cNvPr id="10" name="Left Bracket 9"/>
          <p:cNvSpPr/>
          <p:nvPr/>
        </p:nvSpPr>
        <p:spPr>
          <a:xfrm rot="5400000">
            <a:off x="4684327" y="-123886"/>
            <a:ext cx="144000" cy="4752000"/>
          </a:xfrm>
          <a:prstGeom prst="leftBracket">
            <a:avLst/>
          </a:prstGeom>
          <a:ln w="38100">
            <a:solidFill>
              <a:srgbClr val="FF008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1" name="Rectangle 10"/>
          <p:cNvSpPr/>
          <p:nvPr/>
        </p:nvSpPr>
        <p:spPr>
          <a:xfrm>
            <a:off x="4577432" y="1771669"/>
            <a:ext cx="357790" cy="461665"/>
          </a:xfrm>
          <a:prstGeom prst="rect">
            <a:avLst/>
          </a:prstGeom>
        </p:spPr>
        <p:txBody>
          <a:bodyPr wrap="none">
            <a:spAutoFit/>
          </a:bodyPr>
          <a:lstStyle/>
          <a:p>
            <a:r>
              <a:rPr lang="en-IE" sz="2400" b="1" dirty="0">
                <a:solidFill>
                  <a:srgbClr val="FF0084"/>
                </a:solidFill>
                <a:latin typeface="Century Gothic" pitchFamily="34" charset="0"/>
              </a:rPr>
              <a:t>4</a:t>
            </a:r>
            <a:endParaRPr lang="en-IE" sz="2400" dirty="0">
              <a:solidFill>
                <a:srgbClr val="FF0084"/>
              </a:solidFill>
            </a:endParaRPr>
          </a:p>
        </p:txBody>
      </p:sp>
      <p:grpSp>
        <p:nvGrpSpPr>
          <p:cNvPr id="4" name="Group 28"/>
          <p:cNvGrpSpPr/>
          <p:nvPr/>
        </p:nvGrpSpPr>
        <p:grpSpPr>
          <a:xfrm>
            <a:off x="2509227" y="2706295"/>
            <a:ext cx="4494200" cy="1043539"/>
            <a:chOff x="2553898" y="1933069"/>
            <a:chExt cx="4494200" cy="1043539"/>
          </a:xfrm>
        </p:grpSpPr>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3898" y="1933069"/>
              <a:ext cx="1043539" cy="1043539"/>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4118" y="1933069"/>
              <a:ext cx="1043539" cy="1043539"/>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4338" y="1933069"/>
              <a:ext cx="1043539" cy="1043539"/>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559" y="1933069"/>
              <a:ext cx="1043539" cy="1043539"/>
            </a:xfrm>
            <a:prstGeom prst="rect">
              <a:avLst/>
            </a:prstGeom>
          </p:spPr>
        </p:pic>
      </p:grpSp>
      <p:grpSp>
        <p:nvGrpSpPr>
          <p:cNvPr id="7" name="Group 33"/>
          <p:cNvGrpSpPr/>
          <p:nvPr/>
        </p:nvGrpSpPr>
        <p:grpSpPr>
          <a:xfrm>
            <a:off x="2509227" y="3373647"/>
            <a:ext cx="4494200" cy="1043539"/>
            <a:chOff x="2553898" y="1933069"/>
            <a:chExt cx="4494200" cy="1043539"/>
          </a:xfrm>
        </p:grpSpPr>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3898" y="1933069"/>
              <a:ext cx="1043539" cy="1043539"/>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4118" y="1933069"/>
              <a:ext cx="1043539" cy="1043539"/>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4338" y="1933069"/>
              <a:ext cx="1043539" cy="1043539"/>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559" y="1933069"/>
              <a:ext cx="1043539" cy="1043539"/>
            </a:xfrm>
            <a:prstGeom prst="rect">
              <a:avLst/>
            </a:prstGeom>
          </p:spPr>
        </p:pic>
      </p:grpSp>
      <p:sp>
        <p:nvSpPr>
          <p:cNvPr id="39" name="Left Bracket 38"/>
          <p:cNvSpPr/>
          <p:nvPr/>
        </p:nvSpPr>
        <p:spPr>
          <a:xfrm>
            <a:off x="2045401" y="2377079"/>
            <a:ext cx="144000" cy="1728000"/>
          </a:xfrm>
          <a:prstGeom prst="leftBracket">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rgbClr val="7030A0"/>
              </a:solidFill>
            </a:endParaRPr>
          </a:p>
        </p:txBody>
      </p:sp>
      <p:sp>
        <p:nvSpPr>
          <p:cNvPr id="40" name="Rectangle 39"/>
          <p:cNvSpPr/>
          <p:nvPr/>
        </p:nvSpPr>
        <p:spPr>
          <a:xfrm>
            <a:off x="1659373" y="3010247"/>
            <a:ext cx="357790" cy="461665"/>
          </a:xfrm>
          <a:prstGeom prst="rect">
            <a:avLst/>
          </a:prstGeom>
        </p:spPr>
        <p:txBody>
          <a:bodyPr wrap="none">
            <a:spAutoFit/>
          </a:bodyPr>
          <a:lstStyle/>
          <a:p>
            <a:r>
              <a:rPr lang="en-IE" sz="2400" b="1" dirty="0" smtClean="0">
                <a:solidFill>
                  <a:srgbClr val="7030A0"/>
                </a:solidFill>
                <a:latin typeface="Century Gothic" pitchFamily="34" charset="0"/>
              </a:rPr>
              <a:t>3</a:t>
            </a:r>
            <a:endParaRPr lang="en-IE" sz="2400" dirty="0">
              <a:solidFill>
                <a:srgbClr val="7030A0"/>
              </a:solidFill>
            </a:endParaRPr>
          </a:p>
        </p:txBody>
      </p:sp>
      <p:sp>
        <p:nvSpPr>
          <p:cNvPr id="41" name="Rectangle 40"/>
          <p:cNvSpPr/>
          <p:nvPr/>
        </p:nvSpPr>
        <p:spPr>
          <a:xfrm>
            <a:off x="3030996" y="5236889"/>
            <a:ext cx="3379451" cy="1200329"/>
          </a:xfrm>
          <a:prstGeom prst="rect">
            <a:avLst/>
          </a:prstGeom>
        </p:spPr>
        <p:txBody>
          <a:bodyPr wrap="none">
            <a:spAutoFit/>
          </a:bodyPr>
          <a:lstStyle/>
          <a:p>
            <a:r>
              <a:rPr lang="en-IE" sz="7200" b="1" dirty="0" smtClean="0">
                <a:ln w="57150">
                  <a:solidFill>
                    <a:srgbClr val="FF0000"/>
                  </a:solidFill>
                </a:ln>
                <a:solidFill>
                  <a:srgbClr val="FFFF00"/>
                </a:solidFill>
                <a:latin typeface="Century Gothic" pitchFamily="34" charset="0"/>
              </a:rPr>
              <a:t>12 cars</a:t>
            </a:r>
            <a:endParaRPr lang="en-IE" sz="7200" dirty="0">
              <a:ln w="57150">
                <a:solidFill>
                  <a:srgbClr val="FF0000"/>
                </a:solidFill>
              </a:ln>
              <a:solidFill>
                <a:srgbClr val="FFFF00"/>
              </a:solidFill>
            </a:endParaRPr>
          </a:p>
        </p:txBody>
      </p:sp>
    </p:spTree>
    <p:extLst>
      <p:ext uri="{BB962C8B-B14F-4D97-AF65-F5344CB8AC3E}">
        <p14:creationId xmlns:p14="http://schemas.microsoft.com/office/powerpoint/2010/main" val="28612253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3629" y="192505"/>
            <a:ext cx="8778240" cy="6439301"/>
          </a:xfrm>
          <a:prstGeom prst="roundRect">
            <a:avLst>
              <a:gd name="adj" fmla="val 1719"/>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5" name="Straight Connector 4"/>
          <p:cNvCxnSpPr/>
          <p:nvPr/>
        </p:nvCxnSpPr>
        <p:spPr>
          <a:xfrm>
            <a:off x="163629" y="904779"/>
            <a:ext cx="8787865"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3686477" y="1241659"/>
                <a:ext cx="227341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800" b="1" i="1" dirty="0" smtClean="0">
                          <a:solidFill>
                            <a:schemeClr val="tx2">
                              <a:lumMod val="50000"/>
                            </a:schemeClr>
                          </a:solidFill>
                          <a:latin typeface="Cambria Math"/>
                        </a:rPr>
                        <m:t>𝟒</m:t>
                      </m:r>
                      <m:r>
                        <a:rPr lang="en-IE" sz="2800" b="1" i="1" dirty="0" smtClean="0">
                          <a:solidFill>
                            <a:schemeClr val="tx2">
                              <a:lumMod val="50000"/>
                            </a:schemeClr>
                          </a:solidFill>
                          <a:latin typeface="Cambria Math"/>
                        </a:rPr>
                        <m:t> × </m:t>
                      </m:r>
                      <m:r>
                        <a:rPr lang="en-IE" sz="2800" b="1" i="1" dirty="0" smtClean="0">
                          <a:solidFill>
                            <a:schemeClr val="tx2">
                              <a:lumMod val="50000"/>
                            </a:schemeClr>
                          </a:solidFill>
                          <a:latin typeface="Cambria Math"/>
                        </a:rPr>
                        <m:t>𝟑</m:t>
                      </m:r>
                      <m:r>
                        <a:rPr lang="en-IE" sz="2800" b="1" i="1" dirty="0" smtClean="0">
                          <a:solidFill>
                            <a:schemeClr val="tx2">
                              <a:lumMod val="50000"/>
                            </a:schemeClr>
                          </a:solidFill>
                          <a:latin typeface="Cambria Math"/>
                        </a:rPr>
                        <m:t> = ?</m:t>
                      </m:r>
                    </m:oMath>
                  </m:oMathPara>
                </a14:m>
                <a:endParaRPr lang="en-IE" sz="2800" b="1" dirty="0" smtClean="0">
                  <a:solidFill>
                    <a:schemeClr val="tx2">
                      <a:lumMod val="50000"/>
                    </a:schemeClr>
                  </a:solidFill>
                  <a:latin typeface="Century Gothic"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686477" y="1241659"/>
                <a:ext cx="2273411" cy="523220"/>
              </a:xfrm>
              <a:prstGeom prst="rect">
                <a:avLst/>
              </a:prstGeom>
              <a:blipFill rotWithShape="1">
                <a:blip r:embed="rId3"/>
                <a:stretch>
                  <a:fillRect/>
                </a:stretch>
              </a:blipFill>
            </p:spPr>
            <p:txBody>
              <a:bodyPr/>
              <a:lstStyle/>
              <a:p>
                <a:r>
                  <a:rPr lang="en-IE">
                    <a:noFill/>
                  </a:rPr>
                  <a:t> </a:t>
                </a:r>
              </a:p>
            </p:txBody>
          </p:sp>
        </mc:Fallback>
      </mc:AlternateContent>
      <p:sp>
        <p:nvSpPr>
          <p:cNvPr id="20" name="TextBox 19"/>
          <p:cNvSpPr txBox="1"/>
          <p:nvPr/>
        </p:nvSpPr>
        <p:spPr>
          <a:xfrm>
            <a:off x="688207" y="287154"/>
            <a:ext cx="7767587" cy="523220"/>
          </a:xfrm>
          <a:prstGeom prst="rect">
            <a:avLst/>
          </a:prstGeom>
          <a:noFill/>
        </p:spPr>
        <p:txBody>
          <a:bodyPr wrap="square" rtlCol="0">
            <a:spAutoFit/>
          </a:bodyPr>
          <a:lstStyle/>
          <a:p>
            <a:pPr algn="ctr"/>
            <a:r>
              <a:rPr lang="en-IE" sz="2800" b="1" dirty="0" smtClean="0">
                <a:solidFill>
                  <a:schemeClr val="tx2">
                    <a:lumMod val="50000"/>
                  </a:schemeClr>
                </a:solidFill>
                <a:latin typeface="Century Gothic" pitchFamily="34" charset="0"/>
              </a:rPr>
              <a:t>Can you remember </a:t>
            </a:r>
            <a:r>
              <a:rPr lang="en-IE" sz="2800" b="1" dirty="0">
                <a:solidFill>
                  <a:schemeClr val="tx2">
                    <a:lumMod val="50000"/>
                  </a:schemeClr>
                </a:solidFill>
                <a:latin typeface="Century Gothic" pitchFamily="34" charset="0"/>
              </a:rPr>
              <a:t>l</a:t>
            </a:r>
            <a:r>
              <a:rPr lang="en-IE" sz="2800" b="1" dirty="0" smtClean="0">
                <a:solidFill>
                  <a:schemeClr val="tx2">
                    <a:lumMod val="50000"/>
                  </a:schemeClr>
                </a:solidFill>
                <a:latin typeface="Century Gothic" pitchFamily="34" charset="0"/>
              </a:rPr>
              <a:t>earning this?</a:t>
            </a:r>
            <a:endParaRPr lang="en-IE" sz="2800" b="1" dirty="0">
              <a:solidFill>
                <a:schemeClr val="tx2">
                  <a:lumMod val="50000"/>
                </a:schemeClr>
              </a:solidFill>
              <a:latin typeface="Century Gothic" pitchFamily="34" charset="0"/>
            </a:endParaRPr>
          </a:p>
        </p:txBody>
      </p:sp>
      <p:grpSp>
        <p:nvGrpSpPr>
          <p:cNvPr id="14" name="Group 13"/>
          <p:cNvGrpSpPr/>
          <p:nvPr/>
        </p:nvGrpSpPr>
        <p:grpSpPr>
          <a:xfrm>
            <a:off x="2380327" y="1771669"/>
            <a:ext cx="4752000" cy="552445"/>
            <a:chOff x="2380327" y="1771669"/>
            <a:chExt cx="4752000" cy="552445"/>
          </a:xfrm>
        </p:grpSpPr>
        <p:sp>
          <p:nvSpPr>
            <p:cNvPr id="10" name="Left Bracket 9"/>
            <p:cNvSpPr/>
            <p:nvPr/>
          </p:nvSpPr>
          <p:spPr>
            <a:xfrm rot="5400000">
              <a:off x="4684327" y="-123886"/>
              <a:ext cx="144000" cy="4752000"/>
            </a:xfrm>
            <a:prstGeom prst="leftBracket">
              <a:avLst/>
            </a:prstGeom>
            <a:ln w="38100">
              <a:solidFill>
                <a:srgbClr val="FF008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1" name="Rectangle 10"/>
            <p:cNvSpPr/>
            <p:nvPr/>
          </p:nvSpPr>
          <p:spPr>
            <a:xfrm>
              <a:off x="4577432" y="1771669"/>
              <a:ext cx="357790" cy="461665"/>
            </a:xfrm>
            <a:prstGeom prst="rect">
              <a:avLst/>
            </a:prstGeom>
          </p:spPr>
          <p:txBody>
            <a:bodyPr wrap="none">
              <a:spAutoFit/>
            </a:bodyPr>
            <a:lstStyle/>
            <a:p>
              <a:r>
                <a:rPr lang="en-IE" sz="2400" b="1" dirty="0">
                  <a:solidFill>
                    <a:srgbClr val="FF0084"/>
                  </a:solidFill>
                  <a:latin typeface="Century Gothic" pitchFamily="34" charset="0"/>
                </a:rPr>
                <a:t>4</a:t>
              </a:r>
              <a:endParaRPr lang="en-IE" sz="2400" dirty="0">
                <a:solidFill>
                  <a:srgbClr val="FF0084"/>
                </a:solidFill>
              </a:endParaRPr>
            </a:p>
          </p:txBody>
        </p:sp>
      </p:grpSp>
      <p:grpSp>
        <p:nvGrpSpPr>
          <p:cNvPr id="9" name="Group 8"/>
          <p:cNvGrpSpPr/>
          <p:nvPr/>
        </p:nvGrpSpPr>
        <p:grpSpPr>
          <a:xfrm>
            <a:off x="3659447" y="2038944"/>
            <a:ext cx="1043539" cy="2378242"/>
            <a:chOff x="3659447" y="2038944"/>
            <a:chExt cx="1043539" cy="2378242"/>
          </a:xfrm>
        </p:grpSpPr>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447" y="2038944"/>
              <a:ext cx="1043539" cy="1043539"/>
            </a:xfrm>
            <a:prstGeom prst="rect">
              <a:avLst/>
            </a:prstGeom>
          </p:spPr>
        </p:pic>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447" y="2706295"/>
              <a:ext cx="1043539" cy="1043539"/>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447" y="3373647"/>
              <a:ext cx="1043539" cy="1043539"/>
            </a:xfrm>
            <a:prstGeom prst="rect">
              <a:avLst/>
            </a:prstGeom>
          </p:spPr>
        </p:pic>
      </p:grpSp>
      <p:grpSp>
        <p:nvGrpSpPr>
          <p:cNvPr id="12" name="Group 11"/>
          <p:cNvGrpSpPr/>
          <p:nvPr/>
        </p:nvGrpSpPr>
        <p:grpSpPr>
          <a:xfrm>
            <a:off x="4809667" y="2038944"/>
            <a:ext cx="1043539" cy="2378242"/>
            <a:chOff x="4809667" y="2038944"/>
            <a:chExt cx="1043539" cy="2378242"/>
          </a:xfrm>
        </p:grpSpPr>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9667" y="2038944"/>
              <a:ext cx="1043539" cy="1043539"/>
            </a:xfrm>
            <a:prstGeom prst="rect">
              <a:avLst/>
            </a:prstGeom>
          </p:spPr>
        </p:pic>
        <p:pic>
          <p:nvPicPr>
            <p:cNvPr id="32" name="Picture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9667" y="2706295"/>
              <a:ext cx="1043539" cy="1043539"/>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9667" y="3373647"/>
              <a:ext cx="1043539" cy="1043539"/>
            </a:xfrm>
            <a:prstGeom prst="rect">
              <a:avLst/>
            </a:prstGeom>
          </p:spPr>
        </p:pic>
      </p:grpSp>
      <p:grpSp>
        <p:nvGrpSpPr>
          <p:cNvPr id="13" name="Group 12"/>
          <p:cNvGrpSpPr/>
          <p:nvPr/>
        </p:nvGrpSpPr>
        <p:grpSpPr>
          <a:xfrm>
            <a:off x="5959888" y="2038944"/>
            <a:ext cx="1043539" cy="2378242"/>
            <a:chOff x="5959888" y="2038944"/>
            <a:chExt cx="1043539" cy="2378242"/>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888" y="2038944"/>
              <a:ext cx="1043539" cy="1043539"/>
            </a:xfrm>
            <a:prstGeom prst="rect">
              <a:avLst/>
            </a:prstGeom>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888" y="2706295"/>
              <a:ext cx="1043539" cy="1043539"/>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888" y="3373647"/>
              <a:ext cx="1043539" cy="1043539"/>
            </a:xfrm>
            <a:prstGeom prst="rect">
              <a:avLst/>
            </a:prstGeom>
          </p:spPr>
        </p:pic>
      </p:grpSp>
      <p:grpSp>
        <p:nvGrpSpPr>
          <p:cNvPr id="16" name="Group 15"/>
          <p:cNvGrpSpPr/>
          <p:nvPr/>
        </p:nvGrpSpPr>
        <p:grpSpPr>
          <a:xfrm>
            <a:off x="1659373" y="2038944"/>
            <a:ext cx="1893393" cy="2378242"/>
            <a:chOff x="1659373" y="2038944"/>
            <a:chExt cx="1893393" cy="2378242"/>
          </a:xfrm>
        </p:grpSpPr>
        <p:grpSp>
          <p:nvGrpSpPr>
            <p:cNvPr id="8" name="Group 7"/>
            <p:cNvGrpSpPr/>
            <p:nvPr/>
          </p:nvGrpSpPr>
          <p:grpSpPr>
            <a:xfrm>
              <a:off x="2509227" y="2038944"/>
              <a:ext cx="1043539" cy="2378242"/>
              <a:chOff x="2509227" y="2038944"/>
              <a:chExt cx="1043539" cy="2378242"/>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9227" y="2038944"/>
                <a:ext cx="1043539" cy="1043539"/>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9227" y="2706295"/>
                <a:ext cx="1043539" cy="1043539"/>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9227" y="3373647"/>
                <a:ext cx="1043539" cy="1043539"/>
              </a:xfrm>
              <a:prstGeom prst="rect">
                <a:avLst/>
              </a:prstGeom>
            </p:spPr>
          </p:pic>
        </p:grpSp>
        <p:grpSp>
          <p:nvGrpSpPr>
            <p:cNvPr id="15" name="Group 14"/>
            <p:cNvGrpSpPr/>
            <p:nvPr/>
          </p:nvGrpSpPr>
          <p:grpSpPr>
            <a:xfrm>
              <a:off x="1659373" y="2377079"/>
              <a:ext cx="530028" cy="1728000"/>
              <a:chOff x="1659373" y="2377079"/>
              <a:chExt cx="530028" cy="1728000"/>
            </a:xfrm>
          </p:grpSpPr>
          <p:sp>
            <p:nvSpPr>
              <p:cNvPr id="39" name="Left Bracket 38"/>
              <p:cNvSpPr/>
              <p:nvPr/>
            </p:nvSpPr>
            <p:spPr>
              <a:xfrm>
                <a:off x="2045401" y="2377079"/>
                <a:ext cx="144000" cy="1728000"/>
              </a:xfrm>
              <a:prstGeom prst="leftBracket">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rgbClr val="7030A0"/>
                  </a:solidFill>
                </a:endParaRPr>
              </a:p>
            </p:txBody>
          </p:sp>
          <p:sp>
            <p:nvSpPr>
              <p:cNvPr id="40" name="Rectangle 39"/>
              <p:cNvSpPr/>
              <p:nvPr/>
            </p:nvSpPr>
            <p:spPr>
              <a:xfrm>
                <a:off x="1659373" y="3010247"/>
                <a:ext cx="357790" cy="461665"/>
              </a:xfrm>
              <a:prstGeom prst="rect">
                <a:avLst/>
              </a:prstGeom>
            </p:spPr>
            <p:txBody>
              <a:bodyPr wrap="none">
                <a:spAutoFit/>
              </a:bodyPr>
              <a:lstStyle/>
              <a:p>
                <a:r>
                  <a:rPr lang="en-IE" sz="2400" b="1" dirty="0" smtClean="0">
                    <a:solidFill>
                      <a:srgbClr val="7030A0"/>
                    </a:solidFill>
                    <a:latin typeface="Century Gothic" pitchFamily="34" charset="0"/>
                  </a:rPr>
                  <a:t>3</a:t>
                </a:r>
                <a:endParaRPr lang="en-IE" sz="2400" dirty="0">
                  <a:solidFill>
                    <a:srgbClr val="7030A0"/>
                  </a:solidFill>
                </a:endParaRPr>
              </a:p>
            </p:txBody>
          </p:sp>
        </p:grpSp>
      </p:grpSp>
      <p:sp>
        <p:nvSpPr>
          <p:cNvPr id="41" name="Rectangle 40"/>
          <p:cNvSpPr/>
          <p:nvPr/>
        </p:nvSpPr>
        <p:spPr>
          <a:xfrm>
            <a:off x="2882275" y="5431477"/>
            <a:ext cx="3379451" cy="1200329"/>
          </a:xfrm>
          <a:prstGeom prst="rect">
            <a:avLst/>
          </a:prstGeom>
        </p:spPr>
        <p:txBody>
          <a:bodyPr wrap="none">
            <a:spAutoFit/>
          </a:bodyPr>
          <a:lstStyle/>
          <a:p>
            <a:r>
              <a:rPr lang="en-IE" sz="7200" b="1" dirty="0" smtClean="0">
                <a:ln w="57150">
                  <a:solidFill>
                    <a:srgbClr val="FF0000"/>
                  </a:solidFill>
                </a:ln>
                <a:solidFill>
                  <a:srgbClr val="FFFF00"/>
                </a:solidFill>
                <a:latin typeface="Century Gothic" pitchFamily="34" charset="0"/>
              </a:rPr>
              <a:t>12 cars</a:t>
            </a:r>
            <a:endParaRPr lang="en-IE" sz="7200" dirty="0">
              <a:ln w="57150">
                <a:solidFill>
                  <a:srgbClr val="FF0000"/>
                </a:solidFill>
              </a:ln>
              <a:solidFill>
                <a:srgbClr val="FFFF00"/>
              </a:solidFill>
            </a:endParaRPr>
          </a:p>
        </p:txBody>
      </p:sp>
      <mc:AlternateContent xmlns:mc="http://schemas.openxmlformats.org/markup-compatibility/2006" xmlns:a14="http://schemas.microsoft.com/office/drawing/2010/main">
        <mc:Choice Requires="a14">
          <p:sp>
            <p:nvSpPr>
              <p:cNvPr id="34" name="TextBox 33"/>
              <p:cNvSpPr txBox="1"/>
              <p:nvPr/>
            </p:nvSpPr>
            <p:spPr>
              <a:xfrm>
                <a:off x="3332766" y="4456992"/>
                <a:ext cx="3204912"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E" sz="2800" b="1" i="1" dirty="0" smtClean="0">
                          <a:solidFill>
                            <a:schemeClr val="tx2">
                              <a:lumMod val="50000"/>
                            </a:schemeClr>
                          </a:solidFill>
                          <a:latin typeface="Cambria Math"/>
                        </a:rPr>
                        <m:t>𝟒</m:t>
                      </m:r>
                      <m:r>
                        <a:rPr lang="en-IE" sz="2800" b="1" i="1" dirty="0" smtClean="0">
                          <a:solidFill>
                            <a:schemeClr val="tx2">
                              <a:lumMod val="50000"/>
                            </a:schemeClr>
                          </a:solidFill>
                          <a:latin typeface="Cambria Math"/>
                        </a:rPr>
                        <m:t> × </m:t>
                      </m:r>
                      <m:r>
                        <a:rPr lang="en-IE" sz="2800" b="1" i="1" dirty="0" smtClean="0">
                          <a:solidFill>
                            <a:schemeClr val="tx2">
                              <a:lumMod val="50000"/>
                            </a:schemeClr>
                          </a:solidFill>
                          <a:latin typeface="Cambria Math"/>
                        </a:rPr>
                        <m:t>𝟑</m:t>
                      </m:r>
                      <m:r>
                        <a:rPr lang="en-IE" sz="2800" b="1" i="1" dirty="0" smtClean="0">
                          <a:solidFill>
                            <a:schemeClr val="tx2">
                              <a:lumMod val="50000"/>
                            </a:schemeClr>
                          </a:solidFill>
                          <a:latin typeface="Cambria Math"/>
                        </a:rPr>
                        <m:t> =</m:t>
                      </m:r>
                      <m:r>
                        <a:rPr lang="en-IE" sz="2800" b="1" i="1" dirty="0" smtClean="0">
                          <a:solidFill>
                            <a:schemeClr val="tx2">
                              <a:lumMod val="50000"/>
                            </a:schemeClr>
                          </a:solidFill>
                          <a:latin typeface="Cambria Math"/>
                        </a:rPr>
                        <m:t>𝟑</m:t>
                      </m:r>
                      <m:r>
                        <a:rPr lang="en-IE" sz="2800" b="1" i="1" dirty="0" smtClean="0">
                          <a:solidFill>
                            <a:schemeClr val="tx2">
                              <a:lumMod val="50000"/>
                            </a:schemeClr>
                          </a:solidFill>
                          <a:latin typeface="Cambria Math"/>
                          <a:ea typeface="Cambria Math"/>
                        </a:rPr>
                        <m:t>×</m:t>
                      </m:r>
                      <m:r>
                        <a:rPr lang="en-IE" sz="2800" b="1" i="1" dirty="0" smtClean="0">
                          <a:solidFill>
                            <a:schemeClr val="tx2">
                              <a:lumMod val="50000"/>
                            </a:schemeClr>
                          </a:solidFill>
                          <a:latin typeface="Cambria Math"/>
                          <a:ea typeface="Cambria Math"/>
                        </a:rPr>
                        <m:t>𝟒</m:t>
                      </m:r>
                    </m:oMath>
                  </m:oMathPara>
                </a14:m>
                <a:endParaRPr lang="en-IE" sz="2800" b="1" dirty="0" smtClean="0">
                  <a:solidFill>
                    <a:schemeClr val="tx2">
                      <a:lumMod val="50000"/>
                    </a:schemeClr>
                  </a:solidFill>
                  <a:latin typeface="Century Gothic"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332766" y="4456992"/>
                <a:ext cx="3204912" cy="523220"/>
              </a:xfrm>
              <a:prstGeom prst="rect">
                <a:avLst/>
              </a:prstGeom>
              <a:blipFill rotWithShape="1">
                <a:blip r:embed="rId5"/>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3057984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8229600" cy="1143000"/>
          </a:xfrm>
          <a:ln>
            <a:miter lim="800000"/>
            <a:headEnd/>
            <a:tailEnd/>
          </a:ln>
          <a:extLst/>
        </p:spPr>
        <p:txBody>
          <a:bodyPr rtlCol="0">
            <a:normAutofit/>
          </a:bodyPr>
          <a:lstStyle/>
          <a:p>
            <a:pPr eaLnBrk="1" fontAlgn="auto" hangingPunct="1">
              <a:spcAft>
                <a:spcPts val="0"/>
              </a:spcAft>
              <a:defRPr/>
            </a:pPr>
            <a:r>
              <a:rPr lang="en-IE" b="1" u="none" dirty="0" smtClean="0"/>
              <a:t>Introduction</a:t>
            </a:r>
            <a:r>
              <a:rPr lang="en-IE" b="1" dirty="0" smtClean="0"/>
              <a:t> </a:t>
            </a:r>
            <a:endParaRPr lang="en-IE"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9552" y="1124744"/>
                <a:ext cx="8229600" cy="5184576"/>
              </a:xfrm>
            </p:spPr>
            <p:txBody>
              <a:bodyPr rtlCol="0">
                <a:normAutofit fontScale="62500" lnSpcReduction="20000"/>
              </a:bodyPr>
              <a:lstStyle/>
              <a:p>
                <a:pPr marL="0" indent="0" eaLnBrk="1" fontAlgn="auto" hangingPunct="1">
                  <a:spcAft>
                    <a:spcPts val="0"/>
                  </a:spcAft>
                  <a:buNone/>
                  <a:defRPr/>
                </a:pPr>
                <a:r>
                  <a:rPr lang="en-IE" sz="4000" b="1" dirty="0" smtClean="0"/>
                  <a:t> </a:t>
                </a:r>
                <a:r>
                  <a:rPr lang="en-IE" sz="4500" b="1" dirty="0" smtClean="0"/>
                  <a:t>Learning Outcomes</a:t>
                </a:r>
              </a:p>
              <a:p>
                <a:pPr marL="0" indent="0" eaLnBrk="1" fontAlgn="auto" hangingPunct="1">
                  <a:spcAft>
                    <a:spcPts val="0"/>
                  </a:spcAft>
                  <a:buNone/>
                  <a:defRPr/>
                </a:pPr>
                <a:r>
                  <a:rPr lang="en-IE" b="1" dirty="0" smtClean="0"/>
                  <a:t>    </a:t>
                </a:r>
                <a:r>
                  <a:rPr lang="en-IE" sz="3400" b="1" dirty="0" smtClean="0"/>
                  <a:t>Students will be able to:</a:t>
                </a:r>
              </a:p>
              <a:p>
                <a:pPr lvl="1" eaLnBrk="1" fontAlgn="auto" hangingPunct="1">
                  <a:spcAft>
                    <a:spcPts val="0"/>
                  </a:spcAft>
                  <a:buFont typeface="Arial" pitchFamily="34" charset="0"/>
                  <a:buChar char="•"/>
                  <a:defRPr/>
                </a:pPr>
                <a:r>
                  <a:rPr lang="en-IE" sz="3400" dirty="0" smtClean="0"/>
                  <a:t>See</a:t>
                </a:r>
                <a:r>
                  <a:rPr lang="en-IE" sz="3400" b="1" dirty="0" smtClean="0"/>
                  <a:t> </a:t>
                </a:r>
                <a:r>
                  <a:rPr lang="en-IE" sz="3400" b="1" dirty="0"/>
                  <a:t>algebra as </a:t>
                </a:r>
                <a:r>
                  <a:rPr lang="en-IE" sz="3400" b="1" dirty="0" smtClean="0"/>
                  <a:t>generalised arithmetic</a:t>
                </a:r>
                <a:br>
                  <a:rPr lang="en-IE" sz="3400" b="1" dirty="0" smtClean="0"/>
                </a:br>
                <a:endParaRPr lang="en-IE" sz="3400" b="1" dirty="0" smtClean="0"/>
              </a:p>
              <a:p>
                <a:pPr lvl="1" eaLnBrk="1" fontAlgn="auto" hangingPunct="1">
                  <a:spcAft>
                    <a:spcPts val="0"/>
                  </a:spcAft>
                  <a:buFont typeface="Arial" pitchFamily="34" charset="0"/>
                  <a:buChar char="•"/>
                  <a:defRPr/>
                </a:pPr>
                <a:r>
                  <a:rPr lang="en-IE" sz="3400" dirty="0" smtClean="0"/>
                  <a:t> </a:t>
                </a:r>
                <a:r>
                  <a:rPr lang="en-IE" sz="3400" b="1" dirty="0"/>
                  <a:t>M</a:t>
                </a:r>
                <a:r>
                  <a:rPr lang="en-IE" sz="3400" b="1" dirty="0" smtClean="0"/>
                  <a:t>ake sense </a:t>
                </a:r>
                <a:r>
                  <a:rPr lang="en-IE" sz="3400" dirty="0" smtClean="0"/>
                  <a:t>of the </a:t>
                </a:r>
                <a:r>
                  <a:rPr lang="en-IE" sz="3400" b="1" dirty="0" smtClean="0"/>
                  <a:t>distributive law </a:t>
                </a:r>
                <a:r>
                  <a:rPr lang="en-IE" sz="3400" dirty="0" smtClean="0"/>
                  <a:t>in number and algebra by using an array model</a:t>
                </a:r>
                <a:br>
                  <a:rPr lang="en-IE" sz="3400" dirty="0" smtClean="0"/>
                </a:br>
                <a:endParaRPr lang="en-IE" sz="3400" b="1" dirty="0" smtClean="0"/>
              </a:p>
              <a:p>
                <a:pPr lvl="1" eaLnBrk="1" fontAlgn="auto" hangingPunct="1">
                  <a:spcAft>
                    <a:spcPts val="0"/>
                  </a:spcAft>
                  <a:buFont typeface="Arial" pitchFamily="34" charset="0"/>
                  <a:buChar char="•"/>
                  <a:defRPr/>
                </a:pPr>
                <a:r>
                  <a:rPr lang="en-IE" sz="3400" dirty="0" smtClean="0"/>
                  <a:t> </a:t>
                </a:r>
                <a:r>
                  <a:rPr lang="en-IE" sz="3400" b="1" dirty="0"/>
                  <a:t>B</a:t>
                </a:r>
                <a:r>
                  <a:rPr lang="en-IE" sz="3400" dirty="0" smtClean="0"/>
                  <a:t>e able to expand and simplify the following:</a:t>
                </a:r>
                <a:br>
                  <a:rPr lang="en-IE" sz="3400" dirty="0" smtClean="0"/>
                </a:br>
                <a:r>
                  <a:rPr lang="en-IE" sz="3400" dirty="0" smtClean="0"/>
                  <a:t> </a:t>
                </a:r>
                <a14:m>
                  <m:oMath xmlns:m="http://schemas.openxmlformats.org/officeDocument/2006/math">
                    <m:d>
                      <m:dPr>
                        <m:ctrlPr>
                          <a:rPr lang="en-IE" sz="3400" b="1" i="1" smtClean="0">
                            <a:latin typeface="Cambria Math"/>
                          </a:rPr>
                        </m:ctrlPr>
                      </m:dPr>
                      <m:e>
                        <m:r>
                          <a:rPr lang="en-IE" sz="3400" b="1" i="1" smtClean="0">
                            <a:latin typeface="Cambria Math"/>
                          </a:rPr>
                          <m:t>𝒙</m:t>
                        </m:r>
                        <m:r>
                          <a:rPr lang="en-IE" sz="3400" b="1" i="1" smtClean="0">
                            <a:latin typeface="Cambria Math"/>
                          </a:rPr>
                          <m:t>+</m:t>
                        </m:r>
                        <m:r>
                          <a:rPr lang="en-IE" sz="3400" b="1" i="1" smtClean="0">
                            <a:latin typeface="Cambria Math"/>
                          </a:rPr>
                          <m:t>𝟑</m:t>
                        </m:r>
                      </m:e>
                    </m:d>
                    <m:d>
                      <m:dPr>
                        <m:ctrlPr>
                          <a:rPr lang="en-IE" sz="3400" b="1" i="1" smtClean="0">
                            <a:latin typeface="Cambria Math"/>
                          </a:rPr>
                        </m:ctrlPr>
                      </m:dPr>
                      <m:e>
                        <m:r>
                          <a:rPr lang="en-IE" sz="3400" b="1" i="1" smtClean="0">
                            <a:latin typeface="Cambria Math"/>
                          </a:rPr>
                          <m:t>𝒙</m:t>
                        </m:r>
                        <m:r>
                          <a:rPr lang="en-IE" sz="3400" b="1" i="1" smtClean="0">
                            <a:latin typeface="Cambria Math"/>
                          </a:rPr>
                          <m:t>+</m:t>
                        </m:r>
                        <m:r>
                          <a:rPr lang="en-IE" sz="3400" b="1" i="1" smtClean="0">
                            <a:latin typeface="Cambria Math"/>
                          </a:rPr>
                          <m:t>𝟒</m:t>
                        </m:r>
                      </m:e>
                    </m:d>
                  </m:oMath>
                </a14:m>
                <a:r>
                  <a:rPr lang="en-IE" sz="3400" b="1" dirty="0" smtClean="0"/>
                  <a:t> </a:t>
                </a:r>
                <a:r>
                  <a:rPr lang="en-IE" sz="3400" dirty="0" smtClean="0"/>
                  <a:t>and similar examples, using the model first and then without the model</a:t>
                </a:r>
              </a:p>
              <a:p>
                <a:pPr lvl="1" eaLnBrk="1" fontAlgn="auto" hangingPunct="1">
                  <a:spcAft>
                    <a:spcPts val="0"/>
                  </a:spcAft>
                  <a:buFont typeface="Arial" pitchFamily="34" charset="0"/>
                  <a:buChar char="•"/>
                  <a:defRPr/>
                </a:pPr>
                <a:endParaRPr lang="en-IE" sz="3400" dirty="0" smtClean="0"/>
              </a:p>
              <a:p>
                <a:pPr lvl="1" eaLnBrk="1" fontAlgn="auto" hangingPunct="1">
                  <a:spcAft>
                    <a:spcPts val="0"/>
                  </a:spcAft>
                  <a:buFont typeface="Arial" pitchFamily="34" charset="0"/>
                  <a:buChar char="•"/>
                  <a:defRPr/>
                </a:pPr>
                <a:r>
                  <a:rPr lang="en-IE" sz="3400" b="1" dirty="0" smtClean="0"/>
                  <a:t>Understand</a:t>
                </a:r>
                <a:r>
                  <a:rPr lang="en-IE" sz="3400" dirty="0" smtClean="0"/>
                  <a:t> </a:t>
                </a:r>
                <a:r>
                  <a:rPr lang="en-IE" sz="3400" b="1" dirty="0" smtClean="0"/>
                  <a:t>and verbalise</a:t>
                </a:r>
                <a:r>
                  <a:rPr lang="en-IE" sz="3400" dirty="0" smtClean="0"/>
                  <a:t>, from use of the model, that in the above example </a:t>
                </a:r>
                <a:r>
                  <a:rPr lang="en-IE" sz="3400" b="1" i="1" dirty="0" smtClean="0"/>
                  <a:t>each term of the second expression is multiplied by each term of the first expression</a:t>
                </a:r>
                <a:r>
                  <a:rPr lang="en-IE" sz="3400" dirty="0" smtClean="0"/>
                  <a:t>.</a:t>
                </a:r>
              </a:p>
              <a:p>
                <a:pPr lvl="1" eaLnBrk="1" fontAlgn="auto" hangingPunct="1">
                  <a:spcAft>
                    <a:spcPts val="0"/>
                  </a:spcAft>
                  <a:buFont typeface="Arial" pitchFamily="34" charset="0"/>
                  <a:buChar char="•"/>
                  <a:defRPr/>
                </a:pPr>
                <a:endParaRPr lang="en-IE" sz="3400" dirty="0" smtClean="0"/>
              </a:p>
              <a:p>
                <a:pPr lvl="1" eaLnBrk="1" fontAlgn="auto" hangingPunct="1">
                  <a:spcAft>
                    <a:spcPts val="0"/>
                  </a:spcAft>
                  <a:buFont typeface="Arial" pitchFamily="34" charset="0"/>
                  <a:buChar char="•"/>
                  <a:defRPr/>
                </a:pPr>
                <a:r>
                  <a:rPr lang="en-IE" sz="3400" dirty="0" smtClean="0"/>
                  <a:t>See </a:t>
                </a:r>
                <a:r>
                  <a:rPr lang="en-IE" sz="3400" b="1" dirty="0" smtClean="0"/>
                  <a:t>factorisation</a:t>
                </a:r>
                <a:r>
                  <a:rPr lang="en-IE" sz="3400" dirty="0" smtClean="0"/>
                  <a:t> as the reverse process of multiplication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9552" y="1124744"/>
                <a:ext cx="8229600" cy="5184576"/>
              </a:xfrm>
              <a:blipFill rotWithShape="1">
                <a:blip r:embed="rId3"/>
                <a:stretch>
                  <a:fillRect l="-667" t="-2588"/>
                </a:stretch>
              </a:blipFill>
            </p:spPr>
            <p:txBody>
              <a:bodyPr/>
              <a:lstStyle/>
              <a:p>
                <a:r>
                  <a:rPr lang="en-IE">
                    <a:noFill/>
                  </a:rPr>
                  <a:t> </a:t>
                </a:r>
              </a:p>
            </p:txBody>
          </p:sp>
        </mc:Fallback>
      </mc:AlternateContent>
      <p:sp>
        <p:nvSpPr>
          <p:cNvPr id="4" name="Slide Number Placeholder 3"/>
          <p:cNvSpPr>
            <a:spLocks noGrp="1"/>
          </p:cNvSpPr>
          <p:nvPr>
            <p:ph type="sldNum" sz="quarter" idx="12"/>
          </p:nvPr>
        </p:nvSpPr>
        <p:spPr/>
        <p:txBody>
          <a:bodyPr/>
          <a:lstStyle/>
          <a:p>
            <a:pPr>
              <a:defRPr/>
            </a:pPr>
            <a:fld id="{22442F1E-A617-40F4-83A2-90C1141EF153}" type="slidenum">
              <a:rPr lang="en-IE" smtClean="0"/>
              <a:pPr>
                <a:defRPr/>
              </a:pPr>
              <a:t>8</a:t>
            </a:fld>
            <a:endParaRPr lang="en-I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880" y="33110"/>
            <a:ext cx="8229600" cy="1143000"/>
          </a:xfrm>
          <a:ln>
            <a:miter lim="800000"/>
            <a:headEnd/>
            <a:tailEnd/>
          </a:ln>
          <a:extLst/>
        </p:spPr>
        <p:txBody>
          <a:bodyPr rtlCol="0">
            <a:normAutofit/>
          </a:bodyPr>
          <a:lstStyle/>
          <a:p>
            <a:pPr eaLnBrk="1" fontAlgn="auto" hangingPunct="1">
              <a:spcAft>
                <a:spcPts val="0"/>
              </a:spcAft>
              <a:defRPr/>
            </a:pPr>
            <a:r>
              <a:rPr lang="en-IE" b="1" u="none" dirty="0" smtClean="0"/>
              <a:t>Introduction</a:t>
            </a:r>
            <a:r>
              <a:rPr lang="en-IE" b="1" dirty="0" smtClean="0"/>
              <a:t> </a:t>
            </a:r>
            <a:endParaRPr lang="en-IE"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14400" y="1050544"/>
                <a:ext cx="8229600" cy="4525963"/>
              </a:xfrm>
              <a:ln>
                <a:solidFill>
                  <a:schemeClr val="bg1"/>
                </a:solidFill>
              </a:ln>
            </p:spPr>
            <p:style>
              <a:lnRef idx="2">
                <a:schemeClr val="accent2"/>
              </a:lnRef>
              <a:fillRef idx="1">
                <a:schemeClr val="lt1"/>
              </a:fillRef>
              <a:effectRef idx="0">
                <a:schemeClr val="accent2"/>
              </a:effectRef>
              <a:fontRef idx="minor">
                <a:schemeClr val="dk1"/>
              </a:fontRef>
            </p:style>
            <p:txBody>
              <a:bodyPr rtlCol="0">
                <a:normAutofit fontScale="92500" lnSpcReduction="20000"/>
              </a:bodyPr>
              <a:lstStyle/>
              <a:p>
                <a:pPr marL="0" indent="0" eaLnBrk="1" fontAlgn="auto" hangingPunct="1">
                  <a:spcAft>
                    <a:spcPts val="0"/>
                  </a:spcAft>
                  <a:buNone/>
                  <a:defRPr/>
                </a:pPr>
                <a:r>
                  <a:rPr lang="en-IE" b="1" dirty="0" smtClean="0"/>
                  <a:t>Why </a:t>
                </a:r>
                <a:r>
                  <a:rPr lang="en-IE" b="1" dirty="0"/>
                  <a:t>did we choose to focus on this mathematical area? </a:t>
                </a:r>
                <a:r>
                  <a:rPr lang="en-IE" b="1" dirty="0" smtClean="0"/>
                  <a:t/>
                </a:r>
                <a:br>
                  <a:rPr lang="en-IE" b="1" dirty="0" smtClean="0"/>
                </a:br>
                <a:endParaRPr lang="en-IE" sz="1000" b="1" dirty="0"/>
              </a:p>
              <a:p>
                <a:pPr marL="0" indent="0" eaLnBrk="1" fontAlgn="auto" hangingPunct="1">
                  <a:spcAft>
                    <a:spcPts val="0"/>
                  </a:spcAft>
                  <a:buNone/>
                  <a:defRPr/>
                </a:pPr>
                <a:r>
                  <a:rPr lang="en-IE" dirty="0" smtClean="0"/>
                  <a:t>To give students a way of </a:t>
                </a:r>
                <a:r>
                  <a:rPr lang="en-IE" u="sng" dirty="0" smtClean="0"/>
                  <a:t>making sense </a:t>
                </a:r>
                <a:r>
                  <a:rPr lang="en-IE" dirty="0" smtClean="0"/>
                  <a:t>of  “multiplying out brackets”   enabling them to see </a:t>
                </a:r>
                <a:r>
                  <a:rPr lang="en-IE" u="sng" dirty="0" smtClean="0"/>
                  <a:t>why the following are incorrect.</a:t>
                </a:r>
                <a:br>
                  <a:rPr lang="en-IE" u="sng" dirty="0" smtClean="0"/>
                </a:br>
                <a:endParaRPr lang="en-IE" sz="1900" u="sng" dirty="0" smtClean="0"/>
              </a:p>
              <a:p>
                <a:pPr lvl="0"/>
                <a:r>
                  <a:rPr lang="en-IE" sz="2400" b="1" dirty="0" smtClean="0"/>
                  <a:t>3</a:t>
                </a:r>
                <a14:m>
                  <m:oMath xmlns:m="http://schemas.openxmlformats.org/officeDocument/2006/math">
                    <m:d>
                      <m:dPr>
                        <m:ctrlPr>
                          <a:rPr lang="en-IE" sz="2400" b="1" i="1" smtClean="0">
                            <a:latin typeface="Cambria Math"/>
                          </a:rPr>
                        </m:ctrlPr>
                      </m:dPr>
                      <m:e>
                        <m:r>
                          <a:rPr lang="en-IE" sz="2400" b="1" i="1">
                            <a:latin typeface="Cambria Math"/>
                          </a:rPr>
                          <m:t>𝒙</m:t>
                        </m:r>
                        <m:r>
                          <a:rPr lang="en-IE" sz="2400" b="1" i="1">
                            <a:latin typeface="Cambria Math"/>
                          </a:rPr>
                          <m:t>+</m:t>
                        </m:r>
                        <m:r>
                          <a:rPr lang="en-IE" sz="2400" b="1" i="1">
                            <a:latin typeface="Cambria Math"/>
                          </a:rPr>
                          <m:t>𝟒</m:t>
                        </m:r>
                      </m:e>
                    </m:d>
                    <m:r>
                      <a:rPr lang="en-IE" sz="2400" b="1" i="1">
                        <a:latin typeface="Cambria Math"/>
                      </a:rPr>
                      <m:t>=</m:t>
                    </m:r>
                    <m:r>
                      <a:rPr lang="en-IE" sz="2400" b="1" i="1">
                        <a:latin typeface="Cambria Math"/>
                      </a:rPr>
                      <m:t>𝟑</m:t>
                    </m:r>
                    <m:r>
                      <a:rPr lang="en-IE" sz="2400" b="1" i="1">
                        <a:latin typeface="Cambria Math"/>
                      </a:rPr>
                      <m:t>𝒙</m:t>
                    </m:r>
                    <m:r>
                      <a:rPr lang="en-IE" sz="2400" b="1" i="1">
                        <a:latin typeface="Cambria Math"/>
                      </a:rPr>
                      <m:t>+</m:t>
                    </m:r>
                    <m:r>
                      <a:rPr lang="en-IE" sz="2400" b="1" i="1">
                        <a:latin typeface="Cambria Math"/>
                      </a:rPr>
                      <m:t>𝟒</m:t>
                    </m:r>
                    <m:r>
                      <a:rPr lang="en-IE" sz="2400" b="1" i="1">
                        <a:latin typeface="Cambria Math"/>
                      </a:rPr>
                      <m:t>  </m:t>
                    </m:r>
                  </m:oMath>
                </a14:m>
                <a:endParaRPr lang="en-IE" sz="2400" dirty="0"/>
              </a:p>
              <a:p>
                <a:pPr lvl="0"/>
                <a14:m>
                  <m:oMath xmlns:m="http://schemas.openxmlformats.org/officeDocument/2006/math">
                    <m:r>
                      <a:rPr lang="en-IE" sz="2400" b="1" i="1">
                        <a:latin typeface="Cambria Math"/>
                      </a:rPr>
                      <m:t>𝟑</m:t>
                    </m:r>
                    <m:d>
                      <m:dPr>
                        <m:ctrlPr>
                          <a:rPr lang="en-IE" sz="2400" b="1" i="1">
                            <a:latin typeface="Cambria Math"/>
                          </a:rPr>
                        </m:ctrlPr>
                      </m:dPr>
                      <m:e>
                        <m:r>
                          <a:rPr lang="en-IE" sz="2400" b="1" i="1">
                            <a:latin typeface="Cambria Math"/>
                          </a:rPr>
                          <m:t>𝒙</m:t>
                        </m:r>
                        <m:r>
                          <a:rPr lang="en-IE" sz="2400" b="1" i="1">
                            <a:latin typeface="Cambria Math"/>
                          </a:rPr>
                          <m:t>+</m:t>
                        </m:r>
                        <m:r>
                          <a:rPr lang="en-IE" sz="2400" b="1" i="1">
                            <a:latin typeface="Cambria Math"/>
                          </a:rPr>
                          <m:t>𝟒</m:t>
                        </m:r>
                      </m:e>
                    </m:d>
                    <m:r>
                      <a:rPr lang="en-IE" sz="2400" b="1" i="1">
                        <a:latin typeface="Cambria Math"/>
                      </a:rPr>
                      <m:t>=</m:t>
                    </m:r>
                    <m:r>
                      <a:rPr lang="en-IE" sz="2400" b="1" i="1">
                        <a:latin typeface="Cambria Math"/>
                      </a:rPr>
                      <m:t>𝟑</m:t>
                    </m:r>
                    <m:r>
                      <a:rPr lang="en-IE" sz="2400" b="1" i="1">
                        <a:latin typeface="Cambria Math"/>
                      </a:rPr>
                      <m:t>𝒙</m:t>
                    </m:r>
                    <m:r>
                      <a:rPr lang="en-IE" sz="2400" b="1" i="1">
                        <a:latin typeface="Cambria Math"/>
                      </a:rPr>
                      <m:t>+</m:t>
                    </m:r>
                    <m:r>
                      <a:rPr lang="en-IE" sz="2400" b="1" i="1" smtClean="0">
                        <a:latin typeface="Cambria Math"/>
                      </a:rPr>
                      <m:t>𝟕</m:t>
                    </m:r>
                    <m:r>
                      <a:rPr lang="en-IE" sz="2400" b="1" i="1">
                        <a:latin typeface="Cambria Math"/>
                      </a:rPr>
                      <m:t>   </m:t>
                    </m:r>
                  </m:oMath>
                </a14:m>
                <a:endParaRPr lang="en-IE" sz="2400" b="1" i="1" dirty="0" smtClean="0">
                  <a:latin typeface="Cambria Math"/>
                </a:endParaRPr>
              </a:p>
              <a:p>
                <a:pPr lvl="0"/>
                <a14:m>
                  <m:oMath xmlns:m="http://schemas.openxmlformats.org/officeDocument/2006/math">
                    <m:d>
                      <m:dPr>
                        <m:ctrlPr>
                          <a:rPr lang="en-IE" sz="2400" b="1" i="1">
                            <a:latin typeface="Cambria Math"/>
                          </a:rPr>
                        </m:ctrlPr>
                      </m:dPr>
                      <m:e>
                        <m:r>
                          <a:rPr lang="en-IE" sz="2400" b="1" i="1">
                            <a:latin typeface="Cambria Math"/>
                          </a:rPr>
                          <m:t>𝒙</m:t>
                        </m:r>
                        <m:r>
                          <a:rPr lang="en-IE" sz="2400" b="1" i="1">
                            <a:latin typeface="Cambria Math"/>
                          </a:rPr>
                          <m:t>+</m:t>
                        </m:r>
                        <m:r>
                          <a:rPr lang="en-IE" sz="2400" b="1" i="1">
                            <a:latin typeface="Cambria Math"/>
                          </a:rPr>
                          <m:t>𝟑</m:t>
                        </m:r>
                      </m:e>
                    </m:d>
                    <m:d>
                      <m:dPr>
                        <m:ctrlPr>
                          <a:rPr lang="en-IE" sz="2400" b="1" i="1">
                            <a:latin typeface="Cambria Math"/>
                          </a:rPr>
                        </m:ctrlPr>
                      </m:dPr>
                      <m:e>
                        <m:r>
                          <a:rPr lang="en-IE" sz="2400" b="1" i="1">
                            <a:latin typeface="Cambria Math"/>
                          </a:rPr>
                          <m:t>𝒙</m:t>
                        </m:r>
                        <m:r>
                          <a:rPr lang="en-IE" sz="2400" b="1" i="1">
                            <a:latin typeface="Cambria Math"/>
                          </a:rPr>
                          <m:t>+</m:t>
                        </m:r>
                        <m:r>
                          <a:rPr lang="en-IE" sz="2400" b="1" i="1">
                            <a:latin typeface="Cambria Math"/>
                          </a:rPr>
                          <m:t>𝟐</m:t>
                        </m:r>
                      </m:e>
                    </m:d>
                    <m:r>
                      <a:rPr lang="en-IE" sz="2400" b="1" i="1">
                        <a:latin typeface="Cambria Math"/>
                      </a:rPr>
                      <m:t>=</m:t>
                    </m:r>
                    <m:sSup>
                      <m:sSupPr>
                        <m:ctrlPr>
                          <a:rPr lang="en-IE" sz="2400" b="1" i="1">
                            <a:latin typeface="Cambria Math"/>
                          </a:rPr>
                        </m:ctrlPr>
                      </m:sSupPr>
                      <m:e>
                        <m:r>
                          <a:rPr lang="en-IE" sz="2400" b="1" i="1">
                            <a:latin typeface="Cambria Math"/>
                          </a:rPr>
                          <m:t>𝒙</m:t>
                        </m:r>
                      </m:e>
                      <m:sup>
                        <m:r>
                          <a:rPr lang="en-IE" sz="2400" b="1" i="1">
                            <a:latin typeface="Cambria Math"/>
                          </a:rPr>
                          <m:t>𝟐</m:t>
                        </m:r>
                      </m:sup>
                    </m:sSup>
                    <m:r>
                      <a:rPr lang="en-IE" sz="2400" b="1" i="1">
                        <a:latin typeface="Cambria Math"/>
                      </a:rPr>
                      <m:t>+</m:t>
                    </m:r>
                    <m:r>
                      <a:rPr lang="en-IE" sz="2400" b="1" i="1">
                        <a:latin typeface="Cambria Math"/>
                      </a:rPr>
                      <m:t>𝟔</m:t>
                    </m:r>
                  </m:oMath>
                </a14:m>
                <a:endParaRPr lang="en-IE" sz="2400" b="1" i="1" dirty="0" smtClean="0">
                  <a:latin typeface="Cambria Math"/>
                </a:endParaRPr>
              </a:p>
              <a:p>
                <a:pPr lvl="0"/>
                <a14:m>
                  <m:oMath xmlns:m="http://schemas.openxmlformats.org/officeDocument/2006/math">
                    <m:d>
                      <m:dPr>
                        <m:ctrlPr>
                          <a:rPr lang="en-IE" sz="2400" b="1" i="1">
                            <a:latin typeface="Cambria Math"/>
                          </a:rPr>
                        </m:ctrlPr>
                      </m:dPr>
                      <m:e>
                        <m:r>
                          <a:rPr lang="en-IE" sz="2400" b="1" i="1">
                            <a:latin typeface="Cambria Math"/>
                          </a:rPr>
                          <m:t>𝒙</m:t>
                        </m:r>
                        <m:r>
                          <a:rPr lang="en-IE" sz="2400" b="1" i="1">
                            <a:latin typeface="Cambria Math"/>
                          </a:rPr>
                          <m:t>+</m:t>
                        </m:r>
                        <m:r>
                          <a:rPr lang="en-IE" sz="2400" b="1" i="1">
                            <a:latin typeface="Cambria Math"/>
                          </a:rPr>
                          <m:t>𝟑</m:t>
                        </m:r>
                      </m:e>
                    </m:d>
                    <m:d>
                      <m:dPr>
                        <m:ctrlPr>
                          <a:rPr lang="en-IE" sz="2400" b="1" i="1">
                            <a:latin typeface="Cambria Math"/>
                          </a:rPr>
                        </m:ctrlPr>
                      </m:dPr>
                      <m:e>
                        <m:r>
                          <a:rPr lang="en-IE" sz="2400" b="1" i="1">
                            <a:latin typeface="Cambria Math"/>
                          </a:rPr>
                          <m:t>𝒙</m:t>
                        </m:r>
                        <m:r>
                          <a:rPr lang="en-IE" sz="2400" b="1" i="1">
                            <a:latin typeface="Cambria Math"/>
                          </a:rPr>
                          <m:t>+</m:t>
                        </m:r>
                        <m:r>
                          <a:rPr lang="en-IE" sz="2400" b="1" i="1">
                            <a:latin typeface="Cambria Math"/>
                          </a:rPr>
                          <m:t>𝟐</m:t>
                        </m:r>
                      </m:e>
                    </m:d>
                    <m:r>
                      <a:rPr lang="en-IE" sz="2400" b="1" i="1">
                        <a:latin typeface="Cambria Math"/>
                      </a:rPr>
                      <m:t>=</m:t>
                    </m:r>
                    <m:r>
                      <a:rPr lang="en-IE" sz="2400" b="1" i="1">
                        <a:latin typeface="Cambria Math"/>
                      </a:rPr>
                      <m:t>𝟐</m:t>
                    </m:r>
                    <m:r>
                      <a:rPr lang="en-IE" sz="2400" b="1" i="1">
                        <a:latin typeface="Cambria Math"/>
                      </a:rPr>
                      <m:t>𝒙</m:t>
                    </m:r>
                    <m:r>
                      <a:rPr lang="en-IE" sz="2400" b="1" i="1">
                        <a:latin typeface="Cambria Math"/>
                      </a:rPr>
                      <m:t>+</m:t>
                    </m:r>
                    <m:r>
                      <a:rPr lang="en-IE" sz="2400" b="1" i="1">
                        <a:latin typeface="Cambria Math"/>
                      </a:rPr>
                      <m:t>𝟓</m:t>
                    </m:r>
                  </m:oMath>
                </a14:m>
                <a:endParaRPr lang="en-IE" sz="2400" b="1" i="1" dirty="0" smtClean="0">
                  <a:latin typeface="Cambria Math"/>
                </a:endParaRPr>
              </a:p>
              <a:p>
                <a:pPr lvl="0"/>
                <a14:m>
                  <m:oMath xmlns:m="http://schemas.openxmlformats.org/officeDocument/2006/math">
                    <m:d>
                      <m:dPr>
                        <m:ctrlPr>
                          <a:rPr lang="en-IE" sz="2400" b="1" i="1">
                            <a:latin typeface="Cambria Math"/>
                          </a:rPr>
                        </m:ctrlPr>
                      </m:dPr>
                      <m:e>
                        <m:r>
                          <a:rPr lang="en-IE" sz="2400" b="1" i="1">
                            <a:latin typeface="Cambria Math"/>
                          </a:rPr>
                          <m:t>𝒙</m:t>
                        </m:r>
                        <m:r>
                          <a:rPr lang="en-IE" sz="2400" b="1" i="1">
                            <a:latin typeface="Cambria Math"/>
                          </a:rPr>
                          <m:t>+</m:t>
                        </m:r>
                        <m:r>
                          <a:rPr lang="en-IE" sz="2400" b="1" i="1">
                            <a:latin typeface="Cambria Math"/>
                          </a:rPr>
                          <m:t>𝟑</m:t>
                        </m:r>
                      </m:e>
                    </m:d>
                    <m:d>
                      <m:dPr>
                        <m:ctrlPr>
                          <a:rPr lang="en-IE" sz="2400" b="1" i="1">
                            <a:latin typeface="Cambria Math"/>
                          </a:rPr>
                        </m:ctrlPr>
                      </m:dPr>
                      <m:e>
                        <m:r>
                          <a:rPr lang="en-IE" sz="2400" b="1" i="1">
                            <a:latin typeface="Cambria Math"/>
                          </a:rPr>
                          <m:t>𝒙</m:t>
                        </m:r>
                        <m:r>
                          <a:rPr lang="en-IE" sz="2400" b="1" i="1">
                            <a:latin typeface="Cambria Math"/>
                          </a:rPr>
                          <m:t>+</m:t>
                        </m:r>
                        <m:r>
                          <a:rPr lang="en-IE" sz="2400" b="1" i="1">
                            <a:latin typeface="Cambria Math"/>
                          </a:rPr>
                          <m:t>𝟐</m:t>
                        </m:r>
                      </m:e>
                    </m:d>
                    <m:r>
                      <a:rPr lang="en-IE" sz="2400" b="1" i="1">
                        <a:latin typeface="Cambria Math"/>
                      </a:rPr>
                      <m:t>=</m:t>
                    </m:r>
                    <m:sSup>
                      <m:sSupPr>
                        <m:ctrlPr>
                          <a:rPr lang="en-IE" sz="2400" b="1" i="1">
                            <a:latin typeface="Cambria Math"/>
                          </a:rPr>
                        </m:ctrlPr>
                      </m:sSupPr>
                      <m:e>
                        <m:r>
                          <a:rPr lang="en-IE" sz="2400" b="1" i="1">
                            <a:latin typeface="Cambria Math"/>
                          </a:rPr>
                          <m:t>𝒙</m:t>
                        </m:r>
                      </m:e>
                      <m:sup>
                        <m:r>
                          <a:rPr lang="en-IE" sz="2400" b="1" i="1">
                            <a:latin typeface="Cambria Math"/>
                          </a:rPr>
                          <m:t>𝟐</m:t>
                        </m:r>
                      </m:sup>
                    </m:sSup>
                    <m:r>
                      <a:rPr lang="en-IE" sz="2400" b="1" i="1">
                        <a:latin typeface="Cambria Math"/>
                      </a:rPr>
                      <m:t>+</m:t>
                    </m:r>
                    <m:r>
                      <a:rPr lang="en-IE" sz="2400" b="1" i="1">
                        <a:latin typeface="Cambria Math"/>
                      </a:rPr>
                      <m:t>𝟓</m:t>
                    </m:r>
                  </m:oMath>
                </a14:m>
                <a:endParaRPr lang="en-IE" sz="2400" dirty="0"/>
              </a:p>
              <a:p>
                <a:endParaRPr lang="en-IE" sz="2400" dirty="0"/>
              </a:p>
              <a:p>
                <a:pPr marL="0" indent="0" eaLnBrk="1" fontAlgn="auto" hangingPunct="1">
                  <a:spcAft>
                    <a:spcPts val="0"/>
                  </a:spcAft>
                  <a:buNone/>
                  <a:defRPr/>
                </a:pPr>
                <a:endParaRPr lang="en-IE"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14400" y="1050544"/>
                <a:ext cx="8229600" cy="4525963"/>
              </a:xfrm>
              <a:blipFill rotWithShape="1">
                <a:blip r:embed="rId3"/>
                <a:stretch>
                  <a:fillRect l="-1551" t="-3213" r="-148"/>
                </a:stretch>
              </a:blipFill>
              <a:ln>
                <a:solidFill>
                  <a:schemeClr val="bg1"/>
                </a:solidFill>
              </a:ln>
            </p:spPr>
            <p:txBody>
              <a:bodyPr/>
              <a:lstStyle/>
              <a:p>
                <a:r>
                  <a:rPr lang="en-IE">
                    <a:noFill/>
                  </a:rPr>
                  <a:t> </a:t>
                </a:r>
              </a:p>
            </p:txBody>
          </p:sp>
        </mc:Fallback>
      </mc:AlternateContent>
      <p:sp>
        <p:nvSpPr>
          <p:cNvPr id="4" name="Slide Number Placeholder 3"/>
          <p:cNvSpPr>
            <a:spLocks noGrp="1"/>
          </p:cNvSpPr>
          <p:nvPr>
            <p:ph type="sldNum" sz="quarter" idx="12"/>
          </p:nvPr>
        </p:nvSpPr>
        <p:spPr/>
        <p:txBody>
          <a:bodyPr/>
          <a:lstStyle/>
          <a:p>
            <a:pPr>
              <a:defRPr/>
            </a:pPr>
            <a:fld id="{22442F1E-A617-40F4-83A2-90C1141EF153}" type="slidenum">
              <a:rPr lang="en-IE" smtClean="0"/>
              <a:pPr>
                <a:defRPr/>
              </a:pPr>
              <a:t>9</a:t>
            </a:fld>
            <a:endParaRPr lang="en-IE"/>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5572" y="3332078"/>
            <a:ext cx="286668" cy="3241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5572" y="3692792"/>
            <a:ext cx="286668" cy="32417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5408" y="4105005"/>
            <a:ext cx="286668" cy="32417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5408" y="4525164"/>
            <a:ext cx="286668" cy="32417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5408" y="4955456"/>
            <a:ext cx="286668" cy="324176"/>
          </a:xfrm>
          <a:prstGeom prst="rect">
            <a:avLst/>
          </a:prstGeom>
        </p:spPr>
      </p:pic>
      <p:sp>
        <p:nvSpPr>
          <p:cNvPr id="10" name="Rounded Rectangle 9"/>
          <p:cNvSpPr/>
          <p:nvPr/>
        </p:nvSpPr>
        <p:spPr>
          <a:xfrm>
            <a:off x="1259632" y="4140748"/>
            <a:ext cx="3416148" cy="375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p:cNvSpPr txBox="1"/>
          <p:nvPr/>
        </p:nvSpPr>
        <p:spPr>
          <a:xfrm>
            <a:off x="638894" y="5877272"/>
            <a:ext cx="8532440" cy="461665"/>
          </a:xfrm>
          <a:prstGeom prst="rect">
            <a:avLst/>
          </a:prstGeom>
          <a:noFill/>
        </p:spPr>
        <p:txBody>
          <a:bodyPr wrap="square" rtlCol="0">
            <a:spAutoFit/>
          </a:bodyPr>
          <a:lstStyle/>
          <a:p>
            <a:r>
              <a:rPr lang="en-IE" sz="2400" dirty="0" smtClean="0"/>
              <a:t>We had tried teaching this using rules – it didn’t work!</a:t>
            </a:r>
            <a:endParaRPr lang="en-IE" sz="2400" dirty="0"/>
          </a:p>
        </p:txBody>
      </p:sp>
    </p:spTree>
    <p:extLst>
      <p:ext uri="{BB962C8B-B14F-4D97-AF65-F5344CB8AC3E}">
        <p14:creationId xmlns:p14="http://schemas.microsoft.com/office/powerpoint/2010/main" val="420992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712CF6C46FFE94CA8A9092A06B91545" ma:contentTypeVersion="1" ma:contentTypeDescription="Create a new document." ma:contentTypeScope="" ma:versionID="30ca1c7ebed630c1016829c2a1a4f149">
  <xsd:schema xmlns:xsd="http://www.w3.org/2001/XMLSchema" xmlns:xs="http://www.w3.org/2001/XMLSchema" xmlns:p="http://schemas.microsoft.com/office/2006/metadata/properties" xmlns:ns3="b1d8421d-002a-4abb-b7b6-8af25667e8ad" targetNamespace="http://schemas.microsoft.com/office/2006/metadata/properties" ma:root="true" ma:fieldsID="6ad45303017be1d3153c6da7aa14bb3d" ns3:_="">
    <xsd:import namespace="b1d8421d-002a-4abb-b7b6-8af25667e8ad"/>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d8421d-002a-4abb-b7b6-8af25667e8a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6B8531-95B1-4A54-B779-341B49E4D922}">
  <ds:schemaRefs>
    <ds:schemaRef ds:uri="http://schemas.microsoft.com/office/2006/metadata/properties"/>
    <ds:schemaRef ds:uri="http://purl.org/dc/terms/"/>
    <ds:schemaRef ds:uri="http://purl.org/dc/elements/1.1/"/>
    <ds:schemaRef ds:uri="http://www.w3.org/XML/1998/namespace"/>
    <ds:schemaRef ds:uri="http://schemas.microsoft.com/office/2006/documentManagement/types"/>
    <ds:schemaRef ds:uri="b1d8421d-002a-4abb-b7b6-8af25667e8ad"/>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E191F3E-6376-417E-8258-BD026F695665}">
  <ds:schemaRefs>
    <ds:schemaRef ds:uri="http://schemas.microsoft.com/sharepoint/v3/contenttype/forms"/>
  </ds:schemaRefs>
</ds:datastoreItem>
</file>

<file path=customXml/itemProps3.xml><?xml version="1.0" encoding="utf-8"?>
<ds:datastoreItem xmlns:ds="http://schemas.openxmlformats.org/officeDocument/2006/customXml" ds:itemID="{81C2AD19-445D-459F-B96E-A76F93FB92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d8421d-002a-4abb-b7b6-8af25667e8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8822</TotalTime>
  <Words>1498</Words>
  <Application>Microsoft Office PowerPoint</Application>
  <PresentationFormat>On-screen Show (4:3)</PresentationFormat>
  <Paragraphs>387</Paragraphs>
  <Slides>49</Slides>
  <Notes>36</Notes>
  <HiddenSlides>5</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Maths Counts  Insights into Lesson Study</vt:lpstr>
      <vt:lpstr>Wexford Vocational College</vt:lpstr>
      <vt:lpstr>Insights into Lesson Study</vt:lpstr>
      <vt:lpstr>Introduction</vt:lpstr>
      <vt:lpstr>Prior Knowledge</vt:lpstr>
      <vt:lpstr>PowerPoint Presentation</vt:lpstr>
      <vt:lpstr>PowerPoint Presentation</vt:lpstr>
      <vt:lpstr>Introduction </vt:lpstr>
      <vt:lpstr>Introduction </vt:lpstr>
      <vt:lpstr>PowerPoint Presentation</vt:lpstr>
      <vt:lpstr>PowerPoint Presentation</vt:lpstr>
      <vt:lpstr>PowerPoint Presentation</vt:lpstr>
      <vt:lpstr>PowerPoint Presentation</vt:lpstr>
      <vt:lpstr>Introduction </vt:lpstr>
      <vt:lpstr>Reflections on the Lesson</vt:lpstr>
      <vt:lpstr> Student Learning   </vt:lpstr>
      <vt:lpstr>PowerPoint Presentation</vt:lpstr>
      <vt:lpstr>PowerPoint Presentation</vt:lpstr>
      <vt:lpstr>PowerPoint Presentation</vt:lpstr>
      <vt:lpstr>PowerPoint Presentation</vt:lpstr>
      <vt:lpstr>Motivation and Social Behaviour</vt:lpstr>
      <vt:lpstr>Student Understanding</vt:lpstr>
      <vt:lpstr>Student Understanding</vt:lpstr>
      <vt:lpstr>Reflections on the Lesson</vt:lpstr>
      <vt:lpstr>Common Misconceptions</vt:lpstr>
      <vt:lpstr>Common Misconceptions</vt:lpstr>
      <vt:lpstr>Common Misconceptions</vt:lpstr>
      <vt:lpstr>Common Misconceptions</vt:lpstr>
      <vt:lpstr>Addressing Misconceptions </vt:lpstr>
      <vt:lpstr>Teaching Strategies</vt:lpstr>
      <vt:lpstr>Teaching Strategies</vt:lpstr>
      <vt:lpstr>Teaching Strategies</vt:lpstr>
      <vt:lpstr>Teaching Strategies</vt:lpstr>
      <vt:lpstr>PowerPoint Presentation</vt:lpstr>
      <vt:lpstr>Using array model to find the product of two double-digit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Reflections on Lesson Study Process</vt:lpstr>
      <vt:lpstr>Reflections on Lesson Study Process</vt:lpstr>
      <vt:lpstr>Reflections on Lesson Study 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dc:creator>
  <cp:lastModifiedBy>Anne</cp:lastModifiedBy>
  <cp:revision>276</cp:revision>
  <cp:lastPrinted>2013-08-30T17:48:04Z</cp:lastPrinted>
  <dcterms:created xsi:type="dcterms:W3CDTF">2013-08-28T18:56:52Z</dcterms:created>
  <dcterms:modified xsi:type="dcterms:W3CDTF">2013-11-21T10:29:00Z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0x0101003712CF6C46FFE94CA8A9092A06B91545</vt:lpwstr>
  </property>
</Properties>
</file>