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90" r:id="rId4"/>
    <p:sldId id="269" r:id="rId5"/>
    <p:sldId id="258" r:id="rId6"/>
    <p:sldId id="270" r:id="rId7"/>
    <p:sldId id="271" r:id="rId8"/>
    <p:sldId id="291" r:id="rId9"/>
    <p:sldId id="267" r:id="rId10"/>
    <p:sldId id="268" r:id="rId11"/>
    <p:sldId id="259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60" r:id="rId22"/>
    <p:sldId id="283" r:id="rId23"/>
    <p:sldId id="284" r:id="rId24"/>
    <p:sldId id="286" r:id="rId25"/>
    <p:sldId id="287" r:id="rId26"/>
    <p:sldId id="27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0FEFB-06A5-439F-BF99-1AF79C3F0DE7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F4F96-9C88-439B-9E21-8738464036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2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4F96-9C88-439B-9E21-87384640369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7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4F96-9C88-439B-9E21-87384640369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7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08471-3E56-446E-872E-D6096F65DAEA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954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08471-3E56-446E-872E-D6096F65DAEA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954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08471-3E56-446E-872E-D6096F65DAEA}" type="slidenum">
              <a:rPr lang="en-IE" smtClean="0"/>
              <a:pPr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954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5628-6ED5-4AB3-9FDE-87BFF8C2FD23}" type="slidenum">
              <a:rPr lang="en-IE" smtClean="0"/>
              <a:pPr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241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C62C-FCF4-4AD5-8A73-D380A6D88E6F}" type="datetimeFigureOut">
              <a:rPr lang="en-GB" smtClean="0"/>
              <a:pPr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3940-9A69-4A36-AA84-CFA83B288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3700" t="22656" r="6689" b="11325"/>
          <a:stretch>
            <a:fillRect/>
          </a:stretch>
        </p:blipFill>
        <p:spPr bwMode="auto">
          <a:xfrm>
            <a:off x="5292080" y="2636912"/>
            <a:ext cx="36450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pPr algn="l"/>
            <a:r>
              <a:rPr lang="en-GB" dirty="0" smtClean="0"/>
              <a:t>Key Skills in Mathematics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298" y="2706824"/>
            <a:ext cx="6872808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Deirdre Murphy</a:t>
            </a:r>
          </a:p>
          <a:p>
            <a:pPr algn="l"/>
            <a:r>
              <a:rPr lang="en-GB" dirty="0" err="1" smtClean="0">
                <a:solidFill>
                  <a:schemeClr val="tx1"/>
                </a:solidFill>
              </a:rPr>
              <a:t>Athy</a:t>
            </a:r>
            <a:r>
              <a:rPr lang="en-GB" dirty="0" smtClean="0">
                <a:solidFill>
                  <a:schemeClr val="tx1"/>
                </a:solidFill>
              </a:rPr>
              <a:t> College, Kildare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dmurphy@athycollege.ie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ncc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8" y="5085184"/>
            <a:ext cx="2232248" cy="10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614327" cy="39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420888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3212976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400506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92494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234888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328498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220486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378904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pic>
        <p:nvPicPr>
          <p:cNvPr id="2" name="Picture 2" descr="https://encrypted-tbn2.gstatic.com/images?q=tbn:ANd9GcTowSQfqy0UDB9g6f4HyLnMFL62FnPEMPQvkNeB1oadXHaqfuo7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06" y="5314380"/>
            <a:ext cx="2520794" cy="11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Instructional Tactic:</a:t>
            </a:r>
            <a:br>
              <a:rPr lang="en-GB" dirty="0" smtClean="0"/>
            </a:br>
            <a:r>
              <a:rPr lang="en-GB" dirty="0" smtClean="0"/>
              <a:t>Placemat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Works well in 2’s, 3’s or 4’s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Similar to think-pair-share; individual workspace and space for collaboration.</a:t>
            </a:r>
          </a:p>
          <a:p>
            <a:r>
              <a:rPr lang="en-GB" dirty="0" smtClean="0"/>
              <a:t>Incorporate other instructional tactics such as:</a:t>
            </a:r>
          </a:p>
          <a:p>
            <a:pPr lvl="1"/>
            <a:r>
              <a:rPr lang="en-GB" dirty="0" smtClean="0"/>
              <a:t> Lettered heads</a:t>
            </a:r>
          </a:p>
          <a:p>
            <a:pPr lvl="1"/>
            <a:r>
              <a:rPr lang="en-GB" dirty="0" smtClean="0"/>
              <a:t> Round Robin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2276872"/>
            <a:ext cx="33123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33843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Dee Murphy\Desktop\Pics for maths counts\Placemat 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Placemat for Preparing </a:t>
            </a:r>
            <a:r>
              <a:rPr lang="en-GB" dirty="0" err="1" smtClean="0"/>
              <a:t>Mindmaps</a:t>
            </a:r>
            <a:endParaRPr lang="en-GB" dirty="0"/>
          </a:p>
        </p:txBody>
      </p:sp>
      <p:pic>
        <p:nvPicPr>
          <p:cNvPr id="4" name="Content Placeholder 3" descr="DSCN2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283968" cy="3212976"/>
          </a:xfrm>
        </p:spPr>
      </p:pic>
      <p:pic>
        <p:nvPicPr>
          <p:cNvPr id="6" name="Picture 5" descr="DSCN2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8468" y="1340768"/>
            <a:ext cx="4925532" cy="3694149"/>
          </a:xfrm>
          <a:prstGeom prst="rect">
            <a:avLst/>
          </a:prstGeom>
        </p:spPr>
      </p:pic>
      <p:pic>
        <p:nvPicPr>
          <p:cNvPr id="5" name="Picture 4" descr="DSCN2349.JPG"/>
          <p:cNvPicPr>
            <a:picLocks noChangeAspect="1"/>
          </p:cNvPicPr>
          <p:nvPr/>
        </p:nvPicPr>
        <p:blipFill>
          <a:blip r:embed="rId4" cstate="print"/>
          <a:srcRect b="27885"/>
          <a:stretch>
            <a:fillRect/>
          </a:stretch>
        </p:blipFill>
        <p:spPr>
          <a:xfrm>
            <a:off x="0" y="4437112"/>
            <a:ext cx="4475990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tats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28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Placemat for comparative work</a:t>
            </a:r>
            <a:endParaRPr lang="en-GB" dirty="0"/>
          </a:p>
        </p:txBody>
      </p:sp>
      <p:pic>
        <p:nvPicPr>
          <p:cNvPr id="4" name="Content Placeholder 3" descr="Photo 26-03-2015 14 40 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 26-03-2015 14 46 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34617" cy="4525963"/>
          </a:xfrm>
        </p:spPr>
      </p:pic>
      <p:pic>
        <p:nvPicPr>
          <p:cNvPr id="5" name="Picture 4" descr="Photo 26-03-2015 14 46 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7956" y="3140968"/>
            <a:ext cx="4956043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oto 26-03-2015 15 13 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3373" y="0"/>
            <a:ext cx="9327373" cy="6995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oto 26-03-2015 15 12 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53189"/>
            <a:ext cx="8280920" cy="61048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622"/>
            <a:ext cx="87893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84168" y="3140968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2636912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400506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42900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980906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714815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pic>
        <p:nvPicPr>
          <p:cNvPr id="4098" name="Picture 2" descr="https://encrypted-tbn2.gstatic.com/images?q=tbn:ANd9GcTowSQfqy0UDB9g6f4HyLnMFL62FnPEMPQvkNeB1oadXHaqfuo7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70791"/>
            <a:ext cx="2160240" cy="98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56672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3700" t="22656" r="6689" b="11325"/>
          <a:stretch>
            <a:fillRect/>
          </a:stretch>
        </p:blipFill>
        <p:spPr bwMode="auto">
          <a:xfrm>
            <a:off x="4644008" y="692696"/>
            <a:ext cx="3995936" cy="39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572000" cy="299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614327" cy="39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420888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3212976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400506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92494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234888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328498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220486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3356992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2636912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78904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2996952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2132856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pic>
        <p:nvPicPr>
          <p:cNvPr id="5122" name="Picture 2" descr="https://encrypted-tbn2.gstatic.com/images?q=tbn:ANd9GcTowSQfqy0UDB9g6f4HyLnMFL62FnPEMPQvkNeB1oadXHaqfuo7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39232"/>
            <a:ext cx="2647785" cy="12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Instructional Strategy:</a:t>
            </a:r>
            <a:br>
              <a:rPr lang="en-GB" dirty="0" smtClean="0"/>
            </a:br>
            <a:r>
              <a:rPr lang="en-GB" dirty="0" smtClean="0"/>
              <a:t>Jigsaw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Works well in 2’s and 3’s</a:t>
            </a:r>
          </a:p>
          <a:p>
            <a:r>
              <a:rPr lang="en-GB" dirty="0" smtClean="0"/>
              <a:t>Useful for peer teaching or revision of a topic</a:t>
            </a:r>
            <a:endParaRPr lang="en-GB" dirty="0"/>
          </a:p>
        </p:txBody>
      </p:sp>
      <p:pic>
        <p:nvPicPr>
          <p:cNvPr id="1028" name="Picture 4" descr="C:\Users\Dee Murphy\AppData\Local\Microsoft\Windows\Temporary Internet Files\Content.IE5\5K04XC37\2137737248_e9f3e429d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2706216" cy="2706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Jigsaw: Phase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Students in groups are given a task to complete. 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Jigsaw: Phase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Once the task is complete, new groups are formed to share the outcome of the task.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893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4048" y="3199328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4048" y="270892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4048" y="406342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4048" y="348736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8120" y="2996952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8120" y="378904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4048" y="3775392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pic>
        <p:nvPicPr>
          <p:cNvPr id="6146" name="Picture 2" descr="https://encrypted-tbn2.gstatic.com/images?q=tbn:ANd9GcTowSQfqy0UDB9g6f4HyLnMFL62FnPEMPQvkNeB1oadXHaqfuo7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02932"/>
            <a:ext cx="245667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614327" cy="39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6808" y="244818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3172032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96412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88400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2307936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328498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20486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808" y="3384288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2636912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378904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6808" y="2901416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06808" y="2160152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pic>
        <p:nvPicPr>
          <p:cNvPr id="7170" name="Picture 2" descr="https://encrypted-tbn2.gstatic.com/images?q=tbn:ANd9GcTowSQfqy0UDB9g6f4HyLnMFL62FnPEMPQvkNeB1oadXHaqfuo7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60" y="5287025"/>
            <a:ext cx="2396845" cy="10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blog.centerforpubliceducation.org/wp-content/uploads/2013/03/implementation-dip-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64704"/>
            <a:ext cx="8999715" cy="5198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Johnson’s 5 Basic Elements of Effective Group 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Positive Interdependence </a:t>
            </a:r>
          </a:p>
          <a:p>
            <a:pPr lvl="1"/>
            <a:r>
              <a:rPr lang="en-IE" dirty="0" smtClean="0"/>
              <a:t>Working together supportively</a:t>
            </a:r>
          </a:p>
          <a:p>
            <a:r>
              <a:rPr lang="en-IE" dirty="0" smtClean="0"/>
              <a:t>Individual Accountability </a:t>
            </a:r>
          </a:p>
          <a:p>
            <a:pPr lvl="1"/>
            <a:r>
              <a:rPr lang="en-IE" dirty="0" smtClean="0"/>
              <a:t>Responsible for own learning</a:t>
            </a:r>
          </a:p>
          <a:p>
            <a:r>
              <a:rPr lang="en-IE" dirty="0" smtClean="0"/>
              <a:t>Face to Face Interaction </a:t>
            </a:r>
          </a:p>
          <a:p>
            <a:pPr lvl="1"/>
            <a:r>
              <a:rPr lang="en-IE" dirty="0" smtClean="0"/>
              <a:t>Physical layout</a:t>
            </a:r>
          </a:p>
          <a:p>
            <a:r>
              <a:rPr lang="en-IE" dirty="0" smtClean="0"/>
              <a:t>Collaborative Skills </a:t>
            </a:r>
          </a:p>
          <a:p>
            <a:pPr lvl="1"/>
            <a:r>
              <a:rPr lang="en-IE" dirty="0" smtClean="0"/>
              <a:t>Social, Communication, </a:t>
            </a:r>
            <a:r>
              <a:rPr lang="en-IE" smtClean="0"/>
              <a:t>Critical Thinking </a:t>
            </a:r>
            <a:r>
              <a:rPr lang="en-IE" dirty="0" smtClean="0"/>
              <a:t>skills</a:t>
            </a:r>
          </a:p>
          <a:p>
            <a:r>
              <a:rPr lang="en-IE" dirty="0" smtClean="0"/>
              <a:t>Processing </a:t>
            </a:r>
          </a:p>
          <a:p>
            <a:pPr lvl="1"/>
            <a:r>
              <a:rPr lang="en-IE" dirty="0" smtClean="0"/>
              <a:t>Reflection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62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0648"/>
            <a:ext cx="2160240" cy="94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e Murphy\Desktop\Pics for maths counts\DSCN3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" y="0"/>
            <a:ext cx="914296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Room Layout - Opening the lines of communication.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Instructional Tactic:</a:t>
            </a:r>
            <a:br>
              <a:rPr lang="en-GB" dirty="0" smtClean="0"/>
            </a:br>
            <a:r>
              <a:rPr lang="en-GB" dirty="0" smtClean="0"/>
              <a:t>Think Pair 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r>
              <a:rPr lang="en-GB" dirty="0" smtClean="0"/>
              <a:t>Works well in 2’s or 3’s</a:t>
            </a:r>
          </a:p>
          <a:p>
            <a:r>
              <a:rPr lang="en-GB" dirty="0" smtClean="0"/>
              <a:t>Instructional Skills also incorporated: </a:t>
            </a:r>
          </a:p>
          <a:p>
            <a:pPr lvl="1"/>
            <a:r>
              <a:rPr lang="en-GB" dirty="0" smtClean="0"/>
              <a:t>No hands</a:t>
            </a:r>
          </a:p>
          <a:p>
            <a:pPr lvl="1"/>
            <a:r>
              <a:rPr lang="en-GB" dirty="0" smtClean="0"/>
              <a:t>Framing questions (Bloom’s Taxonomy)</a:t>
            </a:r>
          </a:p>
          <a:p>
            <a:pPr lvl="1"/>
            <a:r>
              <a:rPr lang="en-GB" dirty="0" smtClean="0"/>
              <a:t>Responding to student responses</a:t>
            </a:r>
            <a:endParaRPr lang="en-GB" dirty="0"/>
          </a:p>
        </p:txBody>
      </p:sp>
      <p:pic>
        <p:nvPicPr>
          <p:cNvPr id="29698" name="Picture 2" descr="http://aet541-teamc.weebly.com/uploads/2/2/9/9/22998854/572044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408" y="3300585"/>
            <a:ext cx="4145592" cy="3557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Pair 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Knowledge (Recall)</a:t>
            </a:r>
          </a:p>
          <a:p>
            <a:pPr lvl="1"/>
            <a:r>
              <a:rPr lang="en-GB" sz="3200" dirty="0" smtClean="0"/>
              <a:t>Yesterday we looked at right angled triangles; just think for a minute about the new terms we learned. Can you remember the name given to the longest side in a right angled triangle? (Pause) Turn to your partner and tell each other what you think it is called.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Pair 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Analysis (Compare)</a:t>
            </a:r>
          </a:p>
          <a:p>
            <a:pPr lvl="1"/>
            <a:r>
              <a:rPr lang="en-GB" dirty="0" smtClean="0"/>
              <a:t>Look at the following diagram; think for a minute. </a:t>
            </a:r>
            <a:r>
              <a:rPr lang="en-GB" dirty="0"/>
              <a:t>W</a:t>
            </a:r>
            <a:r>
              <a:rPr lang="en-GB" dirty="0" smtClean="0"/>
              <a:t>hich bag, A or B, has the highest probability of red?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4536504" cy="317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Pair 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Reflect on learning:</a:t>
            </a:r>
          </a:p>
          <a:p>
            <a:pPr lvl="1"/>
            <a:r>
              <a:rPr lang="en-GB" dirty="0" smtClean="0"/>
              <a:t>What did you learn today that was easy/difficult to understand? </a:t>
            </a:r>
          </a:p>
          <a:p>
            <a:pPr lvl="1"/>
            <a:r>
              <a:rPr lang="en-GB" dirty="0" smtClean="0"/>
              <a:t>Think back to the learning objective; have you achieved the target? </a:t>
            </a:r>
          </a:p>
          <a:p>
            <a:pPr lvl="1"/>
            <a:r>
              <a:rPr lang="en-GB" dirty="0" smtClean="0"/>
              <a:t>Think about something that interested you about the lesson? </a:t>
            </a:r>
          </a:p>
          <a:p>
            <a:pPr lvl="1"/>
            <a:r>
              <a:rPr lang="en-GB" dirty="0" smtClean="0"/>
              <a:t>What did you do well today? </a:t>
            </a:r>
          </a:p>
          <a:p>
            <a:pPr lvl="1"/>
            <a:r>
              <a:rPr lang="en-GB" dirty="0" smtClean="0"/>
              <a:t>What could you have done better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3222"/>
            <a:ext cx="87893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2160" y="319556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270892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3490061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005064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789040"/>
            <a:ext cx="432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</a:t>
            </a:r>
            <a:endParaRPr lang="en-GB" sz="2800" dirty="0"/>
          </a:p>
        </p:txBody>
      </p:sp>
      <p:pic>
        <p:nvPicPr>
          <p:cNvPr id="2052" name="Picture 4" descr="https://encrypted-tbn2.gstatic.com/images?q=tbn:ANd9GcTowSQfqy0UDB9g6f4HyLnMFL62FnPEMPQvkNeB1oadXHaqfuo7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37210"/>
            <a:ext cx="2306933" cy="1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384</Words>
  <Application>Microsoft Office PowerPoint</Application>
  <PresentationFormat>On-screen Show (4:3)</PresentationFormat>
  <Paragraphs>108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Key Skills in Mathematics</vt:lpstr>
      <vt:lpstr>PowerPoint Presentation</vt:lpstr>
      <vt:lpstr>PowerPoint Presentation</vt:lpstr>
      <vt:lpstr>PowerPoint Presentation</vt:lpstr>
      <vt:lpstr>Instructional Tactic: Think Pair Share</vt:lpstr>
      <vt:lpstr>Think Pair Share</vt:lpstr>
      <vt:lpstr>Think Pair Share</vt:lpstr>
      <vt:lpstr>Think Pair Share</vt:lpstr>
      <vt:lpstr>PowerPoint Presentation</vt:lpstr>
      <vt:lpstr>PowerPoint Presentation</vt:lpstr>
      <vt:lpstr>Instructional Tactic: Placemat</vt:lpstr>
      <vt:lpstr>PowerPoint Presentation</vt:lpstr>
      <vt:lpstr>Placemat for Preparing Mindmaps</vt:lpstr>
      <vt:lpstr>PowerPoint Presentation</vt:lpstr>
      <vt:lpstr>Placemat for comparative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Instructional Strategy: Jigsaw</vt:lpstr>
      <vt:lpstr>Jigsaw: Phase 1</vt:lpstr>
      <vt:lpstr>Jigsaw: Phase 2</vt:lpstr>
      <vt:lpstr>PowerPoint Presentation</vt:lpstr>
      <vt:lpstr>PowerPoint Presentation</vt:lpstr>
      <vt:lpstr>PowerPoint Presentation</vt:lpstr>
      <vt:lpstr>Johnson’s 5 Basic Elements of Effective Group Work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Skills in Mathematics</dc:title>
  <dc:creator>Dee Murphy</dc:creator>
  <cp:lastModifiedBy>Bill Lynch</cp:lastModifiedBy>
  <cp:revision>36</cp:revision>
  <dcterms:created xsi:type="dcterms:W3CDTF">2015-03-26T15:15:48Z</dcterms:created>
  <dcterms:modified xsi:type="dcterms:W3CDTF">2015-04-12T11:48:55Z</dcterms:modified>
</cp:coreProperties>
</file>