
<file path=[Content_Types].xml><?xml version="1.0" encoding="utf-8"?>
<Types xmlns="http://schemas.openxmlformats.org/package/2006/content-types">
  <Override PartName="/ppt/tags/tag1.xml" ContentType="application/vnd.openxmlformats-officedocument.presentationml.tags+xml"/>
  <Default Extension="rels" ContentType="application/vnd.openxmlformats-package.relationships+xml"/>
  <Default Extension="png" ContentType="image/png"/>
  <Override PartName="/ppt/slides/slide27.xml" ContentType="application/vnd.openxmlformats-officedocument.presentationml.slide+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2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Lst>
  <p:sldSz cx="13004800" cy="9753600"/>
  <p:notesSz cx="6858000" cy="9144000"/>
  <p:custDataLst>
    <p:tags r:id="rId32"/>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1pPr>
    <a:lvl2pPr marL="0" marR="0" indent="34290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2pPr>
    <a:lvl3pPr marL="0" marR="0" indent="68580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3pPr>
    <a:lvl4pPr marL="0" marR="0" indent="102870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4pPr>
    <a:lvl5pPr marL="0" marR="0" indent="137160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5pPr>
    <a:lvl6pPr marL="0" marR="0" indent="171450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6pPr>
    <a:lvl7pPr marL="0" marR="0" indent="205740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7pPr>
    <a:lvl8pPr marL="0" marR="0" indent="240030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8pPr>
    <a:lvl9pPr marL="0" marR="0" indent="274320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a:tcStyle>
        <a:tcBdr/>
        <a:fill>
          <a:solidFill>
            <a:srgbClr val="F1F5FA"/>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D51ADE6A-740E-44AE-83CC-AE7238B6C88D}" styleName="">
    <a:tblBg/>
    <a:wholeTbl>
      <a:tcTxStyle b="off" i="off">
        <a:fontRef idx="major">
          <a:srgbClr val="407979"/>
        </a:fontRef>
        <a:srgbClr val="40797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F6F7"/>
          </a:solidFill>
        </a:fill>
      </a:tcStyle>
    </a:wholeTbl>
    <a:band2H>
      <a:tcTxStyle/>
      <a:tcStyle>
        <a:tcBdr/>
        <a:fill>
          <a:solidFill>
            <a:srgbClr val="F7FBFB"/>
          </a:solidFill>
        </a:fill>
      </a:tcStyle>
    </a:band2H>
    <a:firstCol>
      <a:tcTxStyle b="on" i="off">
        <a:fontRef idx="maj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8D5D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8D5D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8D5D6"/>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33" d="100"/>
          <a:sy n="33" d="100"/>
        </p:scale>
        <p:origin x="-2008" y="-824"/>
      </p:cViewPr>
      <p:guideLst>
        <p:guide orient="horz" pos="3072"/>
        <p:guide pos="4096"/>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tags" Target="tags/tag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5646246"/>
      </p:ext>
    </p:extLst>
  </p:cSld>
  <p:clrMap bg1="lt1" tx1="dk1" bg2="lt2" tx2="dk2" accent1="accent1" accent2="accent2" accent3="accent3" accent4="accent4" accent5="accent5" accent6="accent6" hlink="hlink" folHlink="folHlink"/>
  <p:notesStyle>
    <a:lvl1pPr defTabSz="457104" latinLnBrk="0">
      <a:lnSpc>
        <a:spcPct val="125000"/>
      </a:lnSpc>
      <a:defRPr sz="2400">
        <a:uFill>
          <a:solidFill>
            <a:srgbClr val="000000"/>
          </a:solidFill>
        </a:uFill>
        <a:latin typeface="Avenir Book"/>
        <a:ea typeface="Avenir Book"/>
        <a:cs typeface="Avenir Book"/>
        <a:sym typeface="Avenir Book"/>
      </a:defRPr>
    </a:lvl1pPr>
    <a:lvl2pPr indent="228600" defTabSz="457104" latinLnBrk="0">
      <a:lnSpc>
        <a:spcPct val="125000"/>
      </a:lnSpc>
      <a:defRPr sz="2400">
        <a:uFill>
          <a:solidFill>
            <a:srgbClr val="000000"/>
          </a:solidFill>
        </a:uFill>
        <a:latin typeface="Avenir Book"/>
        <a:ea typeface="Avenir Book"/>
        <a:cs typeface="Avenir Book"/>
        <a:sym typeface="Avenir Book"/>
      </a:defRPr>
    </a:lvl2pPr>
    <a:lvl3pPr indent="457200" defTabSz="457104" latinLnBrk="0">
      <a:lnSpc>
        <a:spcPct val="125000"/>
      </a:lnSpc>
      <a:defRPr sz="2400">
        <a:uFill>
          <a:solidFill>
            <a:srgbClr val="000000"/>
          </a:solidFill>
        </a:uFill>
        <a:latin typeface="Avenir Book"/>
        <a:ea typeface="Avenir Book"/>
        <a:cs typeface="Avenir Book"/>
        <a:sym typeface="Avenir Book"/>
      </a:defRPr>
    </a:lvl3pPr>
    <a:lvl4pPr indent="685800" defTabSz="457104" latinLnBrk="0">
      <a:lnSpc>
        <a:spcPct val="125000"/>
      </a:lnSpc>
      <a:defRPr sz="2400">
        <a:uFill>
          <a:solidFill>
            <a:srgbClr val="000000"/>
          </a:solidFill>
        </a:uFill>
        <a:latin typeface="Avenir Book"/>
        <a:ea typeface="Avenir Book"/>
        <a:cs typeface="Avenir Book"/>
        <a:sym typeface="Avenir Book"/>
      </a:defRPr>
    </a:lvl4pPr>
    <a:lvl5pPr indent="914400" defTabSz="457104" latinLnBrk="0">
      <a:lnSpc>
        <a:spcPct val="125000"/>
      </a:lnSpc>
      <a:defRPr sz="2400">
        <a:uFill>
          <a:solidFill>
            <a:srgbClr val="000000"/>
          </a:solidFill>
        </a:uFill>
        <a:latin typeface="Avenir Book"/>
        <a:ea typeface="Avenir Book"/>
        <a:cs typeface="Avenir Book"/>
        <a:sym typeface="Avenir Book"/>
      </a:defRPr>
    </a:lvl5pPr>
    <a:lvl6pPr indent="1143000" defTabSz="457104" latinLnBrk="0">
      <a:lnSpc>
        <a:spcPct val="125000"/>
      </a:lnSpc>
      <a:defRPr sz="2400">
        <a:uFill>
          <a:solidFill>
            <a:srgbClr val="000000"/>
          </a:solidFill>
        </a:uFill>
        <a:latin typeface="Avenir Book"/>
        <a:ea typeface="Avenir Book"/>
        <a:cs typeface="Avenir Book"/>
        <a:sym typeface="Avenir Book"/>
      </a:defRPr>
    </a:lvl6pPr>
    <a:lvl7pPr indent="1371600" defTabSz="457104" latinLnBrk="0">
      <a:lnSpc>
        <a:spcPct val="125000"/>
      </a:lnSpc>
      <a:defRPr sz="2400">
        <a:uFill>
          <a:solidFill>
            <a:srgbClr val="000000"/>
          </a:solidFill>
        </a:uFill>
        <a:latin typeface="Avenir Book"/>
        <a:ea typeface="Avenir Book"/>
        <a:cs typeface="Avenir Book"/>
        <a:sym typeface="Avenir Book"/>
      </a:defRPr>
    </a:lvl7pPr>
    <a:lvl8pPr indent="1600200" defTabSz="457104" latinLnBrk="0">
      <a:lnSpc>
        <a:spcPct val="125000"/>
      </a:lnSpc>
      <a:defRPr sz="2400">
        <a:uFill>
          <a:solidFill>
            <a:srgbClr val="000000"/>
          </a:solidFill>
        </a:uFill>
        <a:latin typeface="Avenir Book"/>
        <a:ea typeface="Avenir Book"/>
        <a:cs typeface="Avenir Book"/>
        <a:sym typeface="Avenir Book"/>
      </a:defRPr>
    </a:lvl8pPr>
    <a:lvl9pPr indent="1828800" defTabSz="457104" latinLnBrk="0">
      <a:lnSpc>
        <a:spcPct val="125000"/>
      </a:lnSpc>
      <a:defRPr sz="2400">
        <a:uFill>
          <a:solidFill>
            <a:srgbClr val="000000"/>
          </a:solidFill>
        </a:uFill>
        <a:latin typeface="Avenir Book"/>
        <a:ea typeface="Avenir Book"/>
        <a:cs typeface="Avenir Book"/>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Default - Title and Content">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12" name="Shape 1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Default - Title Slide">
    <p:spTree>
      <p:nvGrpSpPr>
        <p:cNvPr id="1" name=""/>
        <p:cNvGrpSpPr/>
        <p:nvPr/>
      </p:nvGrpSpPr>
      <p:grpSpPr>
        <a:xfrm>
          <a:off x="0" y="0"/>
          <a:ext cx="0" cy="0"/>
          <a:chOff x="0" y="0"/>
          <a:chExt cx="0" cy="0"/>
        </a:xfrm>
      </p:grpSpPr>
      <p:sp>
        <p:nvSpPr>
          <p:cNvPr id="20" name="Shape 20"/>
          <p:cNvSpPr/>
          <p:nvPr/>
        </p:nvSpPr>
        <p:spPr>
          <a:xfrm flipH="1">
            <a:off x="2709863" y="1733550"/>
            <a:ext cx="1" cy="2925764"/>
          </a:xfrm>
          <a:prstGeom prst="line">
            <a:avLst/>
          </a:prstGeom>
          <a:ln w="34925">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21" name="Shape 21"/>
          <p:cNvSpPr/>
          <p:nvPr/>
        </p:nvSpPr>
        <p:spPr>
          <a:xfrm>
            <a:off x="231775" y="2990850"/>
            <a:ext cx="495300" cy="495300"/>
          </a:xfrm>
          <a:prstGeom prst="ellipse">
            <a:avLst/>
          </a:prstGeom>
          <a:solidFill>
            <a:srgbClr val="407979"/>
          </a:solidFill>
        </p:spPr>
        <p:txBody>
          <a:bodyPr lIns="0" tIns="0" rIns="0" bIns="0"/>
          <a:lstStyle/>
          <a:p>
            <a:pPr>
              <a:buClrTx/>
              <a:buFontTx/>
            </a:pPr>
            <a:endParaRPr/>
          </a:p>
        </p:txBody>
      </p:sp>
      <p:sp>
        <p:nvSpPr>
          <p:cNvPr id="22" name="Shape 22"/>
          <p:cNvSpPr/>
          <p:nvPr/>
        </p:nvSpPr>
        <p:spPr>
          <a:xfrm>
            <a:off x="1052512" y="2994025"/>
            <a:ext cx="496889" cy="493715"/>
          </a:xfrm>
          <a:prstGeom prst="ellipse">
            <a:avLst/>
          </a:prstGeom>
          <a:solidFill>
            <a:srgbClr val="A8D5D6"/>
          </a:solidFill>
        </p:spPr>
        <p:txBody>
          <a:bodyPr lIns="0" tIns="0" rIns="0" bIns="0"/>
          <a:lstStyle/>
          <a:p>
            <a:pPr>
              <a:buClrTx/>
              <a:buFontTx/>
            </a:pPr>
            <a:endParaRPr/>
          </a:p>
        </p:txBody>
      </p:sp>
      <p:sp>
        <p:nvSpPr>
          <p:cNvPr id="23" name="Shape 23"/>
          <p:cNvSpPr/>
          <p:nvPr/>
        </p:nvSpPr>
        <p:spPr>
          <a:xfrm>
            <a:off x="1873250" y="2994025"/>
            <a:ext cx="495300" cy="493715"/>
          </a:xfrm>
          <a:prstGeom prst="ellipse">
            <a:avLst/>
          </a:prstGeom>
          <a:solidFill>
            <a:srgbClr val="D6D6D6"/>
          </a:solidFill>
        </p:spPr>
        <p:txBody>
          <a:bodyPr lIns="0" tIns="0" rIns="0" bIns="0"/>
          <a:lstStyle/>
          <a:p>
            <a:pPr>
              <a:buClrTx/>
              <a:buFontTx/>
            </a:pPr>
            <a:endParaRPr/>
          </a:p>
        </p:txBody>
      </p:sp>
      <p:sp>
        <p:nvSpPr>
          <p:cNvPr id="24" name="Shape 24"/>
          <p:cNvSpPr>
            <a:spLocks noGrp="1"/>
          </p:cNvSpPr>
          <p:nvPr>
            <p:ph type="title"/>
          </p:nvPr>
        </p:nvSpPr>
        <p:spPr>
          <a:xfrm>
            <a:off x="3034453" y="1083734"/>
            <a:ext cx="9211735" cy="4226559"/>
          </a:xfrm>
          <a:prstGeom prst="rect">
            <a:avLst/>
          </a:prstGeom>
          <a:ln w="9525"/>
        </p:spPr>
        <p:txBody>
          <a:bodyPr/>
          <a:lstStyle>
            <a:lvl1pPr algn="l" defTabSz="914400">
              <a:defRPr sz="7700">
                <a:latin typeface="+mj-lt"/>
                <a:ea typeface="+mj-ea"/>
                <a:cs typeface="+mj-cs"/>
                <a:sym typeface="Arial"/>
              </a:defRPr>
            </a:lvl1pPr>
          </a:lstStyle>
          <a:p>
            <a:r>
              <a:t>Title Text</a:t>
            </a:r>
          </a:p>
        </p:txBody>
      </p:sp>
      <p:sp>
        <p:nvSpPr>
          <p:cNvPr id="25" name="Shape 25"/>
          <p:cNvSpPr>
            <a:spLocks noGrp="1"/>
          </p:cNvSpPr>
          <p:nvPr>
            <p:ph type="body" sz="half" idx="1"/>
          </p:nvPr>
        </p:nvSpPr>
        <p:spPr>
          <a:xfrm>
            <a:off x="3034453" y="5310292"/>
            <a:ext cx="9211735" cy="4443308"/>
          </a:xfrm>
          <a:prstGeom prst="rect">
            <a:avLst/>
          </a:prstGeom>
          <a:ln w="9525"/>
        </p:spPr>
        <p:txBody>
          <a:bodyPr/>
          <a:lstStyle>
            <a:lvl1pPr marL="0" indent="0" defTabSz="914400">
              <a:spcBef>
                <a:spcPts val="1000"/>
              </a:spcBef>
              <a:buClr>
                <a:srgbClr val="407979"/>
              </a:buClr>
              <a:buSzTx/>
              <a:buFontTx/>
              <a:buNone/>
              <a:defRPr sz="4300">
                <a:latin typeface="+mj-lt"/>
                <a:ea typeface="+mj-ea"/>
                <a:cs typeface="+mj-cs"/>
                <a:sym typeface="Arial"/>
              </a:defRPr>
            </a:lvl1pPr>
            <a:lvl2pPr marL="1055687" indent="-404812" defTabSz="914400">
              <a:buClr>
                <a:srgbClr val="A8D5D6"/>
              </a:buClr>
              <a:buSzPct val="75000"/>
              <a:buFont typeface="Wingdings"/>
              <a:buChar char=""/>
              <a:defRPr>
                <a:latin typeface="+mj-lt"/>
                <a:ea typeface="+mj-ea"/>
                <a:cs typeface="+mj-cs"/>
                <a:sym typeface="Arial"/>
              </a:defRPr>
            </a:lvl2pPr>
            <a:lvl3pPr marL="1624012" indent="-323850" defTabSz="914400">
              <a:buClr>
                <a:srgbClr val="D6D6D6"/>
              </a:buClr>
              <a:buFontTx/>
              <a:defRPr>
                <a:latin typeface="+mj-lt"/>
                <a:ea typeface="+mj-ea"/>
                <a:cs typeface="+mj-cs"/>
                <a:sym typeface="Arial"/>
              </a:defRPr>
            </a:lvl3pPr>
            <a:lvl4pPr marL="2274887" indent="-323850" defTabSz="914400">
              <a:buClr>
                <a:srgbClr val="407979"/>
              </a:buClr>
              <a:buFontTx/>
              <a:buChar char="•"/>
              <a:defRPr>
                <a:latin typeface="+mj-lt"/>
                <a:ea typeface="+mj-ea"/>
                <a:cs typeface="+mj-cs"/>
                <a:sym typeface="Arial"/>
              </a:defRPr>
            </a:lvl4pPr>
            <a:lvl5pPr marL="2925762" indent="-323850" defTabSz="914400">
              <a:buFontTx/>
              <a:buChar char="•"/>
              <a:defRPr>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3775987" y="9015413"/>
            <a:ext cx="468076" cy="517333"/>
          </a:xfrm>
          <a:prstGeom prst="rect">
            <a:avLst/>
          </a:prstGeom>
          <a:ln w="9525"/>
        </p:spPr>
        <p:txBody>
          <a:bodyPr anchor="t"/>
          <a:lstStyle>
            <a:lvl1pPr algn="ctr" defTabSz="457200">
              <a:defRPr sz="2000">
                <a:solidFill>
                  <a:srgbClr val="407979"/>
                </a:solidFill>
                <a:uFill>
                  <a:solidFill>
                    <a:srgbClr val="407979"/>
                  </a:solidFill>
                </a:uFill>
              </a:defRPr>
            </a:lvl1pPr>
          </a:lstStyle>
          <a:p>
            <a:fld id="{86CB4B4D-7CA3-9044-876B-883B54F8677D}" type="slidenum">
              <a:rPr/>
              <a:pPr/>
              <a:t>‹#›</a:t>
            </a:fld>
            <a:endParaRPr/>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Default - Title and Content">
    <p:spTree>
      <p:nvGrpSpPr>
        <p:cNvPr id="1" name=""/>
        <p:cNvGrpSpPr/>
        <p:nvPr/>
      </p:nvGrpSpPr>
      <p:grpSpPr>
        <a:xfrm>
          <a:off x="0" y="0"/>
          <a:ext cx="0" cy="0"/>
          <a:chOff x="0" y="0"/>
          <a:chExt cx="0" cy="0"/>
        </a:xfrm>
      </p:grpSpPr>
      <p:sp>
        <p:nvSpPr>
          <p:cNvPr id="33" name="Shape 33"/>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34" name="Shape 34"/>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35" name="Shape 35"/>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36" name="Shape 36"/>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37" name="Shape 37"/>
          <p:cNvSpPr>
            <a:spLocks noGrp="1"/>
          </p:cNvSpPr>
          <p:nvPr>
            <p:ph type="title"/>
          </p:nvPr>
        </p:nvSpPr>
        <p:spPr>
          <a:xfrm>
            <a:off x="2166937" y="4762"/>
            <a:ext cx="9971088" cy="2705102"/>
          </a:xfrm>
          <a:prstGeom prst="rect">
            <a:avLst/>
          </a:prstGeom>
          <a:ln w="9525"/>
        </p:spPr>
        <p:txBody>
          <a:bodyPr/>
          <a:lstStyle>
            <a:lvl1pPr algn="l" defTabSz="914400">
              <a:defRPr sz="6000">
                <a:latin typeface="+mj-lt"/>
                <a:ea typeface="+mj-ea"/>
                <a:cs typeface="+mj-cs"/>
                <a:sym typeface="Arial"/>
              </a:defRPr>
            </a:lvl1pPr>
          </a:lstStyle>
          <a:p>
            <a:r>
              <a:t>Title Text</a:t>
            </a:r>
          </a:p>
        </p:txBody>
      </p:sp>
      <p:sp>
        <p:nvSpPr>
          <p:cNvPr id="38" name="Shape 38"/>
          <p:cNvSpPr>
            <a:spLocks noGrp="1"/>
          </p:cNvSpPr>
          <p:nvPr>
            <p:ph type="body" idx="1"/>
          </p:nvPr>
        </p:nvSpPr>
        <p:spPr>
          <a:xfrm>
            <a:off x="2166937" y="2709863"/>
            <a:ext cx="9971088" cy="7043737"/>
          </a:xfrm>
          <a:prstGeom prst="rect">
            <a:avLst/>
          </a:prstGeom>
          <a:ln w="9525"/>
        </p:spPr>
        <p:txBody>
          <a:bodyPr/>
          <a:lstStyle>
            <a:lvl1pPr marL="487362" indent="-487362" defTabSz="914400">
              <a:spcBef>
                <a:spcPts val="1000"/>
              </a:spcBef>
              <a:buClr>
                <a:srgbClr val="407979"/>
              </a:buClr>
              <a:buSzPct val="70000"/>
              <a:buFont typeface="Wingdings"/>
              <a:buChar char=""/>
              <a:defRPr sz="4300">
                <a:latin typeface="+mj-lt"/>
                <a:ea typeface="+mj-ea"/>
                <a:cs typeface="+mj-cs"/>
                <a:sym typeface="Arial"/>
              </a:defRPr>
            </a:lvl1pPr>
            <a:lvl2pPr marL="1055687" indent="-404812" defTabSz="914400">
              <a:buClr>
                <a:srgbClr val="A8D5D6"/>
              </a:buClr>
              <a:buSzPct val="75000"/>
              <a:buFont typeface="Wingdings"/>
              <a:buChar char=""/>
              <a:defRPr>
                <a:latin typeface="+mj-lt"/>
                <a:ea typeface="+mj-ea"/>
                <a:cs typeface="+mj-cs"/>
                <a:sym typeface="Arial"/>
              </a:defRPr>
            </a:lvl2pPr>
            <a:lvl3pPr marL="1624012" indent="-323850" defTabSz="914400">
              <a:buClr>
                <a:srgbClr val="D6D6D6"/>
              </a:buClr>
              <a:buFontTx/>
              <a:defRPr>
                <a:latin typeface="+mj-lt"/>
                <a:ea typeface="+mj-ea"/>
                <a:cs typeface="+mj-cs"/>
                <a:sym typeface="Arial"/>
              </a:defRPr>
            </a:lvl3pPr>
            <a:lvl4pPr marL="2274887" indent="-323850" defTabSz="914400">
              <a:buClr>
                <a:srgbClr val="407979"/>
              </a:buClr>
              <a:buFontTx/>
              <a:buChar char="•"/>
              <a:defRPr>
                <a:latin typeface="+mj-lt"/>
                <a:ea typeface="+mj-ea"/>
                <a:cs typeface="+mj-cs"/>
                <a:sym typeface="Arial"/>
              </a:defRPr>
            </a:lvl4pPr>
            <a:lvl5pPr marL="2925762" indent="-323850" defTabSz="914400">
              <a:buFontTx/>
              <a:buChar char="•"/>
              <a:defRPr>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2854443" y="9015413"/>
            <a:ext cx="468077" cy="517333"/>
          </a:xfrm>
          <a:prstGeom prst="rect">
            <a:avLst/>
          </a:prstGeom>
          <a:ln w="9525"/>
        </p:spPr>
        <p:txBody>
          <a:bodyPr anchor="t"/>
          <a:lstStyle>
            <a:lvl1pPr algn="ctr" defTabSz="457200">
              <a:defRPr sz="2000">
                <a:solidFill>
                  <a:srgbClr val="407979"/>
                </a:solidFill>
                <a:uFill>
                  <a:solidFill>
                    <a:srgbClr val="407979"/>
                  </a:solidFill>
                </a:uFill>
              </a:defRPr>
            </a:lvl1pPr>
          </a:lstStyle>
          <a:p>
            <a:fld id="{86CB4B4D-7CA3-9044-876B-883B54F8677D}" type="slidenum">
              <a:rPr/>
              <a:pPr/>
              <a:t>‹#›</a:t>
            </a:fld>
            <a:endParaRPr/>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Default - Title and Content">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r>
              <a:t>Title Text</a:t>
            </a:r>
          </a:p>
        </p:txBody>
      </p:sp>
      <p:sp>
        <p:nvSpPr>
          <p:cNvPr id="47" name="Shape 4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hape 4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240" y="390596"/>
            <a:ext cx="11704320" cy="1625601"/>
          </a:xfrm>
          <a:prstGeom prst="rect">
            <a:avLst/>
          </a:prstGeom>
          <a:ln w="12700"/>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63500" tIns="63500" rIns="63500" bIns="63500" anchor="ctr"/>
          <a:lstStyle/>
          <a:p>
            <a:r>
              <a:t>Title Text</a:t>
            </a:r>
          </a:p>
        </p:txBody>
      </p:sp>
      <p:sp>
        <p:nvSpPr>
          <p:cNvPr id="3" name="Shape 3"/>
          <p:cNvSpPr>
            <a:spLocks noGrp="1"/>
          </p:cNvSpPr>
          <p:nvPr>
            <p:ph type="body" idx="1"/>
          </p:nvPr>
        </p:nvSpPr>
        <p:spPr>
          <a:xfrm>
            <a:off x="650240" y="2275842"/>
            <a:ext cx="11704320" cy="6436926"/>
          </a:xfrm>
          <a:prstGeom prst="rect">
            <a:avLst/>
          </a:prstGeom>
          <a:ln w="12700"/>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63500" tIns="63500" rIns="63500" bIns="63500"/>
          <a:lstStyle>
            <a:lvl2pPr marL="1056569" indent="-406373">
              <a:spcBef>
                <a:spcPts val="900"/>
              </a:spcBef>
              <a:buChar char="–"/>
              <a:defRPr sz="4000"/>
            </a:lvl2pPr>
            <a:lvl3pPr marL="1625491" indent="-325097">
              <a:spcBef>
                <a:spcPts val="800"/>
              </a:spcBef>
              <a:defRPr sz="3400"/>
            </a:lvl3pPr>
            <a:lvl4pPr marL="2275688" indent="-325097">
              <a:spcBef>
                <a:spcPts val="600"/>
              </a:spcBef>
              <a:buChar char="–"/>
              <a:defRPr sz="2800"/>
            </a:lvl4pPr>
            <a:lvl5pPr marL="2925885" indent="-325097">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35740" y="9103664"/>
            <a:ext cx="418820" cy="454339"/>
          </a:xfrm>
          <a:prstGeom prst="rect">
            <a:avLst/>
          </a:prstGeom>
          <a:ln w="12700"/>
        </p:spPr>
        <p:txBody>
          <a:bodyPr wrap="none" lIns="63500" tIns="63500" rIns="63500" bIns="63500" anchor="ctr">
            <a:spAutoFit/>
          </a:bodyPr>
          <a:lstStyle>
            <a:lvl1pPr algn="r">
              <a:buClrTx/>
              <a:buFontTx/>
              <a:defRPr sz="1700">
                <a:solidFill>
                  <a:srgbClr val="9A9A9A"/>
                </a:solidFill>
                <a:uFill>
                  <a:solidFill>
                    <a:srgbClr val="9A9A9A"/>
                  </a:solidFill>
                </a:uFill>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iming>
    <p:tnLst>
      <p:par>
        <p:cTn id="1" dur="indefinite" restart="never" nodeType="tmRoot"/>
      </p:par>
    </p:tnLst>
  </p:timing>
  <p:txStyles>
    <p:titleStyle>
      <a:lvl1pPr marL="0" marR="0" indent="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1pPr>
      <a:lvl2pPr marL="0" marR="0" indent="22860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2pPr>
      <a:lvl3pPr marL="0" marR="0" indent="45720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3pPr>
      <a:lvl4pPr marL="0" marR="0" indent="68580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4pPr>
      <a:lvl5pPr marL="0" marR="0" indent="91440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5pPr>
      <a:lvl6pPr marL="0" marR="0" indent="114300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6pPr>
      <a:lvl7pPr marL="0" marR="0" indent="137160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7pPr>
      <a:lvl8pPr marL="0" marR="0" indent="160020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8pPr>
      <a:lvl9pPr marL="0" marR="0" indent="1828800" algn="ctr" defTabSz="1300393" rtl="0" latinLnBrk="0">
        <a:lnSpc>
          <a:spcPct val="100000"/>
        </a:lnSpc>
        <a:spcBef>
          <a:spcPts val="0"/>
        </a:spcBef>
        <a:spcAft>
          <a:spcPts val="0"/>
        </a:spcAft>
        <a:buClrTx/>
        <a:buSzTx/>
        <a:buFontTx/>
        <a:buNone/>
        <a:tabLst/>
        <a:defRPr sz="6300" b="0" i="0" u="none" strike="noStrike" cap="none" spc="0" baseline="0">
          <a:ln>
            <a:noFill/>
          </a:ln>
          <a:solidFill>
            <a:srgbClr val="000000"/>
          </a:solidFill>
          <a:uFill>
            <a:solidFill>
              <a:srgbClr val="000000"/>
            </a:solidFill>
          </a:uFill>
          <a:latin typeface="+mn-lt"/>
          <a:ea typeface="+mn-ea"/>
          <a:cs typeface="+mn-cs"/>
          <a:sym typeface="Calibri"/>
        </a:defRPr>
      </a:lvl9pPr>
    </p:titleStyle>
    <p:bodyStyle>
      <a:lvl1pPr marL="487646" marR="0" indent="-487646"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1pPr>
      <a:lvl2pPr marL="1117525" marR="0" indent="-467330"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2pPr>
      <a:lvl3pPr marL="1740232" marR="0" indent="-439838"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3pPr>
      <a:lvl4pPr marL="2484680" marR="0" indent="-534089"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4pPr>
      <a:lvl5pPr marL="3134877" marR="0" indent="-534089"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5pPr>
      <a:lvl6pPr marL="3389992" marR="0" indent="-938892"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6pPr>
      <a:lvl7pPr marL="3745592" marR="0" indent="-938892"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7pPr>
      <a:lvl8pPr marL="4101192" marR="0" indent="-938892"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8pPr>
      <a:lvl9pPr marL="4456792" marR="0" indent="-938892" algn="l" defTabSz="1300393" rtl="0" latinLnBrk="0">
        <a:lnSpc>
          <a:spcPct val="100000"/>
        </a:lnSpc>
        <a:spcBef>
          <a:spcPts val="1100"/>
        </a:spcBef>
        <a:spcAft>
          <a:spcPts val="0"/>
        </a:spcAft>
        <a:buClr>
          <a:srgbClr val="000000"/>
        </a:buClr>
        <a:buSzPct val="100000"/>
        <a:buFont typeface="Arial"/>
        <a:buChar char="•"/>
        <a:tabLst/>
        <a:defRPr sz="4600" b="0" i="0" u="none" strike="noStrike" cap="none" spc="0" baseline="0">
          <a:ln>
            <a:noFill/>
          </a:ln>
          <a:solidFill>
            <a:srgbClr val="000000"/>
          </a:solidFill>
          <a:uFill>
            <a:solidFill>
              <a:srgbClr val="000000"/>
            </a:solidFill>
          </a:uFill>
          <a:latin typeface="+mn-lt"/>
          <a:ea typeface="+mn-ea"/>
          <a:cs typeface="+mn-cs"/>
          <a:sym typeface="Calibri"/>
        </a:defRPr>
      </a:lvl9pPr>
    </p:bodyStyle>
    <p:otherStyle>
      <a:lvl1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1pPr>
      <a:lvl2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2pPr>
      <a:lvl3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3pPr>
      <a:lvl4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4pPr>
      <a:lvl5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5pPr>
      <a:lvl6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6pPr>
      <a:lvl7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7pPr>
      <a:lvl8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8pPr>
      <a:lvl9pPr marL="0" marR="0" indent="0" algn="r" defTabSz="457104" latinLnBrk="0">
        <a:lnSpc>
          <a:spcPct val="100000"/>
        </a:lnSpc>
        <a:spcBef>
          <a:spcPts val="0"/>
        </a:spcBef>
        <a:spcAft>
          <a:spcPts val="0"/>
        </a:spcAft>
        <a:buClrTx/>
        <a:buSzTx/>
        <a:buFontTx/>
        <a:buNone/>
        <a:tabLst/>
        <a:defRPr sz="1700" b="0" i="0" u="none" strike="noStrike" cap="none" spc="0" baseline="0">
          <a:ln>
            <a:noFill/>
          </a:ln>
          <a:solidFill>
            <a:schemeClr val="tx1"/>
          </a:solidFill>
          <a:uFill>
            <a:solidFill>
              <a:srgbClr val="9A9A9A"/>
            </a:solidFill>
          </a:uFill>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 name="Shape 57"/>
          <p:cNvSpPr>
            <a:spLocks noGrp="1"/>
          </p:cNvSpPr>
          <p:nvPr>
            <p:ph type="title"/>
          </p:nvPr>
        </p:nvSpPr>
        <p:spPr>
          <a:xfrm>
            <a:off x="483632" y="3436639"/>
            <a:ext cx="12090866" cy="2736306"/>
          </a:xfrm>
          <a:prstGeom prst="rect">
            <a:avLst/>
          </a:prstGeom>
        </p:spPr>
        <p:txBody>
          <a:bodyPr/>
          <a:lstStyle>
            <a:lvl1pPr>
              <a:defRPr sz="8000" i="1">
                <a:latin typeface="+mj-lt"/>
                <a:ea typeface="+mj-ea"/>
                <a:cs typeface="+mj-cs"/>
                <a:sym typeface="Arial"/>
              </a:defRPr>
            </a:lvl1pPr>
          </a:lstStyle>
          <a:p>
            <a:pPr>
              <a:defRPr sz="6300" i="0">
                <a:latin typeface="+mn-lt"/>
                <a:ea typeface="+mn-ea"/>
                <a:cs typeface="+mn-cs"/>
                <a:sym typeface="Calibri"/>
              </a:defRPr>
            </a:pPr>
            <a:r>
              <a:rPr sz="8000" i="1">
                <a:latin typeface="+mj-lt"/>
                <a:ea typeface="+mj-ea"/>
                <a:cs typeface="+mj-cs"/>
                <a:sym typeface="Arial"/>
              </a:rPr>
              <a:t>Reflections on Practice</a:t>
            </a:r>
          </a:p>
        </p:txBody>
      </p:sp>
      <p:pic>
        <p:nvPicPr>
          <p:cNvPr id="58" name="image1.png"/>
          <p:cNvPicPr>
            <a:picLocks noChangeAspect="1"/>
          </p:cNvPicPr>
          <p:nvPr/>
        </p:nvPicPr>
        <p:blipFill>
          <a:blip r:embed="rId2">
            <a:extLst/>
          </a:blip>
          <a:stretch>
            <a:fillRect/>
          </a:stretch>
        </p:blipFill>
        <p:spPr>
          <a:xfrm>
            <a:off x="5395219" y="2305477"/>
            <a:ext cx="2556128" cy="1694618"/>
          </a:xfrm>
          <a:prstGeom prst="rect">
            <a:avLst/>
          </a:prstGeom>
        </p:spPr>
      </p:pic>
      <p:pic>
        <p:nvPicPr>
          <p:cNvPr id="59" name="image2.png"/>
          <p:cNvPicPr>
            <a:picLocks noChangeAspect="1"/>
          </p:cNvPicPr>
          <p:nvPr/>
        </p:nvPicPr>
        <p:blipFill>
          <a:blip r:embed="rId3">
            <a:extLst/>
          </a:blip>
          <a:stretch>
            <a:fillRect/>
          </a:stretch>
        </p:blipFill>
        <p:spPr>
          <a:xfrm>
            <a:off x="1295079" y="8337660"/>
            <a:ext cx="10467976" cy="1247776"/>
          </a:xfrm>
          <a:prstGeom prst="rect">
            <a:avLst/>
          </a:prstGeom>
        </p:spPr>
      </p:pic>
      <p:sp>
        <p:nvSpPr>
          <p:cNvPr id="60" name="Shape 60"/>
          <p:cNvSpPr/>
          <p:nvPr/>
        </p:nvSpPr>
        <p:spPr>
          <a:xfrm>
            <a:off x="356815" y="196394"/>
            <a:ext cx="12357201" cy="1689101"/>
          </a:xfrm>
          <a:prstGeom prst="rect">
            <a:avLst/>
          </a:prstGeom>
          <a:ln w="12700"/>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38100" tIns="38100" rIns="38100" bIns="38100">
            <a:spAutoFit/>
          </a:bodyPr>
          <a:lstStyle>
            <a:lvl1pPr>
              <a:buClr>
                <a:srgbClr val="275D90"/>
              </a:buClr>
              <a:buFont typeface="Helvetica"/>
              <a:defRPr sz="10600" b="1" i="1">
                <a:solidFill>
                  <a:srgbClr val="275D90"/>
                </a:solidFill>
                <a:uFill>
                  <a:solidFill>
                    <a:srgbClr val="275D90"/>
                  </a:solidFill>
                </a:uFill>
                <a:latin typeface="Helvetica"/>
                <a:ea typeface="Helvetica"/>
                <a:cs typeface="Helvetica"/>
                <a:sym typeface="Helvetica"/>
              </a:defRPr>
            </a:lvl1pPr>
          </a:lstStyle>
          <a:p>
            <a:pPr>
              <a:defRPr sz="4300" b="0" i="0">
                <a:solidFill>
                  <a:srgbClr val="FFFFFF"/>
                </a:solidFill>
                <a:uFill>
                  <a:solidFill>
                    <a:srgbClr val="FFFFFF"/>
                  </a:solidFill>
                </a:uFill>
                <a:latin typeface="Chalkduster"/>
                <a:ea typeface="Chalkduster"/>
                <a:cs typeface="Chalkduster"/>
                <a:sym typeface="Chalkduster"/>
              </a:defRPr>
            </a:pPr>
            <a:r>
              <a:rPr sz="10600" b="1" i="1">
                <a:solidFill>
                  <a:srgbClr val="275D90"/>
                </a:solidFill>
                <a:uFill>
                  <a:solidFill>
                    <a:srgbClr val="275D90"/>
                  </a:solidFill>
                </a:uFill>
                <a:latin typeface="Helvetica"/>
                <a:ea typeface="Helvetica"/>
                <a:cs typeface="Helvetica"/>
                <a:sym typeface="Helvetica"/>
              </a:rPr>
              <a:t>Maths Counts 2016</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 name="Shape 123"/>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24" name="Shape 124"/>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25" name="Shape 125"/>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26" name="Shape 126"/>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27" name="Shape 127"/>
          <p:cNvSpPr>
            <a:spLocks noGrp="1"/>
          </p:cNvSpPr>
          <p:nvPr>
            <p:ph type="title"/>
          </p:nvPr>
        </p:nvSpPr>
        <p:spPr>
          <a:prstGeom prst="rect">
            <a:avLst/>
          </a:prstGeom>
        </p:spPr>
        <p:txBody>
          <a:bodyPr/>
          <a:lstStyle/>
          <a:p>
            <a:r>
              <a:t>Anticipated Responses</a:t>
            </a:r>
          </a:p>
        </p:txBody>
      </p:sp>
      <p:sp>
        <p:nvSpPr>
          <p:cNvPr id="129" name="Shape 129"/>
          <p:cNvSpPr>
            <a:spLocks noGrp="1"/>
          </p:cNvSpPr>
          <p:nvPr>
            <p:ph type="sldNum" sz="quarter" idx="2"/>
          </p:nvPr>
        </p:nvSpPr>
        <p:spPr>
          <a:xfrm>
            <a:off x="2854445" y="9015413"/>
            <a:ext cx="468077" cy="520701"/>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10</a:t>
            </a:fld>
            <a:endParaRPr/>
          </a:p>
        </p:txBody>
      </p:sp>
      <p:sp>
        <p:nvSpPr>
          <p:cNvPr id="130" name="Shape 130"/>
          <p:cNvSpPr/>
          <p:nvPr/>
        </p:nvSpPr>
        <p:spPr>
          <a:xfrm>
            <a:off x="0" y="2276474"/>
            <a:ext cx="13004800" cy="7555915"/>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8100" tIns="38100" rIns="38100" bIns="38100">
            <a:spAutoFit/>
          </a:bodyPr>
          <a:lstStyle/>
          <a:p>
            <a:pPr marL="228600" algn="l" defTabSz="457200">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uFillTx/>
                <a:latin typeface="Times"/>
                <a:ea typeface="Times"/>
                <a:cs typeface="Times"/>
                <a:sym typeface="Times"/>
              </a:defRPr>
            </a:pPr>
            <a:r>
              <a:rPr sz="5400" dirty="0"/>
              <a:t>R 1: 1+2+3+4….+10=55 using mental arithmetic and/or a calculator.  (1 to 10 and 10 to 1).</a:t>
            </a:r>
          </a:p>
          <a:p>
            <a:pPr marL="228600" algn="l" defTabSz="457200">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uFillTx/>
                <a:latin typeface="Times"/>
                <a:ea typeface="Times"/>
                <a:cs typeface="Times"/>
                <a:sym typeface="Times"/>
              </a:defRPr>
            </a:pPr>
            <a:r>
              <a:rPr sz="5400" dirty="0"/>
              <a:t>R:2 Rectangle with 11 rows and 10 columns or vice versa based on the triangular pattern of the linking cubes.</a:t>
            </a:r>
          </a:p>
          <a:p>
            <a:pPr marL="228600" algn="l" defTabSz="457200">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uFillTx/>
                <a:latin typeface="Times"/>
                <a:ea typeface="Times"/>
                <a:cs typeface="Times"/>
                <a:sym typeface="Times"/>
              </a:defRPr>
            </a:pPr>
            <a:r>
              <a:rPr sz="5400" dirty="0"/>
              <a:t>R.3: Pairing </a:t>
            </a:r>
          </a:p>
          <a:p>
            <a:pPr marL="228600" algn="l" defTabSz="457200">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uFillTx/>
                <a:latin typeface="Times"/>
                <a:ea typeface="Times"/>
                <a:cs typeface="Times"/>
                <a:sym typeface="Times"/>
              </a:defRPr>
            </a:pPr>
            <a:r>
              <a:rPr sz="5400" dirty="0"/>
              <a:t>R.4: Factors</a:t>
            </a:r>
          </a:p>
          <a:p>
            <a:pPr marL="228600" algn="l" defTabSz="457200">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uFillTx/>
                <a:latin typeface="Times"/>
                <a:ea typeface="Times"/>
                <a:cs typeface="Times"/>
                <a:sym typeface="Times"/>
              </a:defRPr>
            </a:pPr>
            <a:r>
              <a:rPr sz="5400" dirty="0"/>
              <a:t>R.5: 5(11)</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7"/>
                                        </p:tgtEl>
                                        <p:attrNameLst>
                                          <p:attrName>style.visibility</p:attrName>
                                        </p:attrNameLst>
                                      </p:cBhvr>
                                      <p:to>
                                        <p:strVal val="visible"/>
                                      </p:to>
                                    </p:set>
                                    <p:animEffect transition="in" filter="wipe(left)">
                                      <p:cBhvr>
                                        <p:cTn id="7" dur="1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30"/>
                                        </p:tgtEl>
                                        <p:attrNameLst>
                                          <p:attrName>style.visibility</p:attrName>
                                        </p:attrNameLst>
                                      </p:cBhvr>
                                      <p:to>
                                        <p:strVal val="visible"/>
                                      </p:to>
                                    </p:set>
                                    <p:animEffect transition="in" filter="wipe(left)">
                                      <p:cBhvr>
                                        <p:cTn id="12" dur="2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animBg="1" advAuto="0"/>
      <p:bldP spid="130" grpId="2" animBg="1" advAuto="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 name="Shape 132"/>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33" name="Shape 133"/>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34" name="Shape 134"/>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35" name="Shape 135"/>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36" name="Shape 136"/>
          <p:cNvSpPr>
            <a:spLocks noGrp="1"/>
          </p:cNvSpPr>
          <p:nvPr>
            <p:ph type="title"/>
          </p:nvPr>
        </p:nvSpPr>
        <p:spPr>
          <a:prstGeom prst="rect">
            <a:avLst/>
          </a:prstGeom>
        </p:spPr>
        <p:txBody>
          <a:bodyPr/>
          <a:lstStyle/>
          <a:p>
            <a:r>
              <a:t>Post lesson work for students</a:t>
            </a:r>
          </a:p>
        </p:txBody>
      </p:sp>
      <p:sp>
        <p:nvSpPr>
          <p:cNvPr id="137" name="Shape 137"/>
          <p:cNvSpPr>
            <a:spLocks noGrp="1"/>
          </p:cNvSpPr>
          <p:nvPr>
            <p:ph type="body" idx="1"/>
          </p:nvPr>
        </p:nvSpPr>
        <p:spPr>
          <a:xfrm>
            <a:off x="0" y="2276475"/>
            <a:ext cx="13004800" cy="7477125"/>
          </a:xfrm>
          <a:prstGeom prst="rect">
            <a:avLst/>
          </a:prstGeom>
        </p:spPr>
        <p:txBody>
          <a:bodyPr/>
          <a:lstStyle/>
          <a:p>
            <a:pPr marL="1086049" indent="-435174"/>
            <a:r>
              <a:rPr sz="5400" dirty="0"/>
              <a:t>Task 3 will be given as homework if necessary</a:t>
            </a:r>
          </a:p>
          <a:p>
            <a:pPr marL="1086049" indent="-435174"/>
            <a:r>
              <a:rPr sz="5400" dirty="0"/>
              <a:t>Summing different patterns e.g. even numbers, odd numbers </a:t>
            </a:r>
            <a:r>
              <a:rPr sz="5400" dirty="0" err="1" smtClean="0"/>
              <a:t>etc</a:t>
            </a:r>
            <a:r>
              <a:rPr lang="en-GB" sz="5400" dirty="0" smtClean="0"/>
              <a:t>.</a:t>
            </a:r>
            <a:r>
              <a:rPr sz="5400" dirty="0" smtClean="0"/>
              <a:t> </a:t>
            </a:r>
            <a:r>
              <a:rPr sz="5400" dirty="0"/>
              <a:t>can be looked at in the next lesson  </a:t>
            </a:r>
          </a:p>
        </p:txBody>
      </p:sp>
      <p:sp>
        <p:nvSpPr>
          <p:cNvPr id="138" name="Shape 138"/>
          <p:cNvSpPr>
            <a:spLocks noGrp="1"/>
          </p:cNvSpPr>
          <p:nvPr>
            <p:ph type="sldNum" sz="quarter" idx="2"/>
          </p:nvPr>
        </p:nvSpPr>
        <p:spPr>
          <a:xfrm>
            <a:off x="2854445" y="9015413"/>
            <a:ext cx="468073" cy="520701"/>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11</a:t>
            </a:fld>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14:doors dir="vert"/>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136"/>
                                        </p:tgtEl>
                                        <p:attrNameLst>
                                          <p:attrName>style.visibility</p:attrName>
                                        </p:attrNameLst>
                                      </p:cBhvr>
                                      <p:to>
                                        <p:strVal val="visible"/>
                                      </p:to>
                                    </p:set>
                                    <p:animEffect transition="in" filter="wipe(down)">
                                      <p:cBhvr>
                                        <p:cTn id="7" dur="870">
                                          <p:stCondLst>
                                            <p:cond delay="0"/>
                                          </p:stCondLst>
                                        </p:cTn>
                                        <p:tgtEl>
                                          <p:spTgt spid="136"/>
                                        </p:tgtEl>
                                      </p:cBhvr>
                                    </p:animEffect>
                                    <p:anim calcmode="lin" valueType="num">
                                      <p:cBhvr>
                                        <p:cTn id="8" dur="2733" fill="hold" tmFilter="0,0; 0.14,0.36; 0.43,0.73; 0.71,0.91; 1.0,1.0">
                                          <p:stCondLst>
                                            <p:cond delay="0"/>
                                          </p:stCondLst>
                                        </p:cTn>
                                        <p:tgtEl>
                                          <p:spTgt spid="136"/>
                                        </p:tgtEl>
                                        <p:attrNameLst>
                                          <p:attrName>ppt_x</p:attrName>
                                        </p:attrNameLst>
                                      </p:cBhvr>
                                      <p:tavLst>
                                        <p:tav tm="0">
                                          <p:val>
                                            <p:strVal val="#ppt_x-0.25"/>
                                          </p:val>
                                        </p:tav>
                                        <p:tav tm="100000">
                                          <p:val>
                                            <p:strVal val="#ppt_x"/>
                                          </p:val>
                                        </p:tav>
                                      </p:tavLst>
                                    </p:anim>
                                    <p:anim calcmode="lin" valueType="num">
                                      <p:cBhvr>
                                        <p:cTn id="9" dur="996" fill="hold" tmFilter="0.0,0.0; 0.25,0.07; 0.50,0.2; 0.75,0.467; 1.0,1.0">
                                          <p:stCondLst>
                                            <p:cond delay="0"/>
                                          </p:stCondLst>
                                        </p:cTn>
                                        <p:tgtEl>
                                          <p:spTgt spid="136"/>
                                        </p:tgtEl>
                                        <p:attrNameLst>
                                          <p:attrName>ppt_y</p:attrName>
                                        </p:attrNameLst>
                                      </p:cBhvr>
                                      <p:tavLst>
                                        <p:tav tm="0" fmla="#ppt_y-sin(pi*$)/3">
                                          <p:val>
                                            <p:fltVal val="0.5"/>
                                          </p:val>
                                        </p:tav>
                                        <p:tav tm="100000">
                                          <p:val>
                                            <p:fltVal val="1"/>
                                          </p:val>
                                        </p:tav>
                                      </p:tavLst>
                                    </p:anim>
                                    <p:anim calcmode="lin" valueType="num">
                                      <p:cBhvr>
                                        <p:cTn id="10" dur="996" fill="hold" tmFilter="0, 0; 0.125,0.2665; 0.25,0.4; 0.375,0.465; 0.5,0.5;  0.625,0.535; 0.75,0.6; 0.875,0.7335; 1,1">
                                          <p:stCondLst>
                                            <p:cond delay="996"/>
                                          </p:stCondLst>
                                        </p:cTn>
                                        <p:tgtEl>
                                          <p:spTgt spid="136"/>
                                        </p:tgtEl>
                                        <p:attrNameLst>
                                          <p:attrName>ppt_y</p:attrName>
                                        </p:attrNameLst>
                                      </p:cBhvr>
                                      <p:tavLst>
                                        <p:tav tm="0" fmla="#ppt_y-sin(pi*$)/9">
                                          <p:val>
                                            <p:fltVal val="0"/>
                                          </p:val>
                                        </p:tav>
                                        <p:tav tm="100000">
                                          <p:val>
                                            <p:fltVal val="1"/>
                                          </p:val>
                                        </p:tav>
                                      </p:tavLst>
                                    </p:anim>
                                    <p:anim calcmode="lin" valueType="num">
                                      <p:cBhvr>
                                        <p:cTn id="11" dur="498" fill="hold" tmFilter="0, 0; 0.125,0.2665; 0.25,0.4; 0.375,0.465; 0.5,0.5;  0.625,0.535; 0.75,0.6; 0.875,0.7335; 1,1">
                                          <p:stCondLst>
                                            <p:cond delay="1986"/>
                                          </p:stCondLst>
                                        </p:cTn>
                                        <p:tgtEl>
                                          <p:spTgt spid="136"/>
                                        </p:tgtEl>
                                        <p:attrNameLst>
                                          <p:attrName>ppt_y</p:attrName>
                                        </p:attrNameLst>
                                      </p:cBhvr>
                                      <p:tavLst>
                                        <p:tav tm="0" fmla="#ppt_y-sin(pi*$)/27">
                                          <p:val>
                                            <p:fltVal val="0"/>
                                          </p:val>
                                        </p:tav>
                                        <p:tav tm="100000">
                                          <p:val>
                                            <p:fltVal val="1"/>
                                          </p:val>
                                        </p:tav>
                                      </p:tavLst>
                                    </p:anim>
                                    <p:anim calcmode="lin" valueType="num">
                                      <p:cBhvr>
                                        <p:cTn id="12" dur="246" fill="hold" tmFilter="0, 0; 0.125,0.2665; 0.25,0.4; 0.375,0.465; 0.5,0.5;  0.625,0.535; 0.75,0.6; 0.875,0.7335; 1,1">
                                          <p:stCondLst>
                                            <p:cond delay="2484"/>
                                          </p:stCondLst>
                                        </p:cTn>
                                        <p:tgtEl>
                                          <p:spTgt spid="136"/>
                                        </p:tgtEl>
                                        <p:attrNameLst>
                                          <p:attrName>ppt_y</p:attrName>
                                        </p:attrNameLst>
                                      </p:cBhvr>
                                      <p:tavLst>
                                        <p:tav tm="0" fmla="#ppt_y-sin(pi*$)/81">
                                          <p:val>
                                            <p:fltVal val="0"/>
                                          </p:val>
                                        </p:tav>
                                        <p:tav tm="100000">
                                          <p:val>
                                            <p:fltVal val="1"/>
                                          </p:val>
                                        </p:tav>
                                      </p:tavLst>
                                    </p:anim>
                                    <p:animScale>
                                      <p:cBhvr>
                                        <p:cTn id="13" dur="39" fill="hold">
                                          <p:stCondLst>
                                            <p:cond delay="975"/>
                                          </p:stCondLst>
                                        </p:cTn>
                                        <p:tgtEl>
                                          <p:spTgt spid="136"/>
                                        </p:tgtEl>
                                      </p:cBhvr>
                                      <p:to x="100000" y="60000"/>
                                    </p:animScale>
                                    <p:animScale>
                                      <p:cBhvr>
                                        <p:cTn id="14" dur="249" decel="50000" fill="hold">
                                          <p:stCondLst>
                                            <p:cond delay="1014"/>
                                          </p:stCondLst>
                                        </p:cTn>
                                        <p:tgtEl>
                                          <p:spTgt spid="136"/>
                                        </p:tgtEl>
                                      </p:cBhvr>
                                      <p:to x="100000" y="100000"/>
                                    </p:animScale>
                                    <p:animScale>
                                      <p:cBhvr>
                                        <p:cTn id="15" dur="39" decel="50000" fill="hold">
                                          <p:stCondLst>
                                            <p:cond delay="1968"/>
                                          </p:stCondLst>
                                        </p:cTn>
                                        <p:tgtEl>
                                          <p:spTgt spid="136"/>
                                        </p:tgtEl>
                                      </p:cBhvr>
                                      <p:to x="100000" y="80000"/>
                                    </p:animScale>
                                    <p:animScale>
                                      <p:cBhvr>
                                        <p:cTn id="16" dur="249" decel="50000" fill="hold">
                                          <p:stCondLst>
                                            <p:cond delay="2007"/>
                                          </p:stCondLst>
                                        </p:cTn>
                                        <p:tgtEl>
                                          <p:spTgt spid="136"/>
                                        </p:tgtEl>
                                      </p:cBhvr>
                                      <p:to x="100000" y="100000"/>
                                    </p:animScale>
                                    <p:animScale>
                                      <p:cBhvr>
                                        <p:cTn id="17" dur="39" decel="50000" fill="hold">
                                          <p:stCondLst>
                                            <p:cond delay="2463"/>
                                          </p:stCondLst>
                                        </p:cTn>
                                        <p:tgtEl>
                                          <p:spTgt spid="136"/>
                                        </p:tgtEl>
                                      </p:cBhvr>
                                      <p:to x="100000" y="90000"/>
                                    </p:animScale>
                                    <p:animScale>
                                      <p:cBhvr>
                                        <p:cTn id="18" dur="249" decel="50000" fill="hold">
                                          <p:stCondLst>
                                            <p:cond delay="2502"/>
                                          </p:stCondLst>
                                        </p:cTn>
                                        <p:tgtEl>
                                          <p:spTgt spid="136"/>
                                        </p:tgtEl>
                                      </p:cBhvr>
                                      <p:to x="100000" y="100000"/>
                                    </p:animScale>
                                    <p:animScale>
                                      <p:cBhvr>
                                        <p:cTn id="19" dur="39" decel="50000" fill="hold">
                                          <p:stCondLst>
                                            <p:cond delay="2712"/>
                                          </p:stCondLst>
                                        </p:cTn>
                                        <p:tgtEl>
                                          <p:spTgt spid="136"/>
                                        </p:tgtEl>
                                      </p:cBhvr>
                                      <p:to x="100000" y="95000"/>
                                    </p:animScale>
                                    <p:animScale>
                                      <p:cBhvr>
                                        <p:cTn id="20" dur="249" decel="50000" fill="hold">
                                          <p:stCondLst>
                                            <p:cond delay="2751"/>
                                          </p:stCondLst>
                                        </p:cTn>
                                        <p:tgtEl>
                                          <p:spTgt spid="13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fill="hold" grpId="2" nodeType="clickEffect">
                                  <p:stCondLst>
                                    <p:cond delay="0"/>
                                  </p:stCondLst>
                                  <p:iterate type="lt">
                                    <p:tmAbs val="0"/>
                                  </p:iterate>
                                  <p:childTnLst>
                                    <p:set>
                                      <p:cBhvr>
                                        <p:cTn id="24" fill="hold"/>
                                        <p:tgtEl>
                                          <p:spTgt spid="137">
                                            <p:bg/>
                                          </p:spTgt>
                                        </p:tgtEl>
                                        <p:attrNameLst>
                                          <p:attrName>style.visibility</p:attrName>
                                        </p:attrNameLst>
                                      </p:cBhvr>
                                      <p:to>
                                        <p:strVal val="visible"/>
                                      </p:to>
                                    </p:set>
                                    <p:animEffect transition="in" filter="fade">
                                      <p:cBhvr>
                                        <p:cTn id="25" dur="1000"/>
                                        <p:tgtEl>
                                          <p:spTgt spid="137">
                                            <p:bg/>
                                          </p:spTgt>
                                        </p:tgtEl>
                                      </p:cBhvr>
                                    </p:animEffect>
                                  </p:childTnLst>
                                </p:cTn>
                              </p:par>
                              <p:par>
                                <p:cTn id="26" presetID="10" presetClass="entr" presetSubtype="0" fill="hold" grpId="2" nodeType="withEffect">
                                  <p:stCondLst>
                                    <p:cond delay="0"/>
                                  </p:stCondLst>
                                  <p:iterate type="lt">
                                    <p:tmAbs val="0"/>
                                  </p:iterate>
                                  <p:childTnLst>
                                    <p:set>
                                      <p:cBhvr>
                                        <p:cTn id="27" fill="hold"/>
                                        <p:tgtEl>
                                          <p:spTgt spid="137">
                                            <p:txEl>
                                              <p:pRg st="0" end="0"/>
                                            </p:txEl>
                                          </p:spTgt>
                                        </p:tgtEl>
                                        <p:attrNameLst>
                                          <p:attrName>style.visibility</p:attrName>
                                        </p:attrNameLst>
                                      </p:cBhvr>
                                      <p:to>
                                        <p:strVal val="visible"/>
                                      </p:to>
                                    </p:set>
                                    <p:animEffect transition="in" filter="fade">
                                      <p:cBhvr>
                                        <p:cTn id="28" dur="1000"/>
                                        <p:tgtEl>
                                          <p:spTgt spid="13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2" nodeType="clickEffect">
                                  <p:stCondLst>
                                    <p:cond delay="0"/>
                                  </p:stCondLst>
                                  <p:iterate type="lt">
                                    <p:tmAbs val="0"/>
                                  </p:iterate>
                                  <p:childTnLst>
                                    <p:set>
                                      <p:cBhvr>
                                        <p:cTn id="32" fill="hold"/>
                                        <p:tgtEl>
                                          <p:spTgt spid="137">
                                            <p:txEl>
                                              <p:pRg st="1" end="1"/>
                                            </p:txEl>
                                          </p:spTgt>
                                        </p:tgtEl>
                                        <p:attrNameLst>
                                          <p:attrName>style.visibility</p:attrName>
                                        </p:attrNameLst>
                                      </p:cBhvr>
                                      <p:to>
                                        <p:strVal val="visible"/>
                                      </p:to>
                                    </p:set>
                                    <p:animEffect transition="in" filter="fade">
                                      <p:cBhvr>
                                        <p:cTn id="33" dur="1000"/>
                                        <p:tgtEl>
                                          <p:spTgt spid="1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P spid="137" grpId="2" build="p" bldLvl="5" animBg="1" advAuto="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 name="Shape 140"/>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41" name="Shape 141"/>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42" name="Shape 142"/>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43" name="Shape 143"/>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44" name="Shape 144"/>
          <p:cNvSpPr>
            <a:spLocks noGrp="1"/>
          </p:cNvSpPr>
          <p:nvPr>
            <p:ph type="title"/>
          </p:nvPr>
        </p:nvSpPr>
        <p:spPr>
          <a:prstGeom prst="rect">
            <a:avLst/>
          </a:prstGeom>
        </p:spPr>
        <p:txBody>
          <a:bodyPr/>
          <a:lstStyle/>
          <a:p>
            <a:r>
              <a:t>Materials</a:t>
            </a:r>
          </a:p>
        </p:txBody>
      </p:sp>
      <p:sp>
        <p:nvSpPr>
          <p:cNvPr id="145" name="Shape 145"/>
          <p:cNvSpPr>
            <a:spLocks noGrp="1"/>
          </p:cNvSpPr>
          <p:nvPr>
            <p:ph type="body" idx="1"/>
          </p:nvPr>
        </p:nvSpPr>
        <p:spPr>
          <a:prstGeom prst="rect">
            <a:avLst/>
          </a:prstGeom>
        </p:spPr>
        <p:txBody>
          <a:bodyPr/>
          <a:lstStyle/>
          <a:p>
            <a:pPr marL="487671" indent="-487671"/>
            <a:r>
              <a:t>Students were given placemats, markers and dusters </a:t>
            </a:r>
          </a:p>
          <a:p>
            <a:pPr marL="487671" indent="-487671"/>
            <a:r>
              <a:t>linking cubes are distributed among the students</a:t>
            </a:r>
          </a:p>
          <a:p>
            <a:pPr marL="487671" indent="-487671"/>
            <a:r>
              <a:t>squared paper - 1 to 100  </a:t>
            </a:r>
          </a:p>
          <a:p>
            <a:pPr marL="487671" indent="-487671"/>
            <a:r>
              <a:t>rulers </a:t>
            </a:r>
          </a:p>
          <a:p>
            <a:pPr marL="487671" indent="-487671"/>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dissolve/>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145">
                                            <p:bg/>
                                          </p:spTgt>
                                        </p:tgtEl>
                                        <p:attrNameLst>
                                          <p:attrName>style.visibility</p:attrName>
                                        </p:attrNameLst>
                                      </p:cBhvr>
                                      <p:to>
                                        <p:strVal val="visible"/>
                                      </p:to>
                                    </p:set>
                                    <p:anim calcmode="lin" valueType="num">
                                      <p:cBhvr>
                                        <p:cTn id="7" dur="1000" fill="hold"/>
                                        <p:tgtEl>
                                          <p:spTgt spid="145">
                                            <p:bg/>
                                          </p:spTgt>
                                        </p:tgtEl>
                                        <p:attrNameLst>
                                          <p:attrName>ppt_x</p:attrName>
                                        </p:attrNameLst>
                                      </p:cBhvr>
                                      <p:tavLst>
                                        <p:tav tm="0">
                                          <p:val>
                                            <p:strVal val="0-#ppt_w/2"/>
                                          </p:val>
                                        </p:tav>
                                        <p:tav tm="100000">
                                          <p:val>
                                            <p:strVal val="#ppt_x"/>
                                          </p:val>
                                        </p:tav>
                                      </p:tavLst>
                                    </p:anim>
                                    <p:anim calcmode="lin" valueType="num">
                                      <p:cBhvr>
                                        <p:cTn id="8" dur="1000" fill="hold"/>
                                        <p:tgtEl>
                                          <p:spTgt spid="145">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type="lt">
                                    <p:tmAbs val="0"/>
                                  </p:iterate>
                                  <p:childTnLst>
                                    <p:set>
                                      <p:cBhvr>
                                        <p:cTn id="10" fill="hold"/>
                                        <p:tgtEl>
                                          <p:spTgt spid="145">
                                            <p:txEl>
                                              <p:pRg st="0" end="0"/>
                                            </p:txEl>
                                          </p:spTgt>
                                        </p:tgtEl>
                                        <p:attrNameLst>
                                          <p:attrName>style.visibility</p:attrName>
                                        </p:attrNameLst>
                                      </p:cBhvr>
                                      <p:to>
                                        <p:strVal val="visible"/>
                                      </p:to>
                                    </p:set>
                                    <p:anim calcmode="lin" valueType="num">
                                      <p:cBhvr>
                                        <p:cTn id="11" dur="1000" fill="hold"/>
                                        <p:tgtEl>
                                          <p:spTgt spid="145">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type="lt">
                                    <p:tmAbs val="0"/>
                                  </p:iterate>
                                  <p:childTnLst>
                                    <p:set>
                                      <p:cBhvr>
                                        <p:cTn id="16" fill="hold"/>
                                        <p:tgtEl>
                                          <p:spTgt spid="145">
                                            <p:txEl>
                                              <p:pRg st="1" end="1"/>
                                            </p:txEl>
                                          </p:spTgt>
                                        </p:tgtEl>
                                        <p:attrNameLst>
                                          <p:attrName>style.visibility</p:attrName>
                                        </p:attrNameLst>
                                      </p:cBhvr>
                                      <p:to>
                                        <p:strVal val="visible"/>
                                      </p:to>
                                    </p:set>
                                    <p:anim calcmode="lin" valueType="num">
                                      <p:cBhvr>
                                        <p:cTn id="17" dur="1000" fill="hold"/>
                                        <p:tgtEl>
                                          <p:spTgt spid="145">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type="lt">
                                    <p:tmAbs val="0"/>
                                  </p:iterate>
                                  <p:childTnLst>
                                    <p:set>
                                      <p:cBhvr>
                                        <p:cTn id="22" fill="hold"/>
                                        <p:tgtEl>
                                          <p:spTgt spid="145">
                                            <p:txEl>
                                              <p:pRg st="2" end="2"/>
                                            </p:txEl>
                                          </p:spTgt>
                                        </p:tgtEl>
                                        <p:attrNameLst>
                                          <p:attrName>style.visibility</p:attrName>
                                        </p:attrNameLst>
                                      </p:cBhvr>
                                      <p:to>
                                        <p:strVal val="visible"/>
                                      </p:to>
                                    </p:set>
                                    <p:anim calcmode="lin" valueType="num">
                                      <p:cBhvr>
                                        <p:cTn id="23" dur="1000" fill="hold"/>
                                        <p:tgtEl>
                                          <p:spTgt spid="145">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1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type="lt">
                                    <p:tmAbs val="0"/>
                                  </p:iterate>
                                  <p:childTnLst>
                                    <p:set>
                                      <p:cBhvr>
                                        <p:cTn id="28" fill="hold"/>
                                        <p:tgtEl>
                                          <p:spTgt spid="145">
                                            <p:txEl>
                                              <p:pRg st="3" end="3"/>
                                            </p:txEl>
                                          </p:spTgt>
                                        </p:tgtEl>
                                        <p:attrNameLst>
                                          <p:attrName>style.visibility</p:attrName>
                                        </p:attrNameLst>
                                      </p:cBhvr>
                                      <p:to>
                                        <p:strVal val="visible"/>
                                      </p:to>
                                    </p:set>
                                    <p:anim calcmode="lin" valueType="num">
                                      <p:cBhvr>
                                        <p:cTn id="29" dur="1000" fill="hold"/>
                                        <p:tgtEl>
                                          <p:spTgt spid="145">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14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type="lt">
                                    <p:tmAbs val="0"/>
                                  </p:iterate>
                                  <p:childTnLst>
                                    <p:set>
                                      <p:cBhvr>
                                        <p:cTn id="34" fill="hold"/>
                                        <p:tgtEl>
                                          <p:spTgt spid="145">
                                            <p:txEl>
                                              <p:pRg st="4" end="4"/>
                                            </p:txEl>
                                          </p:spTgt>
                                        </p:tgtEl>
                                        <p:attrNameLst>
                                          <p:attrName>style.visibility</p:attrName>
                                        </p:attrNameLst>
                                      </p:cBhvr>
                                      <p:to>
                                        <p:strVal val="visible"/>
                                      </p:to>
                                    </p:set>
                                    <p:anim calcmode="lin" valueType="num">
                                      <p:cBhvr>
                                        <p:cTn id="35" dur="1000" fill="hold"/>
                                        <p:tgtEl>
                                          <p:spTgt spid="145">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14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1" nodeType="clickEffect">
                                  <p:stCondLst>
                                    <p:cond delay="0"/>
                                  </p:stCondLst>
                                  <p:iterate type="lt">
                                    <p:tmAbs val="0"/>
                                  </p:iterate>
                                  <p:childTnLst>
                                    <p:set>
                                      <p:cBhvr>
                                        <p:cTn id="40" fill="hold"/>
                                        <p:tgtEl>
                                          <p:spTgt spid="145">
                                            <p:txEl>
                                              <p:pRg st="5" end="5"/>
                                            </p:txEl>
                                          </p:spTgt>
                                        </p:tgtEl>
                                        <p:attrNameLst>
                                          <p:attrName>style.visibility</p:attrName>
                                        </p:attrNameLst>
                                      </p:cBhvr>
                                      <p:to>
                                        <p:strVal val="visible"/>
                                      </p:to>
                                    </p:set>
                                    <p:anim calcmode="lin" valueType="num">
                                      <p:cBhvr>
                                        <p:cTn id="41" dur="1000" fill="hold"/>
                                        <p:tgtEl>
                                          <p:spTgt spid="145">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14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Shape 147"/>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48" name="Shape 148"/>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49" name="Shape 149"/>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50" name="Shape 150"/>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51" name="Shape 151"/>
          <p:cNvSpPr>
            <a:spLocks noGrp="1"/>
          </p:cNvSpPr>
          <p:nvPr>
            <p:ph type="title"/>
          </p:nvPr>
        </p:nvSpPr>
        <p:spPr>
          <a:prstGeom prst="rect">
            <a:avLst/>
          </a:prstGeom>
        </p:spPr>
        <p:txBody>
          <a:bodyPr/>
          <a:lstStyle/>
          <a:p>
            <a:r>
              <a:t>Board Plan</a:t>
            </a:r>
          </a:p>
        </p:txBody>
      </p:sp>
      <p:sp>
        <p:nvSpPr>
          <p:cNvPr id="152" name="Shape 152"/>
          <p:cNvSpPr>
            <a:spLocks noGrp="1"/>
          </p:cNvSpPr>
          <p:nvPr>
            <p:ph type="body" idx="1"/>
          </p:nvPr>
        </p:nvSpPr>
        <p:spPr>
          <a:xfrm>
            <a:off x="0" y="2276475"/>
            <a:ext cx="13004800" cy="6740525"/>
          </a:xfrm>
          <a:prstGeom prst="rect">
            <a:avLst/>
          </a:prstGeom>
        </p:spPr>
        <p:txBody>
          <a:bodyPr/>
          <a:lstStyle>
            <a:lvl1pPr marL="0" indent="0" defTabSz="457200">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uFillTx/>
                <a:latin typeface="Times New Roman"/>
                <a:ea typeface="Times New Roman"/>
                <a:cs typeface="Times New Roman"/>
                <a:sym typeface="Times New Roman"/>
              </a:defRPr>
            </a:lvl1pPr>
          </a:lstStyle>
          <a:p>
            <a:pPr>
              <a:defRPr sz="1200"/>
            </a:pPr>
            <a:r>
              <a:rPr sz="3800" dirty="0"/>
              <a:t>The board plan will run over two boards from left to right and will build from the introduction, through task 1, task 2 and task 3 using the actual responses as anticipated in the above order.</a:t>
            </a:r>
          </a:p>
        </p:txBody>
      </p:sp>
      <p:pic>
        <p:nvPicPr>
          <p:cNvPr id="153" name="IMG_0132.jpg"/>
          <p:cNvPicPr>
            <a:picLocks noChangeAspect="1"/>
          </p:cNvPicPr>
          <p:nvPr/>
        </p:nvPicPr>
        <p:blipFill rotWithShape="1">
          <a:blip r:embed="rId2">
            <a:extLst/>
          </a:blip>
          <a:srcRect b="30734"/>
          <a:stretch/>
        </p:blipFill>
        <p:spPr>
          <a:xfrm>
            <a:off x="1055202" y="4330140"/>
            <a:ext cx="5150521" cy="4756709"/>
          </a:xfrm>
          <a:prstGeom prst="rect">
            <a:avLst/>
          </a:prstGeom>
          <a:ln w="12700">
            <a:miter lim="400000"/>
          </a:ln>
        </p:spPr>
      </p:pic>
      <p:pic>
        <p:nvPicPr>
          <p:cNvPr id="154" name="IMG_0138.jpg"/>
          <p:cNvPicPr>
            <a:picLocks noChangeAspect="1"/>
          </p:cNvPicPr>
          <p:nvPr/>
        </p:nvPicPr>
        <p:blipFill rotWithShape="1">
          <a:blip r:embed="rId3">
            <a:extLst/>
          </a:blip>
          <a:srcRect b="23477"/>
          <a:stretch/>
        </p:blipFill>
        <p:spPr>
          <a:xfrm>
            <a:off x="6998841" y="4336804"/>
            <a:ext cx="4655523" cy="4750046"/>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push/>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1"/>
                                        </p:tgtEl>
                                        <p:attrNameLst>
                                          <p:attrName>style.visibility</p:attrName>
                                        </p:attrNameLst>
                                      </p:cBhvr>
                                      <p:to>
                                        <p:strVal val="visible"/>
                                      </p:to>
                                    </p:set>
                                    <p:animEffect transition="in" filter="dissolve">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52"/>
                                        </p:tgtEl>
                                        <p:attrNameLst>
                                          <p:attrName>style.visibility</p:attrName>
                                        </p:attrNameLst>
                                      </p:cBhvr>
                                      <p:to>
                                        <p:strVal val="visible"/>
                                      </p:to>
                                    </p:set>
                                    <p:animEffect transition="in" filter="dissolve">
                                      <p:cBhvr>
                                        <p:cTn id="12" dur="1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3" nodeType="clickEffect">
                                  <p:stCondLst>
                                    <p:cond delay="0"/>
                                  </p:stCondLst>
                                  <p:iterate>
                                    <p:tmAbs val="0"/>
                                  </p:iterate>
                                  <p:childTnLst>
                                    <p:set>
                                      <p:cBhvr>
                                        <p:cTn id="16" fill="hold"/>
                                        <p:tgtEl>
                                          <p:spTgt spid="153"/>
                                        </p:tgtEl>
                                        <p:attrNameLst>
                                          <p:attrName>style.visibility</p:attrName>
                                        </p:attrNameLst>
                                      </p:cBhvr>
                                      <p:to>
                                        <p:strVal val="visible"/>
                                      </p:to>
                                    </p:set>
                                    <p:anim calcmode="lin" valueType="num">
                                      <p:cBhvr>
                                        <p:cTn id="17" dur="1000" fill="hold"/>
                                        <p:tgtEl>
                                          <p:spTgt spid="153"/>
                                        </p:tgtEl>
                                        <p:attrNameLst>
                                          <p:attrName>ppt_x</p:attrName>
                                        </p:attrNameLst>
                                      </p:cBhvr>
                                      <p:tavLst>
                                        <p:tav tm="0">
                                          <p:val>
                                            <p:strVal val="#ppt_x"/>
                                          </p:val>
                                        </p:tav>
                                        <p:tav tm="100000">
                                          <p:val>
                                            <p:strVal val="#ppt_x"/>
                                          </p:val>
                                        </p:tav>
                                      </p:tavLst>
                                    </p:anim>
                                    <p:anim calcmode="lin" valueType="num">
                                      <p:cBhvr>
                                        <p:cTn id="18" dur="1000" fill="hold"/>
                                        <p:tgtEl>
                                          <p:spTgt spid="15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4" nodeType="clickEffect">
                                  <p:stCondLst>
                                    <p:cond delay="0"/>
                                  </p:stCondLst>
                                  <p:iterate>
                                    <p:tmAbs val="0"/>
                                  </p:iterate>
                                  <p:childTnLst>
                                    <p:set>
                                      <p:cBhvr>
                                        <p:cTn id="22" fill="hold"/>
                                        <p:tgtEl>
                                          <p:spTgt spid="154"/>
                                        </p:tgtEl>
                                        <p:attrNameLst>
                                          <p:attrName>style.visibility</p:attrName>
                                        </p:attrNameLst>
                                      </p:cBhvr>
                                      <p:to>
                                        <p:strVal val="visible"/>
                                      </p:to>
                                    </p:set>
                                    <p:anim calcmode="lin" valueType="num">
                                      <p:cBhvr>
                                        <p:cTn id="23" dur="1000" fill="hold"/>
                                        <p:tgtEl>
                                          <p:spTgt spid="154"/>
                                        </p:tgtEl>
                                        <p:attrNameLst>
                                          <p:attrName>ppt_x</p:attrName>
                                        </p:attrNameLst>
                                      </p:cBhvr>
                                      <p:tavLst>
                                        <p:tav tm="0">
                                          <p:val>
                                            <p:strVal val="#ppt_x"/>
                                          </p:val>
                                        </p:tav>
                                        <p:tav tm="100000">
                                          <p:val>
                                            <p:strVal val="#ppt_x"/>
                                          </p:val>
                                        </p:tav>
                                      </p:tavLst>
                                    </p:anim>
                                    <p:anim calcmode="lin" valueType="num">
                                      <p:cBhvr>
                                        <p:cTn id="24" dur="1000" fill="hold"/>
                                        <p:tgtEl>
                                          <p:spTgt spid="1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P spid="152" grpId="2" animBg="1" advAuto="0"/>
      <p:bldP spid="153" grpId="3" animBg="1" advAuto="0"/>
      <p:bldP spid="154" grpId="4" animBg="1" advAuto="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 name="Shape 156"/>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57" name="Shape 157"/>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58" name="Shape 158"/>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59" name="Shape 159"/>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60" name="Shape 160"/>
          <p:cNvSpPr>
            <a:spLocks noGrp="1"/>
          </p:cNvSpPr>
          <p:nvPr>
            <p:ph type="title"/>
          </p:nvPr>
        </p:nvSpPr>
        <p:spPr>
          <a:prstGeom prst="rect">
            <a:avLst/>
          </a:prstGeom>
        </p:spPr>
        <p:txBody>
          <a:bodyPr/>
          <a:lstStyle/>
          <a:p>
            <a:r>
              <a:t>Plan for Peer Observation</a:t>
            </a:r>
          </a:p>
        </p:txBody>
      </p:sp>
      <p:sp>
        <p:nvSpPr>
          <p:cNvPr id="161" name="Shape 161"/>
          <p:cNvSpPr>
            <a:spLocks noGrp="1"/>
          </p:cNvSpPr>
          <p:nvPr>
            <p:ph type="body" idx="1"/>
          </p:nvPr>
        </p:nvSpPr>
        <p:spPr>
          <a:xfrm>
            <a:off x="0" y="2276475"/>
            <a:ext cx="13004800" cy="7477125"/>
          </a:xfrm>
          <a:prstGeom prst="rect">
            <a:avLst/>
          </a:prstGeom>
        </p:spPr>
        <p:txBody>
          <a:bodyPr/>
          <a:lstStyle/>
          <a:p>
            <a:pPr marL="487671" indent="-487671">
              <a:defRPr sz="3800">
                <a:latin typeface="Times New Roman"/>
                <a:ea typeface="Times New Roman"/>
                <a:cs typeface="Times New Roman"/>
                <a:sym typeface="Times New Roman"/>
              </a:defRPr>
            </a:pPr>
            <a:r>
              <a:rPr sz="4800" dirty="0" smtClean="0"/>
              <a:t>All team members are involved in observing the lesson. </a:t>
            </a:r>
          </a:p>
          <a:p>
            <a:pPr marL="487671" indent="-487671">
              <a:defRPr sz="3800">
                <a:latin typeface="Times New Roman"/>
                <a:ea typeface="Times New Roman"/>
                <a:cs typeface="Times New Roman"/>
                <a:sym typeface="Times New Roman"/>
              </a:defRPr>
            </a:pPr>
            <a:r>
              <a:rPr sz="4800" dirty="0" smtClean="0"/>
              <a:t>Photos of the students’ work will be taken to document what is happening.</a:t>
            </a:r>
          </a:p>
          <a:p>
            <a:pPr marL="487671" indent="-487671">
              <a:defRPr sz="3800">
                <a:latin typeface="Times New Roman"/>
                <a:ea typeface="Times New Roman"/>
                <a:cs typeface="Times New Roman"/>
                <a:sym typeface="Times New Roman"/>
              </a:defRPr>
            </a:pPr>
            <a:r>
              <a:rPr sz="4800" dirty="0" smtClean="0"/>
              <a:t>Notes of the students’</a:t>
            </a:r>
            <a:r>
              <a:rPr sz="4800" spc="-31" dirty="0" smtClean="0">
                <a:latin typeface="Trebuchet MS"/>
                <a:ea typeface="Trebuchet MS"/>
                <a:cs typeface="Trebuchet MS"/>
                <a:sym typeface="Trebuchet MS"/>
              </a:rPr>
              <a:t> </a:t>
            </a:r>
            <a:r>
              <a:rPr sz="4800" spc="-31" dirty="0" smtClean="0"/>
              <a:t>work will be made as relates to the anticipated responses. </a:t>
            </a:r>
          </a:p>
          <a:p>
            <a:pPr marL="487671" indent="-487671">
              <a:defRPr sz="3800">
                <a:latin typeface="Times New Roman"/>
                <a:ea typeface="Times New Roman"/>
                <a:cs typeface="Times New Roman"/>
                <a:sym typeface="Times New Roman"/>
              </a:defRPr>
            </a:pPr>
            <a:r>
              <a:rPr sz="4800" spc="-31" dirty="0" smtClean="0"/>
              <a:t>The observing team members will not interfere in the class and will not interact with the students once the class has begun.</a:t>
            </a:r>
            <a:endParaRPr sz="4800" spc="-31"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 name="Shape 163"/>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64" name="Shape 164"/>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65" name="Shape 165"/>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66" name="Shape 166"/>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67" name="Shape 167"/>
          <p:cNvSpPr>
            <a:spLocks noGrp="1"/>
          </p:cNvSpPr>
          <p:nvPr>
            <p:ph type="title"/>
          </p:nvPr>
        </p:nvSpPr>
        <p:spPr>
          <a:prstGeom prst="rect">
            <a:avLst/>
          </a:prstGeom>
        </p:spPr>
        <p:txBody>
          <a:bodyPr/>
          <a:lstStyle/>
          <a:p>
            <a:r>
              <a:t>Findings</a:t>
            </a:r>
          </a:p>
        </p:txBody>
      </p:sp>
      <p:sp>
        <p:nvSpPr>
          <p:cNvPr id="168" name="Shape 168"/>
          <p:cNvSpPr>
            <a:spLocks noGrp="1"/>
          </p:cNvSpPr>
          <p:nvPr>
            <p:ph type="body" idx="1"/>
          </p:nvPr>
        </p:nvSpPr>
        <p:spPr>
          <a:xfrm>
            <a:off x="0" y="2276475"/>
            <a:ext cx="13004800" cy="7226995"/>
          </a:xfrm>
          <a:prstGeom prst="rect">
            <a:avLst/>
          </a:prstGeom>
        </p:spPr>
        <p:txBody>
          <a:bodyPr/>
          <a:lstStyle/>
          <a:p>
            <a:pPr marL="487671" indent="-487671">
              <a:defRPr sz="3800"/>
            </a:pPr>
            <a:r>
              <a:rPr sz="4800" dirty="0"/>
              <a:t>Task 1 proved very difficult for the students due to the fact that they did not seem to understand the meaning of sum which we as a group had not anticipated at all. </a:t>
            </a:r>
          </a:p>
          <a:p>
            <a:pPr marL="487671" indent="-487671">
              <a:defRPr sz="3800"/>
            </a:pPr>
            <a:r>
              <a:rPr sz="4800" dirty="0"/>
              <a:t>When the teacher had explained the idea of sum the students went on to add the numbers 1 to 10 in various orders. Again this was something that we had not anticipated.</a:t>
            </a:r>
          </a:p>
          <a:p>
            <a:pPr marL="487671" indent="-487671">
              <a:defRPr sz="3800"/>
            </a:pPr>
            <a:r>
              <a:rPr sz="4800" dirty="0"/>
              <a:t>The students really kept busy being busy.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14:doors dir="vert"/>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7"/>
                                        </p:tgtEl>
                                        <p:attrNameLst>
                                          <p:attrName>style.visibility</p:attrName>
                                        </p:attrNameLst>
                                      </p:cBhvr>
                                      <p:to>
                                        <p:strVal val="visible"/>
                                      </p:to>
                                    </p:set>
                                    <p:animEffect transition="in" filter="dissolve">
                                      <p:cBhvr>
                                        <p:cTn id="7" dur="1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68">
                                            <p:bg/>
                                          </p:spTgt>
                                        </p:tgtEl>
                                        <p:attrNameLst>
                                          <p:attrName>style.visibility</p:attrName>
                                        </p:attrNameLst>
                                      </p:cBhvr>
                                      <p:to>
                                        <p:strVal val="visible"/>
                                      </p:to>
                                    </p:set>
                                    <p:animEffect transition="in" filter="dissolve">
                                      <p:cBhvr>
                                        <p:cTn id="12" dur="1500"/>
                                        <p:tgtEl>
                                          <p:spTgt spid="168">
                                            <p:bg/>
                                          </p:spTgt>
                                        </p:tgtEl>
                                      </p:cBhvr>
                                    </p:animEffect>
                                  </p:childTnLst>
                                </p:cTn>
                              </p:par>
                              <p:par>
                                <p:cTn id="13" presetID="9" presetClass="entr" presetSubtype="0" fill="hold" grpId="2" nodeType="withEffect">
                                  <p:stCondLst>
                                    <p:cond delay="0"/>
                                  </p:stCondLst>
                                  <p:iterate>
                                    <p:tmAbs val="0"/>
                                  </p:iterate>
                                  <p:childTnLst>
                                    <p:set>
                                      <p:cBhvr>
                                        <p:cTn id="14" fill="hold"/>
                                        <p:tgtEl>
                                          <p:spTgt spid="168">
                                            <p:txEl>
                                              <p:pRg st="0" end="0"/>
                                            </p:txEl>
                                          </p:spTgt>
                                        </p:tgtEl>
                                        <p:attrNameLst>
                                          <p:attrName>style.visibility</p:attrName>
                                        </p:attrNameLst>
                                      </p:cBhvr>
                                      <p:to>
                                        <p:strVal val="visible"/>
                                      </p:to>
                                    </p:set>
                                    <p:animEffect transition="in" filter="dissolve">
                                      <p:cBhvr>
                                        <p:cTn id="15" dur="1500"/>
                                        <p:tgtEl>
                                          <p:spTgt spid="16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168">
                                            <p:txEl>
                                              <p:pRg st="1" end="1"/>
                                            </p:txEl>
                                          </p:spTgt>
                                        </p:tgtEl>
                                        <p:attrNameLst>
                                          <p:attrName>style.visibility</p:attrName>
                                        </p:attrNameLst>
                                      </p:cBhvr>
                                      <p:to>
                                        <p:strVal val="visible"/>
                                      </p:to>
                                    </p:set>
                                    <p:animEffect transition="in" filter="dissolve">
                                      <p:cBhvr>
                                        <p:cTn id="20" dur="1500"/>
                                        <p:tgtEl>
                                          <p:spTgt spid="16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168">
                                            <p:txEl>
                                              <p:pRg st="2" end="2"/>
                                            </p:txEl>
                                          </p:spTgt>
                                        </p:tgtEl>
                                        <p:attrNameLst>
                                          <p:attrName>style.visibility</p:attrName>
                                        </p:attrNameLst>
                                      </p:cBhvr>
                                      <p:to>
                                        <p:strVal val="visible"/>
                                      </p:to>
                                    </p:set>
                                    <p:animEffect transition="in" filter="dissolve">
                                      <p:cBhvr>
                                        <p:cTn id="25" dur="1500"/>
                                        <p:tgtEl>
                                          <p:spTgt spid="1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P spid="168" grpId="2" build="p" bldLvl="5" animBg="1" advAuto="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 name="Shape 170"/>
          <p:cNvSpPr/>
          <p:nvPr/>
        </p:nvSpPr>
        <p:spPr>
          <a:xfrm flipH="1">
            <a:off x="2709863" y="1733550"/>
            <a:ext cx="1" cy="2925764"/>
          </a:xfrm>
          <a:prstGeom prst="line">
            <a:avLst/>
          </a:prstGeom>
          <a:ln w="34925">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71" name="Shape 171"/>
          <p:cNvSpPr/>
          <p:nvPr/>
        </p:nvSpPr>
        <p:spPr>
          <a:xfrm>
            <a:off x="231775" y="2990850"/>
            <a:ext cx="495300" cy="495300"/>
          </a:xfrm>
          <a:prstGeom prst="ellipse">
            <a:avLst/>
          </a:prstGeom>
          <a:solidFill>
            <a:srgbClr val="407979"/>
          </a:solidFill>
        </p:spPr>
        <p:txBody>
          <a:bodyPr lIns="0" tIns="0" rIns="0" bIns="0"/>
          <a:lstStyle/>
          <a:p>
            <a:pPr>
              <a:buClrTx/>
              <a:buFontTx/>
            </a:pPr>
            <a:endParaRPr/>
          </a:p>
        </p:txBody>
      </p:sp>
      <p:sp>
        <p:nvSpPr>
          <p:cNvPr id="172" name="Shape 172"/>
          <p:cNvSpPr/>
          <p:nvPr/>
        </p:nvSpPr>
        <p:spPr>
          <a:xfrm>
            <a:off x="1052512" y="2994025"/>
            <a:ext cx="496889" cy="493715"/>
          </a:xfrm>
          <a:prstGeom prst="ellipse">
            <a:avLst/>
          </a:prstGeom>
          <a:solidFill>
            <a:srgbClr val="A8D5D6"/>
          </a:solidFill>
        </p:spPr>
        <p:txBody>
          <a:bodyPr lIns="0" tIns="0" rIns="0" bIns="0"/>
          <a:lstStyle/>
          <a:p>
            <a:pPr>
              <a:buClrTx/>
              <a:buFontTx/>
            </a:pPr>
            <a:endParaRPr/>
          </a:p>
        </p:txBody>
      </p:sp>
      <p:sp>
        <p:nvSpPr>
          <p:cNvPr id="173" name="Shape 173"/>
          <p:cNvSpPr/>
          <p:nvPr/>
        </p:nvSpPr>
        <p:spPr>
          <a:xfrm>
            <a:off x="1873250" y="2994025"/>
            <a:ext cx="495300" cy="493715"/>
          </a:xfrm>
          <a:prstGeom prst="ellipse">
            <a:avLst/>
          </a:prstGeom>
          <a:solidFill>
            <a:srgbClr val="D6D6D6"/>
          </a:solidFill>
        </p:spPr>
        <p:txBody>
          <a:bodyPr lIns="0" tIns="0" rIns="0" bIns="0"/>
          <a:lstStyle/>
          <a:p>
            <a:pPr>
              <a:buClrTx/>
              <a:buFontTx/>
            </a:pPr>
            <a:endParaRPr/>
          </a:p>
        </p:txBody>
      </p:sp>
      <p:sp>
        <p:nvSpPr>
          <p:cNvPr id="174" name="Shape 174"/>
          <p:cNvSpPr>
            <a:spLocks noGrp="1"/>
          </p:cNvSpPr>
          <p:nvPr>
            <p:ph type="title"/>
          </p:nvPr>
        </p:nvSpPr>
        <p:spPr>
          <a:prstGeom prst="rect">
            <a:avLst/>
          </a:prstGeom>
        </p:spPr>
        <p:txBody>
          <a:bodyPr/>
          <a:lstStyle/>
          <a:p>
            <a:endParaRPr/>
          </a:p>
        </p:txBody>
      </p:sp>
      <p:sp>
        <p:nvSpPr>
          <p:cNvPr id="175" name="Shape 175"/>
          <p:cNvSpPr>
            <a:spLocks noGrp="1"/>
          </p:cNvSpPr>
          <p:nvPr>
            <p:ph type="body" sz="half" idx="1"/>
          </p:nvPr>
        </p:nvSpPr>
        <p:spPr>
          <a:prstGeom prst="rect">
            <a:avLst/>
          </a:prstGeom>
        </p:spPr>
        <p:txBody>
          <a:bodyPr/>
          <a:lstStyle/>
          <a:p>
            <a:endParaRPr/>
          </a:p>
        </p:txBody>
      </p:sp>
      <p:sp>
        <p:nvSpPr>
          <p:cNvPr id="176" name="Shape 176"/>
          <p:cNvSpPr>
            <a:spLocks noGrp="1"/>
          </p:cNvSpPr>
          <p:nvPr>
            <p:ph type="sldNum" sz="quarter" idx="2"/>
          </p:nvPr>
        </p:nvSpPr>
        <p:spPr>
          <a:xfrm>
            <a:off x="3785249" y="9015413"/>
            <a:ext cx="449552" cy="517333"/>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16</a:t>
            </a:fld>
            <a:endParaRPr/>
          </a:p>
        </p:txBody>
      </p:sp>
      <p:pic>
        <p:nvPicPr>
          <p:cNvPr id="177" name="IMG_0109.jpg"/>
          <p:cNvPicPr>
            <a:picLocks noChangeAspect="1"/>
          </p:cNvPicPr>
          <p:nvPr/>
        </p:nvPicPr>
        <p:blipFill>
          <a:blip r:embed="rId2">
            <a:extLst/>
          </a:blip>
          <a:stretch>
            <a:fillRect/>
          </a:stretch>
        </p:blipFill>
        <p:spPr>
          <a:xfrm>
            <a:off x="595312" y="635577"/>
            <a:ext cx="5777411" cy="7703214"/>
          </a:xfrm>
          <a:prstGeom prst="rect">
            <a:avLst/>
          </a:prstGeom>
          <a:ln w="12700">
            <a:miter lim="400000"/>
          </a:ln>
        </p:spPr>
      </p:pic>
      <p:pic>
        <p:nvPicPr>
          <p:cNvPr id="178" name="IMG_0118.jpg"/>
          <p:cNvPicPr>
            <a:picLocks noChangeAspect="1"/>
          </p:cNvPicPr>
          <p:nvPr/>
        </p:nvPicPr>
        <p:blipFill>
          <a:blip r:embed="rId3">
            <a:extLst/>
          </a:blip>
          <a:stretch>
            <a:fillRect/>
          </a:stretch>
        </p:blipFill>
        <p:spPr>
          <a:xfrm>
            <a:off x="6849069" y="635577"/>
            <a:ext cx="5777411" cy="7703214"/>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push/>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7"/>
                                        </p:tgtEl>
                                        <p:attrNameLst>
                                          <p:attrName>style.visibility</p:attrName>
                                        </p:attrNameLst>
                                      </p:cBhvr>
                                      <p:to>
                                        <p:strVal val="visible"/>
                                      </p:to>
                                    </p:set>
                                    <p:animEffect transition="in" filter="dissolve">
                                      <p:cBhvr>
                                        <p:cTn id="7" dur="1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78"/>
                                        </p:tgtEl>
                                        <p:attrNameLst>
                                          <p:attrName>style.visibility</p:attrName>
                                        </p:attrNameLst>
                                      </p:cBhvr>
                                      <p:to>
                                        <p:strVal val="visible"/>
                                      </p:to>
                                    </p:set>
                                    <p:animEffect transition="in" filter="dissolve">
                                      <p:cBhvr>
                                        <p:cTn id="12" dur="1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P spid="178" grpId="2" animBg="1" advAuto="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 name="Shape 180"/>
          <p:cNvSpPr/>
          <p:nvPr/>
        </p:nvSpPr>
        <p:spPr>
          <a:xfrm flipH="1">
            <a:off x="2709863" y="1733550"/>
            <a:ext cx="1" cy="2925764"/>
          </a:xfrm>
          <a:prstGeom prst="line">
            <a:avLst/>
          </a:prstGeom>
          <a:ln w="34925">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81" name="Shape 181"/>
          <p:cNvSpPr/>
          <p:nvPr/>
        </p:nvSpPr>
        <p:spPr>
          <a:xfrm>
            <a:off x="231775" y="2990850"/>
            <a:ext cx="495300" cy="495300"/>
          </a:xfrm>
          <a:prstGeom prst="ellipse">
            <a:avLst/>
          </a:prstGeom>
          <a:solidFill>
            <a:srgbClr val="407979"/>
          </a:solidFill>
        </p:spPr>
        <p:txBody>
          <a:bodyPr lIns="0" tIns="0" rIns="0" bIns="0"/>
          <a:lstStyle/>
          <a:p>
            <a:pPr>
              <a:buClrTx/>
              <a:buFontTx/>
            </a:pPr>
            <a:endParaRPr/>
          </a:p>
        </p:txBody>
      </p:sp>
      <p:sp>
        <p:nvSpPr>
          <p:cNvPr id="182" name="Shape 182"/>
          <p:cNvSpPr/>
          <p:nvPr/>
        </p:nvSpPr>
        <p:spPr>
          <a:xfrm>
            <a:off x="1052512" y="2994025"/>
            <a:ext cx="496889" cy="493715"/>
          </a:xfrm>
          <a:prstGeom prst="ellipse">
            <a:avLst/>
          </a:prstGeom>
          <a:solidFill>
            <a:srgbClr val="A8D5D6"/>
          </a:solidFill>
        </p:spPr>
        <p:txBody>
          <a:bodyPr lIns="0" tIns="0" rIns="0" bIns="0"/>
          <a:lstStyle/>
          <a:p>
            <a:pPr>
              <a:buClrTx/>
              <a:buFontTx/>
            </a:pPr>
            <a:endParaRPr/>
          </a:p>
        </p:txBody>
      </p:sp>
      <p:sp>
        <p:nvSpPr>
          <p:cNvPr id="183" name="Shape 183"/>
          <p:cNvSpPr/>
          <p:nvPr/>
        </p:nvSpPr>
        <p:spPr>
          <a:xfrm>
            <a:off x="1873250" y="2994025"/>
            <a:ext cx="495300" cy="493715"/>
          </a:xfrm>
          <a:prstGeom prst="ellipse">
            <a:avLst/>
          </a:prstGeom>
          <a:solidFill>
            <a:srgbClr val="D6D6D6"/>
          </a:solidFill>
        </p:spPr>
        <p:txBody>
          <a:bodyPr lIns="0" tIns="0" rIns="0" bIns="0"/>
          <a:lstStyle/>
          <a:p>
            <a:pPr>
              <a:buClrTx/>
              <a:buFontTx/>
            </a:pPr>
            <a:endParaRPr/>
          </a:p>
        </p:txBody>
      </p:sp>
      <p:sp>
        <p:nvSpPr>
          <p:cNvPr id="184" name="Shape 184"/>
          <p:cNvSpPr>
            <a:spLocks noGrp="1"/>
          </p:cNvSpPr>
          <p:nvPr>
            <p:ph type="body" sz="half" idx="1"/>
          </p:nvPr>
        </p:nvSpPr>
        <p:spPr>
          <a:prstGeom prst="rect">
            <a:avLst/>
          </a:prstGeom>
        </p:spPr>
        <p:txBody>
          <a:bodyPr/>
          <a:lstStyle/>
          <a:p>
            <a:endParaRPr/>
          </a:p>
        </p:txBody>
      </p:sp>
      <p:sp>
        <p:nvSpPr>
          <p:cNvPr id="185" name="Shape 185"/>
          <p:cNvSpPr>
            <a:spLocks noGrp="1"/>
          </p:cNvSpPr>
          <p:nvPr>
            <p:ph type="sldNum" sz="quarter" idx="2"/>
          </p:nvPr>
        </p:nvSpPr>
        <p:spPr>
          <a:xfrm>
            <a:off x="3788055" y="9015413"/>
            <a:ext cx="443940" cy="517333"/>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17</a:t>
            </a:fld>
            <a:endParaRPr/>
          </a:p>
        </p:txBody>
      </p:sp>
      <p:sp>
        <p:nvSpPr>
          <p:cNvPr id="186" name="Shape 186"/>
          <p:cNvSpPr/>
          <p:nvPr/>
        </p:nvSpPr>
        <p:spPr>
          <a:xfrm>
            <a:off x="3052763" y="548682"/>
            <a:ext cx="8371504" cy="1950636"/>
          </a:xfrm>
          <a:prstGeom prst="rect">
            <a:avLst/>
          </a:prstGeom>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50800" tIns="50800" rIns="50800" bIns="50800" anchor="ctr">
            <a:spAutoFit/>
          </a:bodyPr>
          <a:lstStyle>
            <a:lvl1pPr algn="l" defTabSz="914400">
              <a:spcBef>
                <a:spcPts val="1000"/>
              </a:spcBef>
              <a:buClr>
                <a:srgbClr val="A8D5D6"/>
              </a:buClr>
              <a:buSzPct val="75000"/>
              <a:buFont typeface="Wingdings"/>
              <a:buChar char=""/>
              <a:defRPr>
                <a:solidFill>
                  <a:srgbClr val="000000"/>
                </a:solidFill>
                <a:uFill>
                  <a:solidFill>
                    <a:srgbClr val="000000"/>
                  </a:solidFill>
                </a:uFill>
                <a:latin typeface="+mj-lt"/>
                <a:ea typeface="+mj-ea"/>
                <a:cs typeface="+mj-cs"/>
                <a:sym typeface="Arial"/>
              </a:defRPr>
            </a:lvl1pPr>
          </a:lstStyle>
          <a:p>
            <a:r>
              <a:t>With a lot of scaffolding from Martina the students produced good work. </a:t>
            </a:r>
          </a:p>
        </p:txBody>
      </p:sp>
      <p:pic>
        <p:nvPicPr>
          <p:cNvPr id="187" name="IMG_0111.jpg"/>
          <p:cNvPicPr>
            <a:picLocks noChangeAspect="1"/>
          </p:cNvPicPr>
          <p:nvPr/>
        </p:nvPicPr>
        <p:blipFill>
          <a:blip r:embed="rId2">
            <a:extLst/>
          </a:blip>
          <a:stretch>
            <a:fillRect/>
          </a:stretch>
        </p:blipFill>
        <p:spPr>
          <a:xfrm>
            <a:off x="875242" y="2547949"/>
            <a:ext cx="4888028" cy="6517371"/>
          </a:xfrm>
          <a:prstGeom prst="rect">
            <a:avLst/>
          </a:prstGeom>
          <a:ln w="12700">
            <a:miter lim="400000"/>
          </a:ln>
        </p:spPr>
      </p:pic>
      <p:pic>
        <p:nvPicPr>
          <p:cNvPr id="188" name="IMG_0123.jpg"/>
          <p:cNvPicPr>
            <a:picLocks noChangeAspect="1"/>
          </p:cNvPicPr>
          <p:nvPr/>
        </p:nvPicPr>
        <p:blipFill>
          <a:blip r:embed="rId3">
            <a:extLst/>
          </a:blip>
          <a:stretch>
            <a:fillRect/>
          </a:stretch>
        </p:blipFill>
        <p:spPr>
          <a:xfrm>
            <a:off x="7046912" y="2547949"/>
            <a:ext cx="4888029" cy="6517371"/>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pull/>
      </p:transition>
    </mc:Choice>
    <mc:Fallback>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6"/>
                                        </p:tgtEl>
                                        <p:attrNameLst>
                                          <p:attrName>style.visibility</p:attrName>
                                        </p:attrNameLst>
                                      </p:cBhvr>
                                      <p:to>
                                        <p:strVal val="visible"/>
                                      </p:to>
                                    </p:set>
                                    <p:anim calcmode="lin" valueType="num">
                                      <p:cBhvr>
                                        <p:cTn id="7" dur="2500" fill="hold"/>
                                        <p:tgtEl>
                                          <p:spTgt spid="186"/>
                                        </p:tgtEl>
                                        <p:attrNameLst>
                                          <p:attrName>ppt_w</p:attrName>
                                        </p:attrNameLst>
                                      </p:cBhvr>
                                      <p:tavLst>
                                        <p:tav tm="0">
                                          <p:val>
                                            <p:fltVal val="0"/>
                                          </p:val>
                                        </p:tav>
                                        <p:tav tm="100000">
                                          <p:val>
                                            <p:strVal val="#ppt_w"/>
                                          </p:val>
                                        </p:tav>
                                      </p:tavLst>
                                    </p:anim>
                                    <p:anim calcmode="lin" valueType="num">
                                      <p:cBhvr>
                                        <p:cTn id="8" dur="2500" fill="hold"/>
                                        <p:tgtEl>
                                          <p:spTgt spid="1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88"/>
                                        </p:tgtEl>
                                        <p:attrNameLst>
                                          <p:attrName>style.visibility</p:attrName>
                                        </p:attrNameLst>
                                      </p:cBhvr>
                                      <p:to>
                                        <p:strVal val="visible"/>
                                      </p:to>
                                    </p:set>
                                    <p:anim calcmode="lin" valueType="num">
                                      <p:cBhvr>
                                        <p:cTn id="13" dur="2500" fill="hold"/>
                                        <p:tgtEl>
                                          <p:spTgt spid="188"/>
                                        </p:tgtEl>
                                        <p:attrNameLst>
                                          <p:attrName>ppt_w</p:attrName>
                                        </p:attrNameLst>
                                      </p:cBhvr>
                                      <p:tavLst>
                                        <p:tav tm="0">
                                          <p:val>
                                            <p:fltVal val="0"/>
                                          </p:val>
                                        </p:tav>
                                        <p:tav tm="100000">
                                          <p:val>
                                            <p:strVal val="#ppt_w"/>
                                          </p:val>
                                        </p:tav>
                                      </p:tavLst>
                                    </p:anim>
                                    <p:anim calcmode="lin" valueType="num">
                                      <p:cBhvr>
                                        <p:cTn id="14" dur="2500" fill="hold"/>
                                        <p:tgtEl>
                                          <p:spTgt spid="18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187"/>
                                        </p:tgtEl>
                                        <p:attrNameLst>
                                          <p:attrName>style.visibility</p:attrName>
                                        </p:attrNameLst>
                                      </p:cBhvr>
                                      <p:to>
                                        <p:strVal val="visible"/>
                                      </p:to>
                                    </p:set>
                                    <p:anim calcmode="lin" valueType="num">
                                      <p:cBhvr>
                                        <p:cTn id="19" dur="2500" fill="hold"/>
                                        <p:tgtEl>
                                          <p:spTgt spid="187"/>
                                        </p:tgtEl>
                                        <p:attrNameLst>
                                          <p:attrName>ppt_w</p:attrName>
                                        </p:attrNameLst>
                                      </p:cBhvr>
                                      <p:tavLst>
                                        <p:tav tm="0">
                                          <p:val>
                                            <p:fltVal val="0"/>
                                          </p:val>
                                        </p:tav>
                                        <p:tav tm="100000">
                                          <p:val>
                                            <p:strVal val="#ppt_w"/>
                                          </p:val>
                                        </p:tav>
                                      </p:tavLst>
                                    </p:anim>
                                    <p:anim calcmode="lin" valueType="num">
                                      <p:cBhvr>
                                        <p:cTn id="20" dur="2500" fill="hold"/>
                                        <p:tgtEl>
                                          <p:spTgt spid="1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7" grpId="3" animBg="1" advAuto="0"/>
      <p:bldP spid="188" grpId="2" animBg="1" advAuto="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endParaRPr/>
          </a:p>
        </p:txBody>
      </p:sp>
      <p:sp>
        <p:nvSpPr>
          <p:cNvPr id="191" name="Shape 191"/>
          <p:cNvSpPr>
            <a:spLocks noGrp="1"/>
          </p:cNvSpPr>
          <p:nvPr>
            <p:ph type="body" idx="1"/>
          </p:nvPr>
        </p:nvSpPr>
        <p:spPr>
          <a:prstGeom prst="rect">
            <a:avLst/>
          </a:prstGeom>
        </p:spPr>
        <p:txBody>
          <a:bodyPr/>
          <a:lstStyle/>
          <a:p>
            <a:endParaRPr/>
          </a:p>
        </p:txBody>
      </p:sp>
      <p:sp>
        <p:nvSpPr>
          <p:cNvPr id="192" name="Shape 192"/>
          <p:cNvSpPr>
            <a:spLocks noGrp="1"/>
          </p:cNvSpPr>
          <p:nvPr>
            <p:ph type="sldNum" sz="quarter" idx="2"/>
          </p:nvPr>
        </p:nvSpPr>
        <p:spPr>
          <a:xfrm>
            <a:off x="11911168" y="9103664"/>
            <a:ext cx="443392" cy="454339"/>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18</a:t>
            </a:fld>
            <a:endParaRPr/>
          </a:p>
        </p:txBody>
      </p:sp>
      <p:pic>
        <p:nvPicPr>
          <p:cNvPr id="193" name="IMG_0133.jpg"/>
          <p:cNvPicPr>
            <a:picLocks noChangeAspect="1"/>
          </p:cNvPicPr>
          <p:nvPr/>
        </p:nvPicPr>
        <p:blipFill>
          <a:blip r:embed="rId2">
            <a:extLst/>
          </a:blip>
          <a:stretch>
            <a:fillRect/>
          </a:stretch>
        </p:blipFill>
        <p:spPr>
          <a:xfrm>
            <a:off x="142975" y="1059714"/>
            <a:ext cx="5725628" cy="7634172"/>
          </a:xfrm>
          <a:prstGeom prst="rect">
            <a:avLst/>
          </a:prstGeom>
          <a:ln w="12700">
            <a:miter lim="400000"/>
          </a:ln>
        </p:spPr>
      </p:pic>
      <p:pic>
        <p:nvPicPr>
          <p:cNvPr id="194" name="IMG_0136.jpg"/>
          <p:cNvPicPr>
            <a:picLocks noChangeAspect="1"/>
          </p:cNvPicPr>
          <p:nvPr/>
        </p:nvPicPr>
        <p:blipFill>
          <a:blip r:embed="rId3">
            <a:extLst/>
          </a:blip>
          <a:stretch>
            <a:fillRect/>
          </a:stretch>
        </p:blipFill>
        <p:spPr>
          <a:xfrm>
            <a:off x="6212066" y="1023860"/>
            <a:ext cx="5924616" cy="7899489"/>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rippl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93"/>
                                        </p:tgtEl>
                                        <p:attrNameLst>
                                          <p:attrName>style.visibility</p:attrName>
                                        </p:attrNameLst>
                                      </p:cBhvr>
                                      <p:to>
                                        <p:strVal val="visible"/>
                                      </p:to>
                                    </p:set>
                                    <p:anim calcmode="lin" valueType="num">
                                      <p:cBhvr>
                                        <p:cTn id="7" dur="2500" fill="hold"/>
                                        <p:tgtEl>
                                          <p:spTgt spid="193"/>
                                        </p:tgtEl>
                                        <p:attrNameLst>
                                          <p:attrName>ppt_w</p:attrName>
                                        </p:attrNameLst>
                                      </p:cBhvr>
                                      <p:tavLst>
                                        <p:tav tm="0">
                                          <p:val>
                                            <p:fltVal val="0"/>
                                          </p:val>
                                        </p:tav>
                                        <p:tav tm="100000">
                                          <p:val>
                                            <p:strVal val="#ppt_w"/>
                                          </p:val>
                                        </p:tav>
                                      </p:tavLst>
                                    </p:anim>
                                    <p:anim calcmode="lin" valueType="num">
                                      <p:cBhvr>
                                        <p:cTn id="8" dur="2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94"/>
                                        </p:tgtEl>
                                        <p:attrNameLst>
                                          <p:attrName>style.visibility</p:attrName>
                                        </p:attrNameLst>
                                      </p:cBhvr>
                                      <p:to>
                                        <p:strVal val="visible"/>
                                      </p:to>
                                    </p:set>
                                    <p:anim calcmode="lin" valueType="num">
                                      <p:cBhvr>
                                        <p:cTn id="13" dur="2500" fill="hold"/>
                                        <p:tgtEl>
                                          <p:spTgt spid="194"/>
                                        </p:tgtEl>
                                        <p:attrNameLst>
                                          <p:attrName>ppt_w</p:attrName>
                                        </p:attrNameLst>
                                      </p:cBhvr>
                                      <p:tavLst>
                                        <p:tav tm="0">
                                          <p:val>
                                            <p:fltVal val="0"/>
                                          </p:val>
                                        </p:tav>
                                        <p:tav tm="100000">
                                          <p:val>
                                            <p:strVal val="#ppt_w"/>
                                          </p:val>
                                        </p:tav>
                                      </p:tavLst>
                                    </p:anim>
                                    <p:anim calcmode="lin" valueType="num">
                                      <p:cBhvr>
                                        <p:cTn id="14" dur="2500" fill="hold"/>
                                        <p:tgtEl>
                                          <p:spTgt spid="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P spid="194" grpId="2" animBg="1" advAuto="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rPr sz="3800"/>
              <a:t>Task 2 was tackled much better</a:t>
            </a:r>
            <a:r>
              <a:t> </a:t>
            </a:r>
            <a:r>
              <a:rPr sz="3800"/>
              <a:t>by the students</a:t>
            </a:r>
          </a:p>
        </p:txBody>
      </p:sp>
      <p:sp>
        <p:nvSpPr>
          <p:cNvPr id="197" name="Shape 197"/>
          <p:cNvSpPr>
            <a:spLocks noGrp="1"/>
          </p:cNvSpPr>
          <p:nvPr>
            <p:ph type="body" idx="1"/>
          </p:nvPr>
        </p:nvSpPr>
        <p:spPr>
          <a:prstGeom prst="rect">
            <a:avLst/>
          </a:prstGeom>
        </p:spPr>
        <p:txBody>
          <a:bodyPr/>
          <a:lstStyle/>
          <a:p>
            <a:endParaRPr/>
          </a:p>
        </p:txBody>
      </p:sp>
      <p:sp>
        <p:nvSpPr>
          <p:cNvPr id="198" name="Shape 198"/>
          <p:cNvSpPr>
            <a:spLocks noGrp="1"/>
          </p:cNvSpPr>
          <p:nvPr>
            <p:ph type="sldNum" sz="quarter" idx="2"/>
          </p:nvPr>
        </p:nvSpPr>
        <p:spPr>
          <a:xfrm>
            <a:off x="11965560" y="9103664"/>
            <a:ext cx="389000" cy="454339"/>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19</a:t>
            </a:fld>
            <a:endParaRPr/>
          </a:p>
        </p:txBody>
      </p:sp>
      <p:pic>
        <p:nvPicPr>
          <p:cNvPr id="199" name="IMG_0137.jpg"/>
          <p:cNvPicPr>
            <a:picLocks noChangeAspect="1"/>
          </p:cNvPicPr>
          <p:nvPr/>
        </p:nvPicPr>
        <p:blipFill>
          <a:blip r:embed="rId2">
            <a:extLst/>
          </a:blip>
          <a:stretch>
            <a:fillRect/>
          </a:stretch>
        </p:blipFill>
        <p:spPr>
          <a:xfrm>
            <a:off x="453876" y="1774244"/>
            <a:ext cx="5580091" cy="7440121"/>
          </a:xfrm>
          <a:prstGeom prst="rect">
            <a:avLst/>
          </a:prstGeom>
          <a:ln w="12700">
            <a:miter lim="400000"/>
          </a:ln>
        </p:spPr>
      </p:pic>
      <p:pic>
        <p:nvPicPr>
          <p:cNvPr id="200" name="IMG_0138.jpg"/>
          <p:cNvPicPr>
            <a:picLocks noChangeAspect="1"/>
          </p:cNvPicPr>
          <p:nvPr/>
        </p:nvPicPr>
        <p:blipFill>
          <a:blip r:embed="rId3">
            <a:extLst/>
          </a:blip>
          <a:stretch>
            <a:fillRect/>
          </a:stretch>
        </p:blipFill>
        <p:spPr>
          <a:xfrm>
            <a:off x="6534630" y="1767080"/>
            <a:ext cx="5732158" cy="7642876"/>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dissolv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96"/>
                                        </p:tgtEl>
                                        <p:attrNameLst>
                                          <p:attrName>style.visibility</p:attrName>
                                        </p:attrNameLst>
                                      </p:cBhvr>
                                      <p:to>
                                        <p:strVal val="visible"/>
                                      </p:to>
                                    </p:set>
                                    <p:animEffect transition="in" filter="wipe(left)">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2" nodeType="clickEffect">
                                  <p:stCondLst>
                                    <p:cond delay="0"/>
                                  </p:stCondLst>
                                  <p:iterate>
                                    <p:tmAbs val="0"/>
                                  </p:iterate>
                                  <p:childTnLst>
                                    <p:set>
                                      <p:cBhvr>
                                        <p:cTn id="11" fill="hold"/>
                                        <p:tgtEl>
                                          <p:spTgt spid="199"/>
                                        </p:tgtEl>
                                        <p:attrNameLst>
                                          <p:attrName>style.visibility</p:attrName>
                                        </p:attrNameLst>
                                      </p:cBhvr>
                                      <p:to>
                                        <p:strVal val="visible"/>
                                      </p:to>
                                    </p:set>
                                    <p:animEffect transition="in" filter="blinds(vertical)">
                                      <p:cBhvr>
                                        <p:cTn id="12" dur="1000"/>
                                        <p:tgtEl>
                                          <p:spTgt spid="1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3" nodeType="clickEffect">
                                  <p:stCondLst>
                                    <p:cond delay="0"/>
                                  </p:stCondLst>
                                  <p:iterate>
                                    <p:tmAbs val="0"/>
                                  </p:iterate>
                                  <p:childTnLst>
                                    <p:set>
                                      <p:cBhvr>
                                        <p:cTn id="16" fill="hold"/>
                                        <p:tgtEl>
                                          <p:spTgt spid="200"/>
                                        </p:tgtEl>
                                        <p:attrNameLst>
                                          <p:attrName>style.visibility</p:attrName>
                                        </p:attrNameLst>
                                      </p:cBhvr>
                                      <p:to>
                                        <p:strVal val="visible"/>
                                      </p:to>
                                    </p:set>
                                    <p:animEffect transition="in" filter="blinds(vertical)">
                                      <p:cBhvr>
                                        <p:cTn id="17"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P spid="199" grpId="2" animBg="1" advAuto="0"/>
      <p:bldP spid="200" grpId="3" animBg="1" advAuto="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 name="Shape 62"/>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63" name="Shape 63"/>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64" name="Shape 64"/>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65" name="Shape 65"/>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66" name="Shape 66"/>
          <p:cNvSpPr>
            <a:spLocks noGrp="1"/>
          </p:cNvSpPr>
          <p:nvPr>
            <p:ph type="title"/>
          </p:nvPr>
        </p:nvSpPr>
        <p:spPr>
          <a:prstGeom prst="rect">
            <a:avLst/>
          </a:prstGeom>
        </p:spPr>
        <p:txBody>
          <a:bodyPr/>
          <a:lstStyle/>
          <a:p>
            <a:r>
              <a:t>Title of Lesson </a:t>
            </a:r>
          </a:p>
        </p:txBody>
      </p:sp>
      <p:sp>
        <p:nvSpPr>
          <p:cNvPr id="67" name="Shape 67"/>
          <p:cNvSpPr>
            <a:spLocks noGrp="1"/>
          </p:cNvSpPr>
          <p:nvPr>
            <p:ph type="body" idx="1"/>
          </p:nvPr>
        </p:nvSpPr>
        <p:spPr>
          <a:prstGeom prst="rect">
            <a:avLst/>
          </a:prstGeom>
        </p:spPr>
        <p:txBody>
          <a:bodyPr/>
          <a:lstStyle>
            <a:lvl1pPr marL="487671" indent="-487671"/>
          </a:lstStyle>
          <a:p>
            <a:r>
              <a:t>A Quick Way to Add Numbers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67"/>
                                        </p:tgtEl>
                                        <p:attrNameLst>
                                          <p:attrName>style.visibility</p:attrName>
                                        </p:attrNameLst>
                                      </p:cBhvr>
                                      <p:to>
                                        <p:strVal val="visible"/>
                                      </p:to>
                                    </p:set>
                                    <p:anim calcmode="lin" valueType="num">
                                      <p:cBhvr>
                                        <p:cTn id="7" dur="2000" fill="hold"/>
                                        <p:tgtEl>
                                          <p:spTgt spid="67"/>
                                        </p:tgtEl>
                                        <p:attrNameLst>
                                          <p:attrName>ppt_x</p:attrName>
                                        </p:attrNameLst>
                                      </p:cBhvr>
                                      <p:tavLst>
                                        <p:tav tm="0">
                                          <p:val>
                                            <p:strVal val="#ppt_x"/>
                                          </p:val>
                                        </p:tav>
                                        <p:tav tm="100000">
                                          <p:val>
                                            <p:strVal val="#ppt_x"/>
                                          </p:val>
                                        </p:tav>
                                      </p:tavLst>
                                    </p:anim>
                                    <p:anim calcmode="lin" valueType="num">
                                      <p:cBhvr>
                                        <p:cTn id="8" dur="2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advAuto="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lvl1pPr algn="l"/>
          </a:lstStyle>
          <a:p>
            <a:r>
              <a:t>Homework </a:t>
            </a:r>
          </a:p>
        </p:txBody>
      </p:sp>
      <p:sp>
        <p:nvSpPr>
          <p:cNvPr id="203" name="Shape 203"/>
          <p:cNvSpPr>
            <a:spLocks noGrp="1"/>
          </p:cNvSpPr>
          <p:nvPr>
            <p:ph type="body" idx="1"/>
          </p:nvPr>
        </p:nvSpPr>
        <p:spPr>
          <a:prstGeom prst="rect">
            <a:avLst/>
          </a:prstGeom>
        </p:spPr>
        <p:txBody>
          <a:bodyPr/>
          <a:lstStyle/>
          <a:p>
            <a:endParaRPr/>
          </a:p>
        </p:txBody>
      </p:sp>
      <p:sp>
        <p:nvSpPr>
          <p:cNvPr id="204" name="Shape 204"/>
          <p:cNvSpPr>
            <a:spLocks noGrp="1"/>
          </p:cNvSpPr>
          <p:nvPr>
            <p:ph type="sldNum" sz="quarter" idx="2"/>
          </p:nvPr>
        </p:nvSpPr>
        <p:spPr>
          <a:xfrm>
            <a:off x="11944805" y="9103664"/>
            <a:ext cx="409755" cy="454339"/>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20</a:t>
            </a:fld>
            <a:endParaRPr/>
          </a:p>
        </p:txBody>
      </p:sp>
      <p:pic>
        <p:nvPicPr>
          <p:cNvPr id="205" name="IMG_0139.jpg"/>
          <p:cNvPicPr>
            <a:picLocks noChangeAspect="1"/>
          </p:cNvPicPr>
          <p:nvPr/>
        </p:nvPicPr>
        <p:blipFill>
          <a:blip r:embed="rId2">
            <a:extLst/>
          </a:blip>
          <a:stretch>
            <a:fillRect/>
          </a:stretch>
        </p:blipFill>
        <p:spPr>
          <a:xfrm>
            <a:off x="5574258" y="363513"/>
            <a:ext cx="6598480" cy="8797974"/>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push/>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dissolve">
                                      <p:cBhvr>
                                        <p:cTn id="7" dur="1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p:tmAbs val="0"/>
                                  </p:iterate>
                                  <p:childTnLst>
                                    <p:set>
                                      <p:cBhvr>
                                        <p:cTn id="11" fill="hold"/>
                                        <p:tgtEl>
                                          <p:spTgt spid="205"/>
                                        </p:tgtEl>
                                        <p:attrNameLst>
                                          <p:attrName>style.visibility</p:attrName>
                                        </p:attrNameLst>
                                      </p:cBhvr>
                                      <p:to>
                                        <p:strVal val="visible"/>
                                      </p:to>
                                    </p:set>
                                    <p:anim calcmode="lin" valueType="num">
                                      <p:cBhvr>
                                        <p:cTn id="12" dur="1000" fill="hold"/>
                                        <p:tgtEl>
                                          <p:spTgt spid="205"/>
                                        </p:tgtEl>
                                        <p:attrNameLst>
                                          <p:attrName>ppt_x</p:attrName>
                                        </p:attrNameLst>
                                      </p:cBhvr>
                                      <p:tavLst>
                                        <p:tav tm="0">
                                          <p:val>
                                            <p:strVal val="0-#ppt_w/2"/>
                                          </p:val>
                                        </p:tav>
                                        <p:tav tm="100000">
                                          <p:val>
                                            <p:strVal val="#ppt_x"/>
                                          </p:val>
                                        </p:tav>
                                      </p:tavLst>
                                    </p:anim>
                                    <p:anim calcmode="lin" valueType="num">
                                      <p:cBhvr>
                                        <p:cTn id="13" dur="1000" fill="hold"/>
                                        <p:tgtEl>
                                          <p:spTgt spid="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5" grpId="2" animBg="1" advAuto="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 name="Shape 207"/>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208" name="Shape 208"/>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209" name="Shape 209"/>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210" name="Shape 210"/>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211" name="Shape 211"/>
          <p:cNvSpPr>
            <a:spLocks noGrp="1"/>
          </p:cNvSpPr>
          <p:nvPr>
            <p:ph type="title"/>
          </p:nvPr>
        </p:nvSpPr>
        <p:spPr>
          <a:prstGeom prst="rect">
            <a:avLst/>
          </a:prstGeom>
        </p:spPr>
        <p:txBody>
          <a:bodyPr/>
          <a:lstStyle/>
          <a:p>
            <a:r>
              <a:t>Findings/Student Learning</a:t>
            </a:r>
          </a:p>
        </p:txBody>
      </p:sp>
      <p:sp>
        <p:nvSpPr>
          <p:cNvPr id="212" name="Shape 212"/>
          <p:cNvSpPr>
            <a:spLocks noGrp="1"/>
          </p:cNvSpPr>
          <p:nvPr>
            <p:ph type="body" idx="1"/>
          </p:nvPr>
        </p:nvSpPr>
        <p:spPr>
          <a:prstGeom prst="rect">
            <a:avLst/>
          </a:prstGeom>
        </p:spPr>
        <p:txBody>
          <a:bodyPr/>
          <a:lstStyle/>
          <a:p>
            <a:pPr marL="487671" indent="-487671">
              <a:defRPr sz="3800"/>
            </a:pPr>
            <a:r>
              <a:t>Misconceptions - sum and ways.</a:t>
            </a:r>
          </a:p>
          <a:p>
            <a:pPr marL="487671" indent="-487671">
              <a:defRPr sz="3800"/>
            </a:pPr>
            <a:r>
              <a:t>The students were very wary of the observers. (7 observers , 18 students)</a:t>
            </a:r>
          </a:p>
          <a:p>
            <a:pPr marL="487671" indent="-487671">
              <a:defRPr sz="3800"/>
            </a:pPr>
            <a:r>
              <a:t>Students were very uncomfortable with us taking photographs of their work and so they kept trying to look busy. . </a:t>
            </a:r>
          </a:p>
          <a:p>
            <a:pPr marL="430965" indent="-430965"/>
            <a:r>
              <a:rPr sz="3800"/>
              <a:t>Their use of the blocks  - instead of pairing or making a regular shape they just repeated the reordering of the numbers  </a:t>
            </a:r>
            <a:r>
              <a:t>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rippl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11"/>
                                        </p:tgtEl>
                                        <p:attrNameLst>
                                          <p:attrName>style.visibility</p:attrName>
                                        </p:attrNameLst>
                                      </p:cBhvr>
                                      <p:to>
                                        <p:strVal val="visible"/>
                                      </p:to>
                                    </p:set>
                                    <p:animEffect transition="in" filter="box(out)">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12">
                                            <p:bg/>
                                          </p:spTgt>
                                        </p:tgtEl>
                                        <p:attrNameLst>
                                          <p:attrName>style.visibility</p:attrName>
                                        </p:attrNameLst>
                                      </p:cBhvr>
                                      <p:to>
                                        <p:strVal val="visible"/>
                                      </p:to>
                                    </p:set>
                                    <p:animEffect transition="in" filter="wipe(left)">
                                      <p:cBhvr>
                                        <p:cTn id="12" dur="1500"/>
                                        <p:tgtEl>
                                          <p:spTgt spid="212">
                                            <p:bg/>
                                          </p:spTgt>
                                        </p:tgtEl>
                                      </p:cBhvr>
                                    </p:animEffect>
                                  </p:childTnLst>
                                </p:cTn>
                              </p:par>
                              <p:par>
                                <p:cTn id="13" presetID="22" presetClass="entr" presetSubtype="8" fill="hold" grpId="2" nodeType="withEffect">
                                  <p:stCondLst>
                                    <p:cond delay="0"/>
                                  </p:stCondLst>
                                  <p:iterate>
                                    <p:tmAbs val="0"/>
                                  </p:iterate>
                                  <p:childTnLst>
                                    <p:set>
                                      <p:cBhvr>
                                        <p:cTn id="14" fill="hold"/>
                                        <p:tgtEl>
                                          <p:spTgt spid="212">
                                            <p:txEl>
                                              <p:pRg st="0" end="0"/>
                                            </p:txEl>
                                          </p:spTgt>
                                        </p:tgtEl>
                                        <p:attrNameLst>
                                          <p:attrName>style.visibility</p:attrName>
                                        </p:attrNameLst>
                                      </p:cBhvr>
                                      <p:to>
                                        <p:strVal val="visible"/>
                                      </p:to>
                                    </p:set>
                                    <p:animEffect transition="in" filter="wipe(left)">
                                      <p:cBhvr>
                                        <p:cTn id="15" dur="1500"/>
                                        <p:tgtEl>
                                          <p:spTgt spid="2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2" nodeType="clickEffect">
                                  <p:stCondLst>
                                    <p:cond delay="0"/>
                                  </p:stCondLst>
                                  <p:iterate>
                                    <p:tmAbs val="0"/>
                                  </p:iterate>
                                  <p:childTnLst>
                                    <p:set>
                                      <p:cBhvr>
                                        <p:cTn id="19" fill="hold"/>
                                        <p:tgtEl>
                                          <p:spTgt spid="212">
                                            <p:txEl>
                                              <p:pRg st="1" end="1"/>
                                            </p:txEl>
                                          </p:spTgt>
                                        </p:tgtEl>
                                        <p:attrNameLst>
                                          <p:attrName>style.visibility</p:attrName>
                                        </p:attrNameLst>
                                      </p:cBhvr>
                                      <p:to>
                                        <p:strVal val="visible"/>
                                      </p:to>
                                    </p:set>
                                    <p:animEffect transition="in" filter="wipe(left)">
                                      <p:cBhvr>
                                        <p:cTn id="20" dur="1500"/>
                                        <p:tgtEl>
                                          <p:spTgt spid="2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2" nodeType="clickEffect">
                                  <p:stCondLst>
                                    <p:cond delay="0"/>
                                  </p:stCondLst>
                                  <p:iterate>
                                    <p:tmAbs val="0"/>
                                  </p:iterate>
                                  <p:childTnLst>
                                    <p:set>
                                      <p:cBhvr>
                                        <p:cTn id="24" fill="hold"/>
                                        <p:tgtEl>
                                          <p:spTgt spid="212">
                                            <p:txEl>
                                              <p:pRg st="2" end="2"/>
                                            </p:txEl>
                                          </p:spTgt>
                                        </p:tgtEl>
                                        <p:attrNameLst>
                                          <p:attrName>style.visibility</p:attrName>
                                        </p:attrNameLst>
                                      </p:cBhvr>
                                      <p:to>
                                        <p:strVal val="visible"/>
                                      </p:to>
                                    </p:set>
                                    <p:animEffect transition="in" filter="wipe(left)">
                                      <p:cBhvr>
                                        <p:cTn id="25" dur="1500"/>
                                        <p:tgtEl>
                                          <p:spTgt spid="2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2" nodeType="clickEffect">
                                  <p:stCondLst>
                                    <p:cond delay="0"/>
                                  </p:stCondLst>
                                  <p:iterate>
                                    <p:tmAbs val="0"/>
                                  </p:iterate>
                                  <p:childTnLst>
                                    <p:set>
                                      <p:cBhvr>
                                        <p:cTn id="29" fill="hold"/>
                                        <p:tgtEl>
                                          <p:spTgt spid="212">
                                            <p:txEl>
                                              <p:pRg st="3" end="3"/>
                                            </p:txEl>
                                          </p:spTgt>
                                        </p:tgtEl>
                                        <p:attrNameLst>
                                          <p:attrName>style.visibility</p:attrName>
                                        </p:attrNameLst>
                                      </p:cBhvr>
                                      <p:to>
                                        <p:strVal val="visible"/>
                                      </p:to>
                                    </p:set>
                                    <p:animEffect transition="in" filter="wipe(left)">
                                      <p:cBhvr>
                                        <p:cTn id="30" dur="1500"/>
                                        <p:tgtEl>
                                          <p:spTgt spid="2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animBg="1" advAuto="0"/>
      <p:bldP spid="212" grpId="2" build="p" bldLvl="5" animBg="1" advAuto="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endParaRPr/>
          </a:p>
        </p:txBody>
      </p:sp>
      <p:sp>
        <p:nvSpPr>
          <p:cNvPr id="215" name="Shape 215"/>
          <p:cNvSpPr>
            <a:spLocks noGrp="1"/>
          </p:cNvSpPr>
          <p:nvPr>
            <p:ph type="body" idx="1"/>
          </p:nvPr>
        </p:nvSpPr>
        <p:spPr>
          <a:prstGeom prst="rect">
            <a:avLst/>
          </a:prstGeom>
        </p:spPr>
        <p:txBody>
          <a:bodyPr/>
          <a:lstStyle/>
          <a:p>
            <a:endParaRPr/>
          </a:p>
        </p:txBody>
      </p:sp>
      <p:sp>
        <p:nvSpPr>
          <p:cNvPr id="216" name="Shape 216"/>
          <p:cNvSpPr>
            <a:spLocks noGrp="1"/>
          </p:cNvSpPr>
          <p:nvPr>
            <p:ph type="sldNum" sz="quarter" idx="2"/>
          </p:nvPr>
        </p:nvSpPr>
        <p:spPr>
          <a:xfrm>
            <a:off x="11972002" y="9103664"/>
            <a:ext cx="382558" cy="454339"/>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22</a:t>
            </a:fld>
            <a:endParaRPr/>
          </a:p>
        </p:txBody>
      </p:sp>
      <p:pic>
        <p:nvPicPr>
          <p:cNvPr id="217" name="IMG_0124.jpg"/>
          <p:cNvPicPr>
            <a:picLocks noChangeAspect="1"/>
          </p:cNvPicPr>
          <p:nvPr/>
        </p:nvPicPr>
        <p:blipFill>
          <a:blip r:embed="rId2">
            <a:extLst/>
          </a:blip>
          <a:stretch>
            <a:fillRect/>
          </a:stretch>
        </p:blipFill>
        <p:spPr>
          <a:xfrm>
            <a:off x="2913615" y="91753"/>
            <a:ext cx="7177570" cy="9570094"/>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dissolv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17"/>
                                        </p:tgtEl>
                                        <p:attrNameLst>
                                          <p:attrName>style.visibility</p:attrName>
                                        </p:attrNameLst>
                                      </p:cBhvr>
                                      <p:to>
                                        <p:strVal val="visible"/>
                                      </p:to>
                                    </p:set>
                                    <p:anim calcmode="lin" valueType="num">
                                      <p:cBhvr>
                                        <p:cTn id="7" dur="1000" fill="hold"/>
                                        <p:tgtEl>
                                          <p:spTgt spid="217"/>
                                        </p:tgtEl>
                                        <p:attrNameLst>
                                          <p:attrName>ppt_x</p:attrName>
                                        </p:attrNameLst>
                                      </p:cBhvr>
                                      <p:tavLst>
                                        <p:tav tm="0">
                                          <p:val>
                                            <p:strVal val="#ppt_x"/>
                                          </p:val>
                                        </p:tav>
                                        <p:tav tm="100000">
                                          <p:val>
                                            <p:strVal val="#ppt_x"/>
                                          </p:val>
                                        </p:tav>
                                      </p:tavLst>
                                    </p:anim>
                                    <p:anim calcmode="lin" valueType="num">
                                      <p:cBhvr>
                                        <p:cTn id="8" dur="1000" fill="hold"/>
                                        <p:tgtEl>
                                          <p:spTgt spid="2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 name="Shape 219"/>
          <p:cNvSpPr>
            <a:spLocks noGrp="1"/>
          </p:cNvSpPr>
          <p:nvPr>
            <p:ph type="title"/>
          </p:nvPr>
        </p:nvSpPr>
        <p:spPr>
          <a:xfrm>
            <a:off x="597744" y="0"/>
            <a:ext cx="11704320" cy="1625601"/>
          </a:xfrm>
          <a:prstGeom prst="rect">
            <a:avLst/>
          </a:prstGeom>
        </p:spPr>
        <p:txBody>
          <a:bodyPr/>
          <a:lstStyle/>
          <a:p>
            <a:r>
              <a:rPr dirty="0"/>
              <a:t>Repeat Lesson</a:t>
            </a:r>
          </a:p>
        </p:txBody>
      </p:sp>
      <p:sp>
        <p:nvSpPr>
          <p:cNvPr id="220" name="Shape 220"/>
          <p:cNvSpPr>
            <a:spLocks noGrp="1"/>
          </p:cNvSpPr>
          <p:nvPr>
            <p:ph type="body" idx="1"/>
          </p:nvPr>
        </p:nvSpPr>
        <p:spPr>
          <a:xfrm>
            <a:off x="0" y="1348408"/>
            <a:ext cx="13004800" cy="6945260"/>
          </a:xfrm>
          <a:prstGeom prst="rect">
            <a:avLst/>
          </a:prstGeom>
        </p:spPr>
        <p:txBody>
          <a:bodyPr/>
          <a:lstStyle/>
          <a:p>
            <a:pPr marL="397817" indent="-397817">
              <a:defRPr sz="3800"/>
            </a:pPr>
            <a:r>
              <a:rPr sz="4400" dirty="0"/>
              <a:t>The lesson was repeated with a mixed ability transition year group in the same school as all of us felt completely deflated after the observed lesson.</a:t>
            </a:r>
          </a:p>
          <a:p>
            <a:pPr marL="487646" indent="-487646">
              <a:defRPr sz="3100"/>
            </a:pPr>
            <a:r>
              <a:rPr sz="4400" dirty="0"/>
              <a:t>Having spent more time clarifying what we meant by “sum” and “ways” and a lot of questioning by the students, they spent 15mins on task 1.</a:t>
            </a:r>
          </a:p>
          <a:p>
            <a:pPr marL="487646" indent="-487646">
              <a:defRPr sz="3100"/>
            </a:pPr>
            <a:r>
              <a:rPr sz="4400" dirty="0"/>
              <a:t>They were completely relaxed with no observers even though photos were taken. </a:t>
            </a:r>
          </a:p>
          <a:p>
            <a:pPr>
              <a:defRPr sz="3100"/>
            </a:pPr>
            <a:r>
              <a:rPr sz="4400" dirty="0"/>
              <a:t>One student came up with the second difference method but she held off displaying his work until end of task </a:t>
            </a:r>
            <a:r>
              <a:rPr sz="4400" dirty="0" smtClean="0"/>
              <a:t>2</a:t>
            </a:r>
            <a:r>
              <a:rPr lang="en-GB" sz="4400" dirty="0" smtClean="0"/>
              <a:t>. </a:t>
            </a:r>
            <a:r>
              <a:rPr sz="4400" dirty="0" smtClean="0"/>
              <a:t>Timing </a:t>
            </a:r>
            <a:r>
              <a:rPr sz="4400" dirty="0"/>
              <a:t>changed slightly too </a:t>
            </a:r>
          </a:p>
        </p:txBody>
      </p:sp>
      <p:sp>
        <p:nvSpPr>
          <p:cNvPr id="221" name="Shape 221"/>
          <p:cNvSpPr>
            <a:spLocks noGrp="1"/>
          </p:cNvSpPr>
          <p:nvPr>
            <p:ph type="sldNum" sz="quarter" idx="2"/>
          </p:nvPr>
        </p:nvSpPr>
        <p:spPr>
          <a:xfrm>
            <a:off x="11945044" y="9103664"/>
            <a:ext cx="409516" cy="454339"/>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23</a:t>
            </a:fld>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switch dir="l"/>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8" fill="hold" grpId="1" nodeType="clickEffect">
                                  <p:stCondLst>
                                    <p:cond delay="0"/>
                                  </p:stCondLst>
                                  <p:iterate>
                                    <p:tmAbs val="0"/>
                                  </p:iterate>
                                  <p:childTnLst>
                                    <p:set>
                                      <p:cBhvr>
                                        <p:cTn id="6" fill="hold"/>
                                        <p:tgtEl>
                                          <p:spTgt spid="219"/>
                                        </p:tgtEl>
                                        <p:attrNameLst>
                                          <p:attrName>style.visibility</p:attrName>
                                        </p:attrNameLst>
                                      </p:cBhvr>
                                      <p:to>
                                        <p:strVal val="visible"/>
                                      </p:to>
                                    </p:set>
                                    <p:anim calcmode="lin" valueType="num">
                                      <p:cBhvr>
                                        <p:cTn id="7" dur="1000" fill="hold"/>
                                        <p:tgtEl>
                                          <p:spTgt spid="219"/>
                                        </p:tgtEl>
                                        <p:attrNameLst>
                                          <p:attrName>ppt_w</p:attrName>
                                        </p:attrNameLst>
                                      </p:cBhvr>
                                      <p:tavLst>
                                        <p:tav tm="0">
                                          <p:val>
                                            <p:fltVal val="0"/>
                                          </p:val>
                                        </p:tav>
                                        <p:tav tm="100000">
                                          <p:val>
                                            <p:strVal val="#ppt_w"/>
                                          </p:val>
                                        </p:tav>
                                      </p:tavLst>
                                    </p:anim>
                                    <p:anim calcmode="lin" valueType="num">
                                      <p:cBhvr>
                                        <p:cTn id="8" dur="1000" fill="hold"/>
                                        <p:tgtEl>
                                          <p:spTgt spid="219"/>
                                        </p:tgtEl>
                                        <p:attrNameLst>
                                          <p:attrName>ppt_h</p:attrName>
                                        </p:attrNameLst>
                                      </p:cBhvr>
                                      <p:tavLst>
                                        <p:tav tm="0">
                                          <p:val>
                                            <p:fltVal val="0"/>
                                          </p:val>
                                        </p:tav>
                                        <p:tav tm="100000">
                                          <p:val>
                                            <p:strVal val="#ppt_h"/>
                                          </p:val>
                                        </p:tav>
                                      </p:tavLst>
                                    </p:anim>
                                    <p:anim calcmode="lin" valueType="num">
                                      <p:cBhvr>
                                        <p:cTn id="9" dur="1000" fill="hold"/>
                                        <p:tgtEl>
                                          <p:spTgt spid="2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fill="hold" grpId="2" nodeType="clickEffect">
                                  <p:stCondLst>
                                    <p:cond delay="0"/>
                                  </p:stCondLst>
                                  <p:iterate type="lt">
                                    <p:tmAbs val="0"/>
                                  </p:iterate>
                                  <p:childTnLst>
                                    <p:set>
                                      <p:cBhvr>
                                        <p:cTn id="14" fill="hold"/>
                                        <p:tgtEl>
                                          <p:spTgt spid="220">
                                            <p:bg/>
                                          </p:spTgt>
                                        </p:tgtEl>
                                        <p:attrNameLst>
                                          <p:attrName>style.visibility</p:attrName>
                                        </p:attrNameLst>
                                      </p:cBhvr>
                                      <p:to>
                                        <p:strVal val="visible"/>
                                      </p:to>
                                    </p:set>
                                    <p:animEffect transition="in" filter="fade">
                                      <p:cBhvr>
                                        <p:cTn id="15" dur="1000"/>
                                        <p:tgtEl>
                                          <p:spTgt spid="220">
                                            <p:bg/>
                                          </p:spTgt>
                                        </p:tgtEl>
                                      </p:cBhvr>
                                    </p:animEffect>
                                  </p:childTnLst>
                                </p:cTn>
                              </p:par>
                              <p:par>
                                <p:cTn id="16" presetID="10" presetClass="entr" presetSubtype="0" fill="hold" grpId="2" nodeType="withEffect">
                                  <p:stCondLst>
                                    <p:cond delay="0"/>
                                  </p:stCondLst>
                                  <p:iterate type="lt">
                                    <p:tmAbs val="0"/>
                                  </p:iterate>
                                  <p:childTnLst>
                                    <p:set>
                                      <p:cBhvr>
                                        <p:cTn id="17" fill="hold"/>
                                        <p:tgtEl>
                                          <p:spTgt spid="220">
                                            <p:txEl>
                                              <p:pRg st="0" end="0"/>
                                            </p:txEl>
                                          </p:spTgt>
                                        </p:tgtEl>
                                        <p:attrNameLst>
                                          <p:attrName>style.visibility</p:attrName>
                                        </p:attrNameLst>
                                      </p:cBhvr>
                                      <p:to>
                                        <p:strVal val="visible"/>
                                      </p:to>
                                    </p:set>
                                    <p:animEffect transition="in" filter="fade">
                                      <p:cBhvr>
                                        <p:cTn id="18" dur="1000"/>
                                        <p:tgtEl>
                                          <p:spTgt spid="2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2" nodeType="clickEffect">
                                  <p:stCondLst>
                                    <p:cond delay="0"/>
                                  </p:stCondLst>
                                  <p:iterate type="lt">
                                    <p:tmAbs val="0"/>
                                  </p:iterate>
                                  <p:childTnLst>
                                    <p:set>
                                      <p:cBhvr>
                                        <p:cTn id="22" fill="hold"/>
                                        <p:tgtEl>
                                          <p:spTgt spid="220">
                                            <p:txEl>
                                              <p:pRg st="1" end="1"/>
                                            </p:txEl>
                                          </p:spTgt>
                                        </p:tgtEl>
                                        <p:attrNameLst>
                                          <p:attrName>style.visibility</p:attrName>
                                        </p:attrNameLst>
                                      </p:cBhvr>
                                      <p:to>
                                        <p:strVal val="visible"/>
                                      </p:to>
                                    </p:set>
                                    <p:animEffect transition="in" filter="fade">
                                      <p:cBhvr>
                                        <p:cTn id="23" dur="1000"/>
                                        <p:tgtEl>
                                          <p:spTgt spid="2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2" nodeType="clickEffect">
                                  <p:stCondLst>
                                    <p:cond delay="0"/>
                                  </p:stCondLst>
                                  <p:iterate type="lt">
                                    <p:tmAbs val="0"/>
                                  </p:iterate>
                                  <p:childTnLst>
                                    <p:set>
                                      <p:cBhvr>
                                        <p:cTn id="27" fill="hold"/>
                                        <p:tgtEl>
                                          <p:spTgt spid="220">
                                            <p:txEl>
                                              <p:pRg st="2" end="2"/>
                                            </p:txEl>
                                          </p:spTgt>
                                        </p:tgtEl>
                                        <p:attrNameLst>
                                          <p:attrName>style.visibility</p:attrName>
                                        </p:attrNameLst>
                                      </p:cBhvr>
                                      <p:to>
                                        <p:strVal val="visible"/>
                                      </p:to>
                                    </p:set>
                                    <p:animEffect transition="in" filter="fade">
                                      <p:cBhvr>
                                        <p:cTn id="28" dur="1000"/>
                                        <p:tgtEl>
                                          <p:spTgt spid="22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2" nodeType="clickEffect">
                                  <p:stCondLst>
                                    <p:cond delay="0"/>
                                  </p:stCondLst>
                                  <p:iterate type="lt">
                                    <p:tmAbs val="0"/>
                                  </p:iterate>
                                  <p:childTnLst>
                                    <p:set>
                                      <p:cBhvr>
                                        <p:cTn id="32" fill="hold"/>
                                        <p:tgtEl>
                                          <p:spTgt spid="220">
                                            <p:txEl>
                                              <p:pRg st="3" end="3"/>
                                            </p:txEl>
                                          </p:spTgt>
                                        </p:tgtEl>
                                        <p:attrNameLst>
                                          <p:attrName>style.visibility</p:attrName>
                                        </p:attrNameLst>
                                      </p:cBhvr>
                                      <p:to>
                                        <p:strVal val="visible"/>
                                      </p:to>
                                    </p:set>
                                    <p:animEffect transition="in" filter="fade">
                                      <p:cBhvr>
                                        <p:cTn id="33" dur="1000"/>
                                        <p:tgtEl>
                                          <p:spTgt spid="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animBg="1" advAuto="0"/>
      <p:bldP spid="220" grpId="2" build="p" bldLvl="5" animBg="1" advAuto="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 name="Shape 223"/>
          <p:cNvSpPr>
            <a:spLocks noGrp="1"/>
          </p:cNvSpPr>
          <p:nvPr>
            <p:ph type="title"/>
          </p:nvPr>
        </p:nvSpPr>
        <p:spPr>
          <a:prstGeom prst="rect">
            <a:avLst/>
          </a:prstGeom>
        </p:spPr>
        <p:txBody>
          <a:bodyPr/>
          <a:lstStyle/>
          <a:p>
            <a:endParaRPr/>
          </a:p>
        </p:txBody>
      </p:sp>
      <p:sp>
        <p:nvSpPr>
          <p:cNvPr id="224" name="Shape 224"/>
          <p:cNvSpPr>
            <a:spLocks noGrp="1"/>
          </p:cNvSpPr>
          <p:nvPr>
            <p:ph type="body" idx="1"/>
          </p:nvPr>
        </p:nvSpPr>
        <p:spPr>
          <a:prstGeom prst="rect">
            <a:avLst/>
          </a:prstGeom>
        </p:spPr>
        <p:txBody>
          <a:bodyPr/>
          <a:lstStyle/>
          <a:p>
            <a:endParaRPr/>
          </a:p>
        </p:txBody>
      </p:sp>
      <p:sp>
        <p:nvSpPr>
          <p:cNvPr id="225" name="Shape 225"/>
          <p:cNvSpPr>
            <a:spLocks noGrp="1"/>
          </p:cNvSpPr>
          <p:nvPr>
            <p:ph type="sldNum" sz="quarter" idx="2"/>
          </p:nvPr>
        </p:nvSpPr>
        <p:spPr>
          <a:xfrm>
            <a:off x="11901148" y="9103664"/>
            <a:ext cx="453412" cy="454339"/>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24</a:t>
            </a:fld>
            <a:endParaRPr/>
          </a:p>
        </p:txBody>
      </p:sp>
      <p:pic>
        <p:nvPicPr>
          <p:cNvPr id="226" name="image.jpeg"/>
          <p:cNvPicPr>
            <a:picLocks noChangeAspect="1"/>
          </p:cNvPicPr>
          <p:nvPr/>
        </p:nvPicPr>
        <p:blipFill>
          <a:blip r:embed="rId2">
            <a:extLst/>
          </a:blip>
          <a:stretch>
            <a:fillRect/>
          </a:stretch>
        </p:blipFill>
        <p:spPr>
          <a:xfrm>
            <a:off x="1146195" y="1002521"/>
            <a:ext cx="10331410" cy="7748558"/>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15="http://schemas.microsoft.com/office/powerpoint/2012/main" xmlns="" xmlns:p="http://schemas.openxmlformats.org/presentationml/2006/main" xmlns:r="http://schemas.openxmlformats.org/officeDocument/2006/relationships" xmlns:a="http://schemas.openxmlformats.org/drawingml/2006/main" Requires="p15">
      <p:transition xmlns:p14="http://schemas.microsoft.com/office/powerpoint/2010/main" spd="med" advClick="1" p14:dur="1000">
        <p15:prstTrans prst="pageCurlDouble"/>
      </p:transition>
    </mc:Choice>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prism dir="d"/>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 name="Shape 228"/>
          <p:cNvSpPr/>
          <p:nvPr/>
        </p:nvSpPr>
        <p:spPr>
          <a:xfrm flipH="1">
            <a:off x="2709863" y="1733550"/>
            <a:ext cx="1" cy="2925764"/>
          </a:xfrm>
          <a:prstGeom prst="line">
            <a:avLst/>
          </a:prstGeom>
          <a:ln w="34925">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229" name="Shape 229"/>
          <p:cNvSpPr/>
          <p:nvPr/>
        </p:nvSpPr>
        <p:spPr>
          <a:xfrm>
            <a:off x="231775" y="2990850"/>
            <a:ext cx="495300" cy="495300"/>
          </a:xfrm>
          <a:prstGeom prst="ellipse">
            <a:avLst/>
          </a:prstGeom>
          <a:solidFill>
            <a:srgbClr val="407979"/>
          </a:solidFill>
        </p:spPr>
        <p:txBody>
          <a:bodyPr lIns="0" tIns="0" rIns="0" bIns="0"/>
          <a:lstStyle/>
          <a:p>
            <a:pPr>
              <a:buClrTx/>
              <a:buFontTx/>
            </a:pPr>
            <a:endParaRPr/>
          </a:p>
        </p:txBody>
      </p:sp>
      <p:sp>
        <p:nvSpPr>
          <p:cNvPr id="230" name="Shape 230"/>
          <p:cNvSpPr/>
          <p:nvPr/>
        </p:nvSpPr>
        <p:spPr>
          <a:xfrm>
            <a:off x="1052512" y="2994025"/>
            <a:ext cx="496889" cy="493715"/>
          </a:xfrm>
          <a:prstGeom prst="ellipse">
            <a:avLst/>
          </a:prstGeom>
          <a:solidFill>
            <a:srgbClr val="A8D5D6"/>
          </a:solidFill>
        </p:spPr>
        <p:txBody>
          <a:bodyPr lIns="0" tIns="0" rIns="0" bIns="0"/>
          <a:lstStyle/>
          <a:p>
            <a:pPr>
              <a:buClrTx/>
              <a:buFontTx/>
            </a:pPr>
            <a:endParaRPr/>
          </a:p>
        </p:txBody>
      </p:sp>
      <p:sp>
        <p:nvSpPr>
          <p:cNvPr id="231" name="Shape 231"/>
          <p:cNvSpPr/>
          <p:nvPr/>
        </p:nvSpPr>
        <p:spPr>
          <a:xfrm>
            <a:off x="1873250" y="2994025"/>
            <a:ext cx="495300" cy="493715"/>
          </a:xfrm>
          <a:prstGeom prst="ellipse">
            <a:avLst/>
          </a:prstGeom>
          <a:solidFill>
            <a:srgbClr val="D6D6D6"/>
          </a:solidFill>
        </p:spPr>
        <p:txBody>
          <a:bodyPr lIns="0" tIns="0" rIns="0" bIns="0"/>
          <a:lstStyle/>
          <a:p>
            <a:pPr>
              <a:buClrTx/>
              <a:buFontTx/>
            </a:pPr>
            <a:endParaRPr/>
          </a:p>
        </p:txBody>
      </p:sp>
      <p:sp>
        <p:nvSpPr>
          <p:cNvPr id="232" name="Shape 232"/>
          <p:cNvSpPr>
            <a:spLocks noGrp="1"/>
          </p:cNvSpPr>
          <p:nvPr>
            <p:ph type="title"/>
          </p:nvPr>
        </p:nvSpPr>
        <p:spPr>
          <a:prstGeom prst="rect">
            <a:avLst/>
          </a:prstGeom>
        </p:spPr>
        <p:txBody>
          <a:bodyPr/>
          <a:lstStyle/>
          <a:p>
            <a:endParaRPr/>
          </a:p>
        </p:txBody>
      </p:sp>
      <p:sp>
        <p:nvSpPr>
          <p:cNvPr id="233" name="Shape 233"/>
          <p:cNvSpPr>
            <a:spLocks noGrp="1"/>
          </p:cNvSpPr>
          <p:nvPr>
            <p:ph type="body" sz="half" idx="1"/>
          </p:nvPr>
        </p:nvSpPr>
        <p:spPr>
          <a:prstGeom prst="rect">
            <a:avLst/>
          </a:prstGeom>
        </p:spPr>
        <p:txBody>
          <a:bodyPr/>
          <a:lstStyle/>
          <a:p>
            <a:endParaRPr/>
          </a:p>
        </p:txBody>
      </p:sp>
      <p:sp>
        <p:nvSpPr>
          <p:cNvPr id="234" name="Shape 234"/>
          <p:cNvSpPr>
            <a:spLocks noGrp="1"/>
          </p:cNvSpPr>
          <p:nvPr>
            <p:ph type="sldNum" sz="quarter" idx="2"/>
          </p:nvPr>
        </p:nvSpPr>
        <p:spPr>
          <a:xfrm>
            <a:off x="3787494" y="9015413"/>
            <a:ext cx="445062" cy="517333"/>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25</a:t>
            </a:fld>
            <a:endParaRPr/>
          </a:p>
        </p:txBody>
      </p:sp>
      <p:pic>
        <p:nvPicPr>
          <p:cNvPr id="235" name="image.jpeg"/>
          <p:cNvPicPr>
            <a:picLocks noChangeAspect="1"/>
          </p:cNvPicPr>
          <p:nvPr/>
        </p:nvPicPr>
        <p:blipFill>
          <a:blip r:embed="rId2">
            <a:extLst/>
          </a:blip>
          <a:stretch>
            <a:fillRect/>
          </a:stretch>
        </p:blipFill>
        <p:spPr>
          <a:xfrm>
            <a:off x="1081246" y="810934"/>
            <a:ext cx="10842308" cy="8131732"/>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switch dir="l"/>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 name="Shape 237"/>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238" name="Shape 238"/>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239" name="Shape 239"/>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240" name="Shape 240"/>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241" name="Shape 241"/>
          <p:cNvSpPr>
            <a:spLocks noGrp="1"/>
          </p:cNvSpPr>
          <p:nvPr>
            <p:ph type="title"/>
          </p:nvPr>
        </p:nvSpPr>
        <p:spPr>
          <a:prstGeom prst="rect">
            <a:avLst/>
          </a:prstGeom>
        </p:spPr>
        <p:txBody>
          <a:bodyPr/>
          <a:lstStyle/>
          <a:p>
            <a:r>
              <a:t>Recommendations</a:t>
            </a:r>
          </a:p>
        </p:txBody>
      </p:sp>
      <p:sp>
        <p:nvSpPr>
          <p:cNvPr id="242" name="Shape 242"/>
          <p:cNvSpPr>
            <a:spLocks noGrp="1"/>
          </p:cNvSpPr>
          <p:nvPr>
            <p:ph type="body" idx="1"/>
          </p:nvPr>
        </p:nvSpPr>
        <p:spPr>
          <a:xfrm>
            <a:off x="0" y="2276475"/>
            <a:ext cx="13004800" cy="7328992"/>
          </a:xfrm>
          <a:prstGeom prst="rect">
            <a:avLst/>
          </a:prstGeom>
        </p:spPr>
        <p:txBody>
          <a:bodyPr/>
          <a:lstStyle/>
          <a:p>
            <a:pPr marL="499013" indent="-499013">
              <a:defRPr sz="3100"/>
            </a:pPr>
            <a:r>
              <a:rPr sz="3600" dirty="0"/>
              <a:t>When doing this lesson we would strongly recommend the following:</a:t>
            </a:r>
          </a:p>
          <a:p>
            <a:pPr marL="1065102" lvl="1" indent="-414227">
              <a:spcBef>
                <a:spcPts val="1000"/>
              </a:spcBef>
              <a:defRPr sz="3100"/>
            </a:pPr>
            <a:r>
              <a:rPr sz="3600" dirty="0"/>
              <a:t>Spend some time at the beginning discussing and clarifying the idea of sum</a:t>
            </a:r>
          </a:p>
          <a:p>
            <a:pPr marL="1065102" lvl="1" indent="-414227">
              <a:spcBef>
                <a:spcPts val="1000"/>
              </a:spcBef>
              <a:defRPr sz="3100"/>
            </a:pPr>
            <a:r>
              <a:rPr sz="3600" dirty="0"/>
              <a:t>Give the example of 1+2+3+4+5+6+7+8+9+10=55 and state that this is one way of getting 55 and they find more ways.</a:t>
            </a:r>
          </a:p>
          <a:p>
            <a:pPr marL="1065102" lvl="1" indent="-414227">
              <a:spcBef>
                <a:spcPts val="1000"/>
              </a:spcBef>
              <a:defRPr sz="3100"/>
            </a:pPr>
            <a:r>
              <a:rPr sz="3600" dirty="0"/>
              <a:t>Tell students not to rub out their work or don’t use placemats</a:t>
            </a:r>
          </a:p>
          <a:p>
            <a:pPr marL="1065102" lvl="1" indent="-414227">
              <a:spcBef>
                <a:spcPts val="1000"/>
              </a:spcBef>
              <a:defRPr sz="3100"/>
            </a:pPr>
            <a:r>
              <a:rPr sz="3600" dirty="0"/>
              <a:t>Timeline - Intro 10mins, task 1 - 15mins, board work 15mins, Task 2 - 12mins and board work 8mins. </a:t>
            </a:r>
          </a:p>
          <a:p>
            <a:pPr marL="1065102" lvl="1" indent="-414227">
              <a:spcBef>
                <a:spcPts val="1000"/>
              </a:spcBef>
              <a:defRPr sz="3100"/>
            </a:pPr>
            <a:r>
              <a:rPr sz="3600" dirty="0"/>
              <a:t>Homework - Sum 1 to 200 and 51 to 100</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rippl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2" nodeType="clickEffect">
                                  <p:stCondLst>
                                    <p:cond delay="0"/>
                                  </p:stCondLst>
                                  <p:iterate>
                                    <p:tmAbs val="0"/>
                                  </p:iterate>
                                  <p:childTnLst>
                                    <p:set>
                                      <p:cBhvr>
                                        <p:cTn id="10" fill="hold"/>
                                        <p:tgtEl>
                                          <p:spTgt spid="242">
                                            <p:bg/>
                                          </p:spTgt>
                                        </p:tgtEl>
                                        <p:attrNameLst>
                                          <p:attrName>style.visibility</p:attrName>
                                        </p:attrNameLst>
                                      </p:cBhvr>
                                      <p:to>
                                        <p:strVal val="visible"/>
                                      </p:to>
                                    </p:set>
                                    <p:animEffect transition="in" filter="box(out)">
                                      <p:cBhvr>
                                        <p:cTn id="11" dur="1000"/>
                                        <p:tgtEl>
                                          <p:spTgt spid="242">
                                            <p:bg/>
                                          </p:spTgt>
                                        </p:tgtEl>
                                      </p:cBhvr>
                                    </p:animEffect>
                                  </p:childTnLst>
                                </p:cTn>
                              </p:par>
                              <p:par>
                                <p:cTn id="12" presetID="4" presetClass="entr" presetSubtype="32" fill="hold" grpId="2" nodeType="withEffect">
                                  <p:stCondLst>
                                    <p:cond delay="0"/>
                                  </p:stCondLst>
                                  <p:iterate>
                                    <p:tmAbs val="0"/>
                                  </p:iterate>
                                  <p:childTnLst>
                                    <p:set>
                                      <p:cBhvr>
                                        <p:cTn id="13" fill="hold"/>
                                        <p:tgtEl>
                                          <p:spTgt spid="242">
                                            <p:txEl>
                                              <p:pRg st="0" end="0"/>
                                            </p:txEl>
                                          </p:spTgt>
                                        </p:tgtEl>
                                        <p:attrNameLst>
                                          <p:attrName>style.visibility</p:attrName>
                                        </p:attrNameLst>
                                      </p:cBhvr>
                                      <p:to>
                                        <p:strVal val="visible"/>
                                      </p:to>
                                    </p:set>
                                    <p:animEffect transition="in" filter="box(out)">
                                      <p:cBhvr>
                                        <p:cTn id="14" dur="1000"/>
                                        <p:tgtEl>
                                          <p:spTgt spid="2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2" nodeType="clickEffect">
                                  <p:stCondLst>
                                    <p:cond delay="0"/>
                                  </p:stCondLst>
                                  <p:iterate>
                                    <p:tmAbs val="0"/>
                                  </p:iterate>
                                  <p:childTnLst>
                                    <p:set>
                                      <p:cBhvr>
                                        <p:cTn id="18" fill="hold"/>
                                        <p:tgtEl>
                                          <p:spTgt spid="242">
                                            <p:txEl>
                                              <p:pRg st="1" end="1"/>
                                            </p:txEl>
                                          </p:spTgt>
                                        </p:tgtEl>
                                        <p:attrNameLst>
                                          <p:attrName>style.visibility</p:attrName>
                                        </p:attrNameLst>
                                      </p:cBhvr>
                                      <p:to>
                                        <p:strVal val="visible"/>
                                      </p:to>
                                    </p:set>
                                    <p:animEffect transition="in" filter="box(out)">
                                      <p:cBhvr>
                                        <p:cTn id="19" dur="1000"/>
                                        <p:tgtEl>
                                          <p:spTgt spid="2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2" nodeType="clickEffect">
                                  <p:stCondLst>
                                    <p:cond delay="0"/>
                                  </p:stCondLst>
                                  <p:iterate>
                                    <p:tmAbs val="0"/>
                                  </p:iterate>
                                  <p:childTnLst>
                                    <p:set>
                                      <p:cBhvr>
                                        <p:cTn id="23" fill="hold"/>
                                        <p:tgtEl>
                                          <p:spTgt spid="242">
                                            <p:txEl>
                                              <p:pRg st="2" end="2"/>
                                            </p:txEl>
                                          </p:spTgt>
                                        </p:tgtEl>
                                        <p:attrNameLst>
                                          <p:attrName>style.visibility</p:attrName>
                                        </p:attrNameLst>
                                      </p:cBhvr>
                                      <p:to>
                                        <p:strVal val="visible"/>
                                      </p:to>
                                    </p:set>
                                    <p:animEffect transition="in" filter="box(out)">
                                      <p:cBhvr>
                                        <p:cTn id="24" dur="1000"/>
                                        <p:tgtEl>
                                          <p:spTgt spid="24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2" nodeType="clickEffect">
                                  <p:stCondLst>
                                    <p:cond delay="0"/>
                                  </p:stCondLst>
                                  <p:iterate>
                                    <p:tmAbs val="0"/>
                                  </p:iterate>
                                  <p:childTnLst>
                                    <p:set>
                                      <p:cBhvr>
                                        <p:cTn id="28" fill="hold"/>
                                        <p:tgtEl>
                                          <p:spTgt spid="242">
                                            <p:txEl>
                                              <p:pRg st="3" end="3"/>
                                            </p:txEl>
                                          </p:spTgt>
                                        </p:tgtEl>
                                        <p:attrNameLst>
                                          <p:attrName>style.visibility</p:attrName>
                                        </p:attrNameLst>
                                      </p:cBhvr>
                                      <p:to>
                                        <p:strVal val="visible"/>
                                      </p:to>
                                    </p:set>
                                    <p:animEffect transition="in" filter="box(out)">
                                      <p:cBhvr>
                                        <p:cTn id="29" dur="1000"/>
                                        <p:tgtEl>
                                          <p:spTgt spid="24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2" nodeType="clickEffect">
                                  <p:stCondLst>
                                    <p:cond delay="0"/>
                                  </p:stCondLst>
                                  <p:iterate>
                                    <p:tmAbs val="0"/>
                                  </p:iterate>
                                  <p:childTnLst>
                                    <p:set>
                                      <p:cBhvr>
                                        <p:cTn id="33" fill="hold"/>
                                        <p:tgtEl>
                                          <p:spTgt spid="242">
                                            <p:txEl>
                                              <p:pRg st="4" end="4"/>
                                            </p:txEl>
                                          </p:spTgt>
                                        </p:tgtEl>
                                        <p:attrNameLst>
                                          <p:attrName>style.visibility</p:attrName>
                                        </p:attrNameLst>
                                      </p:cBhvr>
                                      <p:to>
                                        <p:strVal val="visible"/>
                                      </p:to>
                                    </p:set>
                                    <p:animEffect transition="in" filter="box(out)">
                                      <p:cBhvr>
                                        <p:cTn id="34" dur="1000"/>
                                        <p:tgtEl>
                                          <p:spTgt spid="24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2" nodeType="clickEffect">
                                  <p:stCondLst>
                                    <p:cond delay="0"/>
                                  </p:stCondLst>
                                  <p:iterate>
                                    <p:tmAbs val="0"/>
                                  </p:iterate>
                                  <p:childTnLst>
                                    <p:set>
                                      <p:cBhvr>
                                        <p:cTn id="38" fill="hold"/>
                                        <p:tgtEl>
                                          <p:spTgt spid="242">
                                            <p:txEl>
                                              <p:pRg st="5" end="5"/>
                                            </p:txEl>
                                          </p:spTgt>
                                        </p:tgtEl>
                                        <p:attrNameLst>
                                          <p:attrName>style.visibility</p:attrName>
                                        </p:attrNameLst>
                                      </p:cBhvr>
                                      <p:to>
                                        <p:strVal val="visible"/>
                                      </p:to>
                                    </p:set>
                                    <p:animEffect transition="in" filter="box(out)">
                                      <p:cBhvr>
                                        <p:cTn id="39" dur="1000"/>
                                        <p:tgtEl>
                                          <p:spTgt spid="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1" animBg="1" advAuto="0"/>
      <p:bldP spid="242" grpId="2" build="p" bldLvl="5" animBg="1" advAuto="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 name="Shape 244"/>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245" name="Shape 245"/>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246" name="Shape 246"/>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247" name="Shape 247"/>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248" name="Shape 248"/>
          <p:cNvSpPr>
            <a:spLocks noGrp="1"/>
          </p:cNvSpPr>
          <p:nvPr>
            <p:ph type="title"/>
          </p:nvPr>
        </p:nvSpPr>
        <p:spPr>
          <a:prstGeom prst="rect">
            <a:avLst/>
          </a:prstGeom>
        </p:spPr>
        <p:txBody>
          <a:bodyPr/>
          <a:lstStyle/>
          <a:p>
            <a:r>
              <a:t>Any Questions?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14:prism dir="r"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 name="Shape 257"/>
          <p:cNvSpPr>
            <a:spLocks noGrp="1"/>
          </p:cNvSpPr>
          <p:nvPr>
            <p:ph type="title"/>
          </p:nvPr>
        </p:nvSpPr>
        <p:spPr>
          <a:xfrm>
            <a:off x="483633" y="4516759"/>
            <a:ext cx="12090865" cy="2736307"/>
          </a:xfrm>
          <a:prstGeom prst="rect">
            <a:avLst/>
          </a:prstGeom>
        </p:spPr>
        <p:txBody>
          <a:bodyPr/>
          <a:lstStyle>
            <a:lvl1pPr>
              <a:defRPr sz="8000">
                <a:latin typeface="+mj-lt"/>
                <a:ea typeface="+mj-ea"/>
                <a:cs typeface="+mj-cs"/>
                <a:sym typeface="Arial"/>
              </a:defRPr>
            </a:lvl1pPr>
          </a:lstStyle>
          <a:p>
            <a:pPr>
              <a:defRPr sz="6300">
                <a:latin typeface="+mn-lt"/>
                <a:ea typeface="+mn-ea"/>
                <a:cs typeface="+mn-cs"/>
                <a:sym typeface="Calibri"/>
              </a:defRPr>
            </a:pPr>
            <a:r>
              <a:rPr sz="8000">
                <a:latin typeface="+mj-lt"/>
                <a:ea typeface="+mj-ea"/>
                <a:cs typeface="+mj-cs"/>
                <a:sym typeface="Arial"/>
              </a:rPr>
              <a:t>Thank You!</a:t>
            </a:r>
          </a:p>
        </p:txBody>
      </p:sp>
      <p:pic>
        <p:nvPicPr>
          <p:cNvPr id="258" name="image1.png"/>
          <p:cNvPicPr>
            <a:picLocks noChangeAspect="1"/>
          </p:cNvPicPr>
          <p:nvPr/>
        </p:nvPicPr>
        <p:blipFill>
          <a:blip r:embed="rId2">
            <a:extLst/>
          </a:blip>
          <a:stretch>
            <a:fillRect/>
          </a:stretch>
        </p:blipFill>
        <p:spPr>
          <a:xfrm>
            <a:off x="5024506" y="2356520"/>
            <a:ext cx="3275282" cy="1846006"/>
          </a:xfrm>
          <a:prstGeom prst="rect">
            <a:avLst/>
          </a:prstGeom>
        </p:spPr>
      </p:pic>
      <p:pic>
        <p:nvPicPr>
          <p:cNvPr id="259" name="image2.png"/>
          <p:cNvPicPr>
            <a:picLocks noChangeAspect="1"/>
          </p:cNvPicPr>
          <p:nvPr/>
        </p:nvPicPr>
        <p:blipFill>
          <a:blip r:embed="rId3">
            <a:extLst/>
          </a:blip>
          <a:stretch>
            <a:fillRect/>
          </a:stretch>
        </p:blipFill>
        <p:spPr>
          <a:xfrm>
            <a:off x="1295079" y="8337660"/>
            <a:ext cx="10467976" cy="1247776"/>
          </a:xfrm>
          <a:prstGeom prst="rect">
            <a:avLst/>
          </a:prstGeom>
        </p:spPr>
      </p:pic>
      <p:sp>
        <p:nvSpPr>
          <p:cNvPr id="260" name="Shape 260"/>
          <p:cNvSpPr/>
          <p:nvPr/>
        </p:nvSpPr>
        <p:spPr>
          <a:xfrm>
            <a:off x="356815" y="196394"/>
            <a:ext cx="12357201" cy="1689101"/>
          </a:xfrm>
          <a:prstGeom prst="rect">
            <a:avLst/>
          </a:prstGeom>
          <a:ln w="12700"/>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38100" tIns="38100" rIns="38100" bIns="38100">
            <a:spAutoFit/>
          </a:bodyPr>
          <a:lstStyle>
            <a:lvl1pPr>
              <a:buClr>
                <a:srgbClr val="275D90"/>
              </a:buClr>
              <a:buFont typeface="Helvetica"/>
              <a:defRPr sz="10600" b="1" i="1">
                <a:solidFill>
                  <a:srgbClr val="275D90"/>
                </a:solidFill>
                <a:uFill>
                  <a:solidFill>
                    <a:srgbClr val="275D90"/>
                  </a:solidFill>
                </a:uFill>
                <a:latin typeface="Helvetica"/>
                <a:ea typeface="Helvetica"/>
                <a:cs typeface="Helvetica"/>
                <a:sym typeface="Helvetica"/>
              </a:defRPr>
            </a:lvl1pPr>
          </a:lstStyle>
          <a:p>
            <a:pPr>
              <a:defRPr sz="4300" b="0" i="0">
                <a:solidFill>
                  <a:srgbClr val="FFFFFF"/>
                </a:solidFill>
                <a:uFill>
                  <a:solidFill>
                    <a:srgbClr val="FFFFFF"/>
                  </a:solidFill>
                </a:uFill>
                <a:latin typeface="Chalkduster"/>
                <a:ea typeface="Chalkduster"/>
                <a:cs typeface="Chalkduster"/>
                <a:sym typeface="Chalkduster"/>
              </a:defRPr>
            </a:pPr>
            <a:r>
              <a:rPr sz="10600" b="1" i="1">
                <a:solidFill>
                  <a:srgbClr val="275D90"/>
                </a:solidFill>
                <a:uFill>
                  <a:solidFill>
                    <a:srgbClr val="275D90"/>
                  </a:solidFill>
                </a:uFill>
                <a:latin typeface="Helvetica"/>
                <a:ea typeface="Helvetica"/>
                <a:cs typeface="Helvetica"/>
                <a:sym typeface="Helvetica"/>
              </a:rPr>
              <a:t>Maths Counts 2016</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2212504"/>
            <a:ext cx="13004800" cy="7325082"/>
          </a:xfrm>
          <a:prstGeom prst="rect">
            <a:avLst/>
          </a:prstGeom>
        </p:spPr>
        <p:txBody>
          <a:bodyPr wrap="square">
            <a:spAutoFit/>
          </a:bodyPr>
          <a:lstStyle/>
          <a:p>
            <a:r>
              <a:rPr lang="en-GB" sz="4000" dirty="0">
                <a:solidFill>
                  <a:schemeClr val="bg2">
                    <a:lumMod val="50000"/>
                  </a:schemeClr>
                </a:solidFill>
              </a:rPr>
              <a:t>Martina Scully and Peggy Lynch - St. Flannan’s College</a:t>
            </a:r>
          </a:p>
          <a:p>
            <a:endParaRPr lang="en-GB" dirty="0">
              <a:solidFill>
                <a:schemeClr val="bg2">
                  <a:lumMod val="50000"/>
                </a:schemeClr>
              </a:solidFill>
            </a:endParaRPr>
          </a:p>
          <a:p>
            <a:r>
              <a:rPr lang="en-GB" dirty="0">
                <a:solidFill>
                  <a:schemeClr val="bg2">
                    <a:lumMod val="50000"/>
                  </a:schemeClr>
                </a:solidFill>
              </a:rPr>
              <a:t>Desmond Fry - </a:t>
            </a:r>
            <a:r>
              <a:rPr lang="en-GB" dirty="0" err="1">
                <a:solidFill>
                  <a:schemeClr val="bg2">
                    <a:lumMod val="50000"/>
                  </a:schemeClr>
                </a:solidFill>
              </a:rPr>
              <a:t>Glenstal</a:t>
            </a:r>
            <a:r>
              <a:rPr lang="en-GB" dirty="0">
                <a:solidFill>
                  <a:schemeClr val="bg2">
                    <a:lumMod val="50000"/>
                  </a:schemeClr>
                </a:solidFill>
              </a:rPr>
              <a:t> Abbey</a:t>
            </a:r>
          </a:p>
          <a:p>
            <a:endParaRPr lang="en-GB" dirty="0">
              <a:solidFill>
                <a:schemeClr val="bg2">
                  <a:lumMod val="50000"/>
                </a:schemeClr>
              </a:solidFill>
            </a:endParaRPr>
          </a:p>
          <a:p>
            <a:r>
              <a:rPr lang="en-GB" dirty="0">
                <a:solidFill>
                  <a:schemeClr val="bg2">
                    <a:lumMod val="50000"/>
                  </a:schemeClr>
                </a:solidFill>
              </a:rPr>
              <a:t>Anna Quilter - </a:t>
            </a:r>
            <a:r>
              <a:rPr lang="en-GB" dirty="0" err="1">
                <a:solidFill>
                  <a:schemeClr val="bg2">
                    <a:lumMod val="50000"/>
                  </a:schemeClr>
                </a:solidFill>
              </a:rPr>
              <a:t>Kildysart</a:t>
            </a:r>
            <a:r>
              <a:rPr lang="en-GB" dirty="0">
                <a:solidFill>
                  <a:schemeClr val="bg2">
                    <a:lumMod val="50000"/>
                  </a:schemeClr>
                </a:solidFill>
              </a:rPr>
              <a:t> Community College</a:t>
            </a:r>
          </a:p>
          <a:p>
            <a:endParaRPr lang="en-GB" dirty="0">
              <a:solidFill>
                <a:schemeClr val="bg2">
                  <a:lumMod val="50000"/>
                </a:schemeClr>
              </a:solidFill>
            </a:endParaRPr>
          </a:p>
          <a:p>
            <a:r>
              <a:rPr lang="en-GB" dirty="0">
                <a:solidFill>
                  <a:schemeClr val="bg2">
                    <a:lumMod val="50000"/>
                  </a:schemeClr>
                </a:solidFill>
              </a:rPr>
              <a:t>Pearse Ryan - </a:t>
            </a:r>
            <a:r>
              <a:rPr lang="en-GB" dirty="0" err="1">
                <a:solidFill>
                  <a:schemeClr val="bg2">
                    <a:lumMod val="50000"/>
                  </a:schemeClr>
                </a:solidFill>
              </a:rPr>
              <a:t>Kilrush</a:t>
            </a:r>
            <a:r>
              <a:rPr lang="en-GB" dirty="0">
                <a:solidFill>
                  <a:schemeClr val="bg2">
                    <a:lumMod val="50000"/>
                  </a:schemeClr>
                </a:solidFill>
              </a:rPr>
              <a:t> Community School </a:t>
            </a:r>
          </a:p>
          <a:p>
            <a:endParaRPr lang="en-GB" dirty="0">
              <a:solidFill>
                <a:schemeClr val="bg2">
                  <a:lumMod val="50000"/>
                </a:schemeClr>
              </a:solidFill>
            </a:endParaRPr>
          </a:p>
          <a:p>
            <a:r>
              <a:rPr lang="en-GB" dirty="0">
                <a:solidFill>
                  <a:schemeClr val="bg2">
                    <a:lumMod val="50000"/>
                  </a:schemeClr>
                </a:solidFill>
              </a:rPr>
              <a:t>Olive Dillon - Children’s Ark School</a:t>
            </a:r>
          </a:p>
          <a:p>
            <a:r>
              <a:rPr lang="en-GB" dirty="0">
                <a:solidFill>
                  <a:schemeClr val="bg2">
                    <a:lumMod val="50000"/>
                  </a:schemeClr>
                </a:solidFill>
              </a:rPr>
              <a:t/>
            </a:r>
            <a:br>
              <a:rPr lang="en-GB" dirty="0">
                <a:solidFill>
                  <a:schemeClr val="bg2">
                    <a:lumMod val="50000"/>
                  </a:schemeClr>
                </a:solidFill>
              </a:rPr>
            </a:br>
            <a:endParaRPr lang="en-GB" dirty="0">
              <a:solidFill>
                <a:schemeClr val="bg2">
                  <a:lumMod val="50000"/>
                </a:schemeClr>
              </a:solidFil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checker/>
      </p:transition>
    </mc:Choice>
    <mc:Fallback>
      <p:transition spd="slow">
        <p:fade/>
      </p:transition>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 name="Shape 75"/>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76" name="Shape 76"/>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77" name="Shape 77"/>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78" name="Shape 78"/>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79" name="Shape 79"/>
          <p:cNvSpPr>
            <a:spLocks noGrp="1"/>
          </p:cNvSpPr>
          <p:nvPr>
            <p:ph type="title"/>
          </p:nvPr>
        </p:nvSpPr>
        <p:spPr>
          <a:xfrm>
            <a:off x="2281237" y="4762"/>
            <a:ext cx="9971088" cy="2705102"/>
          </a:xfrm>
          <a:prstGeom prst="rect">
            <a:avLst/>
          </a:prstGeom>
        </p:spPr>
        <p:txBody>
          <a:bodyPr/>
          <a:lstStyle/>
          <a:p>
            <a:r>
              <a:t>Details</a:t>
            </a:r>
          </a:p>
        </p:txBody>
      </p:sp>
      <p:sp>
        <p:nvSpPr>
          <p:cNvPr id="80" name="Shape 80"/>
          <p:cNvSpPr>
            <a:spLocks noGrp="1"/>
          </p:cNvSpPr>
          <p:nvPr>
            <p:ph type="body" idx="1"/>
          </p:nvPr>
        </p:nvSpPr>
        <p:spPr>
          <a:xfrm>
            <a:off x="0" y="2276475"/>
            <a:ext cx="13004799" cy="7477125"/>
          </a:xfrm>
          <a:prstGeom prst="rect">
            <a:avLst/>
          </a:prstGeom>
        </p:spPr>
        <p:txBody>
          <a:bodyPr/>
          <a:lstStyle/>
          <a:p>
            <a:pPr marL="487671" indent="-487671">
              <a:defRPr sz="3800"/>
            </a:pPr>
            <a:r>
              <a:rPr sz="4400" dirty="0"/>
              <a:t>5th Year Ordinary Level, St. Flannan’s College - all students had done higher level junior cert and many had tried higher leaving cert.  </a:t>
            </a:r>
          </a:p>
          <a:p>
            <a:pPr marL="487671" indent="-487671">
              <a:defRPr sz="3800"/>
            </a:pPr>
            <a:r>
              <a:rPr sz="4400" dirty="0"/>
              <a:t>Originally the lesson was planned as an 80 min lesson but this was reduced to 55 mins due to mock exams. </a:t>
            </a:r>
          </a:p>
          <a:p>
            <a:pPr marL="487671" indent="-487671">
              <a:defRPr sz="3800"/>
            </a:pPr>
            <a:r>
              <a:rPr sz="4400" dirty="0"/>
              <a:t>It was taught on the 8th of Feb 2016</a:t>
            </a:r>
          </a:p>
          <a:p>
            <a:pPr marL="487671" indent="-487671">
              <a:defRPr sz="3800"/>
            </a:pPr>
            <a:r>
              <a:rPr sz="4400" dirty="0"/>
              <a:t>We decided on a stand alone lesson  but we do feel it could be used as an introduction to algebra or sequence and series.  </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ip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79"/>
                                        </p:tgtEl>
                                        <p:attrNameLst>
                                          <p:attrName>style.visibility</p:attrName>
                                        </p:attrNameLst>
                                      </p:cBhvr>
                                      <p:to>
                                        <p:strVal val="visible"/>
                                      </p:to>
                                    </p:set>
                                    <p:animEffect transition="in" filter="wipe(down)">
                                      <p:cBhvr>
                                        <p:cTn id="7" dur="870">
                                          <p:stCondLst>
                                            <p:cond delay="0"/>
                                          </p:stCondLst>
                                        </p:cTn>
                                        <p:tgtEl>
                                          <p:spTgt spid="79"/>
                                        </p:tgtEl>
                                      </p:cBhvr>
                                    </p:animEffect>
                                    <p:anim calcmode="lin" valueType="num">
                                      <p:cBhvr>
                                        <p:cTn id="8" dur="2733" fill="hold"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9" dur="996" fill="hold"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0" dur="996" fill="hold" tmFilter="0, 0; 0.125,0.2665; 0.25,0.4; 0.375,0.465; 0.5,0.5;  0.625,0.535; 0.75,0.6; 0.875,0.7335; 1,1">
                                          <p:stCondLst>
                                            <p:cond delay="996"/>
                                          </p:stCondLst>
                                        </p:cTn>
                                        <p:tgtEl>
                                          <p:spTgt spid="79"/>
                                        </p:tgtEl>
                                        <p:attrNameLst>
                                          <p:attrName>ppt_y</p:attrName>
                                        </p:attrNameLst>
                                      </p:cBhvr>
                                      <p:tavLst>
                                        <p:tav tm="0" fmla="#ppt_y-sin(pi*$)/9">
                                          <p:val>
                                            <p:fltVal val="0"/>
                                          </p:val>
                                        </p:tav>
                                        <p:tav tm="100000">
                                          <p:val>
                                            <p:fltVal val="1"/>
                                          </p:val>
                                        </p:tav>
                                      </p:tavLst>
                                    </p:anim>
                                    <p:anim calcmode="lin" valueType="num">
                                      <p:cBhvr>
                                        <p:cTn id="11" dur="498" fill="hold" tmFilter="0, 0; 0.125,0.2665; 0.25,0.4; 0.375,0.465; 0.5,0.5;  0.625,0.535; 0.75,0.6; 0.875,0.7335; 1,1">
                                          <p:stCondLst>
                                            <p:cond delay="1986"/>
                                          </p:stCondLst>
                                        </p:cTn>
                                        <p:tgtEl>
                                          <p:spTgt spid="79"/>
                                        </p:tgtEl>
                                        <p:attrNameLst>
                                          <p:attrName>ppt_y</p:attrName>
                                        </p:attrNameLst>
                                      </p:cBhvr>
                                      <p:tavLst>
                                        <p:tav tm="0" fmla="#ppt_y-sin(pi*$)/27">
                                          <p:val>
                                            <p:fltVal val="0"/>
                                          </p:val>
                                        </p:tav>
                                        <p:tav tm="100000">
                                          <p:val>
                                            <p:fltVal val="1"/>
                                          </p:val>
                                        </p:tav>
                                      </p:tavLst>
                                    </p:anim>
                                    <p:anim calcmode="lin" valueType="num">
                                      <p:cBhvr>
                                        <p:cTn id="12" dur="246" fill="hold" tmFilter="0, 0; 0.125,0.2665; 0.25,0.4; 0.375,0.465; 0.5,0.5;  0.625,0.535; 0.75,0.6; 0.875,0.7335; 1,1">
                                          <p:stCondLst>
                                            <p:cond delay="2484"/>
                                          </p:stCondLst>
                                        </p:cTn>
                                        <p:tgtEl>
                                          <p:spTgt spid="79"/>
                                        </p:tgtEl>
                                        <p:attrNameLst>
                                          <p:attrName>ppt_y</p:attrName>
                                        </p:attrNameLst>
                                      </p:cBhvr>
                                      <p:tavLst>
                                        <p:tav tm="0" fmla="#ppt_y-sin(pi*$)/81">
                                          <p:val>
                                            <p:fltVal val="0"/>
                                          </p:val>
                                        </p:tav>
                                        <p:tav tm="100000">
                                          <p:val>
                                            <p:fltVal val="1"/>
                                          </p:val>
                                        </p:tav>
                                      </p:tavLst>
                                    </p:anim>
                                    <p:animScale>
                                      <p:cBhvr>
                                        <p:cTn id="13" dur="39" fill="hold">
                                          <p:stCondLst>
                                            <p:cond delay="975"/>
                                          </p:stCondLst>
                                        </p:cTn>
                                        <p:tgtEl>
                                          <p:spTgt spid="79"/>
                                        </p:tgtEl>
                                      </p:cBhvr>
                                      <p:to x="100000" y="60000"/>
                                    </p:animScale>
                                    <p:animScale>
                                      <p:cBhvr>
                                        <p:cTn id="14" dur="249" decel="50000" fill="hold">
                                          <p:stCondLst>
                                            <p:cond delay="1014"/>
                                          </p:stCondLst>
                                        </p:cTn>
                                        <p:tgtEl>
                                          <p:spTgt spid="79"/>
                                        </p:tgtEl>
                                      </p:cBhvr>
                                      <p:to x="100000" y="100000"/>
                                    </p:animScale>
                                    <p:animScale>
                                      <p:cBhvr>
                                        <p:cTn id="15" dur="39" decel="50000" fill="hold">
                                          <p:stCondLst>
                                            <p:cond delay="1968"/>
                                          </p:stCondLst>
                                        </p:cTn>
                                        <p:tgtEl>
                                          <p:spTgt spid="79"/>
                                        </p:tgtEl>
                                      </p:cBhvr>
                                      <p:to x="100000" y="80000"/>
                                    </p:animScale>
                                    <p:animScale>
                                      <p:cBhvr>
                                        <p:cTn id="16" dur="249" decel="50000" fill="hold">
                                          <p:stCondLst>
                                            <p:cond delay="2007"/>
                                          </p:stCondLst>
                                        </p:cTn>
                                        <p:tgtEl>
                                          <p:spTgt spid="79"/>
                                        </p:tgtEl>
                                      </p:cBhvr>
                                      <p:to x="100000" y="100000"/>
                                    </p:animScale>
                                    <p:animScale>
                                      <p:cBhvr>
                                        <p:cTn id="17" dur="39" decel="50000" fill="hold">
                                          <p:stCondLst>
                                            <p:cond delay="2463"/>
                                          </p:stCondLst>
                                        </p:cTn>
                                        <p:tgtEl>
                                          <p:spTgt spid="79"/>
                                        </p:tgtEl>
                                      </p:cBhvr>
                                      <p:to x="100000" y="90000"/>
                                    </p:animScale>
                                    <p:animScale>
                                      <p:cBhvr>
                                        <p:cTn id="18" dur="249" decel="50000" fill="hold">
                                          <p:stCondLst>
                                            <p:cond delay="2502"/>
                                          </p:stCondLst>
                                        </p:cTn>
                                        <p:tgtEl>
                                          <p:spTgt spid="79"/>
                                        </p:tgtEl>
                                      </p:cBhvr>
                                      <p:to x="100000" y="100000"/>
                                    </p:animScale>
                                    <p:animScale>
                                      <p:cBhvr>
                                        <p:cTn id="19" dur="39" decel="50000" fill="hold">
                                          <p:stCondLst>
                                            <p:cond delay="2712"/>
                                          </p:stCondLst>
                                        </p:cTn>
                                        <p:tgtEl>
                                          <p:spTgt spid="79"/>
                                        </p:tgtEl>
                                      </p:cBhvr>
                                      <p:to x="100000" y="95000"/>
                                    </p:animScale>
                                    <p:animScale>
                                      <p:cBhvr>
                                        <p:cTn id="20" dur="249" decel="50000" fill="hold">
                                          <p:stCondLst>
                                            <p:cond delay="2751"/>
                                          </p:stCondLst>
                                        </p:cTn>
                                        <p:tgtEl>
                                          <p:spTgt spid="79"/>
                                        </p:tgtEl>
                                      </p:cBhvr>
                                      <p:to x="100000" y="100000"/>
                                    </p:animScale>
                                  </p:childTnLst>
                                </p:cTn>
                              </p:par>
                            </p:childTnLst>
                          </p:cTn>
                        </p:par>
                        <p:par>
                          <p:cTn id="21" fill="hold">
                            <p:stCondLst>
                              <p:cond delay="3000"/>
                            </p:stCondLst>
                            <p:childTnLst>
                              <p:par>
                                <p:cTn id="22" presetID="10" presetClass="entr" fill="hold" grpId="2" nodeType="afterEffect">
                                  <p:stCondLst>
                                    <p:cond delay="0"/>
                                  </p:stCondLst>
                                  <p:iterate>
                                    <p:tmAbs val="0"/>
                                  </p:iterate>
                                  <p:childTnLst>
                                    <p:set>
                                      <p:cBhvr>
                                        <p:cTn id="23" fill="hold"/>
                                        <p:tgtEl>
                                          <p:spTgt spid="80">
                                            <p:bg/>
                                          </p:spTgt>
                                        </p:tgtEl>
                                        <p:attrNameLst>
                                          <p:attrName>style.visibility</p:attrName>
                                        </p:attrNameLst>
                                      </p:cBhvr>
                                      <p:to>
                                        <p:strVal val="visible"/>
                                      </p:to>
                                    </p:set>
                                    <p:animEffect transition="in" filter="fade">
                                      <p:cBhvr>
                                        <p:cTn id="24" dur="1000"/>
                                        <p:tgtEl>
                                          <p:spTgt spid="80">
                                            <p:bg/>
                                          </p:spTgt>
                                        </p:tgtEl>
                                      </p:cBhvr>
                                    </p:animEffect>
                                  </p:childTnLst>
                                </p:cTn>
                              </p:par>
                              <p:par>
                                <p:cTn id="25" presetID="10" presetClass="entr" presetSubtype="0" fill="hold" grpId="2" nodeType="withEffect">
                                  <p:stCondLst>
                                    <p:cond delay="0"/>
                                  </p:stCondLst>
                                  <p:iterate>
                                    <p:tmAbs val="0"/>
                                  </p:iterate>
                                  <p:childTnLst>
                                    <p:set>
                                      <p:cBhvr>
                                        <p:cTn id="26" fill="hold"/>
                                        <p:tgtEl>
                                          <p:spTgt spid="80">
                                            <p:txEl>
                                              <p:pRg st="0" end="0"/>
                                            </p:txEl>
                                          </p:spTgt>
                                        </p:tgtEl>
                                        <p:attrNameLst>
                                          <p:attrName>style.visibility</p:attrName>
                                        </p:attrNameLst>
                                      </p:cBhvr>
                                      <p:to>
                                        <p:strVal val="visible"/>
                                      </p:to>
                                    </p:set>
                                    <p:animEffect transition="in" filter="fade">
                                      <p:cBhvr>
                                        <p:cTn id="27" dur="1000"/>
                                        <p:tgtEl>
                                          <p:spTgt spid="80">
                                            <p:txEl>
                                              <p:pRg st="0" end="0"/>
                                            </p:txEl>
                                          </p:spTgt>
                                        </p:tgtEl>
                                      </p:cBhvr>
                                    </p:animEffect>
                                  </p:childTnLst>
                                </p:cTn>
                              </p:par>
                            </p:childTnLst>
                          </p:cTn>
                        </p:par>
                        <p:par>
                          <p:cTn id="28" fill="hold">
                            <p:stCondLst>
                              <p:cond delay="4000"/>
                            </p:stCondLst>
                            <p:childTnLst>
                              <p:par>
                                <p:cTn id="29" presetID="10" presetClass="entr" fill="hold" grpId="2" nodeType="afterEffect">
                                  <p:stCondLst>
                                    <p:cond delay="0"/>
                                  </p:stCondLst>
                                  <p:iterate>
                                    <p:tmAbs val="0"/>
                                  </p:iterate>
                                  <p:childTnLst>
                                    <p:set>
                                      <p:cBhvr>
                                        <p:cTn id="30" fill="hold"/>
                                        <p:tgtEl>
                                          <p:spTgt spid="80">
                                            <p:txEl>
                                              <p:pRg st="1" end="1"/>
                                            </p:txEl>
                                          </p:spTgt>
                                        </p:tgtEl>
                                        <p:attrNameLst>
                                          <p:attrName>style.visibility</p:attrName>
                                        </p:attrNameLst>
                                      </p:cBhvr>
                                      <p:to>
                                        <p:strVal val="visible"/>
                                      </p:to>
                                    </p:set>
                                    <p:animEffect transition="in" filter="fade">
                                      <p:cBhvr>
                                        <p:cTn id="31" dur="1000"/>
                                        <p:tgtEl>
                                          <p:spTgt spid="80">
                                            <p:txEl>
                                              <p:pRg st="1" end="1"/>
                                            </p:txEl>
                                          </p:spTgt>
                                        </p:tgtEl>
                                      </p:cBhvr>
                                    </p:animEffect>
                                  </p:childTnLst>
                                </p:cTn>
                              </p:par>
                            </p:childTnLst>
                          </p:cTn>
                        </p:par>
                        <p:par>
                          <p:cTn id="32" fill="hold">
                            <p:stCondLst>
                              <p:cond delay="5000"/>
                            </p:stCondLst>
                            <p:childTnLst>
                              <p:par>
                                <p:cTn id="33" presetID="10" presetClass="entr" fill="hold" grpId="2" nodeType="afterEffect">
                                  <p:stCondLst>
                                    <p:cond delay="0"/>
                                  </p:stCondLst>
                                  <p:iterate>
                                    <p:tmAbs val="0"/>
                                  </p:iterate>
                                  <p:childTnLst>
                                    <p:set>
                                      <p:cBhvr>
                                        <p:cTn id="34" fill="hold"/>
                                        <p:tgtEl>
                                          <p:spTgt spid="80">
                                            <p:txEl>
                                              <p:pRg st="2" end="2"/>
                                            </p:txEl>
                                          </p:spTgt>
                                        </p:tgtEl>
                                        <p:attrNameLst>
                                          <p:attrName>style.visibility</p:attrName>
                                        </p:attrNameLst>
                                      </p:cBhvr>
                                      <p:to>
                                        <p:strVal val="visible"/>
                                      </p:to>
                                    </p:set>
                                    <p:animEffect transition="in" filter="fade">
                                      <p:cBhvr>
                                        <p:cTn id="35" dur="1000"/>
                                        <p:tgtEl>
                                          <p:spTgt spid="80">
                                            <p:txEl>
                                              <p:pRg st="2" end="2"/>
                                            </p:txEl>
                                          </p:spTgt>
                                        </p:tgtEl>
                                      </p:cBhvr>
                                    </p:animEffect>
                                  </p:childTnLst>
                                </p:cTn>
                              </p:par>
                            </p:childTnLst>
                          </p:cTn>
                        </p:par>
                        <p:par>
                          <p:cTn id="36" fill="hold">
                            <p:stCondLst>
                              <p:cond delay="6000"/>
                            </p:stCondLst>
                            <p:childTnLst>
                              <p:par>
                                <p:cTn id="37" presetID="10" presetClass="entr" fill="hold" grpId="2" nodeType="afterEffect">
                                  <p:stCondLst>
                                    <p:cond delay="0"/>
                                  </p:stCondLst>
                                  <p:iterate>
                                    <p:tmAbs val="0"/>
                                  </p:iterate>
                                  <p:childTnLst>
                                    <p:set>
                                      <p:cBhvr>
                                        <p:cTn id="38" fill="hold"/>
                                        <p:tgtEl>
                                          <p:spTgt spid="80">
                                            <p:txEl>
                                              <p:pRg st="3" end="3"/>
                                            </p:txEl>
                                          </p:spTgt>
                                        </p:tgtEl>
                                        <p:attrNameLst>
                                          <p:attrName>style.visibility</p:attrName>
                                        </p:attrNameLst>
                                      </p:cBhvr>
                                      <p:to>
                                        <p:strVal val="visible"/>
                                      </p:to>
                                    </p:set>
                                    <p:animEffect transition="in" filter="fade">
                                      <p:cBhvr>
                                        <p:cTn id="39" dur="1000"/>
                                        <p:tgtEl>
                                          <p:spTgt spid="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advAuto="0"/>
      <p:bldP spid="80" grpId="2" build="p" bldLvl="5" animBg="1" advAuto="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 name="Shape 82"/>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83" name="Shape 83"/>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84" name="Shape 84"/>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85" name="Shape 85"/>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86" name="Shape 86"/>
          <p:cNvSpPr>
            <a:spLocks noGrp="1"/>
          </p:cNvSpPr>
          <p:nvPr>
            <p:ph type="title"/>
          </p:nvPr>
        </p:nvSpPr>
        <p:spPr>
          <a:prstGeom prst="rect">
            <a:avLst/>
          </a:prstGeom>
        </p:spPr>
        <p:txBody>
          <a:bodyPr/>
          <a:lstStyle/>
          <a:p>
            <a:r>
              <a:t>Student Learning Goals</a:t>
            </a:r>
          </a:p>
        </p:txBody>
      </p:sp>
      <p:sp>
        <p:nvSpPr>
          <p:cNvPr id="87" name="Shape 87"/>
          <p:cNvSpPr>
            <a:spLocks noGrp="1"/>
          </p:cNvSpPr>
          <p:nvPr>
            <p:ph type="body" idx="1"/>
          </p:nvPr>
        </p:nvSpPr>
        <p:spPr>
          <a:xfrm>
            <a:off x="0" y="2276475"/>
            <a:ext cx="13004799" cy="7477125"/>
          </a:xfrm>
          <a:prstGeom prst="rect">
            <a:avLst/>
          </a:prstGeom>
        </p:spPr>
        <p:txBody>
          <a:bodyPr/>
          <a:lstStyle/>
          <a:p>
            <a:pPr marL="487671" indent="-487671">
              <a:defRPr sz="4400">
                <a:solidFill>
                  <a:srgbClr val="0433FF"/>
                </a:solidFill>
                <a:uFill>
                  <a:solidFill>
                    <a:srgbClr val="0433FF"/>
                  </a:solidFill>
                </a:uFill>
                <a:latin typeface="Times"/>
                <a:ea typeface="Times"/>
                <a:cs typeface="Times"/>
                <a:sym typeface="Times"/>
              </a:defRPr>
            </a:pPr>
            <a:r>
              <a:rPr sz="6000" dirty="0">
                <a:solidFill>
                  <a:srgbClr val="000000"/>
                </a:solidFill>
              </a:rPr>
              <a:t>As a result of studying this topic students will be able to:</a:t>
            </a:r>
          </a:p>
          <a:p>
            <a:pPr marL="487671" indent="-487671">
              <a:defRPr sz="4400">
                <a:latin typeface="Times"/>
                <a:ea typeface="Times"/>
                <a:cs typeface="Times"/>
                <a:sym typeface="Times"/>
              </a:defRPr>
            </a:pPr>
            <a:r>
              <a:rPr sz="6000" dirty="0"/>
              <a:t>Sum 1 to n and n to m</a:t>
            </a:r>
          </a:p>
          <a:p>
            <a:pPr marL="487671" indent="-487671">
              <a:defRPr sz="4400">
                <a:latin typeface="Times"/>
                <a:ea typeface="Times"/>
                <a:cs typeface="Times"/>
                <a:sym typeface="Times"/>
              </a:defRPr>
            </a:pPr>
            <a:r>
              <a:rPr sz="6000" dirty="0"/>
              <a:t>See the limitations of number and the need for algebra</a:t>
            </a:r>
          </a:p>
          <a:p>
            <a:pPr marL="487671" indent="-487671">
              <a:defRPr sz="4400">
                <a:latin typeface="Times"/>
                <a:ea typeface="Times"/>
                <a:cs typeface="Times"/>
                <a:sym typeface="Times"/>
              </a:defRPr>
            </a:pPr>
            <a:r>
              <a:rPr sz="6000" dirty="0"/>
              <a:t>Approach problem solving using a variety of different methods.</a:t>
            </a:r>
          </a:p>
        </p:txBody>
      </p:sp>
    </p:spTree>
  </p:cSld>
  <p:clrMapOvr>
    <a:masterClrMapping/>
  </p:clrMapOvr>
  <mc:AlternateContent>
    <mc:Choice xmlns:mc="http://schemas.openxmlformats.org/markup-compatibility/2006" xmlns:p14="http://schemas.microsoft.com/office/powerpoint/2010/main" xmlns:p15="http://schemas.microsoft.com/office/powerpoint/2012/main" xmlns="" xmlns:p="http://schemas.openxmlformats.org/presentationml/2006/main" xmlns:r="http://schemas.openxmlformats.org/officeDocument/2006/relationships" xmlns:a="http://schemas.openxmlformats.org/drawingml/2006/main" Requires="p15">
      <p:transition xmlns:p14="http://schemas.microsoft.com/office/powerpoint/2010/main" spd="med" advClick="1" p14:dur="1000">
        <p15:prstTrans prst="peelOff" invX="1"/>
      </p:transition>
    </mc:Choice>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wip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87">
                                            <p:bg/>
                                          </p:spTgt>
                                        </p:tgtEl>
                                        <p:attrNameLst>
                                          <p:attrName>style.visibility</p:attrName>
                                        </p:attrNameLst>
                                      </p:cBhvr>
                                      <p:to>
                                        <p:strVal val="visible"/>
                                      </p:to>
                                    </p:set>
                                    <p:animEffect transition="in" filter="box(out)">
                                      <p:cBhvr>
                                        <p:cTn id="12" dur="1000"/>
                                        <p:tgtEl>
                                          <p:spTgt spid="87">
                                            <p:bg/>
                                          </p:spTgt>
                                        </p:tgtEl>
                                      </p:cBhvr>
                                    </p:animEffect>
                                  </p:childTnLst>
                                </p:cTn>
                              </p:par>
                              <p:par>
                                <p:cTn id="13" presetID="4" presetClass="entr" presetSubtype="32" fill="hold" grpId="2" nodeType="withEffect">
                                  <p:stCondLst>
                                    <p:cond delay="0"/>
                                  </p:stCondLst>
                                  <p:iterate>
                                    <p:tmAbs val="0"/>
                                  </p:iterate>
                                  <p:childTnLst>
                                    <p:set>
                                      <p:cBhvr>
                                        <p:cTn id="14" fill="hold"/>
                                        <p:tgtEl>
                                          <p:spTgt spid="87">
                                            <p:txEl>
                                              <p:pRg st="0" end="0"/>
                                            </p:txEl>
                                          </p:spTgt>
                                        </p:tgtEl>
                                        <p:attrNameLst>
                                          <p:attrName>style.visibility</p:attrName>
                                        </p:attrNameLst>
                                      </p:cBhvr>
                                      <p:to>
                                        <p:strVal val="visible"/>
                                      </p:to>
                                    </p:set>
                                    <p:animEffect transition="in" filter="box(out)">
                                      <p:cBhvr>
                                        <p:cTn id="15" dur="1000"/>
                                        <p:tgtEl>
                                          <p:spTgt spid="8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2" nodeType="clickEffect">
                                  <p:stCondLst>
                                    <p:cond delay="0"/>
                                  </p:stCondLst>
                                  <p:iterate>
                                    <p:tmAbs val="0"/>
                                  </p:iterate>
                                  <p:childTnLst>
                                    <p:set>
                                      <p:cBhvr>
                                        <p:cTn id="19" fill="hold"/>
                                        <p:tgtEl>
                                          <p:spTgt spid="87">
                                            <p:txEl>
                                              <p:pRg st="1" end="1"/>
                                            </p:txEl>
                                          </p:spTgt>
                                        </p:tgtEl>
                                        <p:attrNameLst>
                                          <p:attrName>style.visibility</p:attrName>
                                        </p:attrNameLst>
                                      </p:cBhvr>
                                      <p:to>
                                        <p:strVal val="visible"/>
                                      </p:to>
                                    </p:set>
                                    <p:animEffect transition="in" filter="box(out)">
                                      <p:cBhvr>
                                        <p:cTn id="20" dur="1000"/>
                                        <p:tgtEl>
                                          <p:spTgt spid="8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2" nodeType="clickEffect">
                                  <p:stCondLst>
                                    <p:cond delay="0"/>
                                  </p:stCondLst>
                                  <p:iterate>
                                    <p:tmAbs val="0"/>
                                  </p:iterate>
                                  <p:childTnLst>
                                    <p:set>
                                      <p:cBhvr>
                                        <p:cTn id="24" fill="hold"/>
                                        <p:tgtEl>
                                          <p:spTgt spid="87">
                                            <p:txEl>
                                              <p:pRg st="2" end="2"/>
                                            </p:txEl>
                                          </p:spTgt>
                                        </p:tgtEl>
                                        <p:attrNameLst>
                                          <p:attrName>style.visibility</p:attrName>
                                        </p:attrNameLst>
                                      </p:cBhvr>
                                      <p:to>
                                        <p:strVal val="visible"/>
                                      </p:to>
                                    </p:set>
                                    <p:animEffect transition="in" filter="box(out)">
                                      <p:cBhvr>
                                        <p:cTn id="25" dur="1000"/>
                                        <p:tgtEl>
                                          <p:spTgt spid="8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2" nodeType="clickEffect">
                                  <p:stCondLst>
                                    <p:cond delay="0"/>
                                  </p:stCondLst>
                                  <p:iterate>
                                    <p:tmAbs val="0"/>
                                  </p:iterate>
                                  <p:childTnLst>
                                    <p:set>
                                      <p:cBhvr>
                                        <p:cTn id="29" fill="hold"/>
                                        <p:tgtEl>
                                          <p:spTgt spid="87">
                                            <p:txEl>
                                              <p:pRg st="3" end="3"/>
                                            </p:txEl>
                                          </p:spTgt>
                                        </p:tgtEl>
                                        <p:attrNameLst>
                                          <p:attrName>style.visibility</p:attrName>
                                        </p:attrNameLst>
                                      </p:cBhvr>
                                      <p:to>
                                        <p:strVal val="visible"/>
                                      </p:to>
                                    </p:set>
                                    <p:animEffect transition="in" filter="box(out)">
                                      <p:cBhvr>
                                        <p:cTn id="30" dur="10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advAuto="0"/>
      <p:bldP spid="87" grpId="2" build="p" bldLvl="5" animBg="1" advAuto="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 name="Shape 89"/>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90" name="Shape 90"/>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91" name="Shape 91"/>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92" name="Shape 92"/>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93" name="Shape 93"/>
          <p:cNvSpPr>
            <a:spLocks noGrp="1"/>
          </p:cNvSpPr>
          <p:nvPr>
            <p:ph type="title"/>
          </p:nvPr>
        </p:nvSpPr>
        <p:spPr>
          <a:prstGeom prst="rect">
            <a:avLst/>
          </a:prstGeom>
        </p:spPr>
        <p:txBody>
          <a:bodyPr/>
          <a:lstStyle/>
          <a:p>
            <a:r>
              <a:t>Mathematics syllabus</a:t>
            </a:r>
          </a:p>
        </p:txBody>
      </p:sp>
      <p:sp>
        <p:nvSpPr>
          <p:cNvPr id="94" name="Shape 94"/>
          <p:cNvSpPr>
            <a:spLocks noGrp="1"/>
          </p:cNvSpPr>
          <p:nvPr>
            <p:ph type="body" idx="1"/>
          </p:nvPr>
        </p:nvSpPr>
        <p:spPr>
          <a:xfrm>
            <a:off x="0" y="2644553"/>
            <a:ext cx="12138025" cy="7109048"/>
          </a:xfrm>
          <a:prstGeom prst="rect">
            <a:avLst/>
          </a:prstGeom>
        </p:spPr>
        <p:txBody>
          <a:bodyPr/>
          <a:lstStyle/>
          <a:p>
            <a:pPr marL="1086049" indent="-435174"/>
            <a:r>
              <a:rPr dirty="0"/>
              <a:t>Strand 3.1-Number  </a:t>
            </a:r>
          </a:p>
          <a:p>
            <a:pPr marL="1086049" indent="-435174"/>
            <a:r>
              <a:rPr dirty="0"/>
              <a:t>Synthesis and problem-solving skills</a:t>
            </a:r>
          </a:p>
        </p:txBody>
      </p:sp>
      <p:sp>
        <p:nvSpPr>
          <p:cNvPr id="95" name="Shape 95"/>
          <p:cNvSpPr>
            <a:spLocks noGrp="1"/>
          </p:cNvSpPr>
          <p:nvPr>
            <p:ph type="sldNum" sz="quarter" idx="2"/>
          </p:nvPr>
        </p:nvSpPr>
        <p:spPr>
          <a:xfrm>
            <a:off x="2337112" y="9167813"/>
            <a:ext cx="308941" cy="520701"/>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6</a:t>
            </a:fld>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ip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93"/>
                                        </p:tgtEl>
                                        <p:attrNameLst>
                                          <p:attrName>style.visibility</p:attrName>
                                        </p:attrNameLst>
                                      </p:cBhvr>
                                      <p:to>
                                        <p:strVal val="visible"/>
                                      </p:to>
                                    </p:set>
                                    <p:anim calcmode="lin" valueType="num">
                                      <p:cBhvr>
                                        <p:cTn id="7" dur="2000" fill="hold"/>
                                        <p:tgtEl>
                                          <p:spTgt spid="93"/>
                                        </p:tgtEl>
                                        <p:attrNameLst>
                                          <p:attrName>ppt_x</p:attrName>
                                        </p:attrNameLst>
                                      </p:cBhvr>
                                      <p:tavLst>
                                        <p:tav tm="0">
                                          <p:val>
                                            <p:strVal val="#ppt_x"/>
                                          </p:val>
                                        </p:tav>
                                        <p:tav tm="100000">
                                          <p:val>
                                            <p:strVal val="#ppt_x"/>
                                          </p:val>
                                        </p:tav>
                                      </p:tavLst>
                                    </p:anim>
                                    <p:anim calcmode="lin" valueType="num">
                                      <p:cBhvr>
                                        <p:cTn id="8" dur="2000" fill="hold"/>
                                        <p:tgtEl>
                                          <p:spTgt spid="9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2" nodeType="clickEffect">
                                  <p:stCondLst>
                                    <p:cond delay="0"/>
                                  </p:stCondLst>
                                  <p:iterate>
                                    <p:tmAbs val="0"/>
                                  </p:iterate>
                                  <p:childTnLst>
                                    <p:set>
                                      <p:cBhvr>
                                        <p:cTn id="12" fill="hold"/>
                                        <p:tgtEl>
                                          <p:spTgt spid="94">
                                            <p:bg/>
                                          </p:spTgt>
                                        </p:tgtEl>
                                        <p:attrNameLst>
                                          <p:attrName>style.visibility</p:attrName>
                                        </p:attrNameLst>
                                      </p:cBhvr>
                                      <p:to>
                                        <p:strVal val="visible"/>
                                      </p:to>
                                    </p:set>
                                    <p:animEffect transition="in" filter="wipe(down)">
                                      <p:cBhvr>
                                        <p:cTn id="13" dur="2500"/>
                                        <p:tgtEl>
                                          <p:spTgt spid="94">
                                            <p:bg/>
                                          </p:spTgt>
                                        </p:tgtEl>
                                      </p:cBhvr>
                                    </p:animEffect>
                                  </p:childTnLst>
                                </p:cTn>
                              </p:par>
                              <p:par>
                                <p:cTn id="14" presetID="22" presetClass="entr" presetSubtype="4" fill="hold" grpId="2" nodeType="withEffect">
                                  <p:stCondLst>
                                    <p:cond delay="0"/>
                                  </p:stCondLst>
                                  <p:iterate>
                                    <p:tmAbs val="0"/>
                                  </p:iterate>
                                  <p:childTnLst>
                                    <p:set>
                                      <p:cBhvr>
                                        <p:cTn id="15" fill="hold"/>
                                        <p:tgtEl>
                                          <p:spTgt spid="94">
                                            <p:txEl>
                                              <p:pRg st="0" end="0"/>
                                            </p:txEl>
                                          </p:spTgt>
                                        </p:tgtEl>
                                        <p:attrNameLst>
                                          <p:attrName>style.visibility</p:attrName>
                                        </p:attrNameLst>
                                      </p:cBhvr>
                                      <p:to>
                                        <p:strVal val="visible"/>
                                      </p:to>
                                    </p:set>
                                    <p:animEffect transition="in" filter="wipe(down)">
                                      <p:cBhvr>
                                        <p:cTn id="16" dur="2500"/>
                                        <p:tgtEl>
                                          <p:spTgt spid="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2" nodeType="clickEffect">
                                  <p:stCondLst>
                                    <p:cond delay="0"/>
                                  </p:stCondLst>
                                  <p:iterate>
                                    <p:tmAbs val="0"/>
                                  </p:iterate>
                                  <p:childTnLst>
                                    <p:set>
                                      <p:cBhvr>
                                        <p:cTn id="20" fill="hold"/>
                                        <p:tgtEl>
                                          <p:spTgt spid="94">
                                            <p:txEl>
                                              <p:pRg st="1" end="1"/>
                                            </p:txEl>
                                          </p:spTgt>
                                        </p:tgtEl>
                                        <p:attrNameLst>
                                          <p:attrName>style.visibility</p:attrName>
                                        </p:attrNameLst>
                                      </p:cBhvr>
                                      <p:to>
                                        <p:strVal val="visible"/>
                                      </p:to>
                                    </p:set>
                                    <p:animEffect transition="in" filter="wipe(down)">
                                      <p:cBhvr>
                                        <p:cTn id="21" dur="2500"/>
                                        <p:tgtEl>
                                          <p:spTgt spid="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1" animBg="1" advAuto="0"/>
      <p:bldP spid="94" grpId="2" build="p" bldLvl="5" animBg="1" advAuto="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 name="2f0c1986baf6d0c40833012341c848e8-DoubleShutter-3rdPic-203x384.jpg"/>
          <p:cNvPicPr>
            <a:picLocks noChangeAspect="1"/>
          </p:cNvPicPr>
          <p:nvPr/>
        </p:nvPicPr>
        <p:blipFill>
          <a:blip r:embed="rId2">
            <a:extLst/>
          </a:blip>
          <a:stretch>
            <a:fillRect/>
          </a:stretch>
        </p:blipFill>
        <p:spPr>
          <a:xfrm>
            <a:off x="9512300" y="106362"/>
            <a:ext cx="3492500" cy="1846296"/>
          </a:xfrm>
          <a:prstGeom prst="rect">
            <a:avLst/>
          </a:prstGeom>
          <a:ln w="12700">
            <a:miter lim="400000"/>
          </a:ln>
        </p:spPr>
      </p:pic>
      <p:sp>
        <p:nvSpPr>
          <p:cNvPr id="98" name="Shape 98"/>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99" name="Shape 99"/>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00" name="Shape 100"/>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01" name="Shape 101"/>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02" name="Shape 102"/>
          <p:cNvSpPr>
            <a:spLocks noGrp="1"/>
          </p:cNvSpPr>
          <p:nvPr>
            <p:ph type="title"/>
          </p:nvPr>
        </p:nvSpPr>
        <p:spPr>
          <a:xfrm>
            <a:off x="1925637" y="4762"/>
            <a:ext cx="9971088" cy="2268538"/>
          </a:xfrm>
          <a:prstGeom prst="rect">
            <a:avLst/>
          </a:prstGeom>
        </p:spPr>
        <p:txBody>
          <a:bodyPr/>
          <a:lstStyle/>
          <a:p>
            <a:r>
              <a:rPr dirty="0"/>
              <a:t>Design of Lesson</a:t>
            </a:r>
          </a:p>
        </p:txBody>
      </p:sp>
      <p:sp>
        <p:nvSpPr>
          <p:cNvPr id="103" name="Shape 103"/>
          <p:cNvSpPr>
            <a:spLocks noGrp="1"/>
          </p:cNvSpPr>
          <p:nvPr>
            <p:ph type="body" idx="1"/>
          </p:nvPr>
        </p:nvSpPr>
        <p:spPr>
          <a:xfrm>
            <a:off x="1643064" y="1517652"/>
            <a:ext cx="11361736" cy="7639050"/>
          </a:xfrm>
          <a:prstGeom prst="rect">
            <a:avLst/>
          </a:prstGeom>
        </p:spPr>
        <p:txBody>
          <a:bodyPr/>
          <a:lstStyle/>
          <a:p>
            <a:pPr marL="487672" indent="-487672">
              <a:defRPr sz="2500"/>
            </a:pPr>
            <a:r>
              <a:rPr sz="3200" dirty="0"/>
              <a:t>The lesson is divided into three tasks</a:t>
            </a:r>
            <a:endParaRPr sz="3200" dirty="0">
              <a:latin typeface="Times New Roman"/>
              <a:ea typeface="Times New Roman"/>
              <a:cs typeface="Times New Roman"/>
              <a:sym typeface="Times New Roman"/>
            </a:endParaRPr>
          </a:p>
          <a:p>
            <a:pPr marL="487672" indent="-487672">
              <a:defRPr sz="2500"/>
            </a:pPr>
            <a:r>
              <a:rPr sz="3200" dirty="0">
                <a:latin typeface="Times New Roman"/>
                <a:ea typeface="Times New Roman"/>
                <a:cs typeface="Times New Roman"/>
                <a:sym typeface="Times New Roman"/>
              </a:rPr>
              <a:t>Task 1  - The students have to find as many ways as possible to sum the numbers 1 to 10. After the initial introduction they work away on their own for 15 to 20 mins</a:t>
            </a:r>
          </a:p>
          <a:p>
            <a:pPr marL="487672" indent="-487672">
              <a:defRPr sz="2500"/>
            </a:pPr>
            <a:r>
              <a:rPr sz="3200" dirty="0">
                <a:latin typeface="Times New Roman"/>
                <a:ea typeface="Times New Roman"/>
                <a:cs typeface="Times New Roman"/>
                <a:sym typeface="Times New Roman"/>
              </a:rPr>
              <a:t>During this time the teacher goes around the classroom looking at their work and picking students who have produced the anticipated responses.</a:t>
            </a:r>
          </a:p>
          <a:p>
            <a:pPr marL="487672" indent="-487672">
              <a:defRPr sz="2500"/>
            </a:pPr>
            <a:r>
              <a:rPr sz="3200" dirty="0">
                <a:latin typeface="Times New Roman"/>
                <a:ea typeface="Times New Roman"/>
                <a:cs typeface="Times New Roman"/>
                <a:sym typeface="Times New Roman"/>
              </a:rPr>
              <a:t>The class then regroups and the students come up to the board and show their workings on the board. The teachers goes from the more basic strategy to the more advanced. </a:t>
            </a:r>
          </a:p>
          <a:p>
            <a:pPr marL="487672" indent="-487672">
              <a:defRPr sz="2500"/>
            </a:pPr>
            <a:r>
              <a:rPr sz="3200" dirty="0">
                <a:latin typeface="Times New Roman"/>
                <a:ea typeface="Times New Roman"/>
                <a:cs typeface="Times New Roman"/>
                <a:sym typeface="Times New Roman"/>
              </a:rPr>
              <a:t>Task 2 - Sum the numbers 1 to 100, The students work on this individually for 10 mins. Again the responses are put on the board. </a:t>
            </a:r>
            <a:endParaRPr lang="en-GB" sz="3200" dirty="0" smtClean="0">
              <a:latin typeface="Times New Roman"/>
              <a:ea typeface="Times New Roman"/>
              <a:cs typeface="Times New Roman"/>
              <a:sym typeface="Times New Roman"/>
            </a:endParaRPr>
          </a:p>
          <a:p>
            <a:pPr marL="487672" indent="-487672">
              <a:defRPr sz="2500"/>
            </a:pPr>
            <a:r>
              <a:rPr sz="3200" dirty="0" smtClean="0">
                <a:latin typeface="Times New Roman"/>
                <a:ea typeface="Times New Roman"/>
                <a:cs typeface="Times New Roman"/>
                <a:sym typeface="Times New Roman"/>
              </a:rPr>
              <a:t>Task </a:t>
            </a:r>
            <a:r>
              <a:rPr sz="3200" dirty="0">
                <a:latin typeface="Times New Roman"/>
                <a:ea typeface="Times New Roman"/>
                <a:cs typeface="Times New Roman"/>
                <a:sym typeface="Times New Roman"/>
              </a:rPr>
              <a:t>3 - Sum the numbers 50 to 100.  - this could be a homework exercise.  </a:t>
            </a:r>
          </a:p>
        </p:txBody>
      </p:sp>
      <p:pic>
        <p:nvPicPr>
          <p:cNvPr id="104" name="url?sa=i&amp;rct=j&amp;q=&amp;esrc=s&amp;source=images&amp;cd=&amp;ved=0ahUKEwiisu_Vm_DLAhVEvQ8KHaX2ANwQjRwIBw&amp;url=http%3A%2F%2Fwww.edxeducation.png"/>
          <p:cNvPicPr>
            <a:picLocks noChangeAspect="1"/>
          </p:cNvPicPr>
          <p:nvPr/>
        </p:nvPicPr>
        <p:blipFill>
          <a:blip r:embed="rId3">
            <a:clrChange>
              <a:clrFrom>
                <a:srgbClr val="FFFFFF"/>
              </a:clrFrom>
              <a:clrTo>
                <a:srgbClr val="FFFFFF">
                  <a:alpha val="0"/>
                </a:srgbClr>
              </a:clrTo>
            </a:clrChange>
            <a:extLst/>
          </a:blip>
          <a:stretch>
            <a:fillRect/>
          </a:stretch>
        </p:blipFill>
        <p:spPr>
          <a:xfrm>
            <a:off x="0" y="7757120"/>
            <a:ext cx="2398988" cy="1756916"/>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ip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02"/>
                                        </p:tgtEl>
                                        <p:attrNameLst>
                                          <p:attrName>style.visibility</p:attrName>
                                        </p:attrNameLst>
                                      </p:cBhvr>
                                      <p:to>
                                        <p:strVal val="visible"/>
                                      </p:to>
                                    </p:set>
                                    <p:anim calcmode="lin" valueType="num">
                                      <p:cBhvr>
                                        <p:cTn id="7" dur="1000" fill="hold"/>
                                        <p:tgtEl>
                                          <p:spTgt spid="102"/>
                                        </p:tgtEl>
                                        <p:attrNameLst>
                                          <p:attrName>ppt_w</p:attrName>
                                        </p:attrNameLst>
                                      </p:cBhvr>
                                      <p:tavLst>
                                        <p:tav tm="0">
                                          <p:val>
                                            <p:strVal val="4*#ppt_w"/>
                                          </p:val>
                                        </p:tav>
                                        <p:tav tm="100000">
                                          <p:val>
                                            <p:strVal val="#ppt_w"/>
                                          </p:val>
                                        </p:tav>
                                      </p:tavLst>
                                    </p:anim>
                                    <p:anim calcmode="lin" valueType="num">
                                      <p:cBhvr>
                                        <p:cTn id="8" dur="1000" fill="hold"/>
                                        <p:tgtEl>
                                          <p:spTgt spid="10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103">
                                            <p:bg/>
                                          </p:spTgt>
                                        </p:tgtEl>
                                        <p:attrNameLst>
                                          <p:attrName>style.visibility</p:attrName>
                                        </p:attrNameLst>
                                      </p:cBhvr>
                                      <p:to>
                                        <p:strVal val="visible"/>
                                      </p:to>
                                    </p:set>
                                    <p:anim calcmode="lin" valueType="num">
                                      <p:cBhvr>
                                        <p:cTn id="13" dur="2000" fill="hold"/>
                                        <p:tgtEl>
                                          <p:spTgt spid="103">
                                            <p:bg/>
                                          </p:spTgt>
                                        </p:tgtEl>
                                        <p:attrNameLst>
                                          <p:attrName>ppt_x</p:attrName>
                                        </p:attrNameLst>
                                      </p:cBhvr>
                                      <p:tavLst>
                                        <p:tav tm="0">
                                          <p:val>
                                            <p:strVal val="#ppt_x"/>
                                          </p:val>
                                        </p:tav>
                                        <p:tav tm="100000">
                                          <p:val>
                                            <p:strVal val="#ppt_x"/>
                                          </p:val>
                                        </p:tav>
                                      </p:tavLst>
                                    </p:anim>
                                    <p:anim calcmode="lin" valueType="num">
                                      <p:cBhvr>
                                        <p:cTn id="14" dur="2000" fill="hold"/>
                                        <p:tgtEl>
                                          <p:spTgt spid="103">
                                            <p:bg/>
                                          </p:spTgt>
                                        </p:tgtEl>
                                        <p:attrNameLst>
                                          <p:attrName>ppt_y</p:attrName>
                                        </p:attrNameLst>
                                      </p:cBhvr>
                                      <p:tavLst>
                                        <p:tav tm="0">
                                          <p:val>
                                            <p:strVal val="0-#ppt_h/2"/>
                                          </p:val>
                                        </p:tav>
                                        <p:tav tm="100000">
                                          <p:val>
                                            <p:strVal val="#ppt_y"/>
                                          </p:val>
                                        </p:tav>
                                      </p:tavLst>
                                    </p:anim>
                                  </p:childTnLst>
                                </p:cTn>
                              </p:par>
                              <p:par>
                                <p:cTn id="15" presetID="2" presetClass="entr" presetSubtype="1" fill="hold" grpId="2" nodeType="withEffect">
                                  <p:stCondLst>
                                    <p:cond delay="0"/>
                                  </p:stCondLst>
                                  <p:iterate>
                                    <p:tmAbs val="0"/>
                                  </p:iterate>
                                  <p:childTnLst>
                                    <p:set>
                                      <p:cBhvr>
                                        <p:cTn id="16" fill="hold"/>
                                        <p:tgtEl>
                                          <p:spTgt spid="103">
                                            <p:txEl>
                                              <p:pRg st="0" end="0"/>
                                            </p:txEl>
                                          </p:spTgt>
                                        </p:tgtEl>
                                        <p:attrNameLst>
                                          <p:attrName>style.visibility</p:attrName>
                                        </p:attrNameLst>
                                      </p:cBhvr>
                                      <p:to>
                                        <p:strVal val="visible"/>
                                      </p:to>
                                    </p:set>
                                    <p:anim calcmode="lin" valueType="num">
                                      <p:cBhvr>
                                        <p:cTn id="17" dur="2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1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2" nodeType="clickEffect">
                                  <p:stCondLst>
                                    <p:cond delay="0"/>
                                  </p:stCondLst>
                                  <p:iterate>
                                    <p:tmAbs val="0"/>
                                  </p:iterate>
                                  <p:childTnLst>
                                    <p:set>
                                      <p:cBhvr>
                                        <p:cTn id="22" fill="hold"/>
                                        <p:tgtEl>
                                          <p:spTgt spid="103">
                                            <p:txEl>
                                              <p:pRg st="1" end="1"/>
                                            </p:txEl>
                                          </p:spTgt>
                                        </p:tgtEl>
                                        <p:attrNameLst>
                                          <p:attrName>style.visibility</p:attrName>
                                        </p:attrNameLst>
                                      </p:cBhvr>
                                      <p:to>
                                        <p:strVal val="visible"/>
                                      </p:to>
                                    </p:set>
                                    <p:anim calcmode="lin" valueType="num">
                                      <p:cBhvr>
                                        <p:cTn id="23" dur="2000" fill="hold"/>
                                        <p:tgtEl>
                                          <p:spTgt spid="103">
                                            <p:txEl>
                                              <p:pRg st="1" end="1"/>
                                            </p:txEl>
                                          </p:spTgt>
                                        </p:tgtEl>
                                        <p:attrNameLst>
                                          <p:attrName>ppt_x</p:attrName>
                                        </p:attrNameLst>
                                      </p:cBhvr>
                                      <p:tavLst>
                                        <p:tav tm="0">
                                          <p:val>
                                            <p:strVal val="#ppt_x"/>
                                          </p:val>
                                        </p:tav>
                                        <p:tav tm="100000">
                                          <p:val>
                                            <p:strVal val="#ppt_x"/>
                                          </p:val>
                                        </p:tav>
                                      </p:tavLst>
                                    </p:anim>
                                    <p:anim calcmode="lin" valueType="num">
                                      <p:cBhvr>
                                        <p:cTn id="24" dur="2000" fill="hold"/>
                                        <p:tgtEl>
                                          <p:spTgt spid="10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2" nodeType="clickEffect">
                                  <p:stCondLst>
                                    <p:cond delay="0"/>
                                  </p:stCondLst>
                                  <p:iterate>
                                    <p:tmAbs val="0"/>
                                  </p:iterate>
                                  <p:childTnLst>
                                    <p:set>
                                      <p:cBhvr>
                                        <p:cTn id="28" fill="hold"/>
                                        <p:tgtEl>
                                          <p:spTgt spid="103">
                                            <p:txEl>
                                              <p:pRg st="2" end="2"/>
                                            </p:txEl>
                                          </p:spTgt>
                                        </p:tgtEl>
                                        <p:attrNameLst>
                                          <p:attrName>style.visibility</p:attrName>
                                        </p:attrNameLst>
                                      </p:cBhvr>
                                      <p:to>
                                        <p:strVal val="visible"/>
                                      </p:to>
                                    </p:set>
                                    <p:anim calcmode="lin" valueType="num">
                                      <p:cBhvr>
                                        <p:cTn id="29" dur="2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10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2" nodeType="clickEffect">
                                  <p:stCondLst>
                                    <p:cond delay="0"/>
                                  </p:stCondLst>
                                  <p:iterate>
                                    <p:tmAbs val="0"/>
                                  </p:iterate>
                                  <p:childTnLst>
                                    <p:set>
                                      <p:cBhvr>
                                        <p:cTn id="34" fill="hold"/>
                                        <p:tgtEl>
                                          <p:spTgt spid="103">
                                            <p:txEl>
                                              <p:pRg st="3" end="3"/>
                                            </p:txEl>
                                          </p:spTgt>
                                        </p:tgtEl>
                                        <p:attrNameLst>
                                          <p:attrName>style.visibility</p:attrName>
                                        </p:attrNameLst>
                                      </p:cBhvr>
                                      <p:to>
                                        <p:strVal val="visible"/>
                                      </p:to>
                                    </p:set>
                                    <p:anim calcmode="lin" valueType="num">
                                      <p:cBhvr>
                                        <p:cTn id="35" dur="2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36" dur="2000" fill="hold"/>
                                        <p:tgtEl>
                                          <p:spTgt spid="10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2" nodeType="clickEffect">
                                  <p:stCondLst>
                                    <p:cond delay="0"/>
                                  </p:stCondLst>
                                  <p:iterate>
                                    <p:tmAbs val="0"/>
                                  </p:iterate>
                                  <p:childTnLst>
                                    <p:set>
                                      <p:cBhvr>
                                        <p:cTn id="40" fill="hold"/>
                                        <p:tgtEl>
                                          <p:spTgt spid="103">
                                            <p:txEl>
                                              <p:pRg st="4" end="4"/>
                                            </p:txEl>
                                          </p:spTgt>
                                        </p:tgtEl>
                                        <p:attrNameLst>
                                          <p:attrName>style.visibility</p:attrName>
                                        </p:attrNameLst>
                                      </p:cBhvr>
                                      <p:to>
                                        <p:strVal val="visible"/>
                                      </p:to>
                                    </p:set>
                                    <p:anim calcmode="lin" valueType="num">
                                      <p:cBhvr>
                                        <p:cTn id="41" dur="2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10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2" nodeType="clickEffect">
                                  <p:stCondLst>
                                    <p:cond delay="0"/>
                                  </p:stCondLst>
                                  <p:iterate>
                                    <p:tmAbs val="0"/>
                                  </p:iterate>
                                  <p:childTnLst>
                                    <p:set>
                                      <p:cBhvr>
                                        <p:cTn id="46" fill="hold"/>
                                        <p:tgtEl>
                                          <p:spTgt spid="103">
                                            <p:txEl>
                                              <p:pRg st="5" end="5"/>
                                            </p:txEl>
                                          </p:spTgt>
                                        </p:tgtEl>
                                        <p:attrNameLst>
                                          <p:attrName>style.visibility</p:attrName>
                                        </p:attrNameLst>
                                      </p:cBhvr>
                                      <p:to>
                                        <p:strVal val="visible"/>
                                      </p:to>
                                    </p:set>
                                    <p:anim calcmode="lin" valueType="num">
                                      <p:cBhvr>
                                        <p:cTn id="47" dur="2000" fill="hold"/>
                                        <p:tgtEl>
                                          <p:spTgt spid="10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10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3" nodeType="clickEffect">
                                  <p:stCondLst>
                                    <p:cond delay="0"/>
                                  </p:stCondLst>
                                  <p:iterate>
                                    <p:tmAbs val="0"/>
                                  </p:iterate>
                                  <p:childTnLst>
                                    <p:set>
                                      <p:cBhvr>
                                        <p:cTn id="52" fill="hold"/>
                                        <p:tgtEl>
                                          <p:spTgt spid="104"/>
                                        </p:tgtEl>
                                        <p:attrNameLst>
                                          <p:attrName>style.visibility</p:attrName>
                                        </p:attrNameLst>
                                      </p:cBhvr>
                                      <p:to>
                                        <p:strVal val="visible"/>
                                      </p:to>
                                    </p:set>
                                    <p:animEffect transition="in" filter="wipe(left)">
                                      <p:cBhvr>
                                        <p:cTn id="53" dur="1500"/>
                                        <p:tgtEl>
                                          <p:spTgt spid="10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4" nodeType="clickEffect">
                                  <p:stCondLst>
                                    <p:cond delay="0"/>
                                  </p:stCondLst>
                                  <p:iterate>
                                    <p:tmAbs val="0"/>
                                  </p:iterate>
                                  <p:childTnLst>
                                    <p:set>
                                      <p:cBhvr>
                                        <p:cTn id="57" fill="hold"/>
                                        <p:tgtEl>
                                          <p:spTgt spid="97"/>
                                        </p:tgtEl>
                                        <p:attrNameLst>
                                          <p:attrName>style.visibility</p:attrName>
                                        </p:attrNameLst>
                                      </p:cBhvr>
                                      <p:to>
                                        <p:strVal val="visible"/>
                                      </p:to>
                                    </p:set>
                                    <p:animEffect transition="in" filter="wipe(left)">
                                      <p:cBhvr>
                                        <p:cTn id="58"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4" animBg="1" advAuto="0"/>
      <p:bldP spid="102" grpId="1" animBg="1" advAuto="0"/>
      <p:bldP spid="103" grpId="2" build="p" bldLvl="5" animBg="1" advAuto="0"/>
      <p:bldP spid="104" grpId="3" animBg="1" advAuto="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 name="Shape 106"/>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07" name="Shape 107"/>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08" name="Shape 108"/>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09" name="Shape 109"/>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10" name="Shape 110"/>
          <p:cNvSpPr>
            <a:spLocks noGrp="1"/>
          </p:cNvSpPr>
          <p:nvPr>
            <p:ph type="title"/>
          </p:nvPr>
        </p:nvSpPr>
        <p:spPr>
          <a:prstGeom prst="rect">
            <a:avLst/>
          </a:prstGeom>
        </p:spPr>
        <p:txBody>
          <a:bodyPr/>
          <a:lstStyle/>
          <a:p>
            <a:r>
              <a:t>Steps of Lesson  - Timeline</a:t>
            </a:r>
          </a:p>
        </p:txBody>
      </p:sp>
      <p:sp>
        <p:nvSpPr>
          <p:cNvPr id="111" name="Shape 111"/>
          <p:cNvSpPr>
            <a:spLocks noGrp="1"/>
          </p:cNvSpPr>
          <p:nvPr>
            <p:ph type="body" idx="1"/>
          </p:nvPr>
        </p:nvSpPr>
        <p:spPr>
          <a:xfrm>
            <a:off x="1963737" y="2570163"/>
            <a:ext cx="9971088" cy="7043737"/>
          </a:xfrm>
          <a:prstGeom prst="rect">
            <a:avLst/>
          </a:prstGeom>
        </p:spPr>
        <p:txBody>
          <a:bodyPr/>
          <a:lstStyle/>
          <a:p>
            <a:pPr marL="1086049" indent="-435174"/>
            <a:endParaRPr/>
          </a:p>
        </p:txBody>
      </p:sp>
      <p:sp>
        <p:nvSpPr>
          <p:cNvPr id="112" name="Shape 112"/>
          <p:cNvSpPr>
            <a:spLocks noGrp="1"/>
          </p:cNvSpPr>
          <p:nvPr>
            <p:ph type="sldNum" sz="quarter" idx="2"/>
          </p:nvPr>
        </p:nvSpPr>
        <p:spPr>
          <a:xfrm>
            <a:off x="2854445" y="9015413"/>
            <a:ext cx="468073" cy="520701"/>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8</a:t>
            </a:fld>
            <a:endParaRPr/>
          </a:p>
        </p:txBody>
      </p:sp>
      <p:graphicFrame>
        <p:nvGraphicFramePr>
          <p:cNvPr id="113" name="Table 11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92141154"/>
              </p:ext>
            </p:extLst>
          </p:nvPr>
        </p:nvGraphicFramePr>
        <p:xfrm>
          <a:off x="1897944" y="2342445"/>
          <a:ext cx="10121900" cy="7302498"/>
        </p:xfrm>
        <a:graphic>
          <a:graphicData uri="http://schemas.openxmlformats.org/drawingml/2006/table">
            <a:tbl>
              <a:tblPr bandRow="1">
                <a:tableStyleId>{8F44A2F1-9E1F-4B54-A3A2-5F16C0AD49E2}</a:tableStyleId>
              </a:tblPr>
              <a:tblGrid>
                <a:gridCol w="7213018"/>
                <a:gridCol w="2908882"/>
              </a:tblGrid>
              <a:tr h="1043214">
                <a:tc>
                  <a:txBody>
                    <a:bodyPr/>
                    <a:lstStyle/>
                    <a:p>
                      <a:pPr algn="l" defTabSz="650229">
                        <a:tabLst>
                          <a:tab pos="914400" algn="l"/>
                        </a:tabLst>
                        <a:defRPr sz="1800">
                          <a:uFillTx/>
                        </a:defRPr>
                      </a:pPr>
                      <a:r>
                        <a:rPr sz="2600" b="1" dirty="0">
                          <a:solidFill>
                            <a:schemeClr val="bg2">
                              <a:lumMod val="50000"/>
                            </a:schemeClr>
                          </a:solidFill>
                          <a:uFill>
                            <a:solidFill>
                              <a:srgbClr val="FFFFFF"/>
                            </a:solidFill>
                          </a:uFill>
                          <a:latin typeface="+mj-lt"/>
                          <a:ea typeface="+mj-ea"/>
                          <a:cs typeface="+mj-cs"/>
                          <a:sym typeface="Arial"/>
                        </a:rPr>
                        <a:t>Introduction - Explaining task 1</a:t>
                      </a:r>
                    </a:p>
                  </a:txBody>
                  <a:tcPr marL="50800" marR="50800" marT="50800" marB="50800" anchor="ctr" horzOverflow="overflow">
                    <a:solidFill>
                      <a:srgbClr val="A8D5D6"/>
                    </a:solidFill>
                  </a:tcPr>
                </a:tc>
                <a:tc>
                  <a:txBody>
                    <a:bodyPr/>
                    <a:lstStyle/>
                    <a:p>
                      <a:pPr algn="l" defTabSz="650229">
                        <a:tabLst>
                          <a:tab pos="914400" algn="l"/>
                        </a:tabLst>
                        <a:defRPr sz="1800">
                          <a:uFillTx/>
                        </a:defRPr>
                      </a:pPr>
                      <a:r>
                        <a:rPr sz="2600" b="1">
                          <a:solidFill>
                            <a:schemeClr val="bg2">
                              <a:lumMod val="50000"/>
                            </a:schemeClr>
                          </a:solidFill>
                          <a:uFill>
                            <a:solidFill>
                              <a:srgbClr val="FFFFFF"/>
                            </a:solidFill>
                          </a:uFill>
                          <a:latin typeface="+mj-lt"/>
                          <a:ea typeface="+mj-ea"/>
                          <a:cs typeface="+mj-cs"/>
                          <a:sym typeface="Arial"/>
                        </a:rPr>
                        <a:t>5 mins</a:t>
                      </a:r>
                    </a:p>
                  </a:txBody>
                  <a:tcPr marL="50800" marR="50800" marT="50800" marB="50800" anchor="ctr" horzOverflow="overflow">
                    <a:solidFill>
                      <a:srgbClr val="A8D5D6"/>
                    </a:solidFill>
                  </a:tcPr>
                </a:tc>
              </a:tr>
              <a:tr h="1043214">
                <a:tc>
                  <a:txBody>
                    <a:bodyPr/>
                    <a:lstStyle/>
                    <a:p>
                      <a:pPr algn="l" defTabSz="650229">
                        <a:tabLst>
                          <a:tab pos="914400" algn="l"/>
                        </a:tabLst>
                        <a:defRPr sz="1800">
                          <a:uFillTx/>
                        </a:defRPr>
                      </a:pPr>
                      <a:r>
                        <a:rPr sz="2600" b="1" dirty="0">
                          <a:solidFill>
                            <a:schemeClr val="bg2">
                              <a:lumMod val="50000"/>
                            </a:schemeClr>
                          </a:solidFill>
                          <a:uFill>
                            <a:solidFill>
                              <a:srgbClr val="407979"/>
                            </a:solidFill>
                          </a:uFill>
                          <a:latin typeface="+mj-lt"/>
                          <a:ea typeface="+mj-ea"/>
                          <a:cs typeface="+mj-cs"/>
                          <a:sym typeface="Arial"/>
                        </a:rPr>
                        <a:t>Task 1 - Sum up the numbers 1 to 10 in as many ways as you can</a:t>
                      </a:r>
                    </a:p>
                  </a:txBody>
                  <a:tcPr marL="50800" marR="50800" marT="50800" marB="50800" anchor="ctr" horzOverflow="overflow">
                    <a:solidFill>
                      <a:srgbClr val="F7FBFB"/>
                    </a:solidFill>
                  </a:tcPr>
                </a:tc>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15 - 20 mins</a:t>
                      </a:r>
                    </a:p>
                  </a:txBody>
                  <a:tcPr marL="50800" marR="50800" marT="50800" marB="50800" anchor="ctr" horzOverflow="overflow">
                    <a:solidFill>
                      <a:srgbClr val="F7FBFB"/>
                    </a:solidFill>
                  </a:tcPr>
                </a:tc>
              </a:tr>
              <a:tr h="1043214">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Board work </a:t>
                      </a:r>
                    </a:p>
                  </a:txBody>
                  <a:tcPr marL="50800" marR="50800" marT="50800" marB="50800" anchor="ctr" horzOverflow="overflow">
                    <a:solidFill>
                      <a:srgbClr val="EEF6F7"/>
                    </a:solidFill>
                  </a:tcPr>
                </a:tc>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15 - 20 mins</a:t>
                      </a:r>
                    </a:p>
                  </a:txBody>
                  <a:tcPr marL="50800" marR="50800" marT="50800" marB="50800" anchor="ctr" horzOverflow="overflow">
                    <a:solidFill>
                      <a:srgbClr val="EEF6F7"/>
                    </a:solidFill>
                  </a:tcPr>
                </a:tc>
              </a:tr>
              <a:tr h="1043214">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Task 2 - Sum up the numbers 1 to 100 in as many ways as you can</a:t>
                      </a:r>
                    </a:p>
                  </a:txBody>
                  <a:tcPr marL="50800" marR="50800" marT="50800" marB="50800" anchor="ctr" horzOverflow="overflow">
                    <a:solidFill>
                      <a:srgbClr val="F7FBFB"/>
                    </a:solidFill>
                  </a:tcPr>
                </a:tc>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10 - 15mins</a:t>
                      </a:r>
                    </a:p>
                  </a:txBody>
                  <a:tcPr marL="50800" marR="50800" marT="50800" marB="50800" anchor="ctr" horzOverflow="overflow">
                    <a:solidFill>
                      <a:srgbClr val="F7FBFB"/>
                    </a:solidFill>
                  </a:tcPr>
                </a:tc>
              </a:tr>
              <a:tr h="1043214">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Board work </a:t>
                      </a:r>
                    </a:p>
                  </a:txBody>
                  <a:tcPr marL="50800" marR="50800" marT="50800" marB="50800" anchor="ctr" horzOverflow="overflow">
                    <a:solidFill>
                      <a:srgbClr val="EEF6F7"/>
                    </a:solidFill>
                  </a:tcPr>
                </a:tc>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10 - 15mins</a:t>
                      </a:r>
                    </a:p>
                  </a:txBody>
                  <a:tcPr marL="50800" marR="50800" marT="50800" marB="50800" anchor="ctr" horzOverflow="overflow">
                    <a:solidFill>
                      <a:srgbClr val="EEF6F7"/>
                    </a:solidFill>
                  </a:tcPr>
                </a:tc>
              </a:tr>
              <a:tr h="1043214">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Task 3 - Sum 51 to 100</a:t>
                      </a:r>
                    </a:p>
                  </a:txBody>
                  <a:tcPr marL="50800" marR="50800" marT="50800" marB="50800" anchor="ctr" horzOverflow="overflow">
                    <a:solidFill>
                      <a:srgbClr val="F7FBFB"/>
                    </a:solidFill>
                  </a:tcPr>
                </a:tc>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5 mins</a:t>
                      </a:r>
                    </a:p>
                  </a:txBody>
                  <a:tcPr marL="50800" marR="50800" marT="50800" marB="50800" anchor="ctr" horzOverflow="overflow">
                    <a:solidFill>
                      <a:srgbClr val="F7FBFB"/>
                    </a:solidFill>
                  </a:tcPr>
                </a:tc>
              </a:tr>
              <a:tr h="1043214">
                <a:tc>
                  <a:txBody>
                    <a:bodyPr/>
                    <a:lstStyle/>
                    <a:p>
                      <a:pPr algn="l" defTabSz="650229">
                        <a:tabLst>
                          <a:tab pos="914400" algn="l"/>
                        </a:tabLst>
                        <a:defRPr sz="1800">
                          <a:uFillTx/>
                        </a:defRPr>
                      </a:pPr>
                      <a:r>
                        <a:rPr sz="2600" b="1">
                          <a:solidFill>
                            <a:schemeClr val="bg2">
                              <a:lumMod val="50000"/>
                            </a:schemeClr>
                          </a:solidFill>
                          <a:uFill>
                            <a:solidFill>
                              <a:srgbClr val="407979"/>
                            </a:solidFill>
                          </a:uFill>
                          <a:latin typeface="+mj-lt"/>
                          <a:ea typeface="+mj-ea"/>
                          <a:cs typeface="+mj-cs"/>
                          <a:sym typeface="Arial"/>
                        </a:rPr>
                        <a:t>Board work </a:t>
                      </a:r>
                    </a:p>
                  </a:txBody>
                  <a:tcPr marL="50800" marR="50800" marT="50800" marB="50800" anchor="ctr" horzOverflow="overflow">
                    <a:solidFill>
                      <a:srgbClr val="EEF6F7"/>
                    </a:solidFill>
                  </a:tcPr>
                </a:tc>
                <a:tc>
                  <a:txBody>
                    <a:bodyPr/>
                    <a:lstStyle/>
                    <a:p>
                      <a:pPr algn="l" defTabSz="650229">
                        <a:tabLst>
                          <a:tab pos="914400" algn="l"/>
                        </a:tabLst>
                        <a:defRPr sz="1800">
                          <a:uFillTx/>
                        </a:defRPr>
                      </a:pPr>
                      <a:r>
                        <a:rPr sz="2600" b="1" dirty="0">
                          <a:solidFill>
                            <a:schemeClr val="bg2">
                              <a:lumMod val="50000"/>
                            </a:schemeClr>
                          </a:solidFill>
                          <a:uFill>
                            <a:solidFill>
                              <a:srgbClr val="407979"/>
                            </a:solidFill>
                          </a:uFill>
                          <a:latin typeface="+mj-lt"/>
                          <a:ea typeface="+mj-ea"/>
                          <a:cs typeface="+mj-cs"/>
                          <a:sym typeface="Arial"/>
                        </a:rPr>
                        <a:t>5 mins</a:t>
                      </a:r>
                    </a:p>
                  </a:txBody>
                  <a:tcPr marL="50800" marR="50800" marT="50800" marB="50800" anchor="ctr" horzOverflow="overflow">
                    <a:solidFill>
                      <a:srgbClr val="EEF6F7"/>
                    </a:solidFill>
                  </a:tcPr>
                </a:tc>
              </a:tr>
            </a:tbl>
          </a:graphicData>
        </a:graphic>
      </p:graphicFrame>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p:checke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10"/>
                                        </p:tgtEl>
                                        <p:attrNameLst>
                                          <p:attrName>style.visibility</p:attrName>
                                        </p:attrNameLst>
                                      </p:cBhvr>
                                      <p:to>
                                        <p:strVal val="visible"/>
                                      </p:to>
                                    </p:set>
                                    <p:anim calcmode="lin" valueType="num">
                                      <p:cBhvr>
                                        <p:cTn id="7" dur="1000" fill="hold"/>
                                        <p:tgtEl>
                                          <p:spTgt spid="110"/>
                                        </p:tgtEl>
                                        <p:attrNameLst>
                                          <p:attrName>ppt_x</p:attrName>
                                        </p:attrNameLst>
                                      </p:cBhvr>
                                      <p:tavLst>
                                        <p:tav tm="0">
                                          <p:val>
                                            <p:strVal val="#ppt_x"/>
                                          </p:val>
                                        </p:tav>
                                        <p:tav tm="100000">
                                          <p:val>
                                            <p:strVal val="#ppt_x"/>
                                          </p:val>
                                        </p:tav>
                                      </p:tavLst>
                                    </p:anim>
                                    <p:anim calcmode="lin" valueType="num">
                                      <p:cBhvr>
                                        <p:cTn id="8" dur="1000" fill="hold"/>
                                        <p:tgtEl>
                                          <p:spTgt spid="1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113"/>
                                        </p:tgtEl>
                                        <p:attrNameLst>
                                          <p:attrName>style.visibility</p:attrName>
                                        </p:attrNameLst>
                                      </p:cBhvr>
                                      <p:to>
                                        <p:strVal val="visible"/>
                                      </p:to>
                                    </p:set>
                                    <p:animEffect transition="in" filter="wipe(left)">
                                      <p:cBhvr>
                                        <p:cTn id="13" dur="1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animBg="1" advAuto="0"/>
      <p:bldP spid="113" grpId="2" advAuto="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 name="Shape 115"/>
          <p:cNvSpPr/>
          <p:nvPr/>
        </p:nvSpPr>
        <p:spPr>
          <a:xfrm flipV="1">
            <a:off x="1951038" y="433389"/>
            <a:ext cx="1" cy="1843086"/>
          </a:xfrm>
          <a:prstGeom prst="line">
            <a:avLst/>
          </a:prstGeom>
          <a:ln w="38100">
            <a:solidFill>
              <a:srgbClr val="000000"/>
            </a:solidFill>
          </a:ln>
        </p:spPr>
        <p:txBody>
          <a:bodyPr lIns="0" tIns="0" rIns="0" bIns="0"/>
          <a:lstStyle/>
          <a:p>
            <a:pPr algn="l" defTabSz="457200">
              <a:buClrTx/>
              <a:buFontTx/>
              <a:defRPr sz="1200">
                <a:solidFill>
                  <a:srgbClr val="000000"/>
                </a:solidFill>
                <a:uFillTx/>
                <a:latin typeface="Helvetica"/>
                <a:ea typeface="Helvetica"/>
                <a:cs typeface="Helvetica"/>
                <a:sym typeface="Helvetica"/>
              </a:defRPr>
            </a:pPr>
            <a:endParaRPr/>
          </a:p>
        </p:txBody>
      </p:sp>
      <p:sp>
        <p:nvSpPr>
          <p:cNvPr id="116" name="Shape 116"/>
          <p:cNvSpPr/>
          <p:nvPr/>
        </p:nvSpPr>
        <p:spPr>
          <a:xfrm>
            <a:off x="217488" y="1192212"/>
            <a:ext cx="323851" cy="325439"/>
          </a:xfrm>
          <a:prstGeom prst="ellipse">
            <a:avLst/>
          </a:prstGeom>
          <a:solidFill>
            <a:srgbClr val="407979"/>
          </a:solidFill>
        </p:spPr>
        <p:txBody>
          <a:bodyPr lIns="0" tIns="0" rIns="0" bIns="0"/>
          <a:lstStyle/>
          <a:p>
            <a:pPr>
              <a:buClrTx/>
              <a:buFontTx/>
            </a:pPr>
            <a:endParaRPr/>
          </a:p>
        </p:txBody>
      </p:sp>
      <p:sp>
        <p:nvSpPr>
          <p:cNvPr id="117" name="Shape 117"/>
          <p:cNvSpPr/>
          <p:nvPr/>
        </p:nvSpPr>
        <p:spPr>
          <a:xfrm>
            <a:off x="768350" y="1192212"/>
            <a:ext cx="323850" cy="325439"/>
          </a:xfrm>
          <a:prstGeom prst="ellipse">
            <a:avLst/>
          </a:prstGeom>
          <a:solidFill>
            <a:srgbClr val="A8D5D6"/>
          </a:solidFill>
        </p:spPr>
        <p:txBody>
          <a:bodyPr lIns="0" tIns="0" rIns="0" bIns="0"/>
          <a:lstStyle/>
          <a:p>
            <a:pPr>
              <a:buClrTx/>
              <a:buFontTx/>
            </a:pPr>
            <a:endParaRPr/>
          </a:p>
        </p:txBody>
      </p:sp>
      <p:sp>
        <p:nvSpPr>
          <p:cNvPr id="118" name="Shape 118"/>
          <p:cNvSpPr/>
          <p:nvPr/>
        </p:nvSpPr>
        <p:spPr>
          <a:xfrm>
            <a:off x="1319212" y="1192212"/>
            <a:ext cx="323851" cy="325439"/>
          </a:xfrm>
          <a:prstGeom prst="ellipse">
            <a:avLst/>
          </a:prstGeom>
          <a:solidFill>
            <a:srgbClr val="D6D6D6"/>
          </a:solidFill>
        </p:spPr>
        <p:txBody>
          <a:bodyPr lIns="0" tIns="0" rIns="0" bIns="0"/>
          <a:lstStyle/>
          <a:p>
            <a:pPr>
              <a:buClrTx/>
              <a:buFontTx/>
            </a:pPr>
            <a:endParaRPr/>
          </a:p>
        </p:txBody>
      </p:sp>
      <p:sp>
        <p:nvSpPr>
          <p:cNvPr id="119" name="Shape 119"/>
          <p:cNvSpPr>
            <a:spLocks noGrp="1"/>
          </p:cNvSpPr>
          <p:nvPr>
            <p:ph type="title"/>
          </p:nvPr>
        </p:nvSpPr>
        <p:spPr>
          <a:prstGeom prst="rect">
            <a:avLst/>
          </a:prstGeom>
        </p:spPr>
        <p:txBody>
          <a:bodyPr/>
          <a:lstStyle/>
          <a:p>
            <a:r>
              <a:t>Preparation for lesson </a:t>
            </a:r>
          </a:p>
        </p:txBody>
      </p:sp>
      <p:sp>
        <p:nvSpPr>
          <p:cNvPr id="120" name="Shape 120"/>
          <p:cNvSpPr>
            <a:spLocks noGrp="1"/>
          </p:cNvSpPr>
          <p:nvPr>
            <p:ph type="body" idx="1"/>
          </p:nvPr>
        </p:nvSpPr>
        <p:spPr>
          <a:xfrm>
            <a:off x="0" y="2276475"/>
            <a:ext cx="13004800" cy="7477125"/>
          </a:xfrm>
          <a:prstGeom prst="rect">
            <a:avLst/>
          </a:prstGeom>
        </p:spPr>
        <p:txBody>
          <a:bodyPr/>
          <a:lstStyle/>
          <a:p>
            <a:pPr marL="1086049" indent="-435174"/>
            <a:r>
              <a:rPr sz="5400" dirty="0"/>
              <a:t>Martina Scully gave the lesson </a:t>
            </a:r>
          </a:p>
          <a:p>
            <a:pPr marL="1086049" indent="-435174"/>
            <a:r>
              <a:rPr sz="5400" dirty="0"/>
              <a:t>She had the anticipated answers for each task written on card and had magnets to attach to the boards. </a:t>
            </a:r>
          </a:p>
          <a:p>
            <a:pPr marL="1086049" indent="-435174"/>
            <a:r>
              <a:rPr sz="5400" dirty="0"/>
              <a:t>All materials were distributed around the classroom before the lesson.</a:t>
            </a:r>
          </a:p>
          <a:p>
            <a:pPr marL="1086049" indent="-435174"/>
            <a:r>
              <a:rPr sz="5400" dirty="0"/>
              <a:t>The class was arranged in a semicircle. </a:t>
            </a:r>
          </a:p>
        </p:txBody>
      </p:sp>
      <p:sp>
        <p:nvSpPr>
          <p:cNvPr id="121" name="Shape 121"/>
          <p:cNvSpPr>
            <a:spLocks noGrp="1"/>
          </p:cNvSpPr>
          <p:nvPr>
            <p:ph type="sldNum" sz="quarter" idx="2"/>
          </p:nvPr>
        </p:nvSpPr>
        <p:spPr>
          <a:xfrm>
            <a:off x="2854445" y="9015413"/>
            <a:ext cx="468073" cy="520701"/>
          </a:xfrm>
          <a:prstGeom prst="rect">
            <a:avLst/>
          </a:prstGeom>
          <a:extLst>
            <a:ext uri="{C572A759-6A51-4108-AA02-DFA0A04FC94B}">
              <ma14:wrappingTextBoxFlag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9</a:t>
            </a:fld>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ip dir="l"/>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19"/>
                                        </p:tgtEl>
                                        <p:attrNameLst>
                                          <p:attrName>style.visibility</p:attrName>
                                        </p:attrNameLst>
                                      </p:cBhvr>
                                      <p:to>
                                        <p:strVal val="visible"/>
                                      </p:to>
                                    </p:set>
                                    <p:animEffect transition="in" filter="wipe(left)">
                                      <p:cBhvr>
                                        <p:cTn id="7" dur="1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type="lt">
                                    <p:tmAbs val="100"/>
                                  </p:iterate>
                                  <p:childTnLst>
                                    <p:set>
                                      <p:cBhvr>
                                        <p:cTn id="11" fill="hold"/>
                                        <p:tgtEl>
                                          <p:spTgt spid="120">
                                            <p:bg/>
                                          </p:spTgt>
                                        </p:tgtEl>
                                        <p:attrNameLst>
                                          <p:attrName>style.visibility</p:attrName>
                                        </p:attrNameLst>
                                      </p:cBhvr>
                                      <p:to>
                                        <p:strVal val="visible"/>
                                      </p:to>
                                    </p:set>
                                  </p:childTnLst>
                                </p:cTn>
                              </p:par>
                              <p:par>
                                <p:cTn id="12" presetID="1" presetClass="entr" presetSubtype="0" fill="hold" grpId="2" nodeType="withEffect">
                                  <p:stCondLst>
                                    <p:cond delay="0"/>
                                  </p:stCondLst>
                                  <p:iterate type="lt">
                                    <p:tmAbs val="100"/>
                                  </p:iterate>
                                  <p:childTnLst>
                                    <p:set>
                                      <p:cBhvr>
                                        <p:cTn id="13" fill="hold"/>
                                        <p:tgtEl>
                                          <p:spTgt spid="12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type="lt">
                                    <p:tmAbs val="100"/>
                                  </p:iterate>
                                  <p:childTnLst>
                                    <p:set>
                                      <p:cBhvr>
                                        <p:cTn id="17" fill="hold"/>
                                        <p:tgtEl>
                                          <p:spTgt spid="12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2" nodeType="clickEffect">
                                  <p:stCondLst>
                                    <p:cond delay="0"/>
                                  </p:stCondLst>
                                  <p:iterate type="lt">
                                    <p:tmAbs val="100"/>
                                  </p:iterate>
                                  <p:childTnLst>
                                    <p:set>
                                      <p:cBhvr>
                                        <p:cTn id="21" fill="hold"/>
                                        <p:tgtEl>
                                          <p:spTgt spid="12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2" nodeType="clickEffect">
                                  <p:stCondLst>
                                    <p:cond delay="0"/>
                                  </p:stCondLst>
                                  <p:iterate type="lt">
                                    <p:tmAbs val="100"/>
                                  </p:iterate>
                                  <p:childTnLst>
                                    <p:set>
                                      <p:cBhvr>
                                        <p:cTn id="25" fill="hold"/>
                                        <p:tgtEl>
                                          <p:spTgt spid="1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animBg="1" advAuto="0"/>
      <p:bldP spid="120" grpId="2" build="p" bldLvl="5" animBg="1" advAuto="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412e875afbf8f129ee77db0e3f95574513f5b78"/>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104" rtl="0" fontAlgn="auto" latinLnBrk="0" hangingPunct="0">
          <a:lnSpc>
            <a:spcPct val="100000"/>
          </a:lnSpc>
          <a:spcBef>
            <a:spcPts val="0"/>
          </a:spcBef>
          <a:spcAft>
            <a:spcPts val="0"/>
          </a:spcAft>
          <a:buClr>
            <a:srgbClr val="FFFFFF"/>
          </a:buClr>
          <a:buSzTx/>
          <a:buFont typeface="Avenir Book"/>
          <a:buNone/>
          <a:tabLst/>
          <a:defRPr kumimoji="0" sz="4300" b="0" i="0" u="none" strike="noStrike" cap="none" spc="0" normalizeH="0" baseline="0">
            <a:ln>
              <a:noFill/>
            </a:ln>
            <a:solidFill>
              <a:srgbClr val="FFFFFF"/>
            </a:solidFill>
            <a:effectLst/>
            <a:uFill>
              <a:solidFill>
                <a:srgbClr val="FFFFFF"/>
              </a:solidFill>
            </a:uFill>
            <a:latin typeface="Chalkduster"/>
            <a:ea typeface="Chalkduster"/>
            <a:cs typeface="Chalkduster"/>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1108</Words>
  <Application>Microsoft Macintosh PowerPoint</Application>
  <PresentationFormat>Custom</PresentationFormat>
  <Paragraphs>116</Paragraphs>
  <Slides>28</Slides>
  <Notes>0</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White</vt:lpstr>
      <vt:lpstr>Reflections on Practice</vt:lpstr>
      <vt:lpstr>Title of Lesson </vt:lpstr>
      <vt:lpstr>Slide 3</vt:lpstr>
      <vt:lpstr>Details</vt:lpstr>
      <vt:lpstr>Student Learning Goals</vt:lpstr>
      <vt:lpstr>Mathematics syllabus</vt:lpstr>
      <vt:lpstr>Design of Lesson</vt:lpstr>
      <vt:lpstr>Steps of Lesson  - Timeline</vt:lpstr>
      <vt:lpstr>Preparation for lesson </vt:lpstr>
      <vt:lpstr>Anticipated Responses</vt:lpstr>
      <vt:lpstr>Post lesson work for students</vt:lpstr>
      <vt:lpstr>Materials</vt:lpstr>
      <vt:lpstr>Board Plan</vt:lpstr>
      <vt:lpstr>Plan for Peer Observation</vt:lpstr>
      <vt:lpstr>Findings</vt:lpstr>
      <vt:lpstr>Slide 16</vt:lpstr>
      <vt:lpstr>Slide 17</vt:lpstr>
      <vt:lpstr>Slide 18</vt:lpstr>
      <vt:lpstr>Task 2 was tackled much better by the students</vt:lpstr>
      <vt:lpstr>Homework </vt:lpstr>
      <vt:lpstr>Findings/Student Learning</vt:lpstr>
      <vt:lpstr>Slide 22</vt:lpstr>
      <vt:lpstr>Repeat Lesson</vt:lpstr>
      <vt:lpstr>Slide 24</vt:lpstr>
      <vt:lpstr>Slide 25</vt:lpstr>
      <vt:lpstr>Recommendations</vt:lpstr>
      <vt:lpstr>Any 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Practice</dc:title>
  <dc:creator>Peggy Lynch</dc:creator>
  <cp:lastModifiedBy>Anne Brosnan</cp:lastModifiedBy>
  <cp:revision>4</cp:revision>
  <dcterms:created xsi:type="dcterms:W3CDTF">2016-04-07T18:54:28Z</dcterms:created>
  <dcterms:modified xsi:type="dcterms:W3CDTF">2016-04-07T18:54:39Z</dcterms:modified>
</cp:coreProperties>
</file>