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Default Extension="fntdata" ContentType="application/x-fontdata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82" r:id="rId1"/>
    <p:sldMasterId id="2147483684" r:id="rId2"/>
    <p:sldMasterId id="2147483696" r:id="rId3"/>
  </p:sldMasterIdLst>
  <p:notesMasterIdLst>
    <p:notesMasterId r:id="rId32"/>
  </p:notesMasterIdLst>
  <p:sldIdLst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</p:sldIdLst>
  <p:sldSz cx="13004800" cy="9753600"/>
  <p:notesSz cx="6858000" cy="9144000"/>
  <p:embeddedFontLst>
    <p:embeddedFont>
      <p:font typeface="Short Stack"/>
      <p:regular r:id="rId33"/>
    </p:embeddedFont>
    <p:embeddedFont>
      <p:font typeface="Arial Unicode MS"/>
      <p:regular r:id="rId34"/>
    </p:embeddedFont>
    <p:embeddedFont>
      <p:font typeface="Bradley Hand ITC"/>
      <p:regular r:id="rId35"/>
    </p:embeddedFont>
    <p:embeddedFont>
      <p:font typeface="Tahoma"/>
      <p:regular r:id="rId36"/>
      <p:bold r:id="rId37"/>
    </p:embeddedFont>
    <p:embeddedFont>
      <p:font typeface="Calibri"/>
      <p:regular r:id="rId38"/>
      <p:bold r:id="rId39"/>
      <p:italic r:id="rId40"/>
      <p:boldItalic r:id="rId41"/>
    </p:embeddedFont>
    <p:embeddedFont>
      <p:font typeface="Microsoft YaHei"/>
      <p:regular r:id="rId42"/>
      <p:bold r:id="rId43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3F87A364-080A-484D-B1EF-114CA70686DC}">
  <a:tblStyle styleId="{3F87A364-080A-484D-B1EF-114CA70686D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24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font" Target="fonts/font1.fntdata"/><Relationship Id="rId34" Type="http://schemas.openxmlformats.org/officeDocument/2006/relationships/font" Target="fonts/font2.fntdata"/><Relationship Id="rId35" Type="http://schemas.openxmlformats.org/officeDocument/2006/relationships/font" Target="fonts/font3.fntdata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font" Target="fonts/font5.fntdata"/><Relationship Id="rId38" Type="http://schemas.openxmlformats.org/officeDocument/2006/relationships/font" Target="fonts/font6.fntdata"/><Relationship Id="rId39" Type="http://schemas.openxmlformats.org/officeDocument/2006/relationships/font" Target="fonts/font7.fntdata"/><Relationship Id="rId40" Type="http://schemas.openxmlformats.org/officeDocument/2006/relationships/font" Target="fonts/font8.fntdata"/><Relationship Id="rId41" Type="http://schemas.openxmlformats.org/officeDocument/2006/relationships/font" Target="fonts/font9.fntdata"/><Relationship Id="rId42" Type="http://schemas.openxmlformats.org/officeDocument/2006/relationships/font" Target="fonts/font10.fntdata"/><Relationship Id="rId43" Type="http://schemas.openxmlformats.org/officeDocument/2006/relationships/font" Target="fonts/font11.fntdata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-1265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105" marR="0" lvl="2" indent="-1260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658" marR="0" lvl="3" indent="-12558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213" marR="0" lvl="4" indent="-1251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1514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3139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156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9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168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0657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01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287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267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964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481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914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3793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3357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5194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860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9845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0136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038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00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11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763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984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270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13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019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640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296228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1748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12712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5398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571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599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4979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5232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5485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4226718" y="650082"/>
            <a:ext cx="5851525" cy="99710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296228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1748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12712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5398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571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599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4979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5232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5485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 rot="5400000">
            <a:off x="6746240" y="3169919"/>
            <a:ext cx="8290560" cy="2492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 rot="5400000">
            <a:off x="1652693" y="785706"/>
            <a:ext cx="8290560" cy="726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296228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1748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12712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5398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571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599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4979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5232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5485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625602" y="1597027"/>
            <a:ext cx="9753603" cy="3395660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625602" y="5122861"/>
            <a:ext cx="9753603" cy="2354259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AD5A-E877-4711-83A6-1084068DA716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FFFB-24BE-4562-91BC-36493FCD3DDD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882766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5859D-7625-41F8-B705-8E77D72BC366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3494E-32FF-4160-A8C1-615B2623ED7F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91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87416" y="2432047"/>
            <a:ext cx="11217273" cy="405605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87416" y="6527801"/>
            <a:ext cx="11217273" cy="2133596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4663-D18A-4418-A7A2-A6B3F276ADA1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CC98-2C18-47A7-8266-032046EDBDB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545373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50879" y="2276471"/>
            <a:ext cx="5775322" cy="6435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578595" y="2276471"/>
            <a:ext cx="5775322" cy="64357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C255-F824-468F-9E20-BFF46CB538B5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81704-689A-46D9-A089-04E3785597FA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88082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519114"/>
            <a:ext cx="11217273" cy="18859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5353" y="2390771"/>
            <a:ext cx="5502273" cy="1171575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95353" y="3562346"/>
            <a:ext cx="5502273" cy="52403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583359" y="2390771"/>
            <a:ext cx="5529257" cy="1171575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583359" y="3562346"/>
            <a:ext cx="5529257" cy="52403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6BAE-C7EA-44A2-B9FA-30659929EDDD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8754-30F1-42D7-92A7-D34ADC85ECD2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472455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793C-CE59-486C-A1BA-67D1C738D243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C064D-4242-4652-BA27-FB2FCC43314F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287978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9FCC7-DEDA-4DDE-BCBD-734F8110A1B7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FC23B-EA88-4D88-B838-8106BBF1CDDF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265745"/>
      </p:ext>
    </p:extLst>
  </p:cSld>
  <p:clrMapOvr>
    <a:masterClrMapping/>
  </p:clrMapOvr>
  <p:transition spd="slow"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650879"/>
            <a:ext cx="4194179" cy="227489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529267" y="1404939"/>
            <a:ext cx="6583359" cy="69310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95353" y="2925759"/>
            <a:ext cx="4194179" cy="5421313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7EBB-EC1C-40A5-9367-69FBD1E18239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22D2-6154-4FD3-B0DA-8B45CA4DBBB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3263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hape 97"/>
          <p:cNvCxnSpPr/>
          <p:nvPr/>
        </p:nvCxnSpPr>
        <p:spPr>
          <a:xfrm>
            <a:off x="2709863" y="1733550"/>
            <a:ext cx="0" cy="2925763"/>
          </a:xfrm>
          <a:prstGeom prst="straightConnector1">
            <a:avLst/>
          </a:prstGeom>
          <a:noFill/>
          <a:ln w="349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Shape 98"/>
          <p:cNvSpPr/>
          <p:nvPr/>
        </p:nvSpPr>
        <p:spPr>
          <a:xfrm>
            <a:off x="231775" y="2990850"/>
            <a:ext cx="495299" cy="49529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052512" y="2994025"/>
            <a:ext cx="496886" cy="4937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1873250" y="2994025"/>
            <a:ext cx="495299" cy="4937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ctrTitle"/>
          </p:nvPr>
        </p:nvSpPr>
        <p:spPr>
          <a:xfrm>
            <a:off x="3034453" y="1950719"/>
            <a:ext cx="9211732" cy="2492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1"/>
          </p:nvPr>
        </p:nvSpPr>
        <p:spPr>
          <a:xfrm>
            <a:off x="3034453" y="5310292"/>
            <a:ext cx="9211732" cy="28177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1748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12712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5398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571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599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4979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5232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5485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10079038" y="8886825"/>
            <a:ext cx="2166936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5418137" y="8886825"/>
            <a:ext cx="4117975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143250" y="8886825"/>
            <a:ext cx="1733549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95353" y="650879"/>
            <a:ext cx="4194179" cy="227489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529267" y="1404939"/>
            <a:ext cx="6583359" cy="6931023"/>
          </a:xfrm>
        </p:spPr>
        <p:txBody>
          <a:bodyPr/>
          <a:lstStyle>
            <a:lvl1pPr>
              <a:buNone/>
              <a:defRPr lang="en-IE" sz="3200"/>
            </a:lvl1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95353" y="2925759"/>
            <a:ext cx="4194179" cy="5421313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5761-4187-4E7E-9243-809623C25B8C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7AF0-6BA9-4FAD-8E7E-94FD71690FA1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87002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D02A-D061-4F1F-826E-E3584E28ACF7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34AB-15AB-4E46-9D0F-43B00C1E2E0B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8762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428158" y="390521"/>
            <a:ext cx="2925759" cy="832167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50879" y="390521"/>
            <a:ext cx="8624885" cy="832167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402E2-FFA1-4E63-9DDD-1913A73526B4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75D58-E5D0-4F7F-BE4D-B5F1AFC9DAAA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41796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52690C-DCB4-49CA-82ED-0290F10C3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0469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E2E051-A455-472B-881E-B4C4F7BED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51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B59777-AB9D-43B8-8900-078D84534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0476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99D556-CDDD-4F41-B7F9-D2ED28863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136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05935A-3232-4212-A7A7-DBA0161C68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961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1FB19-ACB7-4E70-A431-0C09BF4AD4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4990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51C5A3-65B1-4328-9F44-4EF1FFA3DB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3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027290" y="4133992"/>
            <a:ext cx="11054080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0230" marR="0" lvl="1" indent="-2529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00460" marR="0" lvl="2" indent="-5059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50690" marR="0" lvl="3" indent="-759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0919" marR="0" lvl="4" indent="-1011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51149" marR="0" lvl="5" indent="-1264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01379" marR="0" lvl="6" indent="-247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51609" marR="0" lvl="7" indent="-500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201839" marR="0" lvl="8" indent="-753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0CD812-9501-4FBC-AC20-68F90C490E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083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596423-0DE3-471D-94AC-09C3F2CF4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50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01F46B-48CC-4420-9FD3-6955A9F938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7455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081EB3-8125-4699-9E01-7D10BFE4A4BD}" type="datetimeFigureOut">
              <a:rPr lang="en-GB"/>
              <a:pPr>
                <a:defRPr/>
              </a:pPr>
              <a:t>4/7/16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B484C3-83F4-4786-9FFC-F2C9E10CF5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1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167466" y="2709333"/>
            <a:ext cx="4876799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30956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46062" algn="l" rtl="0"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50812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6668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69863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72663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62493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65024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67554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7261013" y="2709333"/>
            <a:ext cx="4876799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30956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46062" algn="l" rtl="0">
              <a:spcBef>
                <a:spcPts val="6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50812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66688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69863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72663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62493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65024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67554" algn="l" rtl="0"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50239" y="2183272"/>
            <a:ext cx="5746044" cy="90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0230" marR="0" lvl="1" indent="-2529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00460" marR="0" lvl="2" indent="-505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50690" marR="0" lvl="3" indent="-759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0919" marR="0" lvl="4" indent="-10118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51149" marR="0" lvl="5" indent="-12649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01379" marR="0" lvl="6" indent="-2478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51609" marR="0" lvl="7" indent="-5008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201839" marR="0" lvl="8" indent="-7539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650239" y="3093155"/>
            <a:ext cx="5746044" cy="5619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336233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74638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63512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85738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88913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91713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81543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84074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86604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6606259" y="2183272"/>
            <a:ext cx="5748301" cy="90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0230" marR="0" lvl="1" indent="-2529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00460" marR="0" lvl="2" indent="-505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50690" marR="0" lvl="3" indent="-759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0919" marR="0" lvl="4" indent="-10118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51149" marR="0" lvl="5" indent="-12649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01379" marR="0" lvl="6" indent="-2478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51609" marR="0" lvl="7" indent="-5008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201839" marR="0" lvl="8" indent="-7539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6606259" y="3093155"/>
            <a:ext cx="5748301" cy="5619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336233" algn="l" rtl="0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74638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63512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85738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88913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91713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81543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84074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86604" algn="l" rtl="0">
              <a:spcBef>
                <a:spcPts val="4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50241" y="388337"/>
            <a:ext cx="4278489" cy="165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084516" y="388338"/>
            <a:ext cx="7270043" cy="8324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282892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4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1748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12712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5398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571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599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4979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5232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5485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650241" y="2041032"/>
            <a:ext cx="4278489" cy="667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0230" marR="0" lvl="1" indent="-2529" algn="l" rtl="0"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00460" marR="0" lvl="2" indent="-5059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50690" marR="0" lvl="3" indent="-759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0919" marR="0" lvl="4" indent="-10118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51149" marR="0" lvl="5" indent="-12649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01379" marR="0" lvl="6" indent="-2478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51609" marR="0" lvl="7" indent="-5008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201839" marR="0" lvl="8" indent="-7539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2549032" y="6827520"/>
            <a:ext cx="7802880" cy="8060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2"/>
          </p:nvPr>
        </p:nvSpPr>
        <p:spPr>
          <a:xfrm>
            <a:off x="2549032" y="871501"/>
            <a:ext cx="7802880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4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0230" marR="0" lvl="1" indent="-2529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00460" marR="0" lvl="2" indent="-5059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50690" marR="0" lvl="3" indent="-759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0919" marR="0" lvl="4" indent="-10118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51149" marR="0" lvl="5" indent="-12649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01379" marR="0" lvl="6" indent="-2478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51609" marR="0" lvl="7" indent="-5008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201839" marR="0" lvl="8" indent="-7539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549032" y="7633546"/>
            <a:ext cx="7802880" cy="1144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50230" marR="0" lvl="1" indent="-2529" algn="l" rtl="0"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00460" marR="0" lvl="2" indent="-5059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50690" marR="0" lvl="3" indent="-759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00919" marR="0" lvl="4" indent="-10118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51149" marR="0" lvl="5" indent="-12649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01379" marR="0" lvl="6" indent="-2478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51609" marR="0" lvl="7" indent="-5008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201839" marR="0" lvl="8" indent="-7539" algn="l" rtl="0">
              <a:spcBef>
                <a:spcPts val="26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50230" marR="0" lvl="5" indent="-252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300460" marR="0" lvl="6" indent="-5059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950690" marR="0" lvl="7" indent="-7590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600919" marR="0" lvl="8" indent="-10118" algn="l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363" marR="0" lvl="0" indent="-296228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55688" marR="0" lvl="1" indent="-217487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24013" marR="0" lvl="2" indent="-112712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74888" marR="0" lvl="3" indent="-153988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925763" marR="0" lvl="4" indent="-1571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576264" marR="0" lvl="5" indent="-15996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26494" marR="0" lvl="6" indent="-149793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724" marR="0" lvl="7" indent="-15232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526954" marR="0" lvl="8" indent="-154854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659312" y="8886825"/>
            <a:ext cx="4119561" cy="64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>
                <a:solidFill>
                  <a:srgbClr val="33666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Shape 86"/>
          <p:cNvCxnSpPr/>
          <p:nvPr/>
        </p:nvCxnSpPr>
        <p:spPr>
          <a:xfrm rot="10800000">
            <a:off x="1951038" y="433387"/>
            <a:ext cx="0" cy="1843087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87"/>
          <p:cNvSpPr/>
          <p:nvPr/>
        </p:nvSpPr>
        <p:spPr>
          <a:xfrm>
            <a:off x="217487" y="1192212"/>
            <a:ext cx="323850" cy="32543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68350" y="1192212"/>
            <a:ext cx="323850" cy="3254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319212" y="1192212"/>
            <a:ext cx="323850" cy="3254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33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"/>
          <p:cNvSpPr txBox="1"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4" tIns="44997" rIns="90004" bIns="4499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the title text formatClick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26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91448792-4BB9-415E-B884-25EAA5F19C06}" type="datetime1">
              <a:rPr lang="en-US"/>
              <a:pPr>
                <a:defRPr/>
              </a:pPr>
              <a:t>4/7/16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7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600">
                <a:solidFill>
                  <a:srgbClr val="000000"/>
                </a:solidFill>
                <a:ea typeface="Arial Unicode MS" panose="020B0604020202020204" pitchFamily="34" charset="-128"/>
                <a:cs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C5500-D479-46BB-84CB-4FB9D5E832D5}" type="slidenum">
              <a:rPr lang="en-IE" altLang="en-US" kern="120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E" altLang="en-US" kern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7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63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6300">
          <a:solidFill>
            <a:srgbClr val="000000"/>
          </a:solidFill>
          <a:latin typeface="Calibri" pitchFamily="34" charset="0"/>
          <a:ea typeface="Chalkduster"/>
          <a:cs typeface="Chalkduster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1pPr>
      <a:lvl2pPr marL="742950" lvl="1" indent="-285750" algn="l" rtl="0" eaLnBrk="0" fontAlgn="base" hangingPunct="0">
        <a:spcBef>
          <a:spcPct val="0"/>
        </a:spcBef>
        <a:spcAft>
          <a:spcPts val="1413"/>
        </a:spcAft>
        <a:buSzPct val="75000"/>
        <a:buFont typeface="StarSymbol"/>
        <a:buChar char="–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2pPr>
      <a:lvl3pPr marL="1143000" lvl="2" indent="-2286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3pPr>
      <a:lvl4pPr marL="1600200" lvl="3" indent="-228600" algn="l" rtl="0" eaLnBrk="0" fontAlgn="base" hangingPunct="0">
        <a:spcBef>
          <a:spcPct val="0"/>
        </a:spcBef>
        <a:spcAft>
          <a:spcPts val="1413"/>
        </a:spcAft>
        <a:buSzPct val="75000"/>
        <a:buFont typeface="StarSymbol"/>
        <a:buChar char="–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4pPr>
      <a:lvl5pPr marL="2057400" lvl="4" indent="-22860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en-US" sz="4600" kern="1200">
          <a:solidFill>
            <a:srgbClr val="000000"/>
          </a:solidFill>
          <a:latin typeface="Calibri" pitchFamily="18"/>
          <a:ea typeface="Chalkduster" pitchFamily="2"/>
          <a:cs typeface="Chalkduster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6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Chalkduster" pitchFamily="2"/>
          <a:cs typeface="Chalkduster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6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Chalkduster" pitchFamily="2"/>
          <a:cs typeface="Chalkduster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6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Chalkduster" pitchFamily="2"/>
          <a:cs typeface="Chalkduster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46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Chalkduster" pitchFamily="2"/>
          <a:cs typeface="Chalkduster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 defTabSz="457105" eaLnBrk="1">
              <a:defRPr sz="1700" smtClean="0">
                <a:solidFill>
                  <a:prstClr val="black">
                    <a:tint val="75000"/>
                  </a:prstClr>
                </a:solidFill>
                <a:latin typeface="Chalkduster" charset="0"/>
                <a:sym typeface="Chalkduster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081EB3-8125-4699-9E01-7D10BFE4A4BD}" type="datetimeFigureOut">
              <a:rPr lang="en-GB" kern="1200">
                <a:ea typeface="+mn-ea"/>
                <a:cs typeface="+mn-cs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4/7/16</a:t>
            </a:fld>
            <a:endParaRPr lang="en-GB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 defTabSz="457105" eaLnBrk="1">
              <a:defRPr sz="1700">
                <a:solidFill>
                  <a:prstClr val="black">
                    <a:tint val="75000"/>
                  </a:prstClr>
                </a:solidFill>
                <a:latin typeface="Chalkduster" charset="0"/>
                <a:sym typeface="Chalkduster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 defTabSz="457105" eaLnBrk="1">
              <a:defRPr sz="1700" smtClean="0">
                <a:solidFill>
                  <a:prstClr val="black">
                    <a:tint val="75000"/>
                  </a:prstClr>
                </a:solidFill>
                <a:latin typeface="Chalkduster" charset="0"/>
                <a:sym typeface="Chalkduster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14D2E3-687C-4EEF-8961-092565BD7D32}" type="slidenum">
              <a:rPr lang="en-GB" kern="1200">
                <a:ea typeface="+mn-ea"/>
                <a:cs typeface="+mn-cs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102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1300163" rtl="0" fontAlgn="base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2pPr>
      <a:lvl3pPr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3pPr>
      <a:lvl4pPr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4pPr>
      <a:lvl5pPr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87363" indent="-487363" algn="l" defTabSz="13001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404813" algn="l" defTabSz="13001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13" indent="-323850" algn="l" defTabSz="13001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ChangeArrowheads="1"/>
          </p:cNvSpPr>
          <p:nvPr>
            <p:ph type="title"/>
          </p:nvPr>
        </p:nvSpPr>
        <p:spPr>
          <a:xfrm>
            <a:off x="531813" y="3508375"/>
            <a:ext cx="12091987" cy="2736850"/>
          </a:xfrm>
        </p:spPr>
        <p:txBody>
          <a:bodyPr/>
          <a:lstStyle/>
          <a:p>
            <a:pPr eaLnBrk="1"/>
            <a:r>
              <a:rPr altLang="en-US" sz="8000" i="1" dirty="0" smtClean="0">
                <a:latin typeface="Calibri" panose="020F0502020204030204" pitchFamily="34" charset="0"/>
                <a:ea typeface="Chalkduster"/>
                <a:cs typeface="Arial" panose="020B0604020202020204" pitchFamily="34" charset="0"/>
              </a:rPr>
              <a:t>Reflections on Practice</a:t>
            </a:r>
          </a:p>
        </p:txBody>
      </p:sp>
      <p:pic>
        <p:nvPicPr>
          <p:cNvPr id="17411" name="Picture 4" descr="tile_blackboard_gre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305050"/>
            <a:ext cx="25558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6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3755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762000" y="196850"/>
            <a:ext cx="115347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0600" b="1" i="1" kern="1200" smtClean="0">
                <a:solidFill>
                  <a:srgbClr val="44546A"/>
                </a:solidFill>
                <a:latin typeface="Bradley Hand ITC" panose="03070402050302030203" pitchFamily="66" charset="0"/>
                <a:ea typeface="+mn-ea"/>
                <a:cs typeface="+mn-cs"/>
              </a:rPr>
              <a:t>Maths Counts 2016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004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of Lesson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Prepared 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Problem/Context</a:t>
            </a: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Designed and photocopied place mats on A3</a:t>
            </a: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Designed Whiteboard layout</a:t>
            </a: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Agreed flow of lesson and timing</a:t>
            </a: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Produced </a:t>
            </a:r>
            <a:r>
              <a:rPr lang="en-US" sz="32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expected results and printed these results on A3</a:t>
            </a: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Designed record sheet in line with expected results</a:t>
            </a: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Produced list of question types to </a:t>
            </a:r>
            <a:r>
              <a:rPr lang="en-US" sz="3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students responses and feedback in detail</a:t>
            </a: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invited to display their solutions on whiteboard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88" y="6677000"/>
            <a:ext cx="2160240" cy="209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of Lesson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were not set homework but were told to reflect on the process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Suggest how it might have been improved.. Materials, </a:t>
            </a:r>
            <a:r>
              <a:rPr lang="en-US" sz="43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PowerPoint,</a:t>
            </a: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3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GeoGebra</a:t>
            </a:r>
            <a:endParaRPr lang="en-US"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Extra clarity needed in 5 </a:t>
            </a:r>
            <a:r>
              <a:rPr lang="en-US" sz="43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minute  </a:t>
            </a:r>
            <a:endParaRPr lang="en-US"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“</a:t>
            </a:r>
            <a:r>
              <a:rPr lang="en-US" sz="32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would have made their task easier?”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Designed and photocopied place mats on A3</a:t>
            </a:r>
          </a:p>
          <a:p>
            <a:pPr marL="487671" marR="0" lvl="0" indent="-487671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Designed and photocopied graph paper on A3</a:t>
            </a:r>
          </a:p>
          <a:p>
            <a:pPr marL="487671" marR="0" lvl="0" indent="-487671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Produced </a:t>
            </a: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expected results and printed these results on A3</a:t>
            </a:r>
          </a:p>
          <a:p>
            <a:pPr marL="487671" marR="0" lvl="0" indent="-487671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GeoGebra 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 for Peer Observation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Record of result types R1 to R7</a:t>
            </a:r>
          </a:p>
          <a:p>
            <a:pPr marL="1055997" marR="0" lvl="1" indent="-497196" algn="l" rtl="0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33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R1: </a:t>
            </a:r>
            <a:r>
              <a:rPr lang="en-US" sz="3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Trial and improvement</a:t>
            </a:r>
          </a:p>
          <a:p>
            <a:pPr marL="1055997" marR="0" lvl="1" indent="-497196" algn="l" rtl="0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3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R2: Visual inclination</a:t>
            </a:r>
          </a:p>
          <a:p>
            <a:pPr marL="1055997" marR="0" lvl="1" indent="-497196" algn="l" rtl="0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3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R3: Ordered list/table</a:t>
            </a:r>
          </a:p>
          <a:p>
            <a:pPr marL="1055997" marR="0" lvl="1" indent="-497196" algn="l" rtl="0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3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R4: Graph from table</a:t>
            </a:r>
          </a:p>
          <a:p>
            <a:pPr marL="1055997" marR="0" lvl="1" indent="-497196" algn="l" rtl="0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3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R5: Algebraic expression</a:t>
            </a:r>
          </a:p>
          <a:p>
            <a:pPr marL="1055997" marR="0" lvl="1" indent="-497196" algn="l" rtl="0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3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R6: Graph from algebra</a:t>
            </a:r>
          </a:p>
          <a:p>
            <a:pPr marL="1055997" marR="0" lvl="1" indent="-497196" algn="l" rtl="0"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3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R7: Quadratic Function/Rule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R1 to R3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9894" y="2030366"/>
            <a:ext cx="4542505" cy="320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896" y="5380855"/>
            <a:ext cx="4104456" cy="3046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0946" y="2140496"/>
            <a:ext cx="6233852" cy="524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R4 to R7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l="1662"/>
          <a:stretch/>
        </p:blipFill>
        <p:spPr>
          <a:xfrm>
            <a:off x="2037903" y="2212503"/>
            <a:ext cx="4261031" cy="331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8464" y="2068488"/>
            <a:ext cx="4968089" cy="33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7824" y="5452864"/>
            <a:ext cx="4957690" cy="374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0471" y="5452864"/>
            <a:ext cx="5112136" cy="374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 for Peer Observation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to work independently but were seated in pairs, 3’s and 4’s to observe each others progress and discuss methods  </a:t>
            </a:r>
          </a:p>
          <a:p>
            <a:pPr marL="487671" marR="0" lvl="0" indent="-48767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brought their solutions to whiteboard for </a:t>
            </a:r>
            <a:r>
              <a:rPr lang="en-US" sz="36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display. </a:t>
            </a:r>
            <a:r>
              <a:rPr lang="en-US" sz="3600" dirty="0" smtClean="0"/>
              <a:t>T</a:t>
            </a:r>
            <a:r>
              <a:rPr lang="en-US" sz="36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hey </a:t>
            </a:r>
            <a:r>
              <a:rPr lang="en-US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presented their solutions to </a:t>
            </a:r>
            <a:r>
              <a:rPr lang="en-US" sz="36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class.</a:t>
            </a:r>
            <a:endParaRPr lang="en-US" sz="3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7671" marR="0" lvl="0" indent="-48767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Teacher quizzed student and students commented on solution and compared solution to their own and offered comment/suggestions and questions</a:t>
            </a:r>
          </a:p>
          <a:p>
            <a:pPr marL="487671" marR="0" lvl="0" indent="-487671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3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Geometric </a:t>
            </a: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 solutions dominated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Expected more number/ type explorations/solutions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Very few tables tried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 students delved into algebra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Trigonometry appeared as a method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411697" y="2114321"/>
            <a:ext cx="4679999" cy="349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583040" y="1996481"/>
            <a:ext cx="4679999" cy="349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7943" y="5812903"/>
            <a:ext cx="4679999" cy="349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82520" y="5884912"/>
            <a:ext cx="4679999" cy="349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541960" y="2284511"/>
            <a:ext cx="9359999" cy="699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2469951" y="271462"/>
            <a:ext cx="9668073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Structured Problem Solving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 the minimum combined area possible by sizing two rectangles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200" y="5020816"/>
            <a:ext cx="4714874" cy="42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Findings/Student Learning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enjoyed this lesson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Difficulty around movement of lamp post and </a:t>
            </a:r>
            <a:r>
              <a:rPr lang="en-US" sz="43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visualising</a:t>
            </a: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3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en-US" sz="4300" b="0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..GeoGebra</a:t>
            </a:r>
            <a:endParaRPr lang="en-US"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Applying more higher level type </a:t>
            </a:r>
            <a:r>
              <a:rPr lang="en-US" sz="43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solutions..getting</a:t>
            </a: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a rule in algebra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Resizing of rectangles and movement /changes in sides of smaller rectangles</a:t>
            </a: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44551"/>
            <a:ext cx="2158110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668887"/>
            <a:ext cx="2133566" cy="2505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Findings/Student Learning</a:t>
            </a:r>
          </a:p>
        </p:txBody>
      </p:sp>
      <p:graphicFrame>
        <p:nvGraphicFramePr>
          <p:cNvPr id="380" name="Shape 380"/>
          <p:cNvGraphicFramePr/>
          <p:nvPr/>
        </p:nvGraphicFramePr>
        <p:xfrm>
          <a:off x="2109913" y="2356516"/>
          <a:ext cx="9072975" cy="6696725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BFFBFB"/>
                    </a:gs>
                    <a:gs pos="35000">
                      <a:srgbClr val="D2FCFC"/>
                    </a:gs>
                    <a:gs pos="100000">
                      <a:srgbClr val="ECFEFE"/>
                    </a:gs>
                  </a:gsLst>
                  <a:lin ang="16200000" scaled="0"/>
                </a:gradFill>
                <a:tableStyleId>{3F87A364-080A-484D-B1EF-114CA70686DC}</a:tableStyleId>
              </a:tblPr>
              <a:tblGrid>
                <a:gridCol w="3021000"/>
                <a:gridCol w="3021000"/>
                <a:gridCol w="3030975"/>
              </a:tblGrid>
              <a:tr h="9566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Results by Table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3</a:t>
                      </a:r>
                    </a:p>
                  </a:txBody>
                  <a:tcPr marL="9525" marR="9525" marT="9525" marB="0" anchor="b"/>
                </a:tc>
              </a:tr>
              <a:tr h="95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u="none" strike="noStrike" cap="none"/>
                        <a:t>R1 R2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u="none" strike="noStrike" cap="none"/>
                        <a:t>R1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u="none" strike="noStrike" cap="none"/>
                        <a:t>R1 R2</a:t>
                      </a:r>
                    </a:p>
                  </a:txBody>
                  <a:tcPr marL="9525" marR="9525" marT="9525" marB="0" anchor="b"/>
                </a:tc>
              </a:tr>
              <a:tr h="95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6</a:t>
                      </a:r>
                    </a:p>
                  </a:txBody>
                  <a:tcPr marL="9525" marR="9525" marT="9525" marB="0" anchor="b"/>
                </a:tc>
              </a:tr>
              <a:tr h="95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u="none" strike="noStrike" cap="none"/>
                        <a:t>R1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u="none" strike="noStrike" cap="none"/>
                        <a:t>R1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u="none" strike="noStrike" cap="none"/>
                        <a:t>R1 R2</a:t>
                      </a:r>
                    </a:p>
                  </a:txBody>
                  <a:tcPr marL="9525" marR="9525" marT="9525" marB="0" anchor="b"/>
                </a:tc>
              </a:tr>
              <a:tr h="95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1" u="none" strike="noStrike" cap="none"/>
                        <a:t>Table 9</a:t>
                      </a:r>
                    </a:p>
                  </a:txBody>
                  <a:tcPr marL="9525" marR="9525" marT="9525" marB="0" anchor="b"/>
                </a:tc>
              </a:tr>
              <a:tr h="956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3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u="none" strike="noStrike" cap="none"/>
                        <a:t>R2 R3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36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Findings/Student Learning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Most students tried a variety of methods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Geometry dominated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Trigonometry approach </a:t>
            </a:r>
            <a:r>
              <a:rPr lang="en-US" sz="43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was </a:t>
            </a: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one result teachers had </a:t>
            </a:r>
            <a:r>
              <a:rPr lang="en-US" sz="43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planned </a:t>
            </a: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had to reflect and refine their “best” solution on table mat 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Findings/Student Learning</a:t>
            </a:r>
          </a:p>
        </p:txBody>
      </p:sp>
      <p:pic>
        <p:nvPicPr>
          <p:cNvPr id="392" name="Shape 3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24472"/>
            <a:ext cx="6070351" cy="453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0351" y="5112892"/>
            <a:ext cx="6213177" cy="464070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/>
          <p:nvPr/>
        </p:nvSpPr>
        <p:spPr>
          <a:xfrm rot="2149599">
            <a:off x="5783447" y="2610595"/>
            <a:ext cx="4534245" cy="2207664"/>
          </a:xfrm>
          <a:prstGeom prst="curvedDownArrow">
            <a:avLst>
              <a:gd name="adj1" fmla="val 38204"/>
              <a:gd name="adj2" fmla="val 73216"/>
              <a:gd name="adj3" fmla="val 58618"/>
            </a:avLst>
          </a:prstGeom>
          <a:solidFill>
            <a:srgbClr val="264C4C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hort Stack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Board Plan</a:t>
            </a: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3">
            <a:alphaModFix/>
          </a:blip>
          <a:srcRect l="26023" t="7745" r="19159" b="46292"/>
          <a:stretch/>
        </p:blipFill>
        <p:spPr>
          <a:xfrm>
            <a:off x="2397943" y="3220616"/>
            <a:ext cx="7128792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 lesson into Quadratic Functions</a:t>
            </a:r>
          </a:p>
          <a:p>
            <a:pPr marL="487671" marR="0" lvl="0" indent="-487671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as extension question for Quadratic Functions</a:t>
            </a:r>
          </a:p>
          <a:p>
            <a:pPr marL="487671" marR="0" lvl="0" indent="-487671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Emphasize perfect square pattern</a:t>
            </a:r>
          </a:p>
          <a:p>
            <a:pPr marL="487671" marR="0" lvl="0" indent="-487671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Emphasize function x</a:t>
            </a:r>
            <a:r>
              <a:rPr lang="en-US" sz="44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</a:p>
          <a:p>
            <a:pPr marL="487671" marR="0" lvl="0" indent="-487671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Revise x</a:t>
            </a:r>
            <a:r>
              <a:rPr lang="en-US" sz="44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algebra tile</a:t>
            </a:r>
          </a:p>
          <a:p>
            <a:pPr marL="487671" marR="0" lvl="0" indent="-487671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4688" y="6100935"/>
            <a:ext cx="300037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Sources Used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363" marR="0" lvl="0" indent="-4873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Recent PISA studies </a:t>
            </a:r>
          </a:p>
          <a:p>
            <a:pPr marL="487363" marR="0" lvl="0" indent="-487363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Page 26 of 3</a:t>
            </a:r>
            <a:r>
              <a:rPr lang="en-US" sz="4300" b="0" i="0" u="none" strike="noStrike" cap="none" baseline="30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year teacher’s handbook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Page 32 of 3</a:t>
            </a:r>
            <a:r>
              <a:rPr lang="en-US" sz="4300" b="0" i="0" u="none" strike="noStrike" cap="none" baseline="30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year teacher’s handbook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 Exam Papers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8" y="4516438"/>
            <a:ext cx="12090400" cy="2736850"/>
          </a:xfrm>
        </p:spPr>
        <p:txBody>
          <a:bodyPr rtlCol="0">
            <a:normAutofit/>
          </a:bodyPr>
          <a:lstStyle/>
          <a:p>
            <a:pPr defTabSz="1300393" fontAlgn="auto">
              <a:spcAft>
                <a:spcPts val="0"/>
              </a:spcAft>
              <a:defRPr/>
            </a:pPr>
            <a:r>
              <a:rPr lang="en-US" altLang="en-US" sz="8000" dirty="0" smtClean="0">
                <a:latin typeface="+mn-lt"/>
                <a:cs typeface="Arial" panose="020B0604020202020204" pitchFamily="34" charset="0"/>
              </a:rPr>
              <a:t>Thank You!</a:t>
            </a:r>
            <a:endParaRPr lang="en-US" altLang="en-US" sz="8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8371" name="Picture 4" descr="tile_blackboard_gre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5850"/>
            <a:ext cx="3275012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372" name="Picture 6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3755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762000" y="196850"/>
            <a:ext cx="1153477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sz="10600" b="1" i="1" kern="1200" smtClean="0">
                <a:solidFill>
                  <a:srgbClr val="1F497D"/>
                </a:solidFill>
                <a:latin typeface="Bradley Hand ITC" panose="03070402050302030203" pitchFamily="66" charset="0"/>
                <a:ea typeface="+mn-ea"/>
                <a:cs typeface="+mn-cs"/>
                <a:sym typeface="Chalkduster"/>
              </a:rPr>
              <a:t>Maths Counts 2016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2818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ctrTitle"/>
          </p:nvPr>
        </p:nvSpPr>
        <p:spPr>
          <a:xfrm>
            <a:off x="2974008" y="2212503"/>
            <a:ext cx="9212262" cy="5328591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Teacher: John Hartery</a:t>
            </a:r>
            <a:b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Lesson plan developed by: Emily Campbell, Ciara Power, John Hartery, Gobnait Ni Scanaill, Erica Owens.</a:t>
            </a:r>
            <a:br>
              <a:rPr lang="en-US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Ardscoil Na Mara, Tramore, Waterford.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35" y="4012703"/>
            <a:ext cx="1791727" cy="1728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Details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rgbClr val="336666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3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4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Year Higher Level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rgbClr val="336666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 minute lesson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rgbClr val="336666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10/3/2016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rgbClr val="336666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Revise Patterns and Area &amp; Volume, extend quadratic equations and functions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 Learning Goals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037903" y="2284511"/>
            <a:ext cx="10100121" cy="6552726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363" marR="0" lvl="0" indent="-4873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to appreciate that mathematics can be used to solve real world problems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to appreciate that algebra is a tool for making sense of certain situations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Foster my students to become independent problem solvers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to become more creative when devising approaches and methods to solve problems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Emphasise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students that a problem can have several equally valid methods of solution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Build students’ enthusiasm for the subject by engaging them with stimulating activities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to connect and review number patterns in a different context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7671" marR="0" lvl="0" indent="-48767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 Learning Goals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2037903" y="2284511"/>
            <a:ext cx="10100121" cy="6552726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363" marR="0" lvl="0" indent="-4873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to understand that noticing patterns and using algebra are both relevant techniques that can be applied to problems that initially may seem unconnected.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 to be able to represent the area of a rectangle (or other 2D shape) using variables.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 a result of studying this topic students will be able to:</a:t>
            </a:r>
          </a:p>
          <a:p>
            <a:pPr marL="487363" marR="0" lvl="0" indent="-48736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“</a:t>
            </a:r>
            <a:r>
              <a:rPr lang="en-US" sz="28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write an expression in variables for the area of a 	rectangle and find the value of the variable that 	minimizes (or maximizes) that area.”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of Lesson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2181919" y="2068488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Choice of question/problem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4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Open to various methods/solutions</a:t>
            </a:r>
          </a:p>
          <a:p>
            <a:pPr marL="1055997" marR="0" lvl="1" indent="-49719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Geometry</a:t>
            </a:r>
          </a:p>
          <a:p>
            <a:pPr marL="1055997" marR="0" lvl="1" indent="-49719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</a:p>
          <a:p>
            <a:pPr marL="1055997" marR="0" lvl="1" indent="-497196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Algebra </a:t>
            </a:r>
          </a:p>
          <a:p>
            <a:pPr marL="1624322" marR="0" lvl="2" indent="-494021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Quadratic</a:t>
            </a:r>
          </a:p>
          <a:p>
            <a:pPr marL="1624322" marR="0" lvl="2" indent="-494021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96" y="4012703"/>
            <a:ext cx="6336703" cy="5452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of Lesson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87671" marR="0" lvl="0" indent="-48767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 structured problem solving approach 5 mins</a:t>
            </a:r>
          </a:p>
          <a:p>
            <a:pPr marL="1055997" marR="0" lvl="1" indent="-497196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 </a:t>
            </a:r>
            <a:r>
              <a:rPr lang="en-US" sz="2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aths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or M </a:t>
            </a:r>
            <a:r>
              <a:rPr lang="en-US" sz="2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istakes</a:t>
            </a:r>
            <a:endParaRPr lang="en-US"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5997" marR="0" lvl="1" indent="-497196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llows</a:t>
            </a:r>
            <a:endParaRPr lang="en-US"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55997" marR="0" lvl="1" indent="-497196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2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hinking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</a:t>
            </a:r>
          </a:p>
          <a:p>
            <a:pPr marL="1055997" marR="0" lvl="1" indent="-497196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 </a:t>
            </a:r>
            <a:r>
              <a:rPr lang="en-US" sz="2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appen</a:t>
            </a:r>
            <a:endParaRPr lang="en-US"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Encourage students to try a number of approaches</a:t>
            </a: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Explain about the importance of trying to get from specific to general</a:t>
            </a:r>
          </a:p>
          <a:p>
            <a:pPr marL="1055997" marR="0" lvl="1" indent="-497196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 + 4 = 4 + 3 is this always true? Specific</a:t>
            </a:r>
          </a:p>
          <a:p>
            <a:pPr marL="1055997" marR="0" lvl="1" indent="-497196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+ b = b + a is this always true? Rule</a:t>
            </a:r>
          </a:p>
          <a:p>
            <a:pPr marL="1055997" marR="0" lvl="1" indent="-497196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2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7671" marR="0" lvl="0" indent="-48767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166938" y="271462"/>
            <a:ext cx="9971086" cy="21717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of Lesson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2166938" y="2709863"/>
            <a:ext cx="9971086" cy="585152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1055997" marR="0" lvl="1" indent="-49719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3 - 4 = 4 - 3 is this ever true? Specific</a:t>
            </a:r>
          </a:p>
          <a:p>
            <a:pPr marL="1055997" marR="0" lvl="1" indent="-497196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Char char="●"/>
            </a:pPr>
            <a:r>
              <a:rPr lang="en-US" sz="29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- b = b - a is this ever true? Rule</a:t>
            </a:r>
          </a:p>
          <a:p>
            <a:pPr marL="487671" marR="0" lvl="0" indent="-48767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Revised Area of Square/Rectangle and wrote formulae on board</a:t>
            </a:r>
          </a:p>
          <a:p>
            <a:pPr marL="487671" marR="0" lvl="0" indent="-48767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Handed out materials for class, placemats, graph paper and gave instructions on log book, calculators use</a:t>
            </a:r>
          </a:p>
          <a:p>
            <a:pPr marL="487671" marR="0" lvl="0" indent="-48767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Gave context of problem using presentation of white board</a:t>
            </a:r>
          </a:p>
          <a:p>
            <a:pPr marL="487671" marR="0" lvl="0" indent="-48767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Char char="•"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Gave students 15 minutes to work on </a:t>
            </a:r>
            <a:r>
              <a:rPr lang="en-US" sz="2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problem..set</a:t>
            </a: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timer</a:t>
            </a:r>
          </a:p>
          <a:p>
            <a:pPr marL="487671" marR="0" lvl="0" indent="-487671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FFFFFF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695" y="6100935"/>
            <a:ext cx="2160240" cy="209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_PRESENTER" val="0c632d9ac48a57fd53e1b75aebefd776543"/>
</p:tagLst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903</Words>
  <Application>Microsoft Macintosh PowerPoint</Application>
  <PresentationFormat>Custom</PresentationFormat>
  <Paragraphs>135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Short Stack</vt:lpstr>
      <vt:lpstr>Arial Unicode MS</vt:lpstr>
      <vt:lpstr>Bradley Hand ITC</vt:lpstr>
      <vt:lpstr>Tahoma</vt:lpstr>
      <vt:lpstr>Calibri</vt:lpstr>
      <vt:lpstr>Microsoft YaHei</vt:lpstr>
      <vt:lpstr>Echo</vt:lpstr>
      <vt:lpstr>Default</vt:lpstr>
      <vt:lpstr>2_Office Theme</vt:lpstr>
      <vt:lpstr>Reflections on Practice</vt:lpstr>
      <vt:lpstr>Structured Problem Solving</vt:lpstr>
      <vt:lpstr>Teacher: John Hartery  Lesson plan developed by: Emily Campbell, Ciara Power, John Hartery, Gobnait Ni Scanaill, Erica Owens.  Ardscoil Na Mara, Tramore, Waterford.</vt:lpstr>
      <vt:lpstr>Details</vt:lpstr>
      <vt:lpstr>Student Learning Goals</vt:lpstr>
      <vt:lpstr>Student Learning Goals</vt:lpstr>
      <vt:lpstr>Design of Lesson</vt:lpstr>
      <vt:lpstr>Design of Lesson</vt:lpstr>
      <vt:lpstr>Design of Lesson</vt:lpstr>
      <vt:lpstr>Design of Lesson</vt:lpstr>
      <vt:lpstr>Design of Lesson</vt:lpstr>
      <vt:lpstr>Materials</vt:lpstr>
      <vt:lpstr>Plan for Peer Observation</vt:lpstr>
      <vt:lpstr>R1 to R3</vt:lpstr>
      <vt:lpstr>R4 to R7</vt:lpstr>
      <vt:lpstr>Plan for Peer Observation</vt:lpstr>
      <vt:lpstr>Findings</vt:lpstr>
      <vt:lpstr>Findings</vt:lpstr>
      <vt:lpstr>Findings</vt:lpstr>
      <vt:lpstr>Findings/Student Learning</vt:lpstr>
      <vt:lpstr>Findings/Student Learning</vt:lpstr>
      <vt:lpstr>Findings/Student Learning</vt:lpstr>
      <vt:lpstr>Findings/Student Learning</vt:lpstr>
      <vt:lpstr>Board Plan</vt:lpstr>
      <vt:lpstr>Recommendations</vt:lpstr>
      <vt:lpstr>Sources Used</vt:lpstr>
      <vt:lpstr>Any Questions?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Practice</dc:title>
  <dc:creator>Enda Donnelly</dc:creator>
  <cp:lastModifiedBy>Anne Brosnan</cp:lastModifiedBy>
  <cp:revision>5</cp:revision>
  <dcterms:created xsi:type="dcterms:W3CDTF">2016-04-07T11:24:30Z</dcterms:created>
  <dcterms:modified xsi:type="dcterms:W3CDTF">2016-04-07T11:25:20Z</dcterms:modified>
</cp:coreProperties>
</file>