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fntdata" ContentType="application/x-fontdata"/>
  <Override PartName="/ppt/slideLayouts/slideLayout15.xml" ContentType="application/vnd.openxmlformats-officedocument.presentationml.slideLayout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Override PartName="/ppt/commentAuthors.xml" ContentType="application/vnd.openxmlformats-officedocument.presentationml.commentAuthors+xml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embedTrueTypeFonts="1" saveSubsetFonts="1" autoCompressPictures="0">
  <p:sldMasterIdLst>
    <p:sldMasterId id="2147483672" r:id="rId1"/>
    <p:sldMasterId id="2147483673" r:id="rId2"/>
    <p:sldMasterId id="2147483675" r:id="rId3"/>
  </p:sldMasterIdLst>
  <p:notesMasterIdLst>
    <p:notesMasterId r:id="rId2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3004800" cy="9753600"/>
  <p:notesSz cx="6858000" cy="9144000"/>
  <p:embeddedFontLst>
    <p:embeddedFont>
      <p:font typeface="Calibri"/>
      <p:regular r:id="rId28"/>
      <p:bold r:id="rId29"/>
      <p:italic r:id="rId30"/>
      <p:boldItalic r:id="rId31"/>
    </p:embeddedFont>
    <p:embeddedFont>
      <p:font typeface="Short Stack"/>
      <p:regular r:id="rId32"/>
    </p:embeddedFont>
    <p:embeddedFont>
      <p:font typeface="Architects Daughter"/>
      <p:regular r:id="rId33"/>
    </p:embeddedFont>
  </p:embeddedFontLst>
  <p:custDataLst>
    <p:tags r:id="rId3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Lynn Anderso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C1F9F608-61C8-4DF3-8AC9-94A408286E42}">
  <a:tblStyle styleId="{C1F9F608-61C8-4DF3-8AC9-94A408286E42}" styleName="Table_0">
    <a:wholeTbl>
      <a:tcStyle>
        <a:tcBdr>
          <a:left>
            <a:ln w="63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63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63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63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63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63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1272" y="-28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notesMaster" Target="notesMasters/notesMaster1.xml"/><Relationship Id="rId28" Type="http://schemas.openxmlformats.org/officeDocument/2006/relationships/font" Target="fonts/font1.fntdata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font" Target="fonts/font3.fntdata"/><Relationship Id="rId31" Type="http://schemas.openxmlformats.org/officeDocument/2006/relationships/font" Target="fonts/font4.fntdata"/><Relationship Id="rId32" Type="http://schemas.openxmlformats.org/officeDocument/2006/relationships/font" Target="fonts/font5.fntdata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font" Target="fonts/font6.fntdata"/><Relationship Id="rId34" Type="http://schemas.openxmlformats.org/officeDocument/2006/relationships/printerSettings" Target="printerSettings/printerSettings1.bin"/><Relationship Id="rId35" Type="http://schemas.openxmlformats.org/officeDocument/2006/relationships/tags" Target="tags/tag1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 authorId="0" idx="1">
    <p:pos x="6000" y="0"/>
    <p:text>Note: Need to add photo of prior knowledge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1191788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No time for comparison/identifying similarities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650875" y="390525"/>
            <a:ext cx="11703050" cy="162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87363" marR="0" lvl="0" indent="-195262" algn="l" rtl="0">
              <a:spcBef>
                <a:spcPts val="9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4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55688" marR="0" lvl="1" indent="-153987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24013" marR="0" lvl="2" indent="-112712" algn="l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74888" marR="0" lvl="3" indent="-153988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925763" marR="0" lvl="4" indent="-157163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576081" marR="0" lvl="5" indent="-15978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26278" marR="0" lvl="6" indent="-149578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475" marR="0" lvl="7" indent="-152074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526671" marR="0" lvl="8" indent="-154571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650875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4443412" y="9040811"/>
            <a:ext cx="4117975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9320211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1700" b="0" i="0" u="none" strike="noStrike" cap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Short Stack"/>
                <a:buNone/>
              </a:pPr>
              <a:t>‹#›</a:t>
            </a:fld>
            <a:endParaRPr lang="en-US" sz="1700" b="0" i="0" u="none" strike="noStrike" cap="none">
              <a:solidFill>
                <a:srgbClr val="89898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5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1027290" y="4133994"/>
            <a:ext cx="11054080" cy="2133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50197" marR="0" lvl="1" indent="-2496" algn="l" rtl="0">
              <a:spcBef>
                <a:spcPts val="5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00393" marR="0" lvl="2" indent="-4993" algn="l" rtl="0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50590" marR="0" lvl="3" indent="-749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600786" marR="0" lvl="4" indent="-9986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250983" marR="0" lvl="5" indent="-12482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01180" marR="0" lvl="6" indent="-228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51376" marR="0" lvl="7" indent="-4776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201573" marR="0" lvl="8" indent="-7272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650875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4443412" y="9040811"/>
            <a:ext cx="4117975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9320211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Short Stack"/>
                <a:buNone/>
              </a:pPr>
              <a:t>‹#›</a:t>
            </a:fld>
            <a:endParaRPr lang="en-US" sz="1700" b="0" i="0" u="none">
              <a:solidFill>
                <a:srgbClr val="89898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ctrTitle"/>
          </p:nvPr>
        </p:nvSpPr>
        <p:spPr>
          <a:xfrm>
            <a:off x="975359" y="3029940"/>
            <a:ext cx="11054080" cy="20907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ubTitle" idx="1"/>
          </p:nvPr>
        </p:nvSpPr>
        <p:spPr>
          <a:xfrm>
            <a:off x="1950719" y="5527039"/>
            <a:ext cx="9103360" cy="24925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9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4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50197" marR="0" lvl="1" indent="-2496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00393" marR="0" lvl="2" indent="-4993" algn="ctr" rtl="0">
              <a:spcBef>
                <a:spcPts val="6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50590" marR="0" lvl="3" indent="-749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600786" marR="0" lvl="4" indent="-9986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250983" marR="0" lvl="5" indent="-12482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01180" marR="0" lvl="6" indent="-228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51376" marR="0" lvl="7" indent="-4776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201573" marR="0" lvl="8" indent="-7272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650875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4443412" y="9040811"/>
            <a:ext cx="4117975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9320211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Short Stack"/>
                <a:buNone/>
              </a:pPr>
              <a:t>‹#›</a:t>
            </a:fld>
            <a:endParaRPr lang="en-US" sz="1700" b="0" i="0" u="none">
              <a:solidFill>
                <a:srgbClr val="89898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2166936" y="271462"/>
            <a:ext cx="9971086" cy="217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50230" marR="0" lvl="5" indent="-2529" algn="l" rtl="0">
              <a:spcBef>
                <a:spcPts val="0"/>
              </a:spcBef>
              <a:spcAft>
                <a:spcPts val="0"/>
              </a:spcAft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300460" marR="0" lvl="6" indent="-5059" algn="l" rtl="0">
              <a:spcBef>
                <a:spcPts val="0"/>
              </a:spcBef>
              <a:spcAft>
                <a:spcPts val="0"/>
              </a:spcAft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950690" marR="0" lvl="7" indent="-7590" algn="l" rtl="0">
              <a:spcBef>
                <a:spcPts val="0"/>
              </a:spcBef>
              <a:spcAft>
                <a:spcPts val="0"/>
              </a:spcAft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600919" marR="0" lvl="8" indent="-10118" algn="l" rtl="0">
              <a:spcBef>
                <a:spcPts val="0"/>
              </a:spcBef>
              <a:spcAft>
                <a:spcPts val="0"/>
              </a:spcAft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2166936" y="2709861"/>
            <a:ext cx="9971086" cy="5851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87363" marR="0" lvl="0" indent="-296228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•"/>
              <a:defRPr sz="4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55688" marR="0" lvl="1" indent="-217487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Noto Sans Symbols"/>
              <a:buChar char="●"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624013" marR="0" lvl="2" indent="-112712" algn="l" rtl="0">
              <a:spcBef>
                <a:spcPts val="68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defRPr sz="3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274888" marR="0" lvl="3" indent="-153988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925763" marR="0" lvl="4" indent="-157163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576264" marR="0" lvl="5" indent="-159963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26494" marR="0" lvl="6" indent="-149793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724" marR="0" lvl="7" indent="-152324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54" marR="0" lvl="8" indent="-154854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9428161" y="8886825"/>
            <a:ext cx="2709862" cy="649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4659312" y="8886825"/>
            <a:ext cx="4119561" cy="649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2166936" y="8886825"/>
            <a:ext cx="1843087" cy="649286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66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2000" b="0" i="0" u="none">
                <a:solidFill>
                  <a:srgbClr val="336666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6666"/>
                </a:buClr>
                <a:buSzPct val="25000"/>
                <a:buFont typeface="Short Stack"/>
                <a:buNone/>
              </a:pPr>
              <a:t>‹#›</a:t>
            </a:fld>
            <a:endParaRPr lang="en-US" sz="2000" b="0" i="0" u="none">
              <a:solidFill>
                <a:srgbClr val="336666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650875" y="390525"/>
            <a:ext cx="11703050" cy="162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87363" marR="0" lvl="0" indent="-195262" algn="l" rtl="0">
              <a:spcBef>
                <a:spcPts val="9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4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55688" marR="0" lvl="1" indent="-153987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24013" marR="0" lvl="2" indent="-112712" algn="l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74888" marR="0" lvl="3" indent="-153988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925763" marR="0" lvl="4" indent="-157163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576081" marR="0" lvl="5" indent="-15978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26278" marR="0" lvl="6" indent="-149578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475" marR="0" lvl="7" indent="-152074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526671" marR="0" lvl="8" indent="-154571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dt" idx="10"/>
          </p:nvPr>
        </p:nvSpPr>
        <p:spPr>
          <a:xfrm>
            <a:off x="650875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ftr" idx="11"/>
          </p:nvPr>
        </p:nvSpPr>
        <p:spPr>
          <a:xfrm>
            <a:off x="4443412" y="9040811"/>
            <a:ext cx="4117975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9320211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Short Stack"/>
                <a:buNone/>
              </a:pPr>
              <a:t>‹#›</a:t>
            </a:fld>
            <a:endParaRPr lang="en-US" sz="1700" b="0" i="0" u="none">
              <a:solidFill>
                <a:srgbClr val="89898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>
  <p:cSld name="Vertical Title and 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 rot="5400000">
            <a:off x="9571849" y="4392509"/>
            <a:ext cx="11835270" cy="41610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 rot="5400000">
            <a:off x="1141306" y="339797"/>
            <a:ext cx="11835270" cy="122665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87363" marR="0" lvl="0" indent="-195262" algn="l" rtl="0">
              <a:spcBef>
                <a:spcPts val="9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4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55688" marR="0" lvl="1" indent="-153987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24013" marR="0" lvl="2" indent="-112712" algn="l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74888" marR="0" lvl="3" indent="-153988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925763" marR="0" lvl="4" indent="-157163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576081" marR="0" lvl="5" indent="-15978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26278" marR="0" lvl="6" indent="-149578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475" marR="0" lvl="7" indent="-152074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526671" marR="0" lvl="8" indent="-154571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dt" idx="10"/>
          </p:nvPr>
        </p:nvSpPr>
        <p:spPr>
          <a:xfrm>
            <a:off x="650875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ftr" idx="11"/>
          </p:nvPr>
        </p:nvSpPr>
        <p:spPr>
          <a:xfrm>
            <a:off x="4443412" y="9040811"/>
            <a:ext cx="4117975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9320211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Short Stack"/>
                <a:buNone/>
              </a:pPr>
              <a:t>‹#›</a:t>
            </a:fld>
            <a:endParaRPr lang="en-US" sz="1700" b="0" i="0" u="none">
              <a:solidFill>
                <a:srgbClr val="89898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>
  <p:cSld name="Title and Vertical 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650875" y="390525"/>
            <a:ext cx="11703050" cy="162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 rot="5400000">
            <a:off x="3284537" y="-357187"/>
            <a:ext cx="6435725" cy="117030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87363" marR="0" lvl="0" indent="-195262" algn="l" rtl="0">
              <a:spcBef>
                <a:spcPts val="9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4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55688" marR="0" lvl="1" indent="-153987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24013" marR="0" lvl="2" indent="-112712" algn="l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74888" marR="0" lvl="3" indent="-153988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925763" marR="0" lvl="4" indent="-157163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576081" marR="0" lvl="5" indent="-15978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26278" marR="0" lvl="6" indent="-149578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475" marR="0" lvl="7" indent="-152074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526671" marR="0" lvl="8" indent="-154571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dt" idx="10"/>
          </p:nvPr>
        </p:nvSpPr>
        <p:spPr>
          <a:xfrm>
            <a:off x="650875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ftr" idx="11"/>
          </p:nvPr>
        </p:nvSpPr>
        <p:spPr>
          <a:xfrm>
            <a:off x="4443412" y="9040811"/>
            <a:ext cx="4117975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9320211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Short Stack"/>
                <a:buNone/>
              </a:pPr>
              <a:t>‹#›</a:t>
            </a:fld>
            <a:endParaRPr lang="en-US" sz="1700" b="0" i="0" u="none">
              <a:solidFill>
                <a:srgbClr val="89898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>
  <p:cSld name="Picture with Capti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2549032" y="6827520"/>
            <a:ext cx="7802880" cy="8060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pic" idx="2"/>
          </p:nvPr>
        </p:nvSpPr>
        <p:spPr>
          <a:xfrm>
            <a:off x="2549032" y="871501"/>
            <a:ext cx="7802880" cy="58521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9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50197" marR="0" lvl="1" indent="-2496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00393" marR="0" lvl="2" indent="-4993" algn="l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50590" marR="0" lvl="3" indent="-749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600786" marR="0" lvl="4" indent="-9986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250983" marR="0" lvl="5" indent="-12482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01180" marR="0" lvl="6" indent="-228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51376" marR="0" lvl="7" indent="-4776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201573" marR="0" lvl="8" indent="-7272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2549032" y="7633546"/>
            <a:ext cx="7802880" cy="11446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50197" marR="0" lvl="1" indent="-2496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00393" marR="0" lvl="2" indent="-4993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50590" marR="0" lvl="3" indent="-7490" algn="l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600786" marR="0" lvl="4" indent="-9986" algn="l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250983" marR="0" lvl="5" indent="-12482" algn="l" rtl="0">
              <a:spcBef>
                <a:spcPts val="260"/>
              </a:spcBef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01180" marR="0" lvl="6" indent="-2280" algn="l" rtl="0">
              <a:spcBef>
                <a:spcPts val="260"/>
              </a:spcBef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51376" marR="0" lvl="7" indent="-4776" algn="l" rtl="0">
              <a:spcBef>
                <a:spcPts val="260"/>
              </a:spcBef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201573" marR="0" lvl="8" indent="-7272" algn="l" rtl="0">
              <a:spcBef>
                <a:spcPts val="260"/>
              </a:spcBef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dt" idx="10"/>
          </p:nvPr>
        </p:nvSpPr>
        <p:spPr>
          <a:xfrm>
            <a:off x="650875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ftr" idx="11"/>
          </p:nvPr>
        </p:nvSpPr>
        <p:spPr>
          <a:xfrm>
            <a:off x="4443412" y="9040811"/>
            <a:ext cx="4117975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9320211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Short Stack"/>
                <a:buNone/>
              </a:pPr>
              <a:t>‹#›</a:t>
            </a:fld>
            <a:endParaRPr lang="en-US" sz="1700" b="0" i="0" u="none">
              <a:solidFill>
                <a:srgbClr val="89898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>
  <p:cSld name="Content with Ca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650241" y="388337"/>
            <a:ext cx="4278489" cy="16526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5084516" y="388339"/>
            <a:ext cx="7270043" cy="8324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87363" marR="0" lvl="0" indent="-195262" algn="l" rtl="0">
              <a:spcBef>
                <a:spcPts val="9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4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55688" marR="0" lvl="1" indent="-153987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24013" marR="0" lvl="2" indent="-112712" algn="l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74888" marR="0" lvl="3" indent="-153988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925763" marR="0" lvl="4" indent="-157163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576081" marR="0" lvl="5" indent="-15978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26278" marR="0" lvl="6" indent="-149578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475" marR="0" lvl="7" indent="-152074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526671" marR="0" lvl="8" indent="-154571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body" idx="2"/>
          </p:nvPr>
        </p:nvSpPr>
        <p:spPr>
          <a:xfrm>
            <a:off x="650241" y="2041033"/>
            <a:ext cx="4278489" cy="66717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50197" marR="0" lvl="1" indent="-2496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00393" marR="0" lvl="2" indent="-4993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50590" marR="0" lvl="3" indent="-7490" algn="l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600786" marR="0" lvl="4" indent="-9986" algn="l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250983" marR="0" lvl="5" indent="-12482" algn="l" rtl="0">
              <a:spcBef>
                <a:spcPts val="260"/>
              </a:spcBef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01180" marR="0" lvl="6" indent="-2280" algn="l" rtl="0">
              <a:spcBef>
                <a:spcPts val="260"/>
              </a:spcBef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51376" marR="0" lvl="7" indent="-4776" algn="l" rtl="0">
              <a:spcBef>
                <a:spcPts val="260"/>
              </a:spcBef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201573" marR="0" lvl="8" indent="-7272" algn="l" rtl="0">
              <a:spcBef>
                <a:spcPts val="260"/>
              </a:spcBef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dt" idx="10"/>
          </p:nvPr>
        </p:nvSpPr>
        <p:spPr>
          <a:xfrm>
            <a:off x="650875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ftr" idx="11"/>
          </p:nvPr>
        </p:nvSpPr>
        <p:spPr>
          <a:xfrm>
            <a:off x="4443412" y="9040811"/>
            <a:ext cx="4117975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9320211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Short Stack"/>
                <a:buNone/>
              </a:pPr>
              <a:t>‹#›</a:t>
            </a:fld>
            <a:endParaRPr lang="en-US" sz="1700" b="0" i="0" u="none">
              <a:solidFill>
                <a:srgbClr val="89898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dt" idx="10"/>
          </p:nvPr>
        </p:nvSpPr>
        <p:spPr>
          <a:xfrm>
            <a:off x="650875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ftr" idx="11"/>
          </p:nvPr>
        </p:nvSpPr>
        <p:spPr>
          <a:xfrm>
            <a:off x="4443412" y="9040811"/>
            <a:ext cx="4117975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9320211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Short Stack"/>
                <a:buNone/>
              </a:pPr>
              <a:t>‹#›</a:t>
            </a:fld>
            <a:endParaRPr lang="en-US" sz="1700" b="0" i="0" u="none">
              <a:solidFill>
                <a:srgbClr val="89898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650875" y="390525"/>
            <a:ext cx="11703050" cy="162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dt" idx="10"/>
          </p:nvPr>
        </p:nvSpPr>
        <p:spPr>
          <a:xfrm>
            <a:off x="650875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ftr" idx="11"/>
          </p:nvPr>
        </p:nvSpPr>
        <p:spPr>
          <a:xfrm>
            <a:off x="4443412" y="9040811"/>
            <a:ext cx="4117975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9320211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Short Stack"/>
                <a:buNone/>
              </a:pPr>
              <a:t>‹#›</a:t>
            </a:fld>
            <a:endParaRPr lang="en-US" sz="1700" b="0" i="0" u="none">
              <a:solidFill>
                <a:srgbClr val="89898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>
  <p:cSld name="Vertical Title and Tex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 rot="5400000">
            <a:off x="9571849" y="4392509"/>
            <a:ext cx="11835270" cy="41610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 rot="5400000">
            <a:off x="1141306" y="339797"/>
            <a:ext cx="11835270" cy="122665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87363" marR="0" lvl="0" indent="-195262" algn="l" rtl="0">
              <a:spcBef>
                <a:spcPts val="9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4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55688" marR="0" lvl="1" indent="-153987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24013" marR="0" lvl="2" indent="-112712" algn="l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74888" marR="0" lvl="3" indent="-153988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925763" marR="0" lvl="4" indent="-157163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576081" marR="0" lvl="5" indent="-15978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26278" marR="0" lvl="6" indent="-149578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475" marR="0" lvl="7" indent="-152074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526671" marR="0" lvl="8" indent="-154571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650875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4443412" y="9040811"/>
            <a:ext cx="4117975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9320211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Short Stack"/>
                <a:buNone/>
              </a:pPr>
              <a:t>‹#›</a:t>
            </a:fld>
            <a:endParaRPr lang="en-US" sz="1700" b="0" i="0" u="none">
              <a:solidFill>
                <a:srgbClr val="89898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>
  <p:cSld name="Comparison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650239" y="390595"/>
            <a:ext cx="11704319" cy="162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50239" y="2183272"/>
            <a:ext cx="5746044" cy="9098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50197" marR="0" lvl="1" indent="-2496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00393" marR="0" lvl="2" indent="-4993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50590" marR="0" lvl="3" indent="-749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600786" marR="0" lvl="4" indent="-9986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250983" marR="0" lvl="5" indent="-12482" algn="l" rtl="0">
              <a:spcBef>
                <a:spcPts val="460"/>
              </a:spcBef>
              <a:buClr>
                <a:schemeClr val="dk1"/>
              </a:buClr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01180" marR="0" lvl="6" indent="-2280" algn="l" rtl="0">
              <a:spcBef>
                <a:spcPts val="460"/>
              </a:spcBef>
              <a:buClr>
                <a:schemeClr val="dk1"/>
              </a:buClr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51376" marR="0" lvl="7" indent="-4776" algn="l" rtl="0">
              <a:spcBef>
                <a:spcPts val="460"/>
              </a:spcBef>
              <a:buClr>
                <a:schemeClr val="dk1"/>
              </a:buClr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201573" marR="0" lvl="8" indent="-7272" algn="l" rtl="0">
              <a:spcBef>
                <a:spcPts val="460"/>
              </a:spcBef>
              <a:buClr>
                <a:schemeClr val="dk1"/>
              </a:buClr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2"/>
          </p:nvPr>
        </p:nvSpPr>
        <p:spPr>
          <a:xfrm>
            <a:off x="650239" y="3093155"/>
            <a:ext cx="5746044" cy="56196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87363" marR="0" lvl="0" indent="-271463" algn="l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55688" marR="0" lvl="1" indent="-230187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24013" marR="0" lvl="2" indent="-163512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74888" marR="0" lvl="3" indent="-185738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925763" marR="0" lvl="4" indent="-188913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576081" marR="0" lvl="5" indent="-191530" algn="l" rtl="0">
              <a:spcBef>
                <a:spcPts val="460"/>
              </a:spcBef>
              <a:buClr>
                <a:schemeClr val="dk1"/>
              </a:buClr>
              <a:buSzPct val="1000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26278" marR="0" lvl="6" indent="-181328" algn="l" rtl="0">
              <a:spcBef>
                <a:spcPts val="460"/>
              </a:spcBef>
              <a:buClr>
                <a:schemeClr val="dk1"/>
              </a:buClr>
              <a:buSzPct val="1000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475" marR="0" lvl="7" indent="-183824" algn="l" rtl="0">
              <a:spcBef>
                <a:spcPts val="460"/>
              </a:spcBef>
              <a:buClr>
                <a:schemeClr val="dk1"/>
              </a:buClr>
              <a:buSzPct val="1000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526671" marR="0" lvl="8" indent="-186321" algn="l" rtl="0">
              <a:spcBef>
                <a:spcPts val="460"/>
              </a:spcBef>
              <a:buClr>
                <a:schemeClr val="dk1"/>
              </a:buClr>
              <a:buSzPct val="1000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body" idx="3"/>
          </p:nvPr>
        </p:nvSpPr>
        <p:spPr>
          <a:xfrm>
            <a:off x="6606260" y="2183272"/>
            <a:ext cx="5748301" cy="9098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50197" marR="0" lvl="1" indent="-2496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00393" marR="0" lvl="2" indent="-4993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50590" marR="0" lvl="3" indent="-749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600786" marR="0" lvl="4" indent="-9986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250983" marR="0" lvl="5" indent="-12482" algn="l" rtl="0">
              <a:spcBef>
                <a:spcPts val="460"/>
              </a:spcBef>
              <a:buClr>
                <a:schemeClr val="dk1"/>
              </a:buClr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01180" marR="0" lvl="6" indent="-2280" algn="l" rtl="0">
              <a:spcBef>
                <a:spcPts val="460"/>
              </a:spcBef>
              <a:buClr>
                <a:schemeClr val="dk1"/>
              </a:buClr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51376" marR="0" lvl="7" indent="-4776" algn="l" rtl="0">
              <a:spcBef>
                <a:spcPts val="460"/>
              </a:spcBef>
              <a:buClr>
                <a:schemeClr val="dk1"/>
              </a:buClr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201573" marR="0" lvl="8" indent="-7272" algn="l" rtl="0">
              <a:spcBef>
                <a:spcPts val="460"/>
              </a:spcBef>
              <a:buClr>
                <a:schemeClr val="dk1"/>
              </a:buClr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body" idx="4"/>
          </p:nvPr>
        </p:nvSpPr>
        <p:spPr>
          <a:xfrm>
            <a:off x="6606260" y="3093155"/>
            <a:ext cx="5748301" cy="56196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87363" marR="0" lvl="0" indent="-271463" algn="l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55688" marR="0" lvl="1" indent="-230187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24013" marR="0" lvl="2" indent="-163512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74888" marR="0" lvl="3" indent="-185738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925763" marR="0" lvl="4" indent="-188913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576081" marR="0" lvl="5" indent="-191530" algn="l" rtl="0">
              <a:spcBef>
                <a:spcPts val="460"/>
              </a:spcBef>
              <a:buClr>
                <a:schemeClr val="dk1"/>
              </a:buClr>
              <a:buSzPct val="1000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26278" marR="0" lvl="6" indent="-181328" algn="l" rtl="0">
              <a:spcBef>
                <a:spcPts val="460"/>
              </a:spcBef>
              <a:buClr>
                <a:schemeClr val="dk1"/>
              </a:buClr>
              <a:buSzPct val="1000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475" marR="0" lvl="7" indent="-183824" algn="l" rtl="0">
              <a:spcBef>
                <a:spcPts val="460"/>
              </a:spcBef>
              <a:buClr>
                <a:schemeClr val="dk1"/>
              </a:buClr>
              <a:buSzPct val="1000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526671" marR="0" lvl="8" indent="-186321" algn="l" rtl="0">
              <a:spcBef>
                <a:spcPts val="460"/>
              </a:spcBef>
              <a:buClr>
                <a:schemeClr val="dk1"/>
              </a:buClr>
              <a:buSzPct val="1000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dt" idx="10"/>
          </p:nvPr>
        </p:nvSpPr>
        <p:spPr>
          <a:xfrm>
            <a:off x="650875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ftr" idx="11"/>
          </p:nvPr>
        </p:nvSpPr>
        <p:spPr>
          <a:xfrm>
            <a:off x="4443412" y="9040811"/>
            <a:ext cx="4117975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9320211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Short Stack"/>
                <a:buNone/>
              </a:pPr>
              <a:t>‹#›</a:t>
            </a:fld>
            <a:endParaRPr lang="en-US" sz="1700" b="0" i="0" u="none">
              <a:solidFill>
                <a:srgbClr val="89898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>
  <p:cSld name="Two Conten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650875" y="390525"/>
            <a:ext cx="11703050" cy="162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925688" y="3237656"/>
            <a:ext cx="8213795" cy="91530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87363" marR="0" lvl="0" indent="-23336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55688" marR="0" lvl="1" indent="-192087" algn="l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24013" marR="0" lvl="2" indent="-150812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74888" marR="0" lvl="3" indent="-166688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925763" marR="0" lvl="4" indent="-169863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576081" marR="0" lvl="5" indent="-172480" algn="l" rtl="0">
              <a:spcBef>
                <a:spcPts val="520"/>
              </a:spcBef>
              <a:buClr>
                <a:schemeClr val="dk1"/>
              </a:buClr>
              <a:buSzPct val="1000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26278" marR="0" lvl="6" indent="-162278" algn="l" rtl="0">
              <a:spcBef>
                <a:spcPts val="520"/>
              </a:spcBef>
              <a:buClr>
                <a:schemeClr val="dk1"/>
              </a:buClr>
              <a:buSzPct val="1000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475" marR="0" lvl="7" indent="-164774" algn="l" rtl="0">
              <a:spcBef>
                <a:spcPts val="520"/>
              </a:spcBef>
              <a:buClr>
                <a:schemeClr val="dk1"/>
              </a:buClr>
              <a:buSzPct val="1000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526671" marR="0" lvl="8" indent="-167271" algn="l" rtl="0">
              <a:spcBef>
                <a:spcPts val="520"/>
              </a:spcBef>
              <a:buClr>
                <a:schemeClr val="dk1"/>
              </a:buClr>
              <a:buSzPct val="1000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body" idx="2"/>
          </p:nvPr>
        </p:nvSpPr>
        <p:spPr>
          <a:xfrm>
            <a:off x="9356232" y="3237656"/>
            <a:ext cx="8213795" cy="91530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87363" marR="0" lvl="0" indent="-23336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55688" marR="0" lvl="1" indent="-192087" algn="l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24013" marR="0" lvl="2" indent="-150812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74888" marR="0" lvl="3" indent="-166688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925763" marR="0" lvl="4" indent="-169863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576081" marR="0" lvl="5" indent="-172480" algn="l" rtl="0">
              <a:spcBef>
                <a:spcPts val="520"/>
              </a:spcBef>
              <a:buClr>
                <a:schemeClr val="dk1"/>
              </a:buClr>
              <a:buSzPct val="1000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26278" marR="0" lvl="6" indent="-162278" algn="l" rtl="0">
              <a:spcBef>
                <a:spcPts val="520"/>
              </a:spcBef>
              <a:buClr>
                <a:schemeClr val="dk1"/>
              </a:buClr>
              <a:buSzPct val="1000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475" marR="0" lvl="7" indent="-164774" algn="l" rtl="0">
              <a:spcBef>
                <a:spcPts val="520"/>
              </a:spcBef>
              <a:buClr>
                <a:schemeClr val="dk1"/>
              </a:buClr>
              <a:buSzPct val="1000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526671" marR="0" lvl="8" indent="-167271" algn="l" rtl="0">
              <a:spcBef>
                <a:spcPts val="520"/>
              </a:spcBef>
              <a:buClr>
                <a:schemeClr val="dk1"/>
              </a:buClr>
              <a:buSzPct val="1000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dt" idx="10"/>
          </p:nvPr>
        </p:nvSpPr>
        <p:spPr>
          <a:xfrm>
            <a:off x="650875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ftr" idx="11"/>
          </p:nvPr>
        </p:nvSpPr>
        <p:spPr>
          <a:xfrm>
            <a:off x="4443412" y="9040811"/>
            <a:ext cx="4117975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9320211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Short Stack"/>
                <a:buNone/>
              </a:pPr>
              <a:t>‹#›</a:t>
            </a:fld>
            <a:endParaRPr lang="en-US" sz="1700" b="0" i="0" u="none">
              <a:solidFill>
                <a:srgbClr val="89898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>
  <p:cSld name="Section Header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5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1027290" y="4133994"/>
            <a:ext cx="11054080" cy="2133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50197" marR="0" lvl="1" indent="-2496" algn="l" rtl="0">
              <a:spcBef>
                <a:spcPts val="5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00393" marR="0" lvl="2" indent="-4993" algn="l" rtl="0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50590" marR="0" lvl="3" indent="-749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600786" marR="0" lvl="4" indent="-9986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250983" marR="0" lvl="5" indent="-12482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01180" marR="0" lvl="6" indent="-228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51376" marR="0" lvl="7" indent="-4776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201573" marR="0" lvl="8" indent="-7272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dt" idx="10"/>
          </p:nvPr>
        </p:nvSpPr>
        <p:spPr>
          <a:xfrm>
            <a:off x="650875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ftr" idx="11"/>
          </p:nvPr>
        </p:nvSpPr>
        <p:spPr>
          <a:xfrm>
            <a:off x="4443412" y="9040811"/>
            <a:ext cx="4117975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9320211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Short Stack"/>
                <a:buNone/>
              </a:pPr>
              <a:t>‹#›</a:t>
            </a:fld>
            <a:endParaRPr lang="en-US" sz="1700" b="0" i="0" u="none">
              <a:solidFill>
                <a:srgbClr val="89898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ctrTitle"/>
          </p:nvPr>
        </p:nvSpPr>
        <p:spPr>
          <a:xfrm>
            <a:off x="975359" y="3029940"/>
            <a:ext cx="11054080" cy="20907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subTitle" idx="1"/>
          </p:nvPr>
        </p:nvSpPr>
        <p:spPr>
          <a:xfrm>
            <a:off x="1950719" y="5527039"/>
            <a:ext cx="9103360" cy="24925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9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4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50197" marR="0" lvl="1" indent="-2496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00393" marR="0" lvl="2" indent="-4993" algn="ctr" rtl="0">
              <a:spcBef>
                <a:spcPts val="6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50590" marR="0" lvl="3" indent="-749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600786" marR="0" lvl="4" indent="-9986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250983" marR="0" lvl="5" indent="-12482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01180" marR="0" lvl="6" indent="-228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51376" marR="0" lvl="7" indent="-4776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201573" marR="0" lvl="8" indent="-7272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dt" idx="10"/>
          </p:nvPr>
        </p:nvSpPr>
        <p:spPr>
          <a:xfrm>
            <a:off x="650875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ftr" idx="11"/>
          </p:nvPr>
        </p:nvSpPr>
        <p:spPr>
          <a:xfrm>
            <a:off x="4443412" y="9040811"/>
            <a:ext cx="4117975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sldNum" idx="12"/>
          </p:nvPr>
        </p:nvSpPr>
        <p:spPr>
          <a:xfrm>
            <a:off x="9320211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Short Stack"/>
                <a:buNone/>
              </a:pPr>
              <a:t>‹#›</a:t>
            </a:fld>
            <a:endParaRPr lang="en-US" sz="1700" b="0" i="0" u="none">
              <a:solidFill>
                <a:srgbClr val="89898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>
  <p:cSld name="Title and Vertical 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650875" y="390525"/>
            <a:ext cx="11703050" cy="162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 rot="5400000">
            <a:off x="3284537" y="-357187"/>
            <a:ext cx="6435725" cy="117030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87363" marR="0" lvl="0" indent="-195262" algn="l" rtl="0">
              <a:spcBef>
                <a:spcPts val="9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4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55688" marR="0" lvl="1" indent="-153987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24013" marR="0" lvl="2" indent="-112712" algn="l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74888" marR="0" lvl="3" indent="-153988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925763" marR="0" lvl="4" indent="-157163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576081" marR="0" lvl="5" indent="-15978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26278" marR="0" lvl="6" indent="-149578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475" marR="0" lvl="7" indent="-152074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526671" marR="0" lvl="8" indent="-154571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650875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4443412" y="9040811"/>
            <a:ext cx="4117975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9320211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Short Stack"/>
                <a:buNone/>
              </a:pPr>
              <a:t>‹#›</a:t>
            </a:fld>
            <a:endParaRPr lang="en-US" sz="1700" b="0" i="0" u="none">
              <a:solidFill>
                <a:srgbClr val="89898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>
  <p:cSld name="Picture with Ca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2549032" y="6827520"/>
            <a:ext cx="7802880" cy="8060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pic" idx="2"/>
          </p:nvPr>
        </p:nvSpPr>
        <p:spPr>
          <a:xfrm>
            <a:off x="2549032" y="871501"/>
            <a:ext cx="7802880" cy="58521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9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50197" marR="0" lvl="1" indent="-2496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00393" marR="0" lvl="2" indent="-4993" algn="l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50590" marR="0" lvl="3" indent="-749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600786" marR="0" lvl="4" indent="-9986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250983" marR="0" lvl="5" indent="-12482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01180" marR="0" lvl="6" indent="-228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51376" marR="0" lvl="7" indent="-4776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201573" marR="0" lvl="8" indent="-7272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2549032" y="7633546"/>
            <a:ext cx="7802880" cy="11446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50197" marR="0" lvl="1" indent="-2496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00393" marR="0" lvl="2" indent="-4993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50590" marR="0" lvl="3" indent="-7490" algn="l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600786" marR="0" lvl="4" indent="-9986" algn="l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250983" marR="0" lvl="5" indent="-12482" algn="l" rtl="0">
              <a:spcBef>
                <a:spcPts val="260"/>
              </a:spcBef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01180" marR="0" lvl="6" indent="-2280" algn="l" rtl="0">
              <a:spcBef>
                <a:spcPts val="260"/>
              </a:spcBef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51376" marR="0" lvl="7" indent="-4776" algn="l" rtl="0">
              <a:spcBef>
                <a:spcPts val="260"/>
              </a:spcBef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201573" marR="0" lvl="8" indent="-7272" algn="l" rtl="0">
              <a:spcBef>
                <a:spcPts val="260"/>
              </a:spcBef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650875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4443412" y="9040811"/>
            <a:ext cx="4117975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9320211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Short Stack"/>
                <a:buNone/>
              </a:pPr>
              <a:t>‹#›</a:t>
            </a:fld>
            <a:endParaRPr lang="en-US" sz="1700" b="0" i="0" u="none">
              <a:solidFill>
                <a:srgbClr val="89898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>
  <p:cSld name="Content with 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650241" y="388337"/>
            <a:ext cx="4278489" cy="16526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5084516" y="388339"/>
            <a:ext cx="7270043" cy="8324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87363" marR="0" lvl="0" indent="-195262" algn="l" rtl="0">
              <a:spcBef>
                <a:spcPts val="9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4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55688" marR="0" lvl="1" indent="-153987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24013" marR="0" lvl="2" indent="-112712" algn="l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74888" marR="0" lvl="3" indent="-153988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925763" marR="0" lvl="4" indent="-157163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576081" marR="0" lvl="5" indent="-15978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26278" marR="0" lvl="6" indent="-149578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475" marR="0" lvl="7" indent="-152074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526671" marR="0" lvl="8" indent="-154571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0241" y="2041033"/>
            <a:ext cx="4278489" cy="66717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50197" marR="0" lvl="1" indent="-2496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00393" marR="0" lvl="2" indent="-4993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50590" marR="0" lvl="3" indent="-7490" algn="l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600786" marR="0" lvl="4" indent="-9986" algn="l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250983" marR="0" lvl="5" indent="-12482" algn="l" rtl="0">
              <a:spcBef>
                <a:spcPts val="260"/>
              </a:spcBef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01180" marR="0" lvl="6" indent="-2280" algn="l" rtl="0">
              <a:spcBef>
                <a:spcPts val="260"/>
              </a:spcBef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51376" marR="0" lvl="7" indent="-4776" algn="l" rtl="0">
              <a:spcBef>
                <a:spcPts val="260"/>
              </a:spcBef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201573" marR="0" lvl="8" indent="-7272" algn="l" rtl="0">
              <a:spcBef>
                <a:spcPts val="260"/>
              </a:spcBef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650875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4443412" y="9040811"/>
            <a:ext cx="4117975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9320211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Short Stack"/>
                <a:buNone/>
              </a:pPr>
              <a:t>‹#›</a:t>
            </a:fld>
            <a:endParaRPr lang="en-US" sz="1700" b="0" i="0" u="none">
              <a:solidFill>
                <a:srgbClr val="89898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650875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4443412" y="9040811"/>
            <a:ext cx="4117975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9320211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Short Stack"/>
                <a:buNone/>
              </a:pPr>
              <a:t>‹#›</a:t>
            </a:fld>
            <a:endParaRPr lang="en-US" sz="1700" b="0" i="0" u="none">
              <a:solidFill>
                <a:srgbClr val="89898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650875" y="390525"/>
            <a:ext cx="11703050" cy="162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650875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4443412" y="9040811"/>
            <a:ext cx="4117975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9320211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Short Stack"/>
                <a:buNone/>
              </a:pPr>
              <a:t>‹#›</a:t>
            </a:fld>
            <a:endParaRPr lang="en-US" sz="1700" b="0" i="0" u="none">
              <a:solidFill>
                <a:srgbClr val="89898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>
  <p:cSld name="Comparis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650239" y="390595"/>
            <a:ext cx="11704319" cy="162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50239" y="2183272"/>
            <a:ext cx="5746044" cy="9098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50197" marR="0" lvl="1" indent="-2496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00393" marR="0" lvl="2" indent="-4993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50590" marR="0" lvl="3" indent="-749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600786" marR="0" lvl="4" indent="-9986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250983" marR="0" lvl="5" indent="-12482" algn="l" rtl="0">
              <a:spcBef>
                <a:spcPts val="460"/>
              </a:spcBef>
              <a:buClr>
                <a:schemeClr val="dk1"/>
              </a:buClr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01180" marR="0" lvl="6" indent="-2280" algn="l" rtl="0">
              <a:spcBef>
                <a:spcPts val="460"/>
              </a:spcBef>
              <a:buClr>
                <a:schemeClr val="dk1"/>
              </a:buClr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51376" marR="0" lvl="7" indent="-4776" algn="l" rtl="0">
              <a:spcBef>
                <a:spcPts val="460"/>
              </a:spcBef>
              <a:buClr>
                <a:schemeClr val="dk1"/>
              </a:buClr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201573" marR="0" lvl="8" indent="-7272" algn="l" rtl="0">
              <a:spcBef>
                <a:spcPts val="460"/>
              </a:spcBef>
              <a:buClr>
                <a:schemeClr val="dk1"/>
              </a:buClr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650239" y="3093155"/>
            <a:ext cx="5746044" cy="56196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87363" marR="0" lvl="0" indent="-271463" algn="l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55688" marR="0" lvl="1" indent="-230187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24013" marR="0" lvl="2" indent="-163512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74888" marR="0" lvl="3" indent="-185738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925763" marR="0" lvl="4" indent="-188913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576081" marR="0" lvl="5" indent="-191530" algn="l" rtl="0">
              <a:spcBef>
                <a:spcPts val="460"/>
              </a:spcBef>
              <a:buClr>
                <a:schemeClr val="dk1"/>
              </a:buClr>
              <a:buSzPct val="1000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26278" marR="0" lvl="6" indent="-181328" algn="l" rtl="0">
              <a:spcBef>
                <a:spcPts val="460"/>
              </a:spcBef>
              <a:buClr>
                <a:schemeClr val="dk1"/>
              </a:buClr>
              <a:buSzPct val="1000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475" marR="0" lvl="7" indent="-183824" algn="l" rtl="0">
              <a:spcBef>
                <a:spcPts val="460"/>
              </a:spcBef>
              <a:buClr>
                <a:schemeClr val="dk1"/>
              </a:buClr>
              <a:buSzPct val="1000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526671" marR="0" lvl="8" indent="-186321" algn="l" rtl="0">
              <a:spcBef>
                <a:spcPts val="460"/>
              </a:spcBef>
              <a:buClr>
                <a:schemeClr val="dk1"/>
              </a:buClr>
              <a:buSzPct val="1000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3"/>
          </p:nvPr>
        </p:nvSpPr>
        <p:spPr>
          <a:xfrm>
            <a:off x="6606260" y="2183272"/>
            <a:ext cx="5748301" cy="9098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50197" marR="0" lvl="1" indent="-2496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00393" marR="0" lvl="2" indent="-4993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50590" marR="0" lvl="3" indent="-749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600786" marR="0" lvl="4" indent="-9986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250983" marR="0" lvl="5" indent="-12482" algn="l" rtl="0">
              <a:spcBef>
                <a:spcPts val="460"/>
              </a:spcBef>
              <a:buClr>
                <a:schemeClr val="dk1"/>
              </a:buClr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01180" marR="0" lvl="6" indent="-2280" algn="l" rtl="0">
              <a:spcBef>
                <a:spcPts val="460"/>
              </a:spcBef>
              <a:buClr>
                <a:schemeClr val="dk1"/>
              </a:buClr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51376" marR="0" lvl="7" indent="-4776" algn="l" rtl="0">
              <a:spcBef>
                <a:spcPts val="460"/>
              </a:spcBef>
              <a:buClr>
                <a:schemeClr val="dk1"/>
              </a:buClr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201573" marR="0" lvl="8" indent="-7272" algn="l" rtl="0">
              <a:spcBef>
                <a:spcPts val="460"/>
              </a:spcBef>
              <a:buClr>
                <a:schemeClr val="dk1"/>
              </a:buClr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4"/>
          </p:nvPr>
        </p:nvSpPr>
        <p:spPr>
          <a:xfrm>
            <a:off x="6606260" y="3093155"/>
            <a:ext cx="5748301" cy="56196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87363" marR="0" lvl="0" indent="-271463" algn="l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55688" marR="0" lvl="1" indent="-230187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24013" marR="0" lvl="2" indent="-163512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74888" marR="0" lvl="3" indent="-185738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925763" marR="0" lvl="4" indent="-188913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576081" marR="0" lvl="5" indent="-191530" algn="l" rtl="0">
              <a:spcBef>
                <a:spcPts val="460"/>
              </a:spcBef>
              <a:buClr>
                <a:schemeClr val="dk1"/>
              </a:buClr>
              <a:buSzPct val="1000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26278" marR="0" lvl="6" indent="-181328" algn="l" rtl="0">
              <a:spcBef>
                <a:spcPts val="460"/>
              </a:spcBef>
              <a:buClr>
                <a:schemeClr val="dk1"/>
              </a:buClr>
              <a:buSzPct val="1000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475" marR="0" lvl="7" indent="-183824" algn="l" rtl="0">
              <a:spcBef>
                <a:spcPts val="460"/>
              </a:spcBef>
              <a:buClr>
                <a:schemeClr val="dk1"/>
              </a:buClr>
              <a:buSzPct val="1000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526671" marR="0" lvl="8" indent="-186321" algn="l" rtl="0">
              <a:spcBef>
                <a:spcPts val="460"/>
              </a:spcBef>
              <a:buClr>
                <a:schemeClr val="dk1"/>
              </a:buClr>
              <a:buSzPct val="1000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650875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443412" y="9040811"/>
            <a:ext cx="4117975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9320211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Short Stack"/>
                <a:buNone/>
              </a:pPr>
              <a:t>‹#›</a:t>
            </a:fld>
            <a:endParaRPr lang="en-US" sz="1700" b="0" i="0" u="none">
              <a:solidFill>
                <a:srgbClr val="89898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>
  <p:cSld name="Two Conten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650875" y="390525"/>
            <a:ext cx="11703050" cy="162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925688" y="3237656"/>
            <a:ext cx="8213795" cy="91530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87363" marR="0" lvl="0" indent="-23336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55688" marR="0" lvl="1" indent="-192087" algn="l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24013" marR="0" lvl="2" indent="-150812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74888" marR="0" lvl="3" indent="-166688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925763" marR="0" lvl="4" indent="-169863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576081" marR="0" lvl="5" indent="-172480" algn="l" rtl="0">
              <a:spcBef>
                <a:spcPts val="520"/>
              </a:spcBef>
              <a:buClr>
                <a:schemeClr val="dk1"/>
              </a:buClr>
              <a:buSzPct val="1000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26278" marR="0" lvl="6" indent="-162278" algn="l" rtl="0">
              <a:spcBef>
                <a:spcPts val="520"/>
              </a:spcBef>
              <a:buClr>
                <a:schemeClr val="dk1"/>
              </a:buClr>
              <a:buSzPct val="1000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475" marR="0" lvl="7" indent="-164774" algn="l" rtl="0">
              <a:spcBef>
                <a:spcPts val="520"/>
              </a:spcBef>
              <a:buClr>
                <a:schemeClr val="dk1"/>
              </a:buClr>
              <a:buSzPct val="1000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526671" marR="0" lvl="8" indent="-167271" algn="l" rtl="0">
              <a:spcBef>
                <a:spcPts val="520"/>
              </a:spcBef>
              <a:buClr>
                <a:schemeClr val="dk1"/>
              </a:buClr>
              <a:buSzPct val="1000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9356232" y="3237656"/>
            <a:ext cx="8213795" cy="91530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87363" marR="0" lvl="0" indent="-23336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55688" marR="0" lvl="1" indent="-192087" algn="l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24013" marR="0" lvl="2" indent="-150812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74888" marR="0" lvl="3" indent="-166688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925763" marR="0" lvl="4" indent="-169863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576081" marR="0" lvl="5" indent="-172480" algn="l" rtl="0">
              <a:spcBef>
                <a:spcPts val="520"/>
              </a:spcBef>
              <a:buClr>
                <a:schemeClr val="dk1"/>
              </a:buClr>
              <a:buSzPct val="1000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26278" marR="0" lvl="6" indent="-162278" algn="l" rtl="0">
              <a:spcBef>
                <a:spcPts val="520"/>
              </a:spcBef>
              <a:buClr>
                <a:schemeClr val="dk1"/>
              </a:buClr>
              <a:buSzPct val="1000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475" marR="0" lvl="7" indent="-164774" algn="l" rtl="0">
              <a:spcBef>
                <a:spcPts val="520"/>
              </a:spcBef>
              <a:buClr>
                <a:schemeClr val="dk1"/>
              </a:buClr>
              <a:buSzPct val="1000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526671" marR="0" lvl="8" indent="-167271" algn="l" rtl="0">
              <a:spcBef>
                <a:spcPts val="520"/>
              </a:spcBef>
              <a:buClr>
                <a:schemeClr val="dk1"/>
              </a:buClr>
              <a:buSzPct val="1000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650875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443412" y="9040811"/>
            <a:ext cx="4117975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9320211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Short Stack"/>
                <a:buNone/>
              </a:pPr>
              <a:t>‹#›</a:t>
            </a:fld>
            <a:endParaRPr lang="en-US" sz="1700" b="0" i="0" u="none">
              <a:solidFill>
                <a:srgbClr val="89898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0" y="1"/>
            <a:ext cx="13004800" cy="19244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0" y="2284512"/>
            <a:ext cx="13004800" cy="64807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87363" marR="0" lvl="0" indent="-195262" algn="l" rtl="0">
              <a:spcBef>
                <a:spcPts val="9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4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55688" marR="0" lvl="1" indent="-153987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24013" marR="0" lvl="2" indent="-112712" algn="l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74888" marR="0" lvl="3" indent="-153988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925763" marR="0" lvl="4" indent="-157163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576081" marR="0" lvl="5" indent="-15978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26278" marR="0" lvl="6" indent="-149578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475" marR="0" lvl="7" indent="-152074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526671" marR="0" lvl="8" indent="-154571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650875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443412" y="9040811"/>
            <a:ext cx="4117975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9320211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1700" b="0" i="0" u="none" strike="noStrike" cap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Short Stack"/>
                <a:buNone/>
              </a:pPr>
              <a:t>‹#›</a:t>
            </a:fld>
            <a:endParaRPr lang="en-US" sz="1700" b="0" i="0" u="none" strike="noStrike" cap="none">
              <a:solidFill>
                <a:srgbClr val="89898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Shape 81"/>
          <p:cNvCxnSpPr/>
          <p:nvPr/>
        </p:nvCxnSpPr>
        <p:spPr>
          <a:xfrm rot="10800000">
            <a:off x="1951036" y="433386"/>
            <a:ext cx="0" cy="1843087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82" name="Shape 82"/>
          <p:cNvSpPr/>
          <p:nvPr/>
        </p:nvSpPr>
        <p:spPr>
          <a:xfrm>
            <a:off x="217487" y="1192212"/>
            <a:ext cx="323850" cy="325437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300" b="0" i="0" u="none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83" name="Shape 83"/>
          <p:cNvSpPr/>
          <p:nvPr/>
        </p:nvSpPr>
        <p:spPr>
          <a:xfrm>
            <a:off x="768350" y="1192212"/>
            <a:ext cx="323850" cy="3254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300" b="0" i="0" u="none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84" name="Shape 84"/>
          <p:cNvSpPr/>
          <p:nvPr/>
        </p:nvSpPr>
        <p:spPr>
          <a:xfrm>
            <a:off x="1319212" y="1192212"/>
            <a:ext cx="323850" cy="32543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300" b="0" i="0" u="none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1951036" y="0"/>
            <a:ext cx="11053764" cy="24285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50230" marR="0" lvl="5" indent="-2529" algn="l" rtl="0">
              <a:spcBef>
                <a:spcPts val="0"/>
              </a:spcBef>
              <a:spcAft>
                <a:spcPts val="0"/>
              </a:spcAft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300460" marR="0" lvl="6" indent="-5059" algn="l" rtl="0">
              <a:spcBef>
                <a:spcPts val="0"/>
              </a:spcBef>
              <a:spcAft>
                <a:spcPts val="0"/>
              </a:spcAft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950690" marR="0" lvl="7" indent="-7590" algn="l" rtl="0">
              <a:spcBef>
                <a:spcPts val="0"/>
              </a:spcBef>
              <a:spcAft>
                <a:spcPts val="0"/>
              </a:spcAft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600919" marR="0" lvl="8" indent="-10118" algn="l" rtl="0">
              <a:spcBef>
                <a:spcPts val="0"/>
              </a:spcBef>
              <a:spcAft>
                <a:spcPts val="0"/>
              </a:spcAft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0" y="2276473"/>
            <a:ext cx="13004800" cy="77849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87363" marR="0" lvl="0" indent="-296228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•"/>
              <a:defRPr sz="4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55688" marR="0" lvl="1" indent="-217487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Noto Sans Symbols"/>
              <a:buChar char="●"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624013" marR="0" lvl="2" indent="-112712" algn="l" rtl="0">
              <a:spcBef>
                <a:spcPts val="68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defRPr sz="3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274888" marR="0" lvl="3" indent="-153988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925763" marR="0" lvl="4" indent="-157163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576264" marR="0" lvl="5" indent="-159963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26494" marR="0" lvl="6" indent="-149793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724" marR="0" lvl="7" indent="-152324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54" marR="0" lvl="8" indent="-154854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9428161" y="8886825"/>
            <a:ext cx="2709862" cy="649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4659312" y="8886825"/>
            <a:ext cx="4119561" cy="649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2166936" y="8886825"/>
            <a:ext cx="1843087" cy="649286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66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2000" b="0" i="0" u="none">
                <a:solidFill>
                  <a:srgbClr val="336666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6666"/>
                </a:buClr>
                <a:buSzPct val="25000"/>
                <a:buFont typeface="Short Stack"/>
                <a:buNone/>
              </a:pPr>
              <a:t>‹#›</a:t>
            </a:fld>
            <a:endParaRPr lang="en-US" sz="2000" b="0" i="0" u="none">
              <a:solidFill>
                <a:srgbClr val="336666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5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650875" y="390525"/>
            <a:ext cx="11703050" cy="162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87363" marR="0" lvl="0" indent="-195262" algn="l" rtl="0">
              <a:spcBef>
                <a:spcPts val="9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4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55688" marR="0" lvl="1" indent="-153987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24013" marR="0" lvl="2" indent="-112712" algn="l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74888" marR="0" lvl="3" indent="-153988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925763" marR="0" lvl="4" indent="-157163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576081" marR="0" lvl="5" indent="-15978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26278" marR="0" lvl="6" indent="-149578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475" marR="0" lvl="7" indent="-152074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526671" marR="0" lvl="8" indent="-154571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dt" idx="10"/>
          </p:nvPr>
        </p:nvSpPr>
        <p:spPr>
          <a:xfrm>
            <a:off x="650875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ftr" idx="11"/>
          </p:nvPr>
        </p:nvSpPr>
        <p:spPr>
          <a:xfrm>
            <a:off x="4443412" y="9040811"/>
            <a:ext cx="4117975" cy="519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227011" marR="0" lvl="1" indent="21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455612" marR="0" lvl="2" indent="446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684212" marR="0" lvl="3" indent="674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912812" marR="0" lvl="4" indent="903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1141412" marR="0" lvl="5" indent="1131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1598612" marR="0" lvl="6" indent="158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2284412" marR="0" lvl="7" indent="2274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3198812" marR="0" lvl="8" indent="3189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9320211" y="9040811"/>
            <a:ext cx="3033712" cy="519112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Short Stack"/>
              <a:buNone/>
            </a:pPr>
            <a:fld id="{00000000-1234-1234-1234-123412341234}" type="slidenum">
              <a:rPr lang="en-US" sz="1700" b="0" i="0" u="none">
                <a:solidFill>
                  <a:srgbClr val="898989"/>
                </a:solidFill>
                <a:latin typeface="Short Stack"/>
                <a:ea typeface="Short Stack"/>
                <a:cs typeface="Short Stack"/>
                <a:sym typeface="Short Stack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Short Stack"/>
                <a:buNone/>
              </a:pPr>
              <a:t>‹#›</a:t>
            </a:fld>
            <a:endParaRPr lang="en-US" sz="1700" b="0" i="0" u="none">
              <a:solidFill>
                <a:srgbClr val="89898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www.projectmaths.ie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484187" y="3436937"/>
            <a:ext cx="12090399" cy="2735262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8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Reflections on Practice</a:t>
            </a:r>
          </a:p>
        </p:txBody>
      </p:sp>
      <p:pic>
        <p:nvPicPr>
          <p:cNvPr id="192" name="Shape 1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912" y="2305050"/>
            <a:ext cx="2555875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5400" y="8337550"/>
            <a:ext cx="10467975" cy="1247774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/>
          <p:nvPr/>
        </p:nvSpPr>
        <p:spPr>
          <a:xfrm>
            <a:off x="762000" y="196850"/>
            <a:ext cx="11534774" cy="17224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chitects Daughter"/>
              <a:buNone/>
            </a:pPr>
            <a:r>
              <a:rPr lang="en-US" sz="9600" b="1" i="1" u="none" strike="noStrike" cap="none" dirty="0" err="1">
                <a:solidFill>
                  <a:schemeClr val="dk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Maths</a:t>
            </a:r>
            <a:r>
              <a:rPr lang="en-US" sz="9600" b="1" i="1" u="none" strike="noStrike" cap="none" dirty="0">
                <a:solidFill>
                  <a:schemeClr val="dk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Counts 2016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2166936" y="271462"/>
            <a:ext cx="9971100" cy="217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-US"/>
              <a:t>Flow of the Lesson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400" b="1"/>
              <a:t>Students Working on Task-</a:t>
            </a:r>
            <a:r>
              <a:rPr lang="en-US" sz="2400" b="1">
                <a:solidFill>
                  <a:schemeClr val="hlink"/>
                </a:solidFill>
              </a:rPr>
              <a:t>15 mins</a:t>
            </a:r>
          </a:p>
          <a:p>
            <a:pPr lvl="0" rtl="0">
              <a:lnSpc>
                <a:spcPct val="80000"/>
              </a:lnSpc>
              <a:spcBef>
                <a:spcPts val="480"/>
              </a:spcBef>
              <a:buClr>
                <a:schemeClr val="dk2"/>
              </a:buClr>
              <a:buSzPct val="45833"/>
              <a:buFont typeface="Arial"/>
              <a:buNone/>
            </a:pPr>
            <a:endParaRPr sz="2400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2166936" y="2709861"/>
            <a:ext cx="9971100" cy="5851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36829" rtl="0">
              <a:lnSpc>
                <a:spcPct val="80000"/>
              </a:lnSpc>
              <a:spcBef>
                <a:spcPts val="480"/>
              </a:spcBef>
              <a:buClr>
                <a:schemeClr val="dk2"/>
              </a:buClr>
              <a:buSzPct val="45833"/>
              <a:buFont typeface="Arial"/>
              <a:buNone/>
            </a:pPr>
            <a:endParaRPr sz="2400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52" name="Shape 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9832" y="2605950"/>
            <a:ext cx="9684945" cy="6663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2166936" y="271462"/>
            <a:ext cx="9971100" cy="217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Flow of the Lesson</a:t>
            </a:r>
          </a:p>
          <a:p>
            <a:pPr lvl="0">
              <a:spcBef>
                <a:spcPts val="0"/>
              </a:spcBef>
              <a:buNone/>
            </a:pPr>
            <a:r>
              <a:rPr lang="en-US" sz="2400" b="1"/>
              <a:t>Students on task</a:t>
            </a:r>
          </a:p>
        </p:txBody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2166936" y="2709861"/>
            <a:ext cx="9971100" cy="5851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36" y="2816700"/>
            <a:ext cx="11676186" cy="544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2166936" y="271462"/>
            <a:ext cx="9971100" cy="217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Flow of the Lesson</a:t>
            </a:r>
          </a:p>
          <a:p>
            <a:pPr lvl="0">
              <a:spcBef>
                <a:spcPts val="0"/>
              </a:spcBef>
              <a:buNone/>
            </a:pPr>
            <a:r>
              <a:rPr lang="en-US" sz="3600"/>
              <a:t>Comparing and Discussion-15 mins</a:t>
            </a:r>
          </a:p>
        </p:txBody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2166936" y="2709861"/>
            <a:ext cx="9971100" cy="5851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36829" rtl="0">
              <a:lnSpc>
                <a:spcPct val="80000"/>
              </a:lnSpc>
              <a:spcBef>
                <a:spcPts val="480"/>
              </a:spcBef>
              <a:buClr>
                <a:schemeClr val="dk2"/>
              </a:buClr>
              <a:buSzPct val="45833"/>
              <a:buFont typeface="Arial"/>
              <a:buNone/>
            </a:pPr>
            <a:endParaRPr sz="2400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66" name="Shape 2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712" y="2112671"/>
            <a:ext cx="6460908" cy="718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6576" y="2059228"/>
            <a:ext cx="4754955" cy="7287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2166936" y="271462"/>
            <a:ext cx="9971100" cy="217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Flow of the Lesson: </a:t>
            </a:r>
          </a:p>
          <a:p>
            <a:pPr lvl="0">
              <a:spcBef>
                <a:spcPts val="0"/>
              </a:spcBef>
              <a:buNone/>
            </a:pPr>
            <a:r>
              <a:rPr lang="en-US" sz="4800"/>
              <a:t>Summing up &amp; Reflection-10 mins</a:t>
            </a:r>
          </a:p>
        </p:txBody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2166936" y="2709861"/>
            <a:ext cx="9971100" cy="5851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74" name="Shape 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712" y="2500536"/>
            <a:ext cx="12313368" cy="6840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2166936" y="271462"/>
            <a:ext cx="9971086" cy="2171700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Materials</a:t>
            </a:r>
          </a:p>
        </p:txBody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2166936" y="2709861"/>
            <a:ext cx="9971086" cy="5851525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t" anchorCtr="0">
            <a:noAutofit/>
          </a:bodyPr>
          <a:lstStyle/>
          <a:p>
            <a:pPr marL="487362" marR="0" lvl="0" indent="-487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•"/>
            </a:pPr>
            <a:r>
              <a:rPr lang="en-US" sz="6000" b="0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Worksheet</a:t>
            </a:r>
          </a:p>
          <a:p>
            <a:pPr marL="487362" marR="0" lvl="0" indent="-487362" algn="l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•"/>
            </a:pPr>
            <a:r>
              <a:rPr lang="en-US" sz="6000" b="0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Compass</a:t>
            </a:r>
          </a:p>
          <a:p>
            <a:pPr marL="487362" marR="0" lvl="0" indent="-487362" algn="l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•"/>
            </a:pPr>
            <a:r>
              <a:rPr lang="en-US" sz="6000" b="0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Ruler and/or set square</a:t>
            </a:r>
          </a:p>
          <a:p>
            <a:pPr marL="487362" marR="0" lvl="0" indent="-487362" algn="l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•"/>
            </a:pPr>
            <a:r>
              <a:rPr lang="en-US" sz="6000" b="0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Scissors</a:t>
            </a:r>
          </a:p>
          <a:p>
            <a:pPr marL="487362" marR="0" lvl="0" indent="-487362" algn="l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•"/>
            </a:pPr>
            <a:r>
              <a:rPr lang="en-US" sz="6000" b="0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Pencil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xfrm>
            <a:off x="2166936" y="271462"/>
            <a:ext cx="9971086" cy="2171700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Plan for Peer Observation</a:t>
            </a:r>
          </a:p>
        </p:txBody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0" y="2212504"/>
            <a:ext cx="13004800" cy="7541095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t" anchorCtr="0">
            <a:noAutofit/>
          </a:bodyPr>
          <a:lstStyle/>
          <a:p>
            <a:pPr marL="487362" marR="0" lvl="0" indent="-49498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•"/>
            </a:pPr>
            <a:r>
              <a:rPr lang="en-US" sz="2400" dirty="0"/>
              <a:t>A </a:t>
            </a:r>
            <a:r>
              <a:rPr lang="en-US" sz="2400" b="0" i="0" u="none" dirty="0">
                <a:solidFill>
                  <a:schemeClr val="dk2"/>
                </a:solidFill>
                <a:sym typeface="Arial"/>
              </a:rPr>
              <a:t>Student Observation Record was developed</a:t>
            </a:r>
            <a:r>
              <a:rPr lang="en-US" sz="2400" dirty="0"/>
              <a:t> to a</a:t>
            </a:r>
            <a:r>
              <a:rPr lang="en-US" sz="2400" b="0" i="0" u="none" dirty="0">
                <a:solidFill>
                  <a:schemeClr val="dk2"/>
                </a:solidFill>
                <a:sym typeface="Arial"/>
              </a:rPr>
              <a:t>ssess students understanding of the</a:t>
            </a:r>
            <a:r>
              <a:rPr lang="en-US" sz="2400" dirty="0"/>
              <a:t> </a:t>
            </a:r>
            <a:r>
              <a:rPr lang="en-US" sz="2400" b="0" i="0" u="none" dirty="0">
                <a:solidFill>
                  <a:schemeClr val="dk2"/>
                </a:solidFill>
                <a:sym typeface="Arial"/>
              </a:rPr>
              <a:t>task, achievement of the set goal</a:t>
            </a:r>
            <a:r>
              <a:rPr lang="en-US" sz="2400" dirty="0"/>
              <a:t> and</a:t>
            </a:r>
            <a:r>
              <a:rPr lang="en-US" sz="2400" b="0" i="0" u="none" dirty="0">
                <a:solidFill>
                  <a:schemeClr val="dk2"/>
                </a:solidFill>
                <a:sym typeface="Arial"/>
              </a:rPr>
              <a:t> use of appropriate language</a:t>
            </a:r>
            <a:r>
              <a:rPr lang="en-US" sz="2400" dirty="0"/>
              <a:t>/</a:t>
            </a:r>
            <a:r>
              <a:rPr lang="en-US" sz="2400" b="0" i="0" u="none" dirty="0">
                <a:solidFill>
                  <a:schemeClr val="dk2"/>
                </a:solidFill>
                <a:sym typeface="Arial"/>
              </a:rPr>
              <a:t>symbols.</a:t>
            </a:r>
          </a:p>
          <a:p>
            <a:pPr marL="487362" marR="0" lvl="0" indent="-49498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•"/>
            </a:pPr>
            <a:r>
              <a:rPr lang="en-US" sz="2400" b="0" i="0" u="none" dirty="0">
                <a:solidFill>
                  <a:schemeClr val="dk2"/>
                </a:solidFill>
                <a:sym typeface="Arial"/>
              </a:rPr>
              <a:t>Photographic evidence was gathered on the student</a:t>
            </a:r>
            <a:r>
              <a:rPr lang="en-US" sz="2400" dirty="0"/>
              <a:t>’</a:t>
            </a:r>
            <a:r>
              <a:rPr lang="en-US" sz="2400" b="0" i="0" u="none" dirty="0">
                <a:solidFill>
                  <a:schemeClr val="dk2"/>
                </a:solidFill>
                <a:sym typeface="Arial"/>
              </a:rPr>
              <a:t>s work and key </a:t>
            </a:r>
            <a:r>
              <a:rPr lang="en-US" sz="2400" dirty="0"/>
              <a:t>moment</a:t>
            </a:r>
            <a:r>
              <a:rPr lang="en-US" sz="2400" b="0" i="0" u="none" dirty="0">
                <a:solidFill>
                  <a:schemeClr val="dk2"/>
                </a:solidFill>
                <a:sym typeface="Arial"/>
              </a:rPr>
              <a:t>s during the lesson were recorded.</a:t>
            </a:r>
          </a:p>
          <a:p>
            <a:pPr marL="487362" marR="0" lvl="0" indent="-49498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•"/>
            </a:pPr>
            <a:r>
              <a:rPr lang="en-US" sz="2400" b="0" i="0" u="none" dirty="0">
                <a:solidFill>
                  <a:schemeClr val="dk2"/>
                </a:solidFill>
                <a:sym typeface="Arial"/>
              </a:rPr>
              <a:t>Work </a:t>
            </a:r>
            <a:r>
              <a:rPr lang="en-US" sz="2400" dirty="0"/>
              <a:t>completed </a:t>
            </a:r>
            <a:r>
              <a:rPr lang="en-US" sz="2400" b="0" i="0" u="none" dirty="0">
                <a:solidFill>
                  <a:schemeClr val="dk2"/>
                </a:solidFill>
                <a:sym typeface="Arial"/>
              </a:rPr>
              <a:t>on the board by students was recorded.</a:t>
            </a:r>
            <a:r>
              <a:rPr lang="en-US" sz="2400" dirty="0"/>
              <a:t>	</a:t>
            </a:r>
          </a:p>
          <a:p>
            <a:pPr marL="487362" marR="0" lvl="0" indent="-49498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•"/>
            </a:pPr>
            <a:r>
              <a:rPr lang="en-US" sz="2400" b="0" i="0" u="none" dirty="0">
                <a:solidFill>
                  <a:schemeClr val="dk2"/>
                </a:solidFill>
                <a:sym typeface="Arial"/>
              </a:rPr>
              <a:t>Teachers took responsibility for observing</a:t>
            </a:r>
            <a:r>
              <a:rPr lang="en-US" sz="2400" dirty="0"/>
              <a:t> / </a:t>
            </a:r>
            <a:r>
              <a:rPr lang="en-US" sz="2400" b="0" i="0" u="none" dirty="0">
                <a:solidFill>
                  <a:schemeClr val="dk2"/>
                </a:solidFill>
                <a:sym typeface="Arial"/>
              </a:rPr>
              <a:t>recording the work of particular groups of students</a:t>
            </a:r>
          </a:p>
          <a:p>
            <a:pPr marL="487363" marR="0" lvl="0" indent="-487363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93333"/>
              <a:buFont typeface="Noto Sans Symbols"/>
              <a:buNone/>
            </a:pPr>
            <a:endParaRPr sz="2400" b="0" i="0" u="none" dirty="0">
              <a:solidFill>
                <a:schemeClr val="dk2"/>
              </a:solidFill>
              <a:sym typeface="Arial"/>
            </a:endParaRPr>
          </a:p>
        </p:txBody>
      </p:sp>
      <p:pic>
        <p:nvPicPr>
          <p:cNvPr id="287" name="Shape 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6299" y="5087975"/>
            <a:ext cx="9249099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2166936" y="271462"/>
            <a:ext cx="9971086" cy="2171700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Findings</a:t>
            </a:r>
          </a:p>
        </p:txBody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0" y="2428528"/>
            <a:ext cx="13004800" cy="7325071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dirty="0">
                <a:solidFill>
                  <a:schemeClr val="dk2"/>
                </a:solidFill>
                <a:sym typeface="Arial"/>
              </a:rPr>
              <a:t>Students were: </a:t>
            </a:r>
          </a:p>
          <a:p>
            <a:pPr marL="487362" marR="0" lvl="0" indent="-487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•"/>
            </a:pPr>
            <a:r>
              <a:rPr lang="en-US" sz="4000" b="0" i="0" u="none" dirty="0">
                <a:solidFill>
                  <a:schemeClr val="dk2"/>
                </a:solidFill>
                <a:sym typeface="Arial"/>
              </a:rPr>
              <a:t>highly engaged and enjoyed the challenge set.</a:t>
            </a:r>
          </a:p>
          <a:p>
            <a:pPr marL="487362" marR="0" lvl="0" indent="-487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•"/>
            </a:pPr>
            <a:r>
              <a:rPr lang="en-US" sz="4000" dirty="0"/>
              <a:t>given an opportunity to self–correct and encouraged to make sure they had used correct sides/angles.</a:t>
            </a:r>
          </a:p>
          <a:p>
            <a:pPr marL="487362" lvl="0" indent="-487362" rtl="0">
              <a:spcBef>
                <a:spcPts val="560"/>
              </a:spcBef>
              <a:buClr>
                <a:schemeClr val="dk1"/>
              </a:buClr>
              <a:buSzPct val="70000"/>
              <a:buFont typeface="Noto Sans Symbols"/>
              <a:buChar char="•"/>
            </a:pPr>
            <a:r>
              <a:rPr lang="en-US" sz="4000" dirty="0"/>
              <a:t>able to provide solutions and </a:t>
            </a:r>
            <a:r>
              <a:rPr lang="en-US" sz="4000" dirty="0" err="1"/>
              <a:t>verbalise</a:t>
            </a:r>
            <a:r>
              <a:rPr lang="en-US" sz="4000" dirty="0"/>
              <a:t> their reason behind answers given.</a:t>
            </a:r>
          </a:p>
          <a:p>
            <a:pPr marL="487362" lvl="0" indent="-487362" rtl="0">
              <a:spcBef>
                <a:spcPts val="560"/>
              </a:spcBef>
              <a:buClr>
                <a:schemeClr val="dk1"/>
              </a:buClr>
              <a:buSzPct val="70000"/>
              <a:buFont typeface="Noto Sans Symbols"/>
              <a:buChar char="•"/>
            </a:pPr>
            <a:r>
              <a:rPr lang="en-US" sz="4000" dirty="0"/>
              <a:t>Interested in the whole class discussion, enjoyed listening to other students explanations and expressed any difficulties they had in the understanding of any explanations.</a:t>
            </a:r>
          </a:p>
          <a:p>
            <a:pPr marL="487363" marR="0" lvl="0" indent="-487363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None/>
            </a:pPr>
            <a:endParaRPr sz="4000" i="0" u="none" dirty="0">
              <a:solidFill>
                <a:schemeClr val="dk2"/>
              </a:solidFill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2166936" y="271462"/>
            <a:ext cx="9971086" cy="2171700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Findings/Student Learning</a:t>
            </a:r>
          </a:p>
        </p:txBody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0" y="2212504"/>
            <a:ext cx="13004800" cy="7541095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t" anchorCtr="0">
            <a:noAutofit/>
          </a:bodyPr>
          <a:lstStyle/>
          <a:p>
            <a:pPr marL="457200" marR="0" lvl="0" indent="-381000" algn="l" rtl="0">
              <a:spcBef>
                <a:spcPts val="480"/>
              </a:spcBef>
              <a:spcAft>
                <a:spcPts val="0"/>
              </a:spcAft>
              <a:buSzPct val="100000"/>
            </a:pPr>
            <a:r>
              <a:rPr lang="en-US" sz="2800" dirty="0"/>
              <a:t>Learning Goals were achieved, however there was a distinct pattern observed.</a:t>
            </a: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800" dirty="0"/>
              <a:t>	</a:t>
            </a:r>
            <a:r>
              <a:rPr lang="en-US" sz="2800" dirty="0">
                <a:solidFill>
                  <a:srgbClr val="222222"/>
                </a:solidFill>
                <a:highlight>
                  <a:srgbClr val="FFFFFF"/>
                </a:highlight>
              </a:rPr>
              <a:t>SSS – Most popular method</a:t>
            </a:r>
          </a:p>
          <a:p>
            <a:pPr marL="0" lvl="0" indent="38735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45833"/>
              <a:buFont typeface="Arial"/>
              <a:buNone/>
            </a:pPr>
            <a:r>
              <a:rPr lang="en-US" sz="2800" dirty="0" smtClean="0">
                <a:solidFill>
                  <a:srgbClr val="222222"/>
                </a:solidFill>
                <a:highlight>
                  <a:srgbClr val="FFFFFF"/>
                </a:highlight>
              </a:rPr>
              <a:t>	RHS </a:t>
            </a:r>
            <a:r>
              <a:rPr lang="en-US" sz="2800" dirty="0">
                <a:solidFill>
                  <a:srgbClr val="222222"/>
                </a:solidFill>
                <a:highlight>
                  <a:srgbClr val="FFFFFF"/>
                </a:highlight>
              </a:rPr>
              <a:t>– Very popular method</a:t>
            </a:r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800" dirty="0" smtClean="0">
                <a:solidFill>
                  <a:srgbClr val="222222"/>
                </a:solidFill>
                <a:highlight>
                  <a:srgbClr val="FFFFFF"/>
                </a:highlight>
              </a:rPr>
              <a:t>	ASA </a:t>
            </a:r>
            <a:r>
              <a:rPr lang="en-US" sz="2800" dirty="0">
                <a:solidFill>
                  <a:srgbClr val="222222"/>
                </a:solidFill>
                <a:highlight>
                  <a:srgbClr val="FFFFFF"/>
                </a:highlight>
              </a:rPr>
              <a:t>– 2 students attempted this-only one successfully</a:t>
            </a:r>
            <a:r>
              <a:rPr lang="en-US" sz="2800" dirty="0" smtClean="0">
                <a:solidFill>
                  <a:srgbClr val="222222"/>
                </a:solidFill>
                <a:highlight>
                  <a:srgbClr val="FFFFFF"/>
                </a:highlight>
              </a:rPr>
              <a:t>. </a:t>
            </a:r>
            <a:r>
              <a:rPr lang="en-US" sz="2800" dirty="0" smtClean="0"/>
              <a:t>They </a:t>
            </a:r>
            <a:r>
              <a:rPr lang="en-US" sz="2800" dirty="0"/>
              <a:t>did come up </a:t>
            </a:r>
            <a:r>
              <a:rPr lang="en-US" sz="2800" dirty="0" smtClean="0"/>
              <a:t>	with </a:t>
            </a:r>
            <a:r>
              <a:rPr lang="en-US" sz="2800" dirty="0"/>
              <a:t>an alternative ASA solution using the right angle.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</a:pPr>
            <a:r>
              <a:rPr lang="en-US" sz="2800" dirty="0">
                <a:solidFill>
                  <a:srgbClr val="222222"/>
                </a:solidFill>
                <a:highlight>
                  <a:srgbClr val="FFFFFF"/>
                </a:highlight>
              </a:rPr>
              <a:t>Alternate Angles – Students had some difficulty explaining the term.</a:t>
            </a:r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rgbClr val="222222"/>
                </a:solidFill>
                <a:highlight>
                  <a:srgbClr val="FFFFFF"/>
                </a:highlight>
              </a:rPr>
              <a:t>Some confusion between corresponding and alternate angles was identified and will be addressed during next lesson.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</a:pPr>
            <a:r>
              <a:rPr lang="en-US" sz="2800" dirty="0">
                <a:solidFill>
                  <a:srgbClr val="222222"/>
                </a:solidFill>
                <a:highlight>
                  <a:srgbClr val="FFFFFF"/>
                </a:highlight>
              </a:rPr>
              <a:t>Cutting out to show congruency is an excellent idea.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</a:pPr>
            <a:r>
              <a:rPr lang="en-US" sz="2800" dirty="0">
                <a:solidFill>
                  <a:srgbClr val="222222"/>
                </a:solidFill>
                <a:highlight>
                  <a:srgbClr val="FFFFFF"/>
                </a:highlight>
              </a:rPr>
              <a:t>The multiple approaches strategy proved highly successful, enabling students to compare and </a:t>
            </a:r>
            <a:r>
              <a:rPr lang="en-US" sz="2800" dirty="0" err="1">
                <a:solidFill>
                  <a:srgbClr val="222222"/>
                </a:solidFill>
                <a:highlight>
                  <a:srgbClr val="FFFFFF"/>
                </a:highlight>
              </a:rPr>
              <a:t>analyse</a:t>
            </a:r>
            <a:r>
              <a:rPr lang="en-US" sz="2800" dirty="0">
                <a:solidFill>
                  <a:srgbClr val="222222"/>
                </a:solidFill>
                <a:highlight>
                  <a:srgbClr val="FFFFFF"/>
                </a:highlight>
              </a:rPr>
              <a:t> other answers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</a:pPr>
            <a:r>
              <a:rPr lang="en-US" sz="2800" dirty="0">
                <a:solidFill>
                  <a:srgbClr val="222222"/>
                </a:solidFill>
                <a:highlight>
                  <a:srgbClr val="FFFFFF"/>
                </a:highlight>
              </a:rPr>
              <a:t>The board plan is extremely beneficial but it requires an awful lot of work and preparation.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800" i="1" dirty="0" smtClean="0">
                <a:solidFill>
                  <a:srgbClr val="222222"/>
                </a:solidFill>
                <a:highlight>
                  <a:srgbClr val="FFFFFF"/>
                </a:highlight>
              </a:rPr>
              <a:t>	“</a:t>
            </a:r>
            <a:r>
              <a:rPr lang="en-US" sz="2800" i="1" dirty="0">
                <a:solidFill>
                  <a:srgbClr val="222222"/>
                </a:solidFill>
                <a:highlight>
                  <a:srgbClr val="FFFFFF"/>
                </a:highlight>
              </a:rPr>
              <a:t>I am going to do this exact lesson with my leaving certs this evening”</a:t>
            </a: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40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title"/>
          </p:nvPr>
        </p:nvSpPr>
        <p:spPr>
          <a:xfrm>
            <a:off x="2166936" y="271462"/>
            <a:ext cx="9971086" cy="2171700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Board Plan: </a:t>
            </a:r>
            <a:r>
              <a:rPr lang="en-US"/>
              <a:t>(</a:t>
            </a:r>
            <a:r>
              <a:rPr lang="en-US"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/>
              <a:t>)</a:t>
            </a:r>
          </a:p>
        </p:txBody>
      </p:sp>
      <p:pic>
        <p:nvPicPr>
          <p:cNvPr id="305" name="Shape 3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3900" y="1992675"/>
            <a:ext cx="10952203" cy="7326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title"/>
          </p:nvPr>
        </p:nvSpPr>
        <p:spPr>
          <a:xfrm>
            <a:off x="2166936" y="271462"/>
            <a:ext cx="9971100" cy="217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Board Plan (2)</a:t>
            </a:r>
          </a:p>
        </p:txBody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2166936" y="2709861"/>
            <a:ext cx="9971100" cy="5851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12" name="Shape 3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874" y="2577000"/>
            <a:ext cx="10325149" cy="683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2166936" y="271462"/>
            <a:ext cx="9971086" cy="2171700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Research Lesson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0" y="2212504"/>
            <a:ext cx="13004800" cy="7541095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t" anchorCtr="0">
            <a:noAutofit/>
          </a:bodyPr>
          <a:lstStyle/>
          <a:p>
            <a:pPr marL="487362" marR="0" lvl="0" indent="-487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None/>
            </a:pPr>
            <a:endParaRPr sz="43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-69850" algn="ctr" rtl="0">
              <a:spcBef>
                <a:spcPts val="0"/>
              </a:spcBef>
              <a:buClr>
                <a:schemeClr val="dk2"/>
              </a:buClr>
              <a:buSzPct val="30555"/>
              <a:buFont typeface="Arial"/>
              <a:buNone/>
            </a:pPr>
            <a:r>
              <a:rPr lang="en-US" sz="36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Proof of Mathematical Statements </a:t>
            </a:r>
          </a:p>
          <a:p>
            <a:pPr marL="0" lvl="0" indent="-69850" algn="ctr" rtl="0">
              <a:spcBef>
                <a:spcPts val="0"/>
              </a:spcBef>
              <a:buClr>
                <a:schemeClr val="dk2"/>
              </a:buClr>
              <a:buSzPct val="30555"/>
              <a:buFont typeface="Arial"/>
              <a:buNone/>
            </a:pPr>
            <a:r>
              <a:rPr lang="en-US" sz="36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with the use of </a:t>
            </a:r>
          </a:p>
          <a:p>
            <a:pPr marL="0" lvl="0" indent="-69850" algn="ctr" rtl="0">
              <a:spcBef>
                <a:spcPts val="0"/>
              </a:spcBef>
              <a:buClr>
                <a:schemeClr val="dk2"/>
              </a:buClr>
              <a:buSzPct val="30555"/>
              <a:buFont typeface="Arial"/>
              <a:buNone/>
            </a:pPr>
            <a:r>
              <a:rPr lang="en-US" sz="36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Axiom 4: SSS, SAS, ASA, RHS         </a:t>
            </a:r>
          </a:p>
          <a:p>
            <a:pPr marL="0" lvl="0" indent="-69850" algn="ctr" rtl="0">
              <a:spcBef>
                <a:spcPts val="0"/>
              </a:spcBef>
              <a:buClr>
                <a:schemeClr val="dk2"/>
              </a:buClr>
              <a:buSzPct val="30555"/>
              <a:buFont typeface="Arial"/>
              <a:buNone/>
            </a:pPr>
            <a:endParaRPr sz="3600" b="1" dirty="0">
              <a:solidFill>
                <a:srgbClr val="1F497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69850" algn="ctr" rtl="0">
              <a:spcBef>
                <a:spcPts val="0"/>
              </a:spcBef>
              <a:buClr>
                <a:schemeClr val="dk2"/>
              </a:buClr>
              <a:buSzPct val="30555"/>
              <a:buFont typeface="Arial"/>
              <a:buNone/>
            </a:pPr>
            <a:r>
              <a:rPr lang="en-US" sz="36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(Congruent Triangle conditions)</a:t>
            </a:r>
          </a:p>
          <a:p>
            <a:pPr marL="487362" marR="0" lvl="0" indent="-487362" algn="ctr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2166936" y="271462"/>
            <a:ext cx="9971086" cy="2171700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Recommendations</a:t>
            </a:r>
          </a:p>
        </p:txBody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0" y="2212504"/>
            <a:ext cx="13004800" cy="7541095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t" anchorCtr="0">
            <a:noAutofit/>
          </a:bodyPr>
          <a:lstStyle/>
          <a:p>
            <a:pPr marL="487362" marR="0" lvl="0" indent="-487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•"/>
            </a:pPr>
            <a:r>
              <a:rPr lang="en-US" sz="3200" b="0" i="0" u="none" dirty="0">
                <a:solidFill>
                  <a:srgbClr val="000000"/>
                </a:solidFill>
                <a:sym typeface="Arial"/>
              </a:rPr>
              <a:t>The </a:t>
            </a:r>
            <a:r>
              <a:rPr lang="en-US" sz="3200" dirty="0">
                <a:solidFill>
                  <a:srgbClr val="000000"/>
                </a:solidFill>
              </a:rPr>
              <a:t>duration of the lesson</a:t>
            </a:r>
            <a:r>
              <a:rPr lang="en-US" sz="3200" b="0" i="0" u="none" dirty="0">
                <a:solidFill>
                  <a:srgbClr val="000000"/>
                </a:solidFill>
                <a:sym typeface="Arial"/>
              </a:rPr>
              <a:t> proved challenging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  <a:r>
              <a:rPr lang="en-US" sz="3200" b="0" i="0" u="none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3200" dirty="0">
                <a:solidFill>
                  <a:srgbClr val="000000"/>
                </a:solidFill>
              </a:rPr>
              <a:t>An </a:t>
            </a:r>
            <a:r>
              <a:rPr lang="en-US" sz="3200" b="0" i="0" u="none" dirty="0">
                <a:solidFill>
                  <a:srgbClr val="000000"/>
                </a:solidFill>
                <a:sym typeface="Arial"/>
              </a:rPr>
              <a:t>hour long lesson would be more suitable </a:t>
            </a:r>
            <a:r>
              <a:rPr lang="en-US" sz="3200" dirty="0"/>
              <a:t>to allow a greater opportunity for discussion during the lesson</a:t>
            </a:r>
            <a:r>
              <a:rPr lang="en-US" sz="3200" b="0" i="0" u="none" dirty="0">
                <a:solidFill>
                  <a:srgbClr val="000000"/>
                </a:solidFill>
                <a:sym typeface="Arial"/>
              </a:rPr>
              <a:t>. This </a:t>
            </a:r>
            <a:r>
              <a:rPr lang="en-US" sz="3200" dirty="0">
                <a:solidFill>
                  <a:srgbClr val="000000"/>
                </a:solidFill>
              </a:rPr>
              <a:t>would </a:t>
            </a:r>
            <a:r>
              <a:rPr lang="en-US" sz="3200" b="0" i="0" u="none" dirty="0">
                <a:solidFill>
                  <a:srgbClr val="000000"/>
                </a:solidFill>
                <a:sym typeface="Arial"/>
              </a:rPr>
              <a:t>allow students to </a:t>
            </a:r>
            <a:r>
              <a:rPr lang="en-US" sz="3200" b="0" i="0" u="none" dirty="0" err="1">
                <a:solidFill>
                  <a:srgbClr val="000000"/>
                </a:solidFill>
                <a:sym typeface="Arial"/>
              </a:rPr>
              <a:t>verbalise</a:t>
            </a:r>
            <a:r>
              <a:rPr lang="en-US" sz="3200" b="0" i="0" u="none" dirty="0">
                <a:solidFill>
                  <a:srgbClr val="000000"/>
                </a:solidFill>
                <a:sym typeface="Arial"/>
              </a:rPr>
              <a:t> what they have learned and compare the different types of solutions</a:t>
            </a:r>
            <a:r>
              <a:rPr lang="en-US" sz="3200" dirty="0">
                <a:solidFill>
                  <a:srgbClr val="000000"/>
                </a:solidFill>
              </a:rPr>
              <a:t> and identify any similarities between them.</a:t>
            </a:r>
          </a:p>
          <a:p>
            <a:pPr marL="487362" lvl="0" indent="-533082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Noto Sans Symbols"/>
              <a:buChar char="•"/>
            </a:pPr>
            <a:r>
              <a:rPr lang="en-US" sz="3200" dirty="0">
                <a:solidFill>
                  <a:srgbClr val="222222"/>
                </a:solidFill>
                <a:highlight>
                  <a:srgbClr val="FFFFFF"/>
                </a:highlight>
              </a:rPr>
              <a:t>Prepare diagrams for the board based on both diagonal AC and diagonal BD.</a:t>
            </a:r>
          </a:p>
          <a:p>
            <a:pPr marL="487362" lvl="0" indent="-533082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Noto Sans Symbols"/>
              <a:buChar char="•"/>
            </a:pPr>
            <a:r>
              <a:rPr lang="en-US" sz="3200" dirty="0">
                <a:solidFill>
                  <a:srgbClr val="222222"/>
                </a:solidFill>
                <a:highlight>
                  <a:srgbClr val="FFFFFF"/>
                </a:highlight>
              </a:rPr>
              <a:t>Task clarification is essential and should not be rushed as it can hinder individuals work on task.</a:t>
            </a:r>
          </a:p>
          <a:p>
            <a:pPr marL="487362" lvl="0" indent="-533082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Noto Sans Symbols"/>
              <a:buChar char="•"/>
            </a:pPr>
            <a:r>
              <a:rPr lang="en-US" sz="3200" dirty="0">
                <a:solidFill>
                  <a:srgbClr val="222222"/>
                </a:solidFill>
                <a:highlight>
                  <a:srgbClr val="FFFFFF"/>
                </a:highlight>
              </a:rPr>
              <a:t>The observation experience resulted in some students being reluctant to present to their peers as a whole group. We felt that some students were intimidated. A process that the students will also take time adjusting to.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3200" dirty="0">
              <a:solidFill>
                <a:srgbClr val="000000"/>
              </a:solidFill>
            </a:endParaRPr>
          </a:p>
          <a:p>
            <a:pPr marL="487362" marR="0" lvl="0" indent="-48736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sz="3200" b="0" i="0" u="none" dirty="0">
              <a:solidFill>
                <a:srgbClr val="000000"/>
              </a:solidFill>
              <a:sym typeface="Arial"/>
            </a:endParaRPr>
          </a:p>
          <a:p>
            <a:pPr marL="487362" marR="0" lvl="0" indent="-48736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None/>
            </a:pPr>
            <a:endParaRPr sz="3200" b="0" i="0" u="none" dirty="0">
              <a:solidFill>
                <a:srgbClr val="000000"/>
              </a:solidFill>
              <a:sym typeface="Arial"/>
            </a:endParaRPr>
          </a:p>
          <a:p>
            <a:pPr marL="487362" marR="0" lvl="0" indent="-487362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None/>
            </a:pPr>
            <a:endParaRPr sz="54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87362" marR="0" lvl="0" indent="-487362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None/>
            </a:pPr>
            <a:endParaRPr sz="54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87363" marR="0" lvl="0" indent="-487363" algn="l" rtl="0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None/>
            </a:pPr>
            <a:endParaRPr sz="54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title"/>
          </p:nvPr>
        </p:nvSpPr>
        <p:spPr>
          <a:xfrm>
            <a:off x="2166936" y="271462"/>
            <a:ext cx="9971086" cy="2171700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Any Questions?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title"/>
          </p:nvPr>
        </p:nvSpPr>
        <p:spPr>
          <a:xfrm>
            <a:off x="2166936" y="271462"/>
            <a:ext cx="9971086" cy="2171700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Sources Used</a:t>
            </a:r>
          </a:p>
        </p:txBody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0" y="2284512"/>
            <a:ext cx="13004800" cy="7469087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t" anchorCtr="0">
            <a:noAutofit/>
          </a:bodyPr>
          <a:lstStyle/>
          <a:p>
            <a:pPr marL="487362" marR="0" lvl="0" indent="-487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•"/>
            </a:pPr>
            <a:r>
              <a:rPr lang="en-US" sz="4400" b="0" i="0" u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www.projectmaths.ie</a:t>
            </a:r>
            <a:r>
              <a:rPr lang="en-US" sz="4400" b="0" i="0" u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487362" marR="0" lvl="0" indent="-487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•"/>
            </a:pPr>
            <a:r>
              <a:rPr lang="en-US" sz="4400" dirty="0" smtClean="0"/>
              <a:t>Junior Certificate Syllabus</a:t>
            </a:r>
            <a:endParaRPr lang="en-US" sz="4400" b="0" i="0" u="none" dirty="0" smtClean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87362" marR="0" lvl="0" indent="-487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•"/>
            </a:pPr>
            <a:r>
              <a:rPr lang="en-US" sz="4400" b="0" i="0" u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Active </a:t>
            </a:r>
            <a:r>
              <a:rPr lang="en-US" sz="4400" b="0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Maths</a:t>
            </a:r>
            <a:r>
              <a:rPr lang="en-US" sz="4400" b="0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1and 2</a:t>
            </a:r>
          </a:p>
          <a:p>
            <a:pPr marL="487362" marR="0" lvl="0" indent="-487362" algn="l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•"/>
            </a:pPr>
            <a:r>
              <a:rPr lang="en-US" sz="4400" b="0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Text and Tests 1 and 2</a:t>
            </a:r>
          </a:p>
          <a:p>
            <a:pPr marL="487362" marR="0" lvl="0" indent="-487362" algn="l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•"/>
            </a:pPr>
            <a:r>
              <a:rPr lang="en-US" sz="4400" b="0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Project </a:t>
            </a:r>
            <a:r>
              <a:rPr lang="en-US" sz="4400" b="0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Maths</a:t>
            </a:r>
            <a:r>
              <a:rPr lang="en-US" sz="4400" b="0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Handbooks for </a:t>
            </a:r>
            <a:r>
              <a:rPr lang="en-US" sz="4400" dirty="0"/>
              <a:t>Second</a:t>
            </a:r>
            <a:r>
              <a:rPr lang="en-US" sz="4400" b="0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4400" dirty="0"/>
              <a:t>Third</a:t>
            </a:r>
            <a:r>
              <a:rPr lang="en-US" sz="4400" b="0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Year</a:t>
            </a:r>
          </a:p>
          <a:p>
            <a:pPr marL="487362" marR="0" lvl="0" indent="-487362" algn="l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•"/>
            </a:pPr>
            <a:r>
              <a:rPr lang="en-US" sz="4400" b="0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Junior Cert </a:t>
            </a:r>
            <a:r>
              <a:rPr lang="en-US" sz="4400" b="0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Maths</a:t>
            </a:r>
            <a:r>
              <a:rPr lang="en-US" sz="4400" b="0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Syllabus for Higher and Ordinary</a:t>
            </a:r>
          </a:p>
          <a:p>
            <a:pPr marL="487363" marR="0" lvl="0" indent="-487363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None/>
            </a:pPr>
            <a:endParaRPr sz="4400" b="0" i="0" u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xfrm>
            <a:off x="484187" y="4516437"/>
            <a:ext cx="12090399" cy="2736850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</a:p>
        </p:txBody>
      </p:sp>
      <p:pic>
        <p:nvPicPr>
          <p:cNvPr id="335" name="Shape 3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4437" y="2355850"/>
            <a:ext cx="3275011" cy="184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Shape 3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5400" y="8337550"/>
            <a:ext cx="10467975" cy="1247774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Shape 337"/>
          <p:cNvSpPr txBox="1"/>
          <p:nvPr/>
        </p:nvSpPr>
        <p:spPr>
          <a:xfrm>
            <a:off x="0" y="0"/>
            <a:ext cx="13004800" cy="19192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chitects Daughter"/>
              <a:buNone/>
            </a:pPr>
            <a:r>
              <a:rPr lang="en-US" sz="10600" b="1" i="1" u="none" dirty="0" err="1">
                <a:solidFill>
                  <a:schemeClr val="dk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Maths</a:t>
            </a:r>
            <a:r>
              <a:rPr lang="en-US" sz="10600" b="1" i="1" u="none" dirty="0">
                <a:solidFill>
                  <a:schemeClr val="dk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Counts 2016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lvl="0" algn="ctr">
              <a:buClr>
                <a:schemeClr val="dk2"/>
              </a:buClr>
              <a:buSzPct val="25000"/>
            </a:pPr>
            <a:r>
              <a:rPr lang="en-GB" sz="9600" b="1" dirty="0" smtClean="0"/>
              <a:t>Teachers</a:t>
            </a:r>
            <a:endParaRPr sz="9600" b="1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ctr">
              <a:spcBef>
                <a:spcPts val="0"/>
              </a:spcBef>
              <a:buClr>
                <a:schemeClr val="dk2"/>
              </a:buClr>
              <a:buSzPct val="25000"/>
              <a:buNone/>
            </a:pPr>
            <a:r>
              <a:rPr lang="en-US" sz="4400" dirty="0">
                <a:solidFill>
                  <a:srgbClr val="002060"/>
                </a:solidFill>
              </a:rPr>
              <a:t>Lynn </a:t>
            </a:r>
            <a:r>
              <a:rPr lang="en-US" sz="4400" dirty="0" smtClean="0">
                <a:solidFill>
                  <a:srgbClr val="002060"/>
                </a:solidFill>
              </a:rPr>
              <a:t>Anderson</a:t>
            </a:r>
            <a:endParaRPr lang="en-US" sz="4400" dirty="0">
              <a:solidFill>
                <a:srgbClr val="002060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2"/>
              </a:buClr>
              <a:buSzPct val="25000"/>
              <a:buNone/>
            </a:pPr>
            <a:r>
              <a:rPr lang="en-US" sz="4400" dirty="0">
                <a:solidFill>
                  <a:srgbClr val="002060"/>
                </a:solidFill>
              </a:rPr>
              <a:t>Aoife </a:t>
            </a:r>
            <a:r>
              <a:rPr lang="en-US" sz="4400" dirty="0" err="1">
                <a:solidFill>
                  <a:srgbClr val="002060"/>
                </a:solidFill>
              </a:rPr>
              <a:t>Finnerty</a:t>
            </a:r>
            <a:endParaRPr lang="en-US" sz="4400" dirty="0">
              <a:solidFill>
                <a:srgbClr val="002060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2"/>
              </a:buClr>
              <a:buSzPct val="25000"/>
              <a:buNone/>
            </a:pPr>
            <a:r>
              <a:rPr lang="en-US" sz="4400" dirty="0">
                <a:solidFill>
                  <a:srgbClr val="002060"/>
                </a:solidFill>
              </a:rPr>
              <a:t>Sinead Mahon</a:t>
            </a:r>
          </a:p>
          <a:p>
            <a:pPr marL="0" lvl="0" indent="0" algn="ctr">
              <a:spcBef>
                <a:spcPts val="0"/>
              </a:spcBef>
              <a:buClr>
                <a:schemeClr val="dk2"/>
              </a:buClr>
              <a:buSzPct val="25000"/>
              <a:buNone/>
            </a:pPr>
            <a:r>
              <a:rPr lang="en-US" sz="4400" dirty="0">
                <a:solidFill>
                  <a:srgbClr val="002060"/>
                </a:solidFill>
              </a:rPr>
              <a:t>Louise </a:t>
            </a:r>
            <a:r>
              <a:rPr lang="en-US" sz="4400" dirty="0" err="1">
                <a:solidFill>
                  <a:srgbClr val="002060"/>
                </a:solidFill>
              </a:rPr>
              <a:t>McEvaddy</a:t>
            </a:r>
            <a:endParaRPr lang="en-US" sz="4400" dirty="0">
              <a:solidFill>
                <a:srgbClr val="002060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2"/>
              </a:buClr>
              <a:buSzPct val="25000"/>
              <a:buNone/>
            </a:pPr>
            <a:r>
              <a:rPr lang="en-US" sz="4400" dirty="0">
                <a:solidFill>
                  <a:srgbClr val="002060"/>
                </a:solidFill>
              </a:rPr>
              <a:t>Julie Ryan</a:t>
            </a:r>
          </a:p>
          <a:p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206" name="Shape 2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6586" y="7613650"/>
            <a:ext cx="2352674" cy="81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166936" y="271462"/>
            <a:ext cx="9971086" cy="2171700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Details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9712" y="2242205"/>
            <a:ext cx="12313368" cy="2634595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t" anchorCtr="0">
            <a:noAutofit/>
          </a:bodyPr>
          <a:lstStyle/>
          <a:p>
            <a:pPr marL="487362" marR="0" lvl="0" indent="-487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66"/>
              </a:buClr>
              <a:buSzPct val="70000"/>
              <a:buFont typeface="Noto Sans Symbols"/>
              <a:buChar char="•"/>
            </a:pPr>
            <a:r>
              <a:rPr lang="en-US" sz="43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Ms.</a:t>
            </a:r>
            <a:r>
              <a:rPr lang="en-US" dirty="0" err="1">
                <a:solidFill>
                  <a:srgbClr val="000000"/>
                </a:solidFill>
              </a:rPr>
              <a:t>Anderson’s</a:t>
            </a:r>
            <a:r>
              <a:rPr lang="en-US" dirty="0">
                <a:solidFill>
                  <a:srgbClr val="000000"/>
                </a:solidFill>
              </a:rPr>
              <a:t> Third Year Higher Level </a:t>
            </a:r>
          </a:p>
          <a:p>
            <a:pPr marL="487362" marR="0" lvl="0" indent="-487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66"/>
              </a:buClr>
              <a:buSzPct val="70000"/>
              <a:buFont typeface="Noto Sans Symbols"/>
              <a:buChar char="•"/>
            </a:pPr>
            <a:r>
              <a:rPr lang="en-US" sz="4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Lesson Length: 50 mins</a:t>
            </a:r>
          </a:p>
          <a:p>
            <a:pPr marL="487362" marR="0" lvl="0" indent="-487362" algn="l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rgbClr val="336666"/>
              </a:buClr>
              <a:buSzPct val="70000"/>
              <a:buFont typeface="Noto Sans Symbols"/>
              <a:buChar char="•"/>
            </a:pPr>
            <a:r>
              <a:rPr lang="en-US" sz="4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Friday, </a:t>
            </a:r>
            <a:r>
              <a:rPr lang="en-US" dirty="0">
                <a:solidFill>
                  <a:srgbClr val="000000"/>
                </a:solidFill>
              </a:rPr>
              <a:t>27th February </a:t>
            </a:r>
            <a:r>
              <a:rPr lang="en-US" sz="4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2016</a:t>
            </a:r>
          </a:p>
        </p:txBody>
      </p:sp>
      <p:graphicFrame>
        <p:nvGraphicFramePr>
          <p:cNvPr id="213" name="Shape 213"/>
          <p:cNvGraphicFramePr/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01729437"/>
              </p:ext>
            </p:extLst>
          </p:nvPr>
        </p:nvGraphicFramePr>
        <p:xfrm>
          <a:off x="0" y="4444752"/>
          <a:ext cx="13004800" cy="5307068"/>
        </p:xfrm>
        <a:graphic>
          <a:graphicData uri="http://schemas.openxmlformats.org/drawingml/2006/table">
            <a:tbl>
              <a:tblPr bandRow="1" bandCol="1">
                <a:noFill/>
                <a:tableStyleId>{C1F9F608-61C8-4DF3-8AC9-94A408286E42}</a:tableStyleId>
              </a:tblPr>
              <a:tblGrid>
                <a:gridCol w="2181920"/>
                <a:gridCol w="8928992"/>
                <a:gridCol w="1893888"/>
              </a:tblGrid>
              <a:tr h="61486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Lesson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2400" b="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# of lesson periods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9156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r>
                        <a:rPr lang="en-US" sz="2400" b="0" baseline="3000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</a:t>
                      </a:r>
                      <a:r>
                        <a:rPr lang="en-US" sz="2400" b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Year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Prior Knowledge CIC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283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Year 3 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endParaRPr sz="2400" b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2400" b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283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Revision of key Geometrical terms from CIC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283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2400" b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Introduction to Geometry and the axioms 1- 3, highlighting their role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283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Introduction to formal proof: Theorem 1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283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2400" b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Axiom 4 SSS, SAS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283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2400" b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Axiom 4: ASA, RHS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916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 value and application of Axiom 4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247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2400" b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Axiom 5 and the continuation of Formal Proofs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</a:p>
                  </a:txBody>
                  <a:tcPr marL="73025" marR="73025" marT="27300" marB="273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2166936" y="271462"/>
            <a:ext cx="9971086" cy="2171700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Student Learning Goals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0" y="2212504"/>
            <a:ext cx="13004800" cy="7541095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t" anchorCtr="0">
            <a:noAutofit/>
          </a:bodyPr>
          <a:lstStyle/>
          <a:p>
            <a:pPr marL="269875" lvl="0" indent="-339725" rtl="0">
              <a:spcBef>
                <a:spcPts val="1200"/>
              </a:spcBef>
              <a:buClr>
                <a:schemeClr val="dk2"/>
              </a:buClr>
              <a:buSzPct val="45833"/>
              <a:buFont typeface="Arial"/>
              <a:buNone/>
            </a:pPr>
            <a:r>
              <a:rPr lang="en-US" sz="3600" b="1" dirty="0">
                <a:latin typeface="Times New Roman"/>
                <a:ea typeface="Times New Roman"/>
                <a:cs typeface="Times New Roman"/>
                <a:sym typeface="Times New Roman"/>
              </a:rPr>
              <a:t>Aims of the Lesson: </a:t>
            </a:r>
          </a:p>
          <a:p>
            <a:pPr marL="0" lvl="0" indent="-69850" rtl="0">
              <a:spcBef>
                <a:spcPts val="0"/>
              </a:spcBef>
              <a:buClr>
                <a:schemeClr val="dk2"/>
              </a:buClr>
              <a:buSzPct val="45833"/>
              <a:buFont typeface="Arial"/>
              <a:buNone/>
            </a:pPr>
            <a:r>
              <a:rPr lang="en-US" sz="3600" dirty="0">
                <a:latin typeface="Times New Roman"/>
                <a:ea typeface="Times New Roman"/>
                <a:cs typeface="Times New Roman"/>
                <a:sym typeface="Times New Roman"/>
              </a:rPr>
              <a:t>The aims for students: (Thematic Goals)</a:t>
            </a:r>
          </a:p>
          <a:p>
            <a:pPr marL="0" lvl="0" indent="-69850" rtl="0">
              <a:spcBef>
                <a:spcPts val="0"/>
              </a:spcBef>
              <a:buClr>
                <a:schemeClr val="dk2"/>
              </a:buClr>
              <a:buSzPct val="45833"/>
              <a:buFont typeface="Arial"/>
              <a:buNone/>
            </a:pPr>
            <a:endParaRPr sz="3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</a:pPr>
            <a:r>
              <a:rPr lang="en-US" sz="3600" dirty="0">
                <a:latin typeface="Times New Roman"/>
                <a:ea typeface="Times New Roman"/>
                <a:cs typeface="Times New Roman"/>
                <a:sym typeface="Times New Roman"/>
              </a:rPr>
              <a:t>To appreciate that mathematics has contributed greatly through geometry to architecture and design</a:t>
            </a:r>
          </a:p>
          <a:p>
            <a:pPr marL="457200" lvl="0" indent="-3810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</a:pPr>
            <a:r>
              <a:rPr lang="en-US" sz="3600" dirty="0">
                <a:latin typeface="Times New Roman"/>
                <a:ea typeface="Times New Roman"/>
                <a:cs typeface="Times New Roman"/>
                <a:sym typeface="Times New Roman"/>
              </a:rPr>
              <a:t>To appreciate that mathematics can be used to communicate thinking effectively</a:t>
            </a:r>
          </a:p>
          <a:p>
            <a:pPr marL="457200" lvl="0" indent="-3810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</a:pPr>
            <a:r>
              <a:rPr lang="en-US" sz="3600" dirty="0">
                <a:latin typeface="Times New Roman"/>
                <a:ea typeface="Times New Roman"/>
                <a:cs typeface="Times New Roman"/>
                <a:sym typeface="Times New Roman"/>
              </a:rPr>
              <a:t>To become more creative when devising approaches and methods to solve problems</a:t>
            </a:r>
          </a:p>
          <a:p>
            <a:pPr marL="457200" lvl="0" indent="-3810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</a:pPr>
            <a:r>
              <a:rPr lang="en-US" sz="3600" dirty="0">
                <a:latin typeface="Times New Roman"/>
                <a:ea typeface="Times New Roman"/>
                <a:cs typeface="Times New Roman"/>
                <a:sym typeface="Times New Roman"/>
              </a:rPr>
              <a:t>To build enthusiasm for the subject by engaging them with stimulating activities and challenges</a:t>
            </a:r>
          </a:p>
          <a:p>
            <a:pPr marL="457200" lvl="0" indent="-3810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</a:pPr>
            <a:r>
              <a:rPr lang="en-US" sz="3600" dirty="0">
                <a:latin typeface="Times New Roman"/>
                <a:ea typeface="Times New Roman"/>
                <a:cs typeface="Times New Roman"/>
                <a:sym typeface="Times New Roman"/>
              </a:rPr>
              <a:t>To connect topics and develop strategies to investigate relationships and justify conclusions mathematically.</a:t>
            </a:r>
          </a:p>
          <a:p>
            <a:pPr marL="0" lvl="0" indent="-69850" rtl="0">
              <a:spcBef>
                <a:spcPts val="0"/>
              </a:spcBef>
              <a:buClr>
                <a:schemeClr val="dk2"/>
              </a:buClr>
              <a:buSzPct val="45833"/>
              <a:buFont typeface="Arial"/>
              <a:buNone/>
            </a:pPr>
            <a:endParaRPr sz="3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69850" rtl="0">
              <a:spcBef>
                <a:spcPts val="0"/>
              </a:spcBef>
              <a:buClr>
                <a:schemeClr val="dk2"/>
              </a:buClr>
              <a:buSzPct val="45833"/>
              <a:buFont typeface="Arial"/>
              <a:buNone/>
            </a:pPr>
            <a:endParaRPr sz="3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87362" marR="0" lvl="0" indent="-48736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None/>
            </a:pPr>
            <a:endParaRPr sz="3600" dirty="0"/>
          </a:p>
          <a:p>
            <a:pPr marL="487362" marR="0" lvl="0" indent="-48736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None/>
            </a:pPr>
            <a:endParaRPr sz="3600" b="0" i="0" u="none" strike="noStrike" cap="none" dirty="0">
              <a:solidFill>
                <a:schemeClr val="dk2"/>
              </a:solidFill>
              <a:sym typeface="Arial"/>
            </a:endParaRPr>
          </a:p>
          <a:p>
            <a:pPr marL="487362" marR="0" lvl="0" indent="-487362" algn="l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None/>
            </a:pPr>
            <a:endParaRPr sz="54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87362" marR="0" lvl="0" indent="-487362" algn="l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sz="54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87362" marR="0" lvl="0" indent="-487362" algn="l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None/>
            </a:pPr>
            <a:endParaRPr sz="54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87363" marR="0" lvl="0" indent="-487363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None/>
            </a:pPr>
            <a:endParaRPr sz="54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2166936" y="271462"/>
            <a:ext cx="9971100" cy="217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2140495"/>
            <a:ext cx="13004800" cy="761310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</a:pPr>
            <a:r>
              <a:rPr lang="en-US" sz="3200" dirty="0" smtClean="0">
                <a:latin typeface="Times New Roman"/>
                <a:ea typeface="Times New Roman"/>
                <a:cs typeface="Times New Roman"/>
                <a:sym typeface="Times New Roman"/>
              </a:rPr>
              <a:t>Understand 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the concept of congruency.</a:t>
            </a:r>
          </a:p>
          <a:p>
            <a:pPr marL="457200" lvl="0" indent="-3810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</a:pP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Create congruent triangles.</a:t>
            </a:r>
          </a:p>
          <a:p>
            <a:pPr marL="457200" lvl="0" indent="-3810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</a:pP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To 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recognise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 that simple constructions of different types of line segments can create a unique set/pairs of congruent shapes in quadrilaterals.</a:t>
            </a:r>
          </a:p>
          <a:p>
            <a:pPr marL="457200" lvl="0" indent="-3810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</a:pP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Using congruency to justify their own geometrical decisions.</a:t>
            </a:r>
          </a:p>
          <a:p>
            <a:pPr marL="269875" lvl="0" indent="-339725" rtl="0">
              <a:spcBef>
                <a:spcPts val="1200"/>
              </a:spcBef>
              <a:buClr>
                <a:schemeClr val="dk2"/>
              </a:buClr>
              <a:buSzPct val="45833"/>
              <a:buFont typeface="Arial"/>
              <a:buNone/>
            </a:pPr>
            <a:r>
              <a:rPr lang="en-US" sz="32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Learning 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Outcomes:</a:t>
            </a:r>
          </a:p>
          <a:p>
            <a:pPr marL="269875" lvl="0" indent="-339725" rtl="0">
              <a:spcBef>
                <a:spcPts val="1200"/>
              </a:spcBef>
              <a:buClr>
                <a:schemeClr val="dk2"/>
              </a:buClr>
              <a:buSzPct val="45833"/>
              <a:buFont typeface="Arial"/>
              <a:buNone/>
            </a:pP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As a result of studying this topic students will be able to:</a:t>
            </a:r>
          </a:p>
          <a:p>
            <a:pPr marL="457200" lvl="0" indent="-3810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</a:pP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Understand congruency can refer to any set of shapes</a:t>
            </a:r>
          </a:p>
          <a:p>
            <a:pPr marL="457200" lvl="0" indent="-3810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</a:pP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Use axiom 4 appropriately to provide reasoning to justify congruency(as per syllabus)</a:t>
            </a:r>
          </a:p>
          <a:p>
            <a:pPr marL="457200" lvl="0" indent="-3810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</a:pP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Build upon axiom 4 to provide reasoning when asked in a formal proof setting</a:t>
            </a:r>
          </a:p>
          <a:p>
            <a:pPr marL="457200" lvl="0" indent="-3810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</a:pP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Identify when to use SSS, SAS, ASA, RHS and appreciate on certain occasions you can use one or more of these to validate congruency.</a:t>
            </a:r>
          </a:p>
          <a:p>
            <a:pPr lvl="0">
              <a:spcBef>
                <a:spcPts val="0"/>
              </a:spcBef>
              <a:buNone/>
            </a:pPr>
            <a:endParaRPr sz="4800" dirty="0"/>
          </a:p>
        </p:txBody>
      </p:sp>
      <p:sp>
        <p:nvSpPr>
          <p:cNvPr id="2" name="Rectangle 1"/>
          <p:cNvSpPr/>
          <p:nvPr/>
        </p:nvSpPr>
        <p:spPr>
          <a:xfrm>
            <a:off x="2325936" y="484312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69850" algn="ctr">
              <a:buClr>
                <a:schemeClr val="dk2"/>
              </a:buClr>
              <a:buSzPct val="45833"/>
            </a:pPr>
            <a:r>
              <a:rPr lang="en-US" sz="6000" b="1" dirty="0">
                <a:latin typeface="Times New Roman"/>
                <a:ea typeface="Times New Roman"/>
                <a:cs typeface="Times New Roman"/>
                <a:sym typeface="Times New Roman"/>
              </a:rPr>
              <a:t>Lesson Specific </a:t>
            </a:r>
            <a:r>
              <a:rPr lang="en-US" sz="6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Goals</a:t>
            </a:r>
            <a:endParaRPr lang="en-US" sz="60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2166936" y="271462"/>
            <a:ext cx="9971086" cy="2171700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Design of Lesson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0" y="2212504"/>
            <a:ext cx="13004800" cy="7541095"/>
          </a:xfrm>
          <a:prstGeom prst="rect">
            <a:avLst/>
          </a:prstGeom>
          <a:noFill/>
          <a:ln>
            <a:noFill/>
          </a:ln>
        </p:spPr>
        <p:txBody>
          <a:bodyPr lIns="130025" tIns="65000" rIns="130025" bIns="65000" anchor="t" anchorCtr="0">
            <a:noAutofit/>
          </a:bodyPr>
          <a:lstStyle/>
          <a:p>
            <a:pPr marL="487362" marR="0" lvl="0" indent="-487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r>
              <a:rPr lang="en-US" sz="3200" b="0" i="0" u="none" strike="noStrike" cap="none" dirty="0">
                <a:solidFill>
                  <a:schemeClr val="dk2"/>
                </a:solidFill>
                <a:sym typeface="Arial"/>
              </a:rPr>
              <a:t>This involved 5 sessions and on-line work</a:t>
            </a:r>
          </a:p>
          <a:p>
            <a:pPr marL="487362" marR="0" lvl="0" indent="-48736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•"/>
            </a:pPr>
            <a:r>
              <a:rPr lang="en-US" sz="3200" b="1" dirty="0"/>
              <a:t>Session 1</a:t>
            </a:r>
            <a:r>
              <a:rPr lang="en-US" sz="3200" b="1" i="0" u="none" strike="noStrike" cap="none" dirty="0">
                <a:solidFill>
                  <a:schemeClr val="dk2"/>
                </a:solidFill>
                <a:sym typeface="Arial"/>
              </a:rPr>
              <a:t>:</a:t>
            </a:r>
            <a:r>
              <a:rPr lang="en-US" sz="3200" b="0" i="0" u="none" strike="noStrike" cap="none" dirty="0">
                <a:solidFill>
                  <a:schemeClr val="dk2"/>
                </a:solidFill>
                <a:sym typeface="Arial"/>
              </a:rPr>
              <a:t> An introduction to Reflections on Practice: Problem Solving Lessons</a:t>
            </a:r>
          </a:p>
          <a:p>
            <a:pPr marL="487362" marR="0" lvl="0" indent="-48736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•"/>
            </a:pPr>
            <a:r>
              <a:rPr lang="en-US" sz="3200" b="1" dirty="0"/>
              <a:t>Session 2</a:t>
            </a:r>
            <a:r>
              <a:rPr lang="en-US" sz="3200" b="1" i="0" u="none" strike="noStrike" cap="none" dirty="0">
                <a:solidFill>
                  <a:schemeClr val="dk2"/>
                </a:solidFill>
                <a:sym typeface="Arial"/>
              </a:rPr>
              <a:t>:</a:t>
            </a:r>
            <a:r>
              <a:rPr lang="en-US" sz="3200" b="0" i="0" u="none" strike="noStrike" cap="none" dirty="0">
                <a:solidFill>
                  <a:schemeClr val="dk2"/>
                </a:solidFill>
                <a:sym typeface="Arial"/>
              </a:rPr>
              <a:t> Drumcondra Research Lesson and selection of the topic</a:t>
            </a:r>
            <a:r>
              <a:rPr lang="en-US" sz="3200" dirty="0"/>
              <a:t>; </a:t>
            </a:r>
            <a:r>
              <a:rPr lang="en-US" sz="3200" b="0" i="0" u="none" strike="noStrike" cap="none" dirty="0">
                <a:solidFill>
                  <a:schemeClr val="dk2"/>
                </a:solidFill>
                <a:sym typeface="Arial"/>
              </a:rPr>
              <a:t>Geometry</a:t>
            </a:r>
          </a:p>
          <a:p>
            <a:pPr marL="487362" marR="0" lvl="0" indent="-48736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•"/>
            </a:pPr>
            <a:r>
              <a:rPr lang="en-US" sz="3200" b="1" dirty="0"/>
              <a:t>Session</a:t>
            </a:r>
            <a:r>
              <a:rPr lang="en-US" sz="3200" b="1" i="0" u="none" strike="noStrike" cap="none" dirty="0">
                <a:solidFill>
                  <a:schemeClr val="dk2"/>
                </a:solidFill>
                <a:sym typeface="Arial"/>
              </a:rPr>
              <a:t> 3:</a:t>
            </a:r>
            <a:r>
              <a:rPr lang="en-US" sz="3200" b="0" i="0" u="none" strike="noStrike" cap="none" dirty="0">
                <a:solidFill>
                  <a:schemeClr val="dk2"/>
                </a:solidFill>
                <a:sym typeface="Arial"/>
              </a:rPr>
              <a:t> Finding a suitable problem to link with the curriculum and the selected group</a:t>
            </a:r>
          </a:p>
          <a:p>
            <a:pPr marL="487362" marR="0" lvl="0" indent="-48736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•"/>
            </a:pPr>
            <a:r>
              <a:rPr lang="en-US" sz="3200" b="1" dirty="0"/>
              <a:t>Session</a:t>
            </a:r>
            <a:r>
              <a:rPr lang="en-US" sz="3200" b="1" i="0" u="none" strike="noStrike" cap="none" dirty="0">
                <a:solidFill>
                  <a:schemeClr val="dk2"/>
                </a:solidFill>
                <a:sym typeface="Arial"/>
              </a:rPr>
              <a:t> 4:</a:t>
            </a:r>
            <a:r>
              <a:rPr lang="en-US" sz="3200" b="0" i="0" u="none" strike="noStrike" cap="none" dirty="0">
                <a:solidFill>
                  <a:schemeClr val="dk2"/>
                </a:solidFill>
                <a:sym typeface="Arial"/>
              </a:rPr>
              <a:t> Developing the lesson plan, investigating the curriculum</a:t>
            </a:r>
            <a:r>
              <a:rPr lang="en-US" sz="3200" dirty="0"/>
              <a:t> and</a:t>
            </a:r>
            <a:r>
              <a:rPr lang="en-US" sz="3200" b="0" i="0" u="none" strike="noStrike" cap="none" dirty="0">
                <a:solidFill>
                  <a:schemeClr val="dk2"/>
                </a:solidFill>
                <a:sym typeface="Arial"/>
              </a:rPr>
              <a:t> developing the board plan</a:t>
            </a:r>
          </a:p>
          <a:p>
            <a:pPr marL="487362" marR="0" lvl="0" indent="-48736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•"/>
            </a:pPr>
            <a:r>
              <a:rPr lang="en-US" sz="3200" b="1" dirty="0"/>
              <a:t>Session</a:t>
            </a:r>
            <a:r>
              <a:rPr lang="en-US" sz="3200" b="1" i="0" u="none" strike="noStrike" cap="none" dirty="0">
                <a:solidFill>
                  <a:schemeClr val="dk2"/>
                </a:solidFill>
                <a:sym typeface="Arial"/>
              </a:rPr>
              <a:t> 5:</a:t>
            </a:r>
            <a:r>
              <a:rPr lang="en-US" sz="3200" b="0" i="0" u="none" strike="noStrike" cap="none" dirty="0">
                <a:solidFill>
                  <a:schemeClr val="dk2"/>
                </a:solidFill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chemeClr val="dk2"/>
                </a:solidFill>
                <a:sym typeface="Arial"/>
              </a:rPr>
              <a:t>Finalising</a:t>
            </a:r>
            <a:r>
              <a:rPr lang="en-US" sz="3200" b="0" i="0" u="none" strike="noStrike" cap="none" dirty="0">
                <a:solidFill>
                  <a:schemeClr val="dk2"/>
                </a:solidFill>
                <a:sym typeface="Arial"/>
              </a:rPr>
              <a:t> the board</a:t>
            </a:r>
            <a:r>
              <a:rPr lang="en-US" sz="3200" dirty="0"/>
              <a:t> </a:t>
            </a:r>
            <a:r>
              <a:rPr lang="en-US" sz="3200" b="0" i="0" u="none" strike="noStrike" cap="none" dirty="0">
                <a:solidFill>
                  <a:schemeClr val="dk2"/>
                </a:solidFill>
                <a:sym typeface="Arial"/>
              </a:rPr>
              <a:t>and lesson plans. Preparing for the peer observation</a:t>
            </a:r>
            <a:r>
              <a:rPr lang="en-US" sz="3200" dirty="0"/>
              <a:t> and </a:t>
            </a:r>
            <a:r>
              <a:rPr lang="en-US" sz="3200" b="0" i="0" u="none" strike="noStrike" cap="none" dirty="0">
                <a:solidFill>
                  <a:schemeClr val="dk2"/>
                </a:solidFill>
                <a:sym typeface="Arial"/>
              </a:rPr>
              <a:t>Aims for Evaluation.</a:t>
            </a:r>
          </a:p>
          <a:p>
            <a:pPr marL="487362" marR="0" lvl="0" indent="-48736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•"/>
            </a:pPr>
            <a:r>
              <a:rPr lang="en-US" sz="3200" b="1" i="0" u="none" strike="noStrike" cap="none" dirty="0">
                <a:solidFill>
                  <a:schemeClr val="dk2"/>
                </a:solidFill>
                <a:sym typeface="Arial"/>
              </a:rPr>
              <a:t>Research Lesson</a:t>
            </a:r>
          </a:p>
          <a:p>
            <a:pPr marL="487362" marR="0" lvl="0" indent="-48736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•"/>
            </a:pPr>
            <a:r>
              <a:rPr lang="en-US" sz="3200" b="1" dirty="0"/>
              <a:t>After Lesson</a:t>
            </a:r>
            <a:r>
              <a:rPr lang="en-US" sz="3200" b="1" i="0" u="none" strike="noStrike" cap="none" dirty="0">
                <a:solidFill>
                  <a:schemeClr val="dk2"/>
                </a:solidFill>
                <a:sym typeface="Arial"/>
              </a:rPr>
              <a:t>:</a:t>
            </a:r>
            <a:r>
              <a:rPr lang="en-US" sz="3200" b="0" i="0" u="none" strike="noStrike" cap="none" dirty="0">
                <a:solidFill>
                  <a:schemeClr val="dk2"/>
                </a:solidFill>
                <a:sym typeface="Arial"/>
              </a:rPr>
              <a:t> Post Lesson Reflection</a:t>
            </a:r>
          </a:p>
          <a:p>
            <a:pPr marL="487362" marR="0" lvl="0" indent="-48736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None/>
            </a:pPr>
            <a:endParaRPr sz="3200" b="0" i="0" u="none" strike="noStrike" cap="none" dirty="0">
              <a:solidFill>
                <a:schemeClr val="dk2"/>
              </a:solidFill>
              <a:sym typeface="Arial"/>
            </a:endParaRPr>
          </a:p>
          <a:p>
            <a:pPr marL="487363" marR="0" lvl="0" indent="-487363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None/>
            </a:pPr>
            <a:endParaRPr sz="3200" b="0" i="0" u="none" dirty="0">
              <a:solidFill>
                <a:schemeClr val="dk2"/>
              </a:solidFill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2087536" y="443512"/>
            <a:ext cx="9971100" cy="217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Flow of the Lesson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Prior Knowledge-5 mins</a:t>
            </a:r>
          </a:p>
        </p:txBody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2166936" y="2709861"/>
            <a:ext cx="9971100" cy="5851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Prior Knowledge:</a:t>
            </a:r>
          </a:p>
        </p:txBody>
      </p:sp>
      <p:pic>
        <p:nvPicPr>
          <p:cNvPr id="238" name="Shape 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5100" y="2938000"/>
            <a:ext cx="7556725" cy="659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2166936" y="271462"/>
            <a:ext cx="9971100" cy="217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Flow of the Lesson:</a:t>
            </a:r>
          </a:p>
          <a:p>
            <a:pPr lvl="0">
              <a:spcBef>
                <a:spcPts val="0"/>
              </a:spcBef>
              <a:buNone/>
            </a:pPr>
            <a:r>
              <a:rPr lang="en-US" sz="2400" b="1"/>
              <a:t>Posing the Task</a:t>
            </a:r>
          </a:p>
        </p:txBody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2166936" y="2709861"/>
            <a:ext cx="9971100" cy="5851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lnSpc>
                <a:spcPct val="80000"/>
              </a:lnSpc>
              <a:spcBef>
                <a:spcPts val="480"/>
              </a:spcBef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2.	Posing the Task</a:t>
            </a:r>
          </a:p>
          <a:p>
            <a:pPr marL="0" lvl="0" indent="0" rtl="0">
              <a:lnSpc>
                <a:spcPct val="80000"/>
              </a:lnSpc>
              <a:spcBef>
                <a:spcPts val="480"/>
              </a:spcBef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E is equidistant from all four vertices. Find the coordinates of E in as many ways as possible. </a:t>
            </a:r>
            <a:r>
              <a:rPr lang="en-US" sz="240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min</a:t>
            </a:r>
          </a:p>
          <a:p>
            <a:pPr marL="0" lvl="0" indent="0" rtl="0">
              <a:lnSpc>
                <a:spcPct val="80000"/>
              </a:lnSpc>
              <a:spcBef>
                <a:spcPts val="480"/>
              </a:spcBef>
              <a:buNone/>
            </a:pPr>
            <a:endParaRPr sz="2400" i="1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2800" y="2341325"/>
            <a:ext cx="949602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ISPRING_RESOURCE_PATHS_HASH_PRESENTER" val="c326b2d4acf3e2cae4c028f8a03e2b2f37f4e8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Echo">
  <a:themeElements>
    <a:clrScheme name="Echo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1013</Words>
  <Application>Microsoft Macintosh PowerPoint</Application>
  <PresentationFormat>Custom</PresentationFormat>
  <Paragraphs>149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Calibri</vt:lpstr>
      <vt:lpstr>Short Stack</vt:lpstr>
      <vt:lpstr>Architects Daughter</vt:lpstr>
      <vt:lpstr>Office Theme</vt:lpstr>
      <vt:lpstr>2_Echo</vt:lpstr>
      <vt:lpstr>1_Office Theme</vt:lpstr>
      <vt:lpstr>Reflections on Practice</vt:lpstr>
      <vt:lpstr>Research Lesson</vt:lpstr>
      <vt:lpstr>Teachers</vt:lpstr>
      <vt:lpstr>Details</vt:lpstr>
      <vt:lpstr>Student Learning Goals</vt:lpstr>
      <vt:lpstr>   </vt:lpstr>
      <vt:lpstr>Design of Lesson</vt:lpstr>
      <vt:lpstr>Flow of the Lesson Prior Knowledge-5 mins</vt:lpstr>
      <vt:lpstr>Flow of the Lesson: Posing the Task</vt:lpstr>
      <vt:lpstr> Flow of the Lesson Students Working on Task-15 mins  </vt:lpstr>
      <vt:lpstr>Flow of the Lesson Students on task</vt:lpstr>
      <vt:lpstr>Flow of the Lesson Comparing and Discussion-15 mins</vt:lpstr>
      <vt:lpstr>Flow of the Lesson:  Summing up &amp; Reflection-10 mins</vt:lpstr>
      <vt:lpstr>Materials</vt:lpstr>
      <vt:lpstr>Plan for Peer Observation</vt:lpstr>
      <vt:lpstr>Findings</vt:lpstr>
      <vt:lpstr>Findings/Student Learning</vt:lpstr>
      <vt:lpstr>Board Plan: (1)</vt:lpstr>
      <vt:lpstr>Board Plan (2)</vt:lpstr>
      <vt:lpstr>Recommendations</vt:lpstr>
      <vt:lpstr>Any Questions?</vt:lpstr>
      <vt:lpstr>Sources Used</vt:lpstr>
      <vt:lpstr>Thank You!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Reflections on Practice</dc:title>
  <dc:creator>Kieran Sweeney</dc:creator>
  <cp:lastModifiedBy>Anne Brosnan</cp:lastModifiedBy>
  <cp:revision>4</cp:revision>
  <dcterms:created xsi:type="dcterms:W3CDTF">2016-04-07T19:25:47Z</dcterms:created>
  <dcterms:modified xsi:type="dcterms:W3CDTF">2016-04-07T19:26:20Z</dcterms:modified>
</cp:coreProperties>
</file>