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Layouts/slideLayout17.xml" ContentType="application/vnd.openxmlformats-officedocument.presentationml.slideLayout+xml"/>
  <Default Extension="gif" ContentType="image/gif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erverZoom="100000" strictFirstAndLastChars="0" saveSubsetFonts="1">
  <p:sldMasterIdLst>
    <p:sldMasterId id="2147484152" r:id="rId1"/>
    <p:sldMasterId id="2147484164" r:id="rId2"/>
  </p:sldMasterIdLst>
  <p:notesMasterIdLst>
    <p:notesMasterId r:id="rId32"/>
  </p:notesMasterIdLst>
  <p:sldIdLst>
    <p:sldId id="256" r:id="rId3"/>
    <p:sldId id="271" r:id="rId4"/>
    <p:sldId id="272" r:id="rId5"/>
    <p:sldId id="273" r:id="rId6"/>
    <p:sldId id="275" r:id="rId7"/>
    <p:sldId id="302" r:id="rId8"/>
    <p:sldId id="276" r:id="rId9"/>
    <p:sldId id="303" r:id="rId10"/>
    <p:sldId id="306" r:id="rId11"/>
    <p:sldId id="305" r:id="rId12"/>
    <p:sldId id="289" r:id="rId13"/>
    <p:sldId id="287" r:id="rId14"/>
    <p:sldId id="307" r:id="rId15"/>
    <p:sldId id="291" r:id="rId16"/>
    <p:sldId id="292" r:id="rId17"/>
    <p:sldId id="294" r:id="rId18"/>
    <p:sldId id="308" r:id="rId19"/>
    <p:sldId id="277" r:id="rId20"/>
    <p:sldId id="309" r:id="rId21"/>
    <p:sldId id="27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</p:sldIdLst>
  <p:sldSz cx="13004800" cy="9753600"/>
  <p:notesSz cx="6858000" cy="9144000"/>
  <p:custDataLst>
    <p:tags r:id="rId34"/>
  </p:custDataLst>
  <p:defaultTextStyle>
    <a:defPPr>
      <a:defRPr lang="en-US"/>
    </a:defPPr>
    <a:lvl1pPr algn="ctr" defTabSz="457034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1pPr>
    <a:lvl2pPr marL="228518" indent="228518" algn="ctr" defTabSz="457034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2pPr>
    <a:lvl3pPr marL="457034" indent="457034" algn="ctr" defTabSz="457034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3pPr>
    <a:lvl4pPr marL="685554" indent="685554" algn="ctr" defTabSz="457034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4pPr>
    <a:lvl5pPr marL="914072" indent="914072" algn="ctr" defTabSz="457034" rtl="0" fontAlgn="base" hangingPunct="0">
      <a:spcBef>
        <a:spcPct val="0"/>
      </a:spcBef>
      <a:spcAft>
        <a:spcPct val="0"/>
      </a:spcAft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5pPr>
    <a:lvl6pPr marL="2285182" algn="l" defTabSz="914072" rtl="0" eaLnBrk="1" latinLnBrk="0" hangingPunct="1"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6pPr>
    <a:lvl7pPr marL="2742216" algn="l" defTabSz="914072" rtl="0" eaLnBrk="1" latinLnBrk="0" hangingPunct="1"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7pPr>
    <a:lvl8pPr marL="3199255" algn="l" defTabSz="914072" rtl="0" eaLnBrk="1" latinLnBrk="0" hangingPunct="1"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8pPr>
    <a:lvl9pPr marL="3656291" algn="l" defTabSz="914072" rtl="0" eaLnBrk="1" latinLnBrk="0" hangingPunct="1">
      <a:defRPr sz="4300" kern="1200">
        <a:solidFill>
          <a:srgbClr val="FFFFFF"/>
        </a:solidFill>
        <a:latin typeface="Chalkduster" charset="0"/>
        <a:ea typeface="Chalkduster" charset="0"/>
        <a:cs typeface="Chalkduster" charset="0"/>
        <a:sym typeface="Chalkduster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1100" autoAdjust="0"/>
    <p:restoredTop sz="94660"/>
  </p:normalViewPr>
  <p:slideViewPr>
    <p:cSldViewPr>
      <p:cViewPr>
        <p:scale>
          <a:sx n="50" d="100"/>
          <a:sy n="50" d="100"/>
        </p:scale>
        <p:origin x="-664" y="-28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printerSettings" Target="printerSettings/printerSettings1.bin"/><Relationship Id="rId34" Type="http://schemas.openxmlformats.org/officeDocument/2006/relationships/tags" Target="tags/tag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>
                <a:sym typeface="Avenir" charset="0"/>
              </a:rPr>
              <a:t>Click to edit Master text styles</a:t>
            </a:r>
          </a:p>
          <a:p>
            <a:pPr lvl="1"/>
            <a:r>
              <a:rPr lang="en-US" altLang="en-US" noProof="0" smtClean="0">
                <a:sym typeface="Avenir" charset="0"/>
              </a:rPr>
              <a:t>Second level</a:t>
            </a:r>
          </a:p>
          <a:p>
            <a:pPr lvl="2"/>
            <a:r>
              <a:rPr lang="en-US" altLang="en-US" noProof="0" smtClean="0">
                <a:sym typeface="Avenir" charset="0"/>
              </a:rPr>
              <a:t>Third level</a:t>
            </a:r>
          </a:p>
          <a:p>
            <a:pPr lvl="3"/>
            <a:r>
              <a:rPr lang="en-US" altLang="en-US" noProof="0" smtClean="0">
                <a:sym typeface="Avenir" charset="0"/>
              </a:rPr>
              <a:t>Fourth level</a:t>
            </a:r>
          </a:p>
          <a:p>
            <a:pPr lvl="4"/>
            <a:r>
              <a:rPr lang="en-US" altLang="en-US" noProof="0" smtClean="0">
                <a:sym typeface="Avenir" charset="0"/>
              </a:rPr>
              <a:t>Fifth level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5538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034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1pPr>
    <a:lvl2pPr marL="228518" algn="l" defTabSz="457034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2pPr>
    <a:lvl3pPr marL="457034" algn="l" defTabSz="457034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3pPr>
    <a:lvl4pPr marL="685554" algn="l" defTabSz="457034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4pPr>
    <a:lvl5pPr marL="914072" algn="l" defTabSz="457034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5pPr>
    <a:lvl6pPr marL="2285182" algn="l" defTabSz="9140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2216" algn="l" defTabSz="9140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9255" algn="l" defTabSz="9140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6291" algn="l" defTabSz="9140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793067" y="0"/>
            <a:ext cx="9211733" cy="97536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9" tIns="65020" rIns="130039" bIns="6502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1083733" y="4876800"/>
            <a:ext cx="97536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30039" tIns="65020" rIns="130039" bIns="650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788436" y="758613"/>
            <a:ext cx="7261013" cy="4079172"/>
          </a:xfrm>
        </p:spPr>
        <p:txBody>
          <a:bodyPr lIns="65020" tIns="0" rIns="65020">
            <a:noAutofit/>
          </a:bodyPr>
          <a:lstStyle>
            <a:lvl1pPr algn="r">
              <a:defRPr sz="6000" b="1"/>
            </a:lvl1pPr>
          </a:lstStyle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770762" y="5034473"/>
            <a:ext cx="7274351" cy="1566219"/>
          </a:xfrm>
        </p:spPr>
        <p:txBody>
          <a:bodyPr lIns="65020" tIns="0" rIns="65020" bIns="0"/>
          <a:lstStyle>
            <a:lvl1pPr marL="0" indent="0" algn="r">
              <a:buNone/>
              <a:defRPr sz="3100">
                <a:solidFill>
                  <a:srgbClr val="FFFFFF"/>
                </a:solidFill>
                <a:effectLst/>
              </a:defRPr>
            </a:lvl1pPr>
            <a:lvl2pPr marL="650197" indent="0" algn="ctr">
              <a:buNone/>
            </a:lvl2pPr>
            <a:lvl3pPr marL="1300393" indent="0" algn="ctr">
              <a:buNone/>
            </a:lvl3pPr>
            <a:lvl4pPr marL="1950590" indent="0" algn="ctr">
              <a:buNone/>
            </a:lvl4pPr>
            <a:lvl5pPr marL="2600786" indent="0" algn="ctr">
              <a:buNone/>
            </a:lvl5pPr>
            <a:lvl6pPr marL="3250983" indent="0" algn="ctr">
              <a:buNone/>
            </a:lvl6pPr>
            <a:lvl7pPr marL="3901180" indent="0" algn="ctr">
              <a:buNone/>
            </a:lvl7pPr>
            <a:lvl8pPr marL="4551376" indent="0" algn="ctr">
              <a:buNone/>
            </a:lvl8pPr>
            <a:lvl9pPr marL="5201573" indent="0" algn="ctr">
              <a:buNone/>
            </a:lvl9pPr>
          </a:lstStyle>
          <a:p>
            <a:r>
              <a:rPr kumimoji="0" lang="ga-IE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8350185" y="9326858"/>
            <a:ext cx="2847949" cy="32270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4009813" y="9326857"/>
            <a:ext cx="4163871" cy="32512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208368" y="9324442"/>
            <a:ext cx="836745" cy="32512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0108" y="391049"/>
            <a:ext cx="2167467" cy="8322169"/>
          </a:xfrm>
        </p:spPr>
        <p:txBody>
          <a:bodyPr vert="eaVert" anchor="t"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604"/>
            <a:ext cx="8561493" cy="8322169"/>
          </a:xfrm>
        </p:spPr>
        <p:txBody>
          <a:bodyPr vert="eaVert"/>
          <a:lstStyle/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4227" y="9326858"/>
            <a:ext cx="2847949" cy="322705"/>
          </a:xfrm>
        </p:spPr>
        <p:txBody>
          <a:bodyPr/>
          <a:lstStyle/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0240" y="9324442"/>
            <a:ext cx="5201920" cy="32512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5283" y="9320107"/>
            <a:ext cx="836745" cy="32512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793067" y="0"/>
            <a:ext cx="9211733" cy="97536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1083733" y="4876800"/>
            <a:ext cx="97536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788435" y="758613"/>
            <a:ext cx="7261013" cy="4079172"/>
          </a:xfrm>
        </p:spPr>
        <p:txBody>
          <a:bodyPr lIns="65023" tIns="0" rIns="65023">
            <a:noAutofit/>
          </a:bodyPr>
          <a:lstStyle>
            <a:lvl1pPr algn="r">
              <a:defRPr sz="6000" b="1"/>
            </a:lvl1pPr>
          </a:lstStyle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770762" y="5034473"/>
            <a:ext cx="7274351" cy="1566219"/>
          </a:xfrm>
        </p:spPr>
        <p:txBody>
          <a:bodyPr lIns="65023" tIns="0" rIns="65023" bIns="0"/>
          <a:lstStyle>
            <a:lvl1pPr marL="0" indent="0" algn="r">
              <a:buNone/>
              <a:defRPr sz="3100">
                <a:solidFill>
                  <a:srgbClr val="FFFFFF"/>
                </a:solidFill>
                <a:effectLst/>
              </a:defRPr>
            </a:lvl1pPr>
            <a:lvl2pPr marL="650230" indent="0" algn="ctr">
              <a:buNone/>
            </a:lvl2pPr>
            <a:lvl3pPr marL="1300460" indent="0" algn="ctr">
              <a:buNone/>
            </a:lvl3pPr>
            <a:lvl4pPr marL="1950690" indent="0" algn="ctr">
              <a:buNone/>
            </a:lvl4pPr>
            <a:lvl5pPr marL="2600919" indent="0" algn="ctr">
              <a:buNone/>
            </a:lvl5pPr>
            <a:lvl6pPr marL="3251149" indent="0" algn="ctr">
              <a:buNone/>
            </a:lvl6pPr>
            <a:lvl7pPr marL="3901379" indent="0" algn="ctr">
              <a:buNone/>
            </a:lvl7pPr>
            <a:lvl8pPr marL="4551609" indent="0" algn="ctr">
              <a:buNone/>
            </a:lvl8pPr>
            <a:lvl9pPr marL="5201839" indent="0" algn="ctr">
              <a:buNone/>
            </a:lvl9pPr>
          </a:lstStyle>
          <a:p>
            <a:r>
              <a:rPr kumimoji="0" lang="ga-IE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8350185" y="9326857"/>
            <a:ext cx="2847949" cy="32270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4009813" y="9326857"/>
            <a:ext cx="4163871" cy="32512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208368" y="9324442"/>
            <a:ext cx="836745" cy="32512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7" y="4013280"/>
            <a:ext cx="8896694" cy="1937173"/>
          </a:xfrm>
        </p:spPr>
        <p:txBody>
          <a:bodyPr tIns="0" anchor="t"/>
          <a:lstStyle>
            <a:lvl1pPr algn="r">
              <a:buNone/>
              <a:defRPr sz="6000" b="1" cap="all"/>
            </a:lvl1pPr>
          </a:lstStyle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227" y="2709334"/>
            <a:ext cx="8896694" cy="1057432"/>
          </a:xfrm>
        </p:spPr>
        <p:txBody>
          <a:bodyPr anchor="b"/>
          <a:lstStyle>
            <a:lvl1pPr marL="0" indent="0" algn="r">
              <a:buNone/>
              <a:defRPr sz="2800">
                <a:solidFill>
                  <a:schemeClr val="tx1"/>
                </a:solidFill>
                <a:effectLst/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18916" y="9325241"/>
            <a:ext cx="2847949" cy="32270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68065" y="9325241"/>
            <a:ext cx="4118187" cy="32512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77176" y="9322826"/>
            <a:ext cx="836745" cy="325120"/>
          </a:xfrm>
        </p:spPr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9802" cy="1625600"/>
          </a:xfrm>
        </p:spPr>
        <p:txBody>
          <a:bodyPr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1"/>
            <a:ext cx="5006848" cy="6436925"/>
          </a:xfrm>
        </p:spPr>
        <p:txBody>
          <a:bodyPr anchor="t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194" y="2275841"/>
            <a:ext cx="5006848" cy="6436925"/>
          </a:xfrm>
        </p:spPr>
        <p:txBody>
          <a:bodyPr anchor="t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9802" cy="16256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8344747"/>
            <a:ext cx="5006848" cy="65024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2600" b="1">
                <a:solidFill>
                  <a:schemeClr val="tx2"/>
                </a:solidFill>
                <a:effectLst/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ga-I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943194" y="8344747"/>
            <a:ext cx="5006848" cy="65024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2600" b="1">
                <a:solidFill>
                  <a:schemeClr val="tx2"/>
                </a:solidFill>
                <a:effectLst/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ga-I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50240" y="2434617"/>
            <a:ext cx="5006848" cy="585216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43194" y="2434617"/>
            <a:ext cx="5006848" cy="585216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9802" cy="1625600"/>
          </a:xfrm>
        </p:spPr>
        <p:txBody>
          <a:bodyPr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25120"/>
            <a:ext cx="8388096" cy="1668949"/>
          </a:xfrm>
        </p:spPr>
        <p:txBody>
          <a:bodyPr wrap="square" anchor="b"/>
          <a:lstStyle>
            <a:lvl1pPr algn="l">
              <a:buNone/>
              <a:defRPr lang="en-US" sz="3400" baseline="0" smtClean="0"/>
            </a:lvl1pPr>
          </a:lstStyle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0240" y="2129658"/>
            <a:ext cx="8388096" cy="856906"/>
          </a:xfrm>
        </p:spPr>
        <p:txBody>
          <a:bodyPr rot="0" spcFirstLastPara="0" vertOverflow="overflow" horzOverflow="overflow" vert="horz" wrap="square" lIns="65023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50240" y="3034453"/>
            <a:ext cx="10295467" cy="6217603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850444" y="1428862"/>
            <a:ext cx="6143327" cy="61334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848649" y="1420539"/>
            <a:ext cx="6143327" cy="61334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4495" y="1625600"/>
            <a:ext cx="4876800" cy="2926080"/>
          </a:xfrm>
        </p:spPr>
        <p:txBody>
          <a:bodyPr vert="horz" anchor="b"/>
          <a:lstStyle>
            <a:lvl1pPr algn="l">
              <a:buNone/>
              <a:defRPr sz="43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ga-IE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64495" y="4670057"/>
            <a:ext cx="4876800" cy="2731008"/>
          </a:xfrm>
        </p:spPr>
        <p:txBody>
          <a:bodyPr rot="0" spcFirstLastPara="0" vertOverflow="overflow" horzOverflow="overflow" vert="horz" wrap="square" lIns="117041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 baseline="0">
                <a:solidFill>
                  <a:schemeClr val="tx1"/>
                </a:solidFill>
              </a:defRPr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943903" y="1480536"/>
            <a:ext cx="5982208" cy="5982208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4600"/>
            </a:lvl1pPr>
          </a:lstStyle>
          <a:p>
            <a:r>
              <a:rPr kumimoji="0" lang="ga-IE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0107" y="391048"/>
            <a:ext cx="2167467" cy="8322169"/>
          </a:xfrm>
        </p:spPr>
        <p:txBody>
          <a:bodyPr vert="eaVert" anchor="t"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603"/>
            <a:ext cx="8561493" cy="8322169"/>
          </a:xfrm>
        </p:spPr>
        <p:txBody>
          <a:bodyPr vert="eaVert"/>
          <a:lstStyle/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4227" y="9326857"/>
            <a:ext cx="2847949" cy="322705"/>
          </a:xfrm>
        </p:spPr>
        <p:txBody>
          <a:bodyPr/>
          <a:lstStyle/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0240" y="9324442"/>
            <a:ext cx="5201920" cy="325120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5283" y="9320107"/>
            <a:ext cx="836745" cy="32512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7" y="4013282"/>
            <a:ext cx="8896694" cy="1937173"/>
          </a:xfrm>
        </p:spPr>
        <p:txBody>
          <a:bodyPr tIns="0" anchor="t"/>
          <a:lstStyle>
            <a:lvl1pPr algn="r">
              <a:buNone/>
              <a:defRPr sz="6000" b="1" cap="all"/>
            </a:lvl1pPr>
          </a:lstStyle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227" y="2709334"/>
            <a:ext cx="8896694" cy="1057432"/>
          </a:xfrm>
        </p:spPr>
        <p:txBody>
          <a:bodyPr anchor="b"/>
          <a:lstStyle>
            <a:lvl1pPr marL="0" indent="0" algn="r">
              <a:buNone/>
              <a:defRPr sz="2800">
                <a:solidFill>
                  <a:schemeClr val="tx1"/>
                </a:solidFill>
                <a:effectLst/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18916" y="9325241"/>
            <a:ext cx="2847949" cy="32270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68066" y="9325241"/>
            <a:ext cx="4118187" cy="32512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77176" y="9322826"/>
            <a:ext cx="836745" cy="325120"/>
          </a:xfrm>
        </p:spPr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9802" cy="1625600"/>
          </a:xfrm>
        </p:spPr>
        <p:txBody>
          <a:bodyPr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2"/>
            <a:ext cx="5006848" cy="6436925"/>
          </a:xfrm>
        </p:spPr>
        <p:txBody>
          <a:bodyPr anchor="t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194" y="2275842"/>
            <a:ext cx="5006848" cy="6436925"/>
          </a:xfrm>
        </p:spPr>
        <p:txBody>
          <a:bodyPr anchor="t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9802" cy="16256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8344747"/>
            <a:ext cx="5006848" cy="65024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2600" b="1">
                <a:solidFill>
                  <a:schemeClr val="tx2"/>
                </a:solidFill>
                <a:effectLst/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ga-I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943194" y="8344747"/>
            <a:ext cx="5006848" cy="65024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2600" b="1">
                <a:solidFill>
                  <a:schemeClr val="tx2"/>
                </a:solidFill>
                <a:effectLst/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ga-I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50240" y="2434617"/>
            <a:ext cx="5006848" cy="585216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43194" y="2434617"/>
            <a:ext cx="5006848" cy="585216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9802" cy="1625600"/>
          </a:xfrm>
        </p:spPr>
        <p:txBody>
          <a:bodyPr/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25120"/>
            <a:ext cx="8388096" cy="1668949"/>
          </a:xfrm>
        </p:spPr>
        <p:txBody>
          <a:bodyPr wrap="square" anchor="b"/>
          <a:lstStyle>
            <a:lvl1pPr algn="l">
              <a:buNone/>
              <a:defRPr lang="en-US" sz="3400" baseline="0" smtClean="0"/>
            </a:lvl1pPr>
          </a:lstStyle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0240" y="2129658"/>
            <a:ext cx="8388096" cy="856906"/>
          </a:xfrm>
        </p:spPr>
        <p:txBody>
          <a:bodyPr rot="0" spcFirstLastPara="0" vertOverflow="overflow" horzOverflow="overflow" vert="horz" wrap="square" lIns="650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50240" y="3034453"/>
            <a:ext cx="10295467" cy="6217603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</a:lstStyle>
          <a:p>
            <a:pPr lvl="0" eaLnBrk="1" latinLnBrk="0" hangingPunct="1"/>
            <a:r>
              <a:rPr lang="ga-IE" smtClean="0"/>
              <a:t>Click to edit Master text styles</a:t>
            </a:r>
          </a:p>
          <a:p>
            <a:pPr lvl="1" eaLnBrk="1" latinLnBrk="0" hangingPunct="1"/>
            <a:r>
              <a:rPr lang="ga-IE" smtClean="0"/>
              <a:t>Second level</a:t>
            </a:r>
          </a:p>
          <a:p>
            <a:pPr lvl="2" eaLnBrk="1" latinLnBrk="0" hangingPunct="1"/>
            <a:r>
              <a:rPr lang="ga-IE" smtClean="0"/>
              <a:t>Third level</a:t>
            </a:r>
          </a:p>
          <a:p>
            <a:pPr lvl="3" eaLnBrk="1" latinLnBrk="0" hangingPunct="1"/>
            <a:r>
              <a:rPr lang="ga-IE" smtClean="0"/>
              <a:t>Fourth level</a:t>
            </a:r>
          </a:p>
          <a:p>
            <a:pPr lvl="4" eaLnBrk="1" latinLnBrk="0" hangingPunct="1"/>
            <a:r>
              <a:rPr lang="ga-I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850446" y="1428863"/>
            <a:ext cx="6143327" cy="61334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9" tIns="65020" rIns="130039" bIns="6502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848651" y="1420541"/>
            <a:ext cx="6143327" cy="61334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9" tIns="65020" rIns="130039" bIns="6502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4495" y="1625600"/>
            <a:ext cx="4876800" cy="2926080"/>
          </a:xfrm>
        </p:spPr>
        <p:txBody>
          <a:bodyPr vert="horz" anchor="b"/>
          <a:lstStyle>
            <a:lvl1pPr algn="l">
              <a:buNone/>
              <a:defRPr sz="43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ga-IE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64495" y="4670057"/>
            <a:ext cx="4876800" cy="2731008"/>
          </a:xfrm>
        </p:spPr>
        <p:txBody>
          <a:bodyPr rot="0" spcFirstLastPara="0" vertOverflow="overflow" horzOverflow="overflow" vert="horz" wrap="square" lIns="11703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 baseline="0">
                <a:solidFill>
                  <a:schemeClr val="tx1"/>
                </a:solidFill>
              </a:defRPr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ga-IE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EB3-8125-4699-9E01-7D10BFE4A4BD}" type="datetimeFigureOut">
              <a:rPr lang="en-GB" smtClean="0"/>
              <a:pPr/>
              <a:t>4/1/16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EEBB3-2485-493F-8217-94AB077B708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943903" y="1480536"/>
            <a:ext cx="5982208" cy="5982208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4600"/>
            </a:lvl1pPr>
          </a:lstStyle>
          <a:p>
            <a:r>
              <a:rPr kumimoji="0" lang="ga-IE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1595947" y="0"/>
            <a:ext cx="1408853" cy="97536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9" tIns="65020" rIns="130039" bIns="6502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5467" cy="1625600"/>
          </a:xfrm>
          <a:prstGeom prst="rect">
            <a:avLst/>
          </a:prstGeom>
        </p:spPr>
        <p:txBody>
          <a:bodyPr vert="horz" lIns="65020" tIns="0" rIns="65020" bIns="0" anchor="b" anchorCtr="0">
            <a:normAutofit/>
          </a:bodyPr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50240" y="2288947"/>
            <a:ext cx="10295467" cy="6892544"/>
          </a:xfrm>
          <a:prstGeom prst="rect">
            <a:avLst/>
          </a:prstGeom>
        </p:spPr>
        <p:txBody>
          <a:bodyPr vert="horz" lIns="130039" tIns="65020" rIns="130039" bIns="65020">
            <a:normAutofit/>
          </a:bodyPr>
          <a:lstStyle/>
          <a:p>
            <a:pPr lvl="0" eaLnBrk="1" latinLnBrk="0" hangingPunct="1"/>
            <a:r>
              <a:rPr kumimoji="0" lang="ga-IE" smtClean="0"/>
              <a:t>Click to edit Master text styles</a:t>
            </a:r>
          </a:p>
          <a:p>
            <a:pPr lvl="1" eaLnBrk="1" latinLnBrk="0" hangingPunct="1"/>
            <a:r>
              <a:rPr kumimoji="0" lang="ga-IE" smtClean="0"/>
              <a:t>Second level</a:t>
            </a:r>
          </a:p>
          <a:p>
            <a:pPr lvl="2" eaLnBrk="1" latinLnBrk="0" hangingPunct="1"/>
            <a:r>
              <a:rPr kumimoji="0" lang="ga-IE" smtClean="0"/>
              <a:t>Third level</a:t>
            </a:r>
          </a:p>
          <a:p>
            <a:pPr lvl="3" eaLnBrk="1" latinLnBrk="0" hangingPunct="1"/>
            <a:r>
              <a:rPr kumimoji="0" lang="ga-IE" smtClean="0"/>
              <a:t>Fourth level</a:t>
            </a:r>
          </a:p>
          <a:p>
            <a:pPr lvl="4" eaLnBrk="1" latinLnBrk="0" hangingPunct="1"/>
            <a:r>
              <a:rPr kumimoji="0" lang="ga-IE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6038664" y="9326858"/>
            <a:ext cx="2847949" cy="322705"/>
          </a:xfrm>
          <a:prstGeom prst="rect">
            <a:avLst/>
          </a:prstGeom>
        </p:spPr>
        <p:txBody>
          <a:bodyPr vert="horz" lIns="130039" tIns="0" rIns="130039" bIns="0" anchor="b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50240" y="9326857"/>
            <a:ext cx="5201920" cy="325120"/>
          </a:xfrm>
          <a:prstGeom prst="rect">
            <a:avLst/>
          </a:prstGeom>
        </p:spPr>
        <p:txBody>
          <a:bodyPr vert="horz" lIns="130039" tIns="0" rIns="130039" bIns="0" anchor="b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890948" y="9324442"/>
            <a:ext cx="836745" cy="32512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latinLnBrk="0" hangingPunct="1">
        <a:spcBef>
          <a:spcPct val="0"/>
        </a:spcBef>
        <a:buNone/>
        <a:defRPr kumimoji="0" sz="54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390118" indent="-390118" algn="l" rtl="0" eaLnBrk="1" latinLnBrk="0" hangingPunct="1">
        <a:spcBef>
          <a:spcPts val="853"/>
        </a:spcBef>
        <a:buClr>
          <a:schemeClr val="tx2"/>
        </a:buClr>
        <a:buSzPct val="73000"/>
        <a:buFont typeface="Wingdings 2"/>
        <a:buChar char=""/>
        <a:defRPr kumimoji="0" sz="37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1224" indent="-325098" algn="l" rtl="0" eaLnBrk="1" latinLnBrk="0" hangingPunct="1">
        <a:spcBef>
          <a:spcPts val="711"/>
        </a:spcBef>
        <a:buClr>
          <a:schemeClr val="accent4"/>
        </a:buClr>
        <a:buSzPct val="80000"/>
        <a:buFont typeface="Wingdings 2"/>
        <a:buChar char=""/>
        <a:defRPr kumimoji="0" sz="3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1079326" indent="-325098" algn="l" rtl="0" eaLnBrk="1" latinLnBrk="0" hangingPunct="1">
        <a:spcBef>
          <a:spcPts val="569"/>
        </a:spcBef>
        <a:buClr>
          <a:schemeClr val="accent4"/>
        </a:buClr>
        <a:buSzPct val="60000"/>
        <a:buFont typeface="Wingdings"/>
        <a:buChar char="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0433" indent="-325098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820551" indent="-325098" algn="l" rtl="0" eaLnBrk="1" latinLnBrk="0" hangingPunct="1">
        <a:spcBef>
          <a:spcPts val="569"/>
        </a:spcBef>
        <a:buClr>
          <a:schemeClr val="accent4"/>
        </a:buClr>
        <a:buSzPct val="70000"/>
        <a:buFont typeface="Wingdings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2093633" indent="-260079" algn="l" rtl="0" eaLnBrk="1" latinLnBrk="0" hangingPunct="1">
        <a:spcBef>
          <a:spcPts val="569"/>
        </a:spcBef>
        <a:buClr>
          <a:schemeClr val="accent4"/>
        </a:buClr>
        <a:buSzPct val="80000"/>
        <a:buFont typeface="Wingdings 2"/>
        <a:buChar char=""/>
        <a:defRPr kumimoji="0" sz="26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2379719" indent="-260079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2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26795" indent="-260079" algn="l" rtl="0" eaLnBrk="1" latinLnBrk="0" hangingPunct="1">
        <a:spcBef>
          <a:spcPts val="427"/>
        </a:spcBef>
        <a:buClr>
          <a:schemeClr val="accent4"/>
        </a:buClr>
        <a:buSzPct val="100000"/>
        <a:buChar char="•"/>
        <a:defRPr kumimoji="0" sz="23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925885" indent="-260079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1595947" y="0"/>
            <a:ext cx="1408853" cy="97536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5467" cy="1625600"/>
          </a:xfrm>
          <a:prstGeom prst="rect">
            <a:avLst/>
          </a:prstGeom>
        </p:spPr>
        <p:txBody>
          <a:bodyPr vert="horz" lIns="65023" tIns="0" rIns="65023" bIns="0" anchor="b" anchorCtr="0">
            <a:normAutofit/>
          </a:bodyPr>
          <a:lstStyle/>
          <a:p>
            <a:r>
              <a:rPr kumimoji="0" lang="ga-IE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50240" y="2288947"/>
            <a:ext cx="10295467" cy="6892544"/>
          </a:xfrm>
          <a:prstGeom prst="rect">
            <a:avLst/>
          </a:prstGeom>
        </p:spPr>
        <p:txBody>
          <a:bodyPr vert="horz" lIns="130046" tIns="65023" rIns="130046" bIns="65023">
            <a:normAutofit/>
          </a:bodyPr>
          <a:lstStyle/>
          <a:p>
            <a:pPr lvl="0" eaLnBrk="1" latinLnBrk="0" hangingPunct="1"/>
            <a:r>
              <a:rPr kumimoji="0" lang="ga-IE" smtClean="0"/>
              <a:t>Click to edit Master text styles</a:t>
            </a:r>
          </a:p>
          <a:p>
            <a:pPr lvl="1" eaLnBrk="1" latinLnBrk="0" hangingPunct="1"/>
            <a:r>
              <a:rPr kumimoji="0" lang="ga-IE" smtClean="0"/>
              <a:t>Second level</a:t>
            </a:r>
          </a:p>
          <a:p>
            <a:pPr lvl="2" eaLnBrk="1" latinLnBrk="0" hangingPunct="1"/>
            <a:r>
              <a:rPr kumimoji="0" lang="ga-IE" smtClean="0"/>
              <a:t>Third level</a:t>
            </a:r>
          </a:p>
          <a:p>
            <a:pPr lvl="3" eaLnBrk="1" latinLnBrk="0" hangingPunct="1"/>
            <a:r>
              <a:rPr kumimoji="0" lang="ga-IE" smtClean="0"/>
              <a:t>Fourth level</a:t>
            </a:r>
          </a:p>
          <a:p>
            <a:pPr lvl="4" eaLnBrk="1" latinLnBrk="0" hangingPunct="1"/>
            <a:r>
              <a:rPr kumimoji="0" lang="ga-IE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6038664" y="9326857"/>
            <a:ext cx="2847949" cy="322705"/>
          </a:xfrm>
          <a:prstGeom prst="rect">
            <a:avLst/>
          </a:prstGeom>
        </p:spPr>
        <p:txBody>
          <a:bodyPr vert="horz" lIns="130046" tIns="0" rIns="130046" bIns="0" anchor="b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081EB3-8125-4699-9E01-7D10BFE4A4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4/1/16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50240" y="9326857"/>
            <a:ext cx="5201920" cy="325120"/>
          </a:xfrm>
          <a:prstGeom prst="rect">
            <a:avLst/>
          </a:prstGeom>
        </p:spPr>
        <p:txBody>
          <a:bodyPr vert="horz" lIns="130046" tIns="0" rIns="130046" bIns="0" anchor="b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890948" y="9324442"/>
            <a:ext cx="836745" cy="32512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fld id="{67AEEBB3-2485-493F-8217-94AB077B7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1" latinLnBrk="0" hangingPunct="1">
        <a:spcBef>
          <a:spcPct val="0"/>
        </a:spcBef>
        <a:buNone/>
        <a:defRPr kumimoji="0" sz="54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390138" indent="-390138" algn="l" rtl="0" eaLnBrk="1" latinLnBrk="0" hangingPunct="1">
        <a:spcBef>
          <a:spcPts val="853"/>
        </a:spcBef>
        <a:buClr>
          <a:schemeClr val="tx2"/>
        </a:buClr>
        <a:buSzPct val="73000"/>
        <a:buFont typeface="Wingdings 2"/>
        <a:buChar char=""/>
        <a:defRPr kumimoji="0" sz="37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1262" indent="-325115" algn="l" rtl="0" eaLnBrk="1" latinLnBrk="0" hangingPunct="1">
        <a:spcBef>
          <a:spcPts val="711"/>
        </a:spcBef>
        <a:buClr>
          <a:schemeClr val="accent4"/>
        </a:buClr>
        <a:buSzPct val="80000"/>
        <a:buFont typeface="Wingdings 2"/>
        <a:buChar char=""/>
        <a:defRPr kumimoji="0" sz="3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1079382" indent="-325115" algn="l" rtl="0" eaLnBrk="1" latinLnBrk="0" hangingPunct="1">
        <a:spcBef>
          <a:spcPts val="569"/>
        </a:spcBef>
        <a:buClr>
          <a:schemeClr val="accent4"/>
        </a:buClr>
        <a:buSzPct val="60000"/>
        <a:buFont typeface="Wingdings"/>
        <a:buChar char="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0506" indent="-325115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820644" indent="-325115" algn="l" rtl="0" eaLnBrk="1" latinLnBrk="0" hangingPunct="1">
        <a:spcBef>
          <a:spcPts val="569"/>
        </a:spcBef>
        <a:buClr>
          <a:schemeClr val="accent4"/>
        </a:buClr>
        <a:buSzPct val="70000"/>
        <a:buFont typeface="Wingdings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2093740" indent="-260092" algn="l" rtl="0" eaLnBrk="1" latinLnBrk="0" hangingPunct="1">
        <a:spcBef>
          <a:spcPts val="569"/>
        </a:spcBef>
        <a:buClr>
          <a:schemeClr val="accent4"/>
        </a:buClr>
        <a:buSzPct val="80000"/>
        <a:buFont typeface="Wingdings 2"/>
        <a:buChar char=""/>
        <a:defRPr kumimoji="0" sz="26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2379841" indent="-260092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2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26929" indent="-260092" algn="l" rtl="0" eaLnBrk="1" latinLnBrk="0" hangingPunct="1">
        <a:spcBef>
          <a:spcPts val="427"/>
        </a:spcBef>
        <a:buClr>
          <a:schemeClr val="accent4"/>
        </a:buClr>
        <a:buSzPct val="100000"/>
        <a:buChar char="•"/>
        <a:defRPr kumimoji="0" sz="23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926034" indent="-260092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330200" y="4267200"/>
            <a:ext cx="11049000" cy="1364705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/>
            <a:r>
              <a:rPr lang="en-US" altLang="en-US" sz="6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Reflections on Practice</a:t>
            </a:r>
          </a:p>
        </p:txBody>
      </p:sp>
      <p:pic>
        <p:nvPicPr>
          <p:cNvPr id="5124" name="Picture 4" descr="tile_blackboard_green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30801" y="2057401"/>
            <a:ext cx="2556127" cy="1694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5126" name="Picture 6" descr="tile_blackboard_green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083" y="8337660"/>
            <a:ext cx="1046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84719" y="196396"/>
            <a:ext cx="11540119" cy="3385532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45712" rIns="91425" bIns="45712" rtlCol="0">
            <a:spAutoFit/>
          </a:bodyPr>
          <a:lstStyle/>
          <a:p>
            <a:r>
              <a:rPr lang="en-IE" sz="10700" b="1" i="1" dirty="0" smtClean="0">
                <a:solidFill>
                  <a:schemeClr val="tx2"/>
                </a:solidFill>
                <a:latin typeface="Baskerville SemiBold Italic"/>
              </a:rPr>
              <a:t>Maths Counts 2016</a:t>
            </a:r>
            <a:endParaRPr lang="en-IE" sz="10700" b="1" i="1" dirty="0">
              <a:solidFill>
                <a:schemeClr val="tx2"/>
              </a:solidFill>
              <a:latin typeface="Baskerville SemiBold Italic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Research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students </a:t>
            </a:r>
            <a:r>
              <a:rPr lang="en-US" dirty="0" err="1" smtClean="0"/>
              <a:t>minimise</a:t>
            </a:r>
            <a:r>
              <a:rPr lang="en-US" dirty="0" smtClean="0"/>
              <a:t> the amount of information required to draw congruent triangles?</a:t>
            </a:r>
          </a:p>
          <a:p>
            <a:r>
              <a:rPr lang="en-US" dirty="0" smtClean="0"/>
              <a:t>Can they arrive at the conditions: SSS, SAS &amp; ASA?</a:t>
            </a:r>
          </a:p>
          <a:p>
            <a:r>
              <a:rPr lang="en-US" dirty="0" smtClean="0"/>
              <a:t>Can students draw conclusions about AAA and SSA conditions?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Design of Lesson</a:t>
            </a:r>
            <a:endParaRPr lang="en-US" dirty="0"/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 rot="16200000">
            <a:off x="3975994" y="677801"/>
            <a:ext cx="5202325" cy="100536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3600" dirty="0" smtClean="0"/>
              <a:t>To prepare for this lesson we had to:</a:t>
            </a:r>
          </a:p>
          <a:p>
            <a:r>
              <a:rPr lang="en-IE" sz="3600" dirty="0" smtClean="0"/>
              <a:t>become problem solve ourselves</a:t>
            </a:r>
          </a:p>
          <a:p>
            <a:r>
              <a:rPr lang="en-IE" sz="3600" dirty="0" smtClean="0"/>
              <a:t>see the problem through the eyes of the students</a:t>
            </a:r>
          </a:p>
          <a:p>
            <a:r>
              <a:rPr lang="en-IE" sz="3600" dirty="0" smtClean="0"/>
              <a:t> anticipate the students’ responses </a:t>
            </a:r>
          </a:p>
          <a:p>
            <a:r>
              <a:rPr lang="en-IE" sz="3600" dirty="0" smtClean="0"/>
              <a:t>carefully word the initial problem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1996585"/>
              </p:ext>
            </p:extLst>
          </p:nvPr>
        </p:nvGraphicFramePr>
        <p:xfrm>
          <a:off x="0" y="1676400"/>
          <a:ext cx="13004800" cy="8077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997200"/>
                <a:gridCol w="10007600"/>
              </a:tblGrid>
              <a:tr h="1042870">
                <a:tc>
                  <a:txBody>
                    <a:bodyPr/>
                    <a:lstStyle/>
                    <a:p>
                      <a:pPr algn="ctr"/>
                      <a:r>
                        <a:rPr lang="en-IE" sz="3600" b="0" i="0" dirty="0" smtClean="0"/>
                        <a:t>Time</a:t>
                      </a:r>
                      <a:endParaRPr lang="en-IE" sz="3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600" b="0" i="0" dirty="0" smtClean="0"/>
                        <a:t>Task</a:t>
                      </a:r>
                      <a:endParaRPr lang="en-IE" sz="3600" b="0" i="0" dirty="0"/>
                    </a:p>
                  </a:txBody>
                  <a:tcPr/>
                </a:tc>
              </a:tr>
              <a:tr h="4804033">
                <a:tc>
                  <a:txBody>
                    <a:bodyPr/>
                    <a:lstStyle/>
                    <a:p>
                      <a:pPr algn="ctr"/>
                      <a:endParaRPr lang="en-IE" sz="3300" b="0" i="0" dirty="0" smtClean="0"/>
                    </a:p>
                    <a:p>
                      <a:pPr algn="ctr"/>
                      <a:r>
                        <a:rPr lang="en-IE" sz="3300" b="0" i="0" dirty="0" smtClean="0"/>
                        <a:t> 3 minutes </a:t>
                      </a:r>
                      <a:endParaRPr lang="en-IE" sz="33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b="0" i="0" dirty="0" smtClean="0"/>
                        <a:t>Check</a:t>
                      </a:r>
                      <a:r>
                        <a:rPr lang="en-IE" sz="2800" b="0" i="0" baseline="0" dirty="0" smtClean="0"/>
                        <a:t> prior Knowledge</a:t>
                      </a:r>
                    </a:p>
                    <a:p>
                      <a:r>
                        <a:rPr lang="en-IE" sz="2800" b="0" i="0" baseline="0" dirty="0" smtClean="0"/>
                        <a:t>What do we mean when we say that two geometric</a:t>
                      </a:r>
                    </a:p>
                    <a:p>
                      <a:r>
                        <a:rPr lang="en-IE" sz="2800" b="0" i="0" baseline="0" dirty="0" smtClean="0"/>
                        <a:t>figures are congruent?</a:t>
                      </a:r>
                    </a:p>
                    <a:p>
                      <a:r>
                        <a:rPr lang="en-IE" sz="2800" b="0" i="0" baseline="0" dirty="0" smtClean="0"/>
                        <a:t>Checking for same size and same shape</a:t>
                      </a:r>
                    </a:p>
                    <a:p>
                      <a:endParaRPr lang="en-IE" sz="2800" b="0" i="0" baseline="0" dirty="0" smtClean="0"/>
                    </a:p>
                    <a:p>
                      <a:r>
                        <a:rPr lang="en-IE" sz="2800" b="0" i="0" baseline="0" dirty="0" smtClean="0"/>
                        <a:t>What is the same in these 2 congruent traingles?</a:t>
                      </a:r>
                    </a:p>
                    <a:p>
                      <a:r>
                        <a:rPr lang="en-IE" sz="2800" b="0" i="0" baseline="0" dirty="0" smtClean="0"/>
                        <a:t>Checking for all three corresponding sides and all</a:t>
                      </a:r>
                    </a:p>
                    <a:p>
                      <a:r>
                        <a:rPr lang="en-IE" sz="2800" b="0" i="0" baseline="0" dirty="0" smtClean="0"/>
                        <a:t> three corresponding angles are the same equal</a:t>
                      </a:r>
                    </a:p>
                    <a:p>
                      <a:endParaRPr lang="en-IE" sz="2800" b="0" i="0" dirty="0"/>
                    </a:p>
                  </a:txBody>
                  <a:tcPr/>
                </a:tc>
              </a:tr>
              <a:tr h="2230297">
                <a:tc>
                  <a:txBody>
                    <a:bodyPr/>
                    <a:lstStyle/>
                    <a:p>
                      <a:pPr algn="ctr"/>
                      <a:endParaRPr lang="en-IE" sz="3300" b="0" i="0" dirty="0" smtClean="0"/>
                    </a:p>
                    <a:p>
                      <a:pPr algn="ctr"/>
                      <a:r>
                        <a:rPr lang="en-IE" sz="3300" b="0" i="0" dirty="0" smtClean="0"/>
                        <a:t>5  minutes </a:t>
                      </a:r>
                      <a:endParaRPr lang="en-IE" sz="33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b="0" i="0" dirty="0" smtClean="0"/>
                        <a:t>Pose</a:t>
                      </a:r>
                      <a:r>
                        <a:rPr lang="en-IE" sz="2800" b="0" i="0" baseline="0" dirty="0" smtClean="0"/>
                        <a:t> the Problem: What is the least amount of</a:t>
                      </a:r>
                    </a:p>
                    <a:p>
                      <a:pPr marL="0" indent="0"/>
                      <a:r>
                        <a:rPr lang="en-IE" sz="2800" b="0" i="0" baseline="0" dirty="0" smtClean="0"/>
                        <a:t> information we need to know to make sure that the</a:t>
                      </a:r>
                    </a:p>
                    <a:p>
                      <a:r>
                        <a:rPr lang="en-IE" sz="2800" b="0" i="0" baseline="0" dirty="0" smtClean="0"/>
                        <a:t>two triangles are  congruent?</a:t>
                      </a:r>
                      <a:endParaRPr lang="en-IE" sz="2800" b="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9802" cy="916432"/>
          </a:xfrm>
        </p:spPr>
        <p:txBody>
          <a:bodyPr/>
          <a:lstStyle/>
          <a:p>
            <a:r>
              <a:rPr lang="en-US" dirty="0" smtClean="0"/>
              <a:t>Design of Research Lesson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830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9802" cy="1068832"/>
          </a:xfrm>
        </p:spPr>
        <p:txBody>
          <a:bodyPr/>
          <a:lstStyle/>
          <a:p>
            <a:r>
              <a:rPr lang="en-US" dirty="0" smtClean="0"/>
              <a:t>Design of Research Lesson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30200" y="1962914"/>
          <a:ext cx="10820400" cy="779594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493764"/>
                <a:gridCol w="8326636"/>
              </a:tblGrid>
              <a:tr h="756356">
                <a:tc>
                  <a:txBody>
                    <a:bodyPr/>
                    <a:lstStyle/>
                    <a:p>
                      <a:pPr algn="ctr"/>
                      <a:r>
                        <a:rPr lang="en-IE" sz="3600" b="0" i="0" dirty="0" smtClean="0"/>
                        <a:t>Time</a:t>
                      </a:r>
                      <a:endParaRPr lang="en-IE" sz="3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600" b="0" i="0" dirty="0" smtClean="0"/>
                        <a:t>Task</a:t>
                      </a:r>
                      <a:endParaRPr lang="en-IE" sz="3600" b="0" i="0" dirty="0"/>
                    </a:p>
                  </a:txBody>
                  <a:tcPr/>
                </a:tc>
              </a:tr>
              <a:tr h="2157530">
                <a:tc>
                  <a:txBody>
                    <a:bodyPr/>
                    <a:lstStyle/>
                    <a:p>
                      <a:pPr algn="ctr"/>
                      <a:endParaRPr lang="en-IE" sz="3300" b="0" i="0" dirty="0" smtClean="0"/>
                    </a:p>
                    <a:p>
                      <a:pPr algn="ctr"/>
                      <a:r>
                        <a:rPr lang="en-IE" sz="3300" b="0" i="0" dirty="0" smtClean="0"/>
                        <a:t> 10 minutes </a:t>
                      </a:r>
                      <a:endParaRPr lang="en-IE" sz="33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b="0" i="0" dirty="0" smtClean="0"/>
                        <a:t>Students</a:t>
                      </a:r>
                      <a:r>
                        <a:rPr lang="en-IE" sz="2800" b="0" i="0" baseline="0" dirty="0" smtClean="0"/>
                        <a:t> work individually on problem</a:t>
                      </a:r>
                    </a:p>
                    <a:p>
                      <a:r>
                        <a:rPr lang="en-IE" sz="2800" b="0" i="0" baseline="0" dirty="0" smtClean="0"/>
                        <a:t>Circulate the room to assess students’ work</a:t>
                      </a:r>
                    </a:p>
                    <a:p>
                      <a:r>
                        <a:rPr lang="en-IE" sz="2800" b="0" i="0" baseline="0" dirty="0" smtClean="0"/>
                        <a:t> to plan how to ochestrate </a:t>
                      </a:r>
                      <a:endParaRPr lang="en-IE" sz="2800" b="0" i="0" dirty="0"/>
                    </a:p>
                  </a:txBody>
                  <a:tcPr/>
                </a:tc>
              </a:tr>
              <a:tr h="2230297">
                <a:tc>
                  <a:txBody>
                    <a:bodyPr/>
                    <a:lstStyle/>
                    <a:p>
                      <a:pPr algn="ctr"/>
                      <a:endParaRPr lang="en-IE" sz="3300" b="0" i="0" dirty="0" smtClean="0"/>
                    </a:p>
                    <a:p>
                      <a:pPr algn="ctr"/>
                      <a:r>
                        <a:rPr lang="en-IE" sz="3300" b="0" i="0" dirty="0" smtClean="0"/>
                        <a:t>15  minutes </a:t>
                      </a:r>
                      <a:endParaRPr lang="en-IE" sz="33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b="0" i="0" dirty="0" smtClean="0"/>
                        <a:t>Class</a:t>
                      </a:r>
                      <a:r>
                        <a:rPr lang="en-IE" sz="2800" b="0" i="0" baseline="0" dirty="0" smtClean="0"/>
                        <a:t> discussion: Students are brought to the</a:t>
                      </a:r>
                    </a:p>
                    <a:p>
                      <a:r>
                        <a:rPr lang="en-IE" sz="2800" b="0" i="0" baseline="0" dirty="0" smtClean="0"/>
                        <a:t> board to explain their solutions from the most</a:t>
                      </a:r>
                    </a:p>
                    <a:p>
                      <a:r>
                        <a:rPr lang="en-IE" sz="2800" b="0" i="0" baseline="0" dirty="0" smtClean="0"/>
                        <a:t> to the least common</a:t>
                      </a:r>
                    </a:p>
                    <a:p>
                      <a:endParaRPr lang="en-IE" sz="2800" b="0" i="0" dirty="0" smtClean="0"/>
                    </a:p>
                    <a:p>
                      <a:endParaRPr lang="en-IE" sz="2800" b="0" i="0" dirty="0" smtClean="0"/>
                    </a:p>
                    <a:p>
                      <a:endParaRPr lang="en-IE" sz="2800" b="0" i="0" dirty="0"/>
                    </a:p>
                  </a:txBody>
                  <a:tcPr/>
                </a:tc>
              </a:tr>
              <a:tr h="2230297">
                <a:tc>
                  <a:txBody>
                    <a:bodyPr/>
                    <a:lstStyle/>
                    <a:p>
                      <a:pPr algn="ctr"/>
                      <a:r>
                        <a:rPr lang="en-IE" sz="3300" b="0" i="0" dirty="0" smtClean="0"/>
                        <a:t>5 minutes</a:t>
                      </a:r>
                      <a:endParaRPr lang="en-IE" sz="33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b="0" i="0" dirty="0" smtClean="0"/>
                        <a:t>Students write reflection</a:t>
                      </a:r>
                      <a:endParaRPr lang="en-IE" sz="2800" b="0" i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5000" y="381000"/>
            <a:ext cx="8388096" cy="970280"/>
          </a:xfrm>
        </p:spPr>
        <p:txBody>
          <a:bodyPr/>
          <a:lstStyle/>
          <a:p>
            <a:pPr algn="ctr"/>
            <a:r>
              <a:rPr lang="en-US" dirty="0" smtClean="0"/>
              <a:t>Posing the task</a:t>
            </a:r>
            <a:endParaRPr lang="en-US" dirty="0"/>
          </a:p>
        </p:txBody>
      </p:sp>
      <p:sp>
        <p:nvSpPr>
          <p:cNvPr id="494595" name="Text Box 3"/>
          <p:cNvSpPr txBox="1">
            <a:spLocks noChangeArrowheads="1"/>
          </p:cNvSpPr>
          <p:nvPr/>
        </p:nvSpPr>
        <p:spPr bwMode="auto">
          <a:xfrm>
            <a:off x="635000" y="1524001"/>
            <a:ext cx="9906001" cy="2438400"/>
          </a:xfrm>
          <a:prstGeom prst="rect">
            <a:avLst/>
          </a:prstGeom>
          <a:solidFill>
            <a:srgbClr val="FDE9D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35" tIns="91435" rIns="91435" bIns="91435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What is the least amount of information we need to know to make sure that two triangles are congruent?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7400" y="4572000"/>
            <a:ext cx="960120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Worksheet Given a triangle ABC.</a:t>
            </a: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Clarifying the task: You will all start by drawing a line segment that has the same length as the side AB. Then you will think about how many sides and angles you need to know in order to draw a triangle congruent to triangle ABC. You have ten minutes to work on this problem. Use your rulers, compasses and protractors.</a:t>
            </a: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 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7664495" y="1143000"/>
            <a:ext cx="4876800" cy="6258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49400" y="1828800"/>
            <a:ext cx="4267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Worksheet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206500" y="3924300"/>
            <a:ext cx="274320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 flipV="1">
            <a:off x="2006600" y="5638800"/>
            <a:ext cx="35052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3035300" y="3238500"/>
            <a:ext cx="2590800" cy="2362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940800" y="6400800"/>
            <a:ext cx="262006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|AB| =11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16200" y="2438400"/>
            <a:ext cx="631898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25600" y="6172200"/>
            <a:ext cx="592292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11800" y="5867400"/>
            <a:ext cx="55268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8255000" y="5638800"/>
            <a:ext cx="37338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Anticipated Students’ Responses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 1: SSS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Student 2: ASA</a:t>
            </a:r>
            <a:endParaRPr lang="en-US" dirty="0"/>
          </a:p>
        </p:txBody>
      </p:sp>
      <p:pic>
        <p:nvPicPr>
          <p:cNvPr id="10" name="Content Placeholder 9" descr="SSS.PN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 t="-18588" b="-18588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1" name="Content Placeholder 10" descr="ASA.PN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 t="-9199" b="-9199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Anticipated Students’ Responses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 3: SAS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Student 4: SAS</a:t>
            </a:r>
            <a:endParaRPr lang="en-US" dirty="0"/>
          </a:p>
        </p:txBody>
      </p:sp>
      <p:pic>
        <p:nvPicPr>
          <p:cNvPr id="10" name="Content Placeholder 9" descr="SAS.PN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 t="-5986" b="-5986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1" name="Content Placeholder 10" descr="SAS.PN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 t="-5986" b="-5986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IE" sz="7300" dirty="0" smtClean="0"/>
              <a:t>Classroom Observation</a:t>
            </a:r>
            <a:endParaRPr lang="en-IE" sz="7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1" y="2819401"/>
            <a:ext cx="10134600" cy="3581399"/>
          </a:xfrm>
        </p:spPr>
        <p:txBody>
          <a:bodyPr>
            <a:normAutofit lnSpcReduction="10000"/>
          </a:bodyPr>
          <a:lstStyle/>
          <a:p>
            <a:pPr marL="487598" indent="-487598">
              <a:defRPr/>
            </a:pPr>
            <a:r>
              <a:rPr lang="en-US" dirty="0" smtClean="0"/>
              <a:t>•	A seating plan provided by the teacher</a:t>
            </a:r>
            <a:br>
              <a:rPr lang="en-US" dirty="0" smtClean="0"/>
            </a:br>
            <a:endParaRPr lang="en-US" dirty="0" smtClean="0"/>
          </a:p>
          <a:p>
            <a:pPr marL="487598" indent="-487598">
              <a:defRPr/>
            </a:pPr>
            <a:r>
              <a:rPr lang="en-US" dirty="0" smtClean="0"/>
              <a:t>•	Three observers, 8 students per observer, one observer uses the app </a:t>
            </a:r>
            <a:r>
              <a:rPr lang="en-US" dirty="0" err="1" smtClean="0"/>
              <a:t>LessonNote</a:t>
            </a:r>
            <a:r>
              <a:rPr lang="en-US" dirty="0" smtClean="0"/>
              <a:t>, the other two pen and paper using the Lesson Plan</a:t>
            </a:r>
          </a:p>
          <a:p>
            <a:pPr marL="487598" indent="-487598">
              <a:buNone/>
              <a:defRPr/>
            </a:pPr>
            <a:endParaRPr lang="en-IE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654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168"/>
            <a:ext cx="10295467" cy="840232"/>
          </a:xfrm>
        </p:spPr>
        <p:txBody>
          <a:bodyPr/>
          <a:lstStyle/>
          <a:p>
            <a:r>
              <a:rPr lang="en-US" dirty="0" smtClean="0"/>
              <a:t>Classroom Observation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13004800" cy="8036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2400"/>
                <a:gridCol w="6502400"/>
              </a:tblGrid>
              <a:tr h="1735655">
                <a:tc>
                  <a:txBody>
                    <a:bodyPr/>
                    <a:lstStyle/>
                    <a:p>
                      <a:r>
                        <a:rPr lang="en-US" sz="2400" b="0" i="0" dirty="0" smtClean="0"/>
                        <a:t>Introduction, posing the task</a:t>
                      </a:r>
                    </a:p>
                    <a:p>
                      <a:endParaRPr lang="en-US" sz="24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dirty="0" smtClean="0"/>
                        <a:t>Can students recall the characteristics of congruent shapes?</a:t>
                      </a:r>
                    </a:p>
                    <a:p>
                      <a:r>
                        <a:rPr lang="en-US" sz="2400" b="0" i="0" dirty="0" smtClean="0"/>
                        <a:t>Was wording of the task clear?</a:t>
                      </a:r>
                    </a:p>
                    <a:p>
                      <a:r>
                        <a:rPr lang="en-US" sz="2400" b="0" i="0" dirty="0" smtClean="0"/>
                        <a:t>Questions asked by students</a:t>
                      </a:r>
                    </a:p>
                    <a:p>
                      <a:endParaRPr lang="en-US" sz="2400" b="0" i="0" dirty="0"/>
                    </a:p>
                  </a:txBody>
                  <a:tcPr/>
                </a:tc>
              </a:tr>
              <a:tr h="4049862">
                <a:tc>
                  <a:txBody>
                    <a:bodyPr/>
                    <a:lstStyle/>
                    <a:p>
                      <a:r>
                        <a:rPr lang="en-US" sz="2400" b="0" i="0" dirty="0" smtClean="0"/>
                        <a:t>Individual work</a:t>
                      </a:r>
                    </a:p>
                    <a:p>
                      <a:endParaRPr lang="en-US" sz="24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dirty="0" smtClean="0"/>
                        <a:t>Can students draw congruent triangles? </a:t>
                      </a:r>
                    </a:p>
                    <a:p>
                      <a:r>
                        <a:rPr lang="en-US" sz="2400" b="0" i="0" dirty="0" smtClean="0"/>
                        <a:t>Are prompts required? </a:t>
                      </a:r>
                    </a:p>
                    <a:p>
                      <a:r>
                        <a:rPr lang="en-US" sz="2400" b="0" i="0" dirty="0" smtClean="0"/>
                        <a:t>What strategies do they employ when drawing congruent triangles? </a:t>
                      </a:r>
                    </a:p>
                    <a:p>
                      <a:r>
                        <a:rPr lang="en-US" sz="2400" b="0" i="0" dirty="0" smtClean="0"/>
                        <a:t>Are they able to determine the minimum information needed? How long do students spend on the task? </a:t>
                      </a:r>
                    </a:p>
                    <a:p>
                      <a:r>
                        <a:rPr lang="en-US" sz="2400" b="0" i="0" dirty="0" smtClean="0"/>
                        <a:t>What kind of questions do students ask? </a:t>
                      </a:r>
                    </a:p>
                    <a:p>
                      <a:r>
                        <a:rPr lang="en-US" sz="2400" b="0" i="0" dirty="0" smtClean="0"/>
                        <a:t>Do they persist with the task?</a:t>
                      </a:r>
                    </a:p>
                    <a:p>
                      <a:endParaRPr lang="en-US" sz="2400" b="0" i="0" dirty="0"/>
                    </a:p>
                  </a:txBody>
                  <a:tcPr/>
                </a:tc>
              </a:tr>
              <a:tr h="2066256">
                <a:tc>
                  <a:txBody>
                    <a:bodyPr/>
                    <a:lstStyle/>
                    <a:p>
                      <a:r>
                        <a:rPr lang="en-US" sz="2400" b="0" i="0" dirty="0" smtClean="0"/>
                        <a:t>Discussion</a:t>
                      </a:r>
                    </a:p>
                    <a:p>
                      <a:endParaRPr lang="en-US" sz="24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dirty="0" smtClean="0"/>
                        <a:t>Are students attentive to what is happening on the board? </a:t>
                      </a:r>
                    </a:p>
                    <a:p>
                      <a:r>
                        <a:rPr lang="en-US" sz="2400" b="0" i="0" dirty="0" smtClean="0"/>
                        <a:t>Are clarifications needed to presenters’ board work?</a:t>
                      </a:r>
                    </a:p>
                    <a:p>
                      <a:r>
                        <a:rPr lang="en-US" sz="2400" b="0" i="0" dirty="0" smtClean="0"/>
                        <a:t>Did the discussion promote student learning</a:t>
                      </a:r>
                      <a:endParaRPr lang="en-US" sz="2400" b="0" i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1066801"/>
            <a:ext cx="10295467" cy="2387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IE" sz="8000" dirty="0" smtClean="0"/>
              <a:t>Congruent Triangles</a:t>
            </a:r>
            <a:endParaRPr lang="en-IE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1" y="3034455"/>
            <a:ext cx="12039600" cy="5678312"/>
          </a:xfrm>
        </p:spPr>
        <p:txBody>
          <a:bodyPr/>
          <a:lstStyle/>
          <a:p>
            <a:pPr marL="0" indent="0" algn="ctr">
              <a:buNone/>
            </a:pPr>
            <a:endParaRPr lang="en-IE" sz="73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IE" sz="7300" dirty="0" smtClean="0"/>
              <a:t>2</a:t>
            </a:r>
            <a:r>
              <a:rPr lang="en-IE" sz="7300" baseline="30000" dirty="0" smtClean="0"/>
              <a:t>nd</a:t>
            </a:r>
            <a:r>
              <a:rPr lang="en-IE" sz="7300" dirty="0" smtClean="0"/>
              <a:t> Year Class</a:t>
            </a:r>
            <a:r>
              <a:rPr lang="en-IE" sz="7300" dirty="0" smtClean="0">
                <a:solidFill>
                  <a:srgbClr val="FF0000"/>
                </a:solidFill>
              </a:rPr>
              <a:t>	</a:t>
            </a:r>
            <a:endParaRPr lang="en-IE" sz="7300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endParaRPr lang="en-IE" sz="73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537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IE" sz="7300" dirty="0" smtClean="0">
                <a:latin typeface="+mn-lt"/>
              </a:rPr>
              <a:t>Findings: Major Patterns &amp; Tendencies</a:t>
            </a:r>
            <a:endParaRPr lang="en-IE" sz="73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12268203" cy="5678312"/>
          </a:xfrm>
        </p:spPr>
        <p:txBody>
          <a:bodyPr>
            <a:normAutofit/>
          </a:bodyPr>
          <a:lstStyle/>
          <a:p>
            <a:pPr marL="487598" indent="-487598">
              <a:defRPr/>
            </a:pPr>
            <a:r>
              <a:rPr lang="en-IE" dirty="0" smtClean="0"/>
              <a:t>Initial question must be very clear</a:t>
            </a:r>
          </a:p>
          <a:p>
            <a:pPr marL="487598" indent="-487598">
              <a:defRPr/>
            </a:pPr>
            <a:r>
              <a:rPr lang="en-IE" dirty="0" smtClean="0"/>
              <a:t>Tended to come up with ASA first</a:t>
            </a:r>
          </a:p>
          <a:p>
            <a:pPr marL="487598" indent="-487598">
              <a:defRPr/>
            </a:pPr>
            <a:r>
              <a:rPr lang="en-IE" dirty="0" smtClean="0"/>
              <a:t>After initial success became more confident:</a:t>
            </a:r>
          </a:p>
          <a:p>
            <a:pPr marL="487598" indent="-487598">
              <a:defRPr/>
            </a:pPr>
            <a:r>
              <a:rPr lang="en-IE" dirty="0" smtClean="0"/>
              <a:t> SSS and SAS followed</a:t>
            </a:r>
          </a:p>
          <a:p>
            <a:pPr marL="487598" indent="-487598">
              <a:defRPr/>
            </a:pPr>
            <a:r>
              <a:rPr lang="en-IE" dirty="0" smtClean="0"/>
              <a:t>Many students started with measuring angles and lengths even though they were not given</a:t>
            </a:r>
          </a:p>
          <a:p>
            <a:pPr marL="487598" indent="-487598">
              <a:defRPr/>
            </a:pPr>
            <a:endParaRPr lang="en-IE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740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IE" sz="7300" dirty="0" smtClean="0">
                <a:latin typeface="+mn-lt"/>
              </a:rPr>
              <a:t>Findings: Examples of Students’ learning &amp; Thinking</a:t>
            </a:r>
            <a:endParaRPr lang="en-IE" sz="73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12268203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Cautious at the start but as they understood how to</a:t>
            </a:r>
          </a:p>
          <a:p>
            <a:pPr marL="388938" indent="-109538">
              <a:buNone/>
            </a:pPr>
            <a:r>
              <a:rPr lang="en-US" dirty="0" smtClean="0"/>
              <a:t> fix the third vertex became more comfortable</a:t>
            </a:r>
          </a:p>
          <a:p>
            <a:r>
              <a:rPr lang="en-US" dirty="0" smtClean="0"/>
              <a:t>Asked:” Do we count the bottom line”?</a:t>
            </a:r>
          </a:p>
          <a:p>
            <a:r>
              <a:rPr lang="en-US" dirty="0" smtClean="0"/>
              <a:t>From the outset ¼ of class very clear</a:t>
            </a:r>
          </a:p>
          <a:p>
            <a:r>
              <a:rPr lang="en-US" dirty="0" smtClean="0"/>
              <a:t>After first student peer taught ASA at the board,</a:t>
            </a:r>
          </a:p>
          <a:p>
            <a:r>
              <a:rPr lang="en-US" dirty="0" smtClean="0"/>
              <a:t> reinforced by the teacher, all students became very</a:t>
            </a:r>
            <a:br>
              <a:rPr lang="en-US" dirty="0" smtClean="0"/>
            </a:br>
            <a:r>
              <a:rPr lang="en-US" dirty="0" smtClean="0"/>
              <a:t> clear and began to see other 2 conditions</a:t>
            </a:r>
          </a:p>
          <a:p>
            <a:pPr marL="742950" indent="-742950">
              <a:buFont typeface="Wingdings" charset="2"/>
              <a:buAutoNum type="arabicPlain"/>
            </a:pPr>
            <a:endParaRPr lang="en-US" dirty="0" smtClean="0"/>
          </a:p>
          <a:p>
            <a:pPr marL="742950" indent="-742950">
              <a:buFont typeface="Wingdings" charset="2"/>
              <a:buAutoNum type="arabicPlain"/>
            </a:pPr>
            <a:endParaRPr lang="en-US" dirty="0" smtClean="0"/>
          </a:p>
          <a:p>
            <a:pPr marL="388938" indent="-109538">
              <a:buNone/>
            </a:pPr>
            <a:endParaRPr lang="en-US" dirty="0" smtClean="0"/>
          </a:p>
          <a:p>
            <a:pPr marL="487598" indent="-487598">
              <a:defRPr/>
            </a:pPr>
            <a:endParaRPr lang="en-IE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740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Findings: Examples of Students’ learning &amp;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After all three conditions were presented by students some began to wonder if:</a:t>
            </a:r>
          </a:p>
          <a:p>
            <a:r>
              <a:rPr lang="en-US" dirty="0" smtClean="0"/>
              <a:t>AAA would imply congruence-misconception ruled out by other students</a:t>
            </a:r>
          </a:p>
          <a:p>
            <a:r>
              <a:rPr lang="en-US" dirty="0" smtClean="0"/>
              <a:t>One student asked is it possible to do a triangle with 2 bits of information? – ruled out by class and many explanations given by students as to why this would not be possible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Students achieve the goal of the lesson?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students drew at least one condition</a:t>
            </a:r>
          </a:p>
          <a:p>
            <a:r>
              <a:rPr lang="en-US" dirty="0" smtClean="0"/>
              <a:t>Half of the students arrived at all 3 conditions</a:t>
            </a:r>
          </a:p>
          <a:p>
            <a:r>
              <a:rPr lang="en-US" dirty="0" smtClean="0"/>
              <a:t>Students could articulate their reasoning at the board</a:t>
            </a:r>
          </a:p>
          <a:p>
            <a:r>
              <a:rPr lang="en-US" dirty="0" smtClean="0"/>
              <a:t>Main concepts were reinforced and </a:t>
            </a:r>
            <a:r>
              <a:rPr lang="en-US" dirty="0" err="1" smtClean="0"/>
              <a:t>summarised</a:t>
            </a:r>
            <a:r>
              <a:rPr lang="en-US" dirty="0" smtClean="0"/>
              <a:t> throughout by the teacher</a:t>
            </a:r>
          </a:p>
          <a:p>
            <a:r>
              <a:rPr lang="en-US" dirty="0" smtClean="0"/>
              <a:t>Pre-pared posters assisted the flow of the lesson</a:t>
            </a:r>
          </a:p>
          <a:p>
            <a:r>
              <a:rPr lang="en-US" dirty="0" smtClean="0"/>
              <a:t>Final Board Plan contributed to summarising the whole lesson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minutes into the class 2 students drew a congruent triangle using SSA which lead to two scenarios: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Student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000" y="4269740"/>
            <a:ext cx="10134600" cy="23596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tudent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3600" y="7391400"/>
            <a:ext cx="10287000" cy="1600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students disregarded the other point</a:t>
            </a:r>
          </a:p>
          <a:p>
            <a:r>
              <a:rPr lang="en-US" dirty="0" smtClean="0"/>
              <a:t>40 minutes class did not allow for discussion of this</a:t>
            </a:r>
          </a:p>
          <a:p>
            <a:r>
              <a:rPr lang="en-US" dirty="0" smtClean="0"/>
              <a:t>Return to the ambiguous case in the following lesson</a:t>
            </a:r>
          </a:p>
          <a:p>
            <a:r>
              <a:rPr lang="en-US" dirty="0" smtClean="0"/>
              <a:t>Draw longer arcs /circles to help train students’ eyes to notice unusual cases</a:t>
            </a:r>
          </a:p>
          <a:p>
            <a:r>
              <a:rPr lang="en-US" dirty="0" smtClean="0"/>
              <a:t>Students do not see arcs as part of a full circle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Circle gives us:</a:t>
            </a:r>
            <a:endParaRPr lang="en-US" dirty="0"/>
          </a:p>
        </p:txBody>
      </p:sp>
      <p:pic>
        <p:nvPicPr>
          <p:cNvPr id="4" name="Content Placeholder 3" descr="two circles.PNG"/>
          <p:cNvPicPr>
            <a:picLocks noGrp="1"/>
          </p:cNvPicPr>
          <p:nvPr>
            <p:ph idx="1"/>
          </p:nvPr>
        </p:nvPicPr>
        <p:blipFill>
          <a:blip r:embed="rId2" cstate="print"/>
          <a:srcRect l="-4882" r="-4882"/>
          <a:stretch>
            <a:fillRect/>
          </a:stretch>
        </p:blipFill>
        <p:spPr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Formulate clear meaningful questions to extend students’ knowledge: </a:t>
            </a:r>
          </a:p>
          <a:p>
            <a:r>
              <a:rPr lang="en-US" dirty="0" smtClean="0"/>
              <a:t>Learned problem-solving is not solving a task</a:t>
            </a:r>
          </a:p>
          <a:p>
            <a:r>
              <a:rPr lang="en-US" dirty="0" smtClean="0"/>
              <a:t>Active learning is not about rolling a die or using </a:t>
            </a:r>
            <a:r>
              <a:rPr lang="en-US" dirty="0" err="1" smtClean="0"/>
              <a:t>unifix</a:t>
            </a:r>
            <a:r>
              <a:rPr lang="en-US" dirty="0" smtClean="0"/>
              <a:t> cubes etc</a:t>
            </a:r>
          </a:p>
          <a:p>
            <a:r>
              <a:rPr lang="en-US" dirty="0" smtClean="0"/>
              <a:t>Active learning is so much more as this lesson </a:t>
            </a:r>
            <a:r>
              <a:rPr lang="en-US" dirty="0" err="1" smtClean="0"/>
              <a:t>illustrtraed</a:t>
            </a:r>
            <a:endParaRPr lang="en-US" dirty="0" smtClean="0"/>
          </a:p>
          <a:p>
            <a:r>
              <a:rPr lang="en-US" dirty="0" smtClean="0"/>
              <a:t>Lack conviction of students’ abilities to problem-solve</a:t>
            </a:r>
          </a:p>
          <a:p>
            <a:r>
              <a:rPr lang="en-US" dirty="0" smtClean="0"/>
              <a:t>Worthwhile to continue to engage in </a:t>
            </a:r>
            <a:r>
              <a:rPr lang="en-US" i="1" dirty="0" smtClean="0"/>
              <a:t>Reflections on Practice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</a:t>
            </a:r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/>
          <a:srcRect l="-44065" r="-44065"/>
          <a:stretch>
            <a:fillRect/>
          </a:stretch>
        </p:blipFill>
        <p:spPr/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675" y="4289905"/>
            <a:ext cx="931863" cy="1173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base" hangingPunct="0"/>
            <a:r>
              <a:rPr lang="en-IE" b="1" i="1" dirty="0" smtClean="0"/>
              <a:t>Maths Counts 2016</a:t>
            </a:r>
            <a:endParaRPr lang="en-IE" b="1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5400" y="4419600"/>
            <a:ext cx="3302000" cy="1866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200" y="8483600"/>
            <a:ext cx="8915400" cy="127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altLang="en-US" sz="5400" b="1" dirty="0" smtClean="0">
                <a:latin typeface="+mn-lt"/>
              </a:rPr>
              <a:t>Teachers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Roy </a:t>
            </a:r>
            <a:r>
              <a:rPr lang="en-US" dirty="0" err="1" smtClean="0"/>
              <a:t>Hession</a:t>
            </a:r>
            <a:r>
              <a:rPr lang="en-US" dirty="0" smtClean="0"/>
              <a:t>: </a:t>
            </a:r>
            <a:r>
              <a:rPr lang="en-US" dirty="0" err="1" smtClean="0"/>
              <a:t>Coláiste</a:t>
            </a:r>
            <a:r>
              <a:rPr lang="en-US" dirty="0" smtClean="0"/>
              <a:t> </a:t>
            </a:r>
            <a:r>
              <a:rPr lang="en-US" dirty="0" err="1" smtClean="0"/>
              <a:t>Cholmáin</a:t>
            </a:r>
            <a:r>
              <a:rPr lang="en-US" dirty="0" smtClean="0"/>
              <a:t>, </a:t>
            </a:r>
            <a:r>
              <a:rPr lang="en-US" dirty="0" err="1" smtClean="0"/>
              <a:t>Claremorris</a:t>
            </a:r>
            <a:endParaRPr lang="en-US" dirty="0" smtClean="0"/>
          </a:p>
          <a:p>
            <a:r>
              <a:rPr lang="en-US" dirty="0" smtClean="0"/>
              <a:t>Joanna Pres-Jennings: </a:t>
            </a:r>
            <a:r>
              <a:rPr lang="en-US" dirty="0" err="1" smtClean="0"/>
              <a:t>Coláiste</a:t>
            </a:r>
            <a:r>
              <a:rPr lang="en-US" dirty="0" smtClean="0"/>
              <a:t> </a:t>
            </a:r>
            <a:r>
              <a:rPr lang="en-US" dirty="0" err="1" smtClean="0"/>
              <a:t>Iognáid</a:t>
            </a:r>
            <a:r>
              <a:rPr lang="en-US" dirty="0" smtClean="0"/>
              <a:t>, Galway</a:t>
            </a:r>
          </a:p>
          <a:p>
            <a:r>
              <a:rPr lang="en-US" dirty="0" smtClean="0"/>
              <a:t>Christina Kennedy: Seamount College, </a:t>
            </a:r>
            <a:r>
              <a:rPr lang="en-US" dirty="0" err="1" smtClean="0"/>
              <a:t>Kinvara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6400" y="6375400"/>
            <a:ext cx="2362200" cy="2362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600" y="6172200"/>
            <a:ext cx="2768600" cy="2768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401" y="5904830"/>
            <a:ext cx="3581400" cy="2921669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4738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This Research Lesson</a:t>
            </a:r>
            <a:endParaRPr lang="en-US" dirty="0"/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body" orient="vert" idx="1"/>
          </p:nvPr>
        </p:nvSpPr>
        <p:spPr>
          <a:xfrm rot="16200000">
            <a:off x="2907170" y="-163970"/>
            <a:ext cx="6022060" cy="11836400"/>
          </a:xfrm>
        </p:spPr>
        <p:txBody>
          <a:bodyPr>
            <a:normAutofit/>
          </a:bodyPr>
          <a:lstStyle/>
          <a:p>
            <a:pPr marL="487598" indent="-487598">
              <a:buClr>
                <a:srgbClr val="336666"/>
              </a:buClr>
              <a:defRPr/>
            </a:pPr>
            <a:r>
              <a:rPr lang="en-IE" sz="4800" dirty="0" smtClean="0">
                <a:solidFill>
                  <a:srgbClr val="000000"/>
                </a:solidFill>
                <a:ea typeface="ＭＳ Ｐゴシック"/>
              </a:rPr>
              <a:t>Second Year Students</a:t>
            </a:r>
          </a:p>
          <a:p>
            <a:pPr marL="487598" indent="-487598">
              <a:defRPr/>
            </a:pPr>
            <a:r>
              <a:rPr lang="en-IE" sz="4800" dirty="0" smtClean="0">
                <a:solidFill>
                  <a:srgbClr val="000000"/>
                </a:solidFill>
                <a:ea typeface="ＭＳ Ｐゴシック"/>
              </a:rPr>
              <a:t>Congruent Triangles</a:t>
            </a:r>
          </a:p>
          <a:p>
            <a:pPr marL="487598" indent="-487598">
              <a:buClr>
                <a:srgbClr val="336666"/>
              </a:buClr>
              <a:defRPr/>
            </a:pPr>
            <a:r>
              <a:rPr lang="en-IE" sz="4800" dirty="0" smtClean="0">
                <a:solidFill>
                  <a:srgbClr val="000000"/>
                </a:solidFill>
                <a:ea typeface="ＭＳ Ｐゴシック"/>
              </a:rPr>
              <a:t>Lesson taught February 2016</a:t>
            </a:r>
          </a:p>
          <a:p>
            <a:pPr marL="487598" indent="-487598">
              <a:buClr>
                <a:srgbClr val="336666"/>
              </a:buClr>
              <a:defRPr/>
            </a:pPr>
            <a:r>
              <a:rPr lang="en-IE" sz="4800" dirty="0" smtClean="0">
                <a:solidFill>
                  <a:srgbClr val="000000"/>
                </a:solidFill>
                <a:ea typeface="ＭＳ Ｐゴシック"/>
              </a:rPr>
              <a:t> (40 minute class)</a:t>
            </a:r>
          </a:p>
          <a:p>
            <a:pPr marL="487598" indent="-487598">
              <a:buFont typeface="Wingdings" charset="0"/>
              <a:buChar char="¢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453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7300" dirty="0" smtClean="0"/>
              <a:t>Aims of the Lesson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en-IE" sz="4400" dirty="0" smtClean="0"/>
          </a:p>
          <a:p>
            <a:pPr lvl="0"/>
            <a:r>
              <a:rPr lang="en-US" b="1" dirty="0" smtClean="0"/>
              <a:t>Short term aim:</a:t>
            </a:r>
            <a:r>
              <a:rPr lang="en-US" b="1" i="1" dirty="0" smtClean="0"/>
              <a:t> </a:t>
            </a:r>
            <a:r>
              <a:rPr lang="en-US" dirty="0" smtClean="0"/>
              <a:t>We would like our students to establish what is the least amount of information required in order for two triangles to be considered congruent.</a:t>
            </a:r>
          </a:p>
          <a:p>
            <a:pPr lvl="0"/>
            <a:r>
              <a:rPr lang="en-US" b="1" dirty="0" smtClean="0"/>
              <a:t>Long term aims:</a:t>
            </a:r>
            <a:r>
              <a:rPr lang="en-US" b="1" i="1" dirty="0" smtClean="0"/>
              <a:t> </a:t>
            </a:r>
            <a:r>
              <a:rPr lang="en-US" dirty="0" smtClean="0"/>
              <a:t>We would like our students: </a:t>
            </a:r>
          </a:p>
          <a:p>
            <a:pPr marL="742950" lvl="0" indent="-742950">
              <a:buFont typeface="Wingdings" charset="2"/>
              <a:buAutoNum type="arabicPlain"/>
            </a:pPr>
            <a:r>
              <a:rPr lang="en-US" dirty="0" smtClean="0"/>
              <a:t>to gain confidence in dealing with abstract concepts,</a:t>
            </a:r>
          </a:p>
          <a:p>
            <a:pPr marL="742950" lvl="0" indent="-742950">
              <a:buFont typeface="Wingdings" charset="2"/>
              <a:buAutoNum type="arabicPlain"/>
            </a:pPr>
            <a:r>
              <a:rPr lang="en-US" dirty="0" smtClean="0"/>
              <a:t>to develop ideas involved in mathematical proof through the construction of counterexamples.</a:t>
            </a:r>
          </a:p>
          <a:p>
            <a:pPr lvl="0"/>
            <a:r>
              <a:rPr lang="en-US" dirty="0" smtClean="0"/>
              <a:t>We would like to support our students in developing their literacy and numeracy skills through discussing ideas.</a:t>
            </a:r>
          </a:p>
          <a:p>
            <a:pPr marL="487598" indent="-487598">
              <a:buFont typeface="Wingdings" charset="0"/>
              <a:buChar char="¢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865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77800" indent="-177800">
              <a:buNone/>
            </a:pPr>
            <a:r>
              <a:rPr lang="en-US" dirty="0" smtClean="0"/>
              <a:t>As a result of studying this topic students will be able to: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decide which conditions are necessary in order to show that two triangles are congruent, </a:t>
            </a:r>
          </a:p>
          <a:p>
            <a:pPr lvl="0"/>
            <a:r>
              <a:rPr lang="en-US" dirty="0" smtClean="0"/>
              <a:t> produce counterexamples to show that we cannot always draw congruent triangles using any three measurements (in particular, show that AAA and SSA are not sufficient conditions for congruence)</a:t>
            </a:r>
          </a:p>
          <a:p>
            <a:r>
              <a:rPr lang="en-US" dirty="0" smtClean="0"/>
              <a:t>present logical ideas to their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Background &amp; rationale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289175"/>
            <a:ext cx="10294938" cy="6892925"/>
          </a:xfrm>
        </p:spPr>
        <p:txBody>
          <a:bodyPr/>
          <a:lstStyle/>
          <a:p>
            <a:endParaRPr lang="en-IE" dirty="0" smtClean="0"/>
          </a:p>
          <a:p>
            <a:r>
              <a:rPr lang="en-IE" dirty="0" smtClean="0"/>
              <a:t>Congruent triangles plays a significant role in Junior &amp; Senior Cycle</a:t>
            </a:r>
          </a:p>
          <a:p>
            <a:r>
              <a:rPr lang="en-IE" dirty="0" smtClean="0"/>
              <a:t>Congruent axioms seem dry to students</a:t>
            </a:r>
          </a:p>
          <a:p>
            <a:r>
              <a:rPr lang="en-IE" dirty="0" smtClean="0"/>
              <a:t>Challenging topic to teach effectively</a:t>
            </a:r>
          </a:p>
          <a:p>
            <a:pPr>
              <a:buNone/>
            </a:pPr>
            <a:endParaRPr lang="en-IE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15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About the Unit and the Lesson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Syllabus: Geometry Course Section 9.1, p.80)</a:t>
            </a:r>
          </a:p>
          <a:p>
            <a:r>
              <a:rPr lang="en-US" dirty="0" smtClean="0"/>
              <a:t>Axiom 4: Congruent Triangles (SAS, ASA &amp; SSS)</a:t>
            </a:r>
          </a:p>
          <a:p>
            <a:r>
              <a:rPr lang="en-US" dirty="0" smtClean="0"/>
              <a:t>Complete triangle constructions given data (SAS,ASA 7 SSS)</a:t>
            </a:r>
          </a:p>
          <a:p>
            <a:r>
              <a:rPr lang="en-US" dirty="0" smtClean="0"/>
              <a:t>Furthermore “It is intended that all geometrical results on the course would first be encountered by students through investigation” (Geometry Course, section 8.2)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of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88947"/>
            <a:ext cx="10728960" cy="6892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Students learn about congruent figures</a:t>
            </a:r>
          </a:p>
          <a:p>
            <a:r>
              <a:rPr lang="en-US" dirty="0" smtClean="0"/>
              <a:t> Same size &amp; same shape (use A4 sheets of paper, triangles &amp; polygons made from </a:t>
            </a:r>
            <a:r>
              <a:rPr lang="en-US" dirty="0" err="1" smtClean="0"/>
              <a:t>Geostrips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Common features of congruent polygons (angles &amp; side lengths)</a:t>
            </a:r>
          </a:p>
          <a:p>
            <a:endParaRPr lang="en-US" dirty="0" smtClean="0"/>
          </a:p>
          <a:p>
            <a:pPr>
              <a:buNone/>
            </a:pPr>
            <a:r>
              <a:rPr lang="en-US" cap="all" dirty="0" smtClean="0">
                <a:solidFill>
                  <a:schemeClr val="accent4">
                    <a:lumMod val="75000"/>
                  </a:schemeClr>
                </a:solidFill>
                <a:effectLst>
                  <a:glow rad="101600">
                    <a:schemeClr val="accent4">
                      <a:lumMod val="60000"/>
                      <a:lumOff val="40000"/>
                      <a:alpha val="75000"/>
                    </a:schemeClr>
                  </a:glow>
                </a:effectLst>
              </a:rPr>
              <a:t>Sequence of lessons</a:t>
            </a:r>
          </a:p>
          <a:p>
            <a:pPr>
              <a:buNone/>
            </a:pPr>
            <a:r>
              <a:rPr lang="en-US" cap="all" dirty="0" smtClean="0">
                <a:solidFill>
                  <a:schemeClr val="accent4">
                    <a:lumMod val="75000"/>
                  </a:schemeClr>
                </a:solidFill>
                <a:effectLst>
                  <a:glow rad="101600">
                    <a:schemeClr val="accent4">
                      <a:lumMod val="60000"/>
                      <a:lumOff val="40000"/>
                      <a:alpha val="75000"/>
                    </a:schemeClr>
                  </a:glow>
                </a:effectLst>
              </a:rPr>
              <a:t>Synthetic Geometry 2: First Year Handbook</a:t>
            </a:r>
          </a:p>
          <a:p>
            <a:pPr>
              <a:buNone/>
            </a:pPr>
            <a:r>
              <a:rPr lang="en-US" cap="all" dirty="0" err="1" smtClean="0">
                <a:solidFill>
                  <a:schemeClr val="accent4">
                    <a:lumMod val="75000"/>
                  </a:schemeClr>
                </a:solidFill>
                <a:effectLst>
                  <a:glow rad="101600">
                    <a:schemeClr val="accent4">
                      <a:lumMod val="60000"/>
                      <a:lumOff val="40000"/>
                      <a:alpha val="75000"/>
                    </a:schemeClr>
                  </a:glow>
                </a:effectLst>
              </a:rPr>
              <a:t>www.projectmaths.ie</a:t>
            </a:r>
            <a:endParaRPr lang="en-US" cap="all" dirty="0" smtClean="0">
              <a:solidFill>
                <a:schemeClr val="accent4">
                  <a:lumMod val="75000"/>
                </a:schemeClr>
              </a:solidFill>
              <a:effectLst>
                <a:glow rad="101600">
                  <a:schemeClr val="accent4">
                    <a:lumMod val="60000"/>
                    <a:lumOff val="40000"/>
                    <a:alpha val="75000"/>
                  </a:schemeClr>
                </a:glo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ISPRING_RESOURCE_PATHS_HASH_PRESENTER" val="7402e58fc4d9e1b8256060dab3649d14b7c5b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FFFF"/>
      </a:accent3>
      <a:accent4>
        <a:srgbClr val="000000"/>
      </a:accent4>
      <a:accent5>
        <a:srgbClr val="BBD4EE"/>
      </a:accent5>
      <a:accent6>
        <a:srgbClr val="98D078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1246</Words>
  <Application>Microsoft Macintosh PowerPoint</Application>
  <PresentationFormat>Custom</PresentationFormat>
  <Paragraphs>171</Paragraphs>
  <Slides>29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Opulent</vt:lpstr>
      <vt:lpstr>1_Opulent</vt:lpstr>
      <vt:lpstr>Reflections on Practice</vt:lpstr>
      <vt:lpstr>Congruent Triangles</vt:lpstr>
      <vt:lpstr>Teachers</vt:lpstr>
      <vt:lpstr>This Research Lesson</vt:lpstr>
      <vt:lpstr>Aims of the Lesson</vt:lpstr>
      <vt:lpstr>Learning Outcomes</vt:lpstr>
      <vt:lpstr>Background &amp; rationale</vt:lpstr>
      <vt:lpstr>About the Unit and the Lesson </vt:lpstr>
      <vt:lpstr>Sequence of lessons</vt:lpstr>
      <vt:lpstr>This Research Lesson</vt:lpstr>
      <vt:lpstr>Design of Lesson</vt:lpstr>
      <vt:lpstr>Design of Research Lesson</vt:lpstr>
      <vt:lpstr>Design of Research Lesson</vt:lpstr>
      <vt:lpstr>Posing the task</vt:lpstr>
      <vt:lpstr>Slide 15</vt:lpstr>
      <vt:lpstr>Anticipated Students’ Responses</vt:lpstr>
      <vt:lpstr>Anticipated Students’ Responses</vt:lpstr>
      <vt:lpstr>Classroom Observation</vt:lpstr>
      <vt:lpstr>Classroom Observation</vt:lpstr>
      <vt:lpstr>Findings: Major Patterns &amp; Tendencies</vt:lpstr>
      <vt:lpstr>Findings: Examples of Students’ learning &amp; Thinking</vt:lpstr>
      <vt:lpstr>Findings: Examples of Students’ learning &amp; Thinking</vt:lpstr>
      <vt:lpstr>Students achieve the goal of the lesson?</vt:lpstr>
      <vt:lpstr>Interesting point</vt:lpstr>
      <vt:lpstr>Recommendation</vt:lpstr>
      <vt:lpstr>Full Circle gives us:</vt:lpstr>
      <vt:lpstr>Implications for teaching</vt:lpstr>
      <vt:lpstr>Any questions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Reflections on Practice</dc:title>
  <dc:creator>Kieran Sweeney</dc:creator>
  <cp:lastModifiedBy>Anne Brosnan</cp:lastModifiedBy>
  <cp:revision>38</cp:revision>
  <dcterms:created xsi:type="dcterms:W3CDTF">2016-04-01T17:35:09Z</dcterms:created>
  <dcterms:modified xsi:type="dcterms:W3CDTF">2016-04-01T17:36:53Z</dcterms:modified>
</cp:coreProperties>
</file>