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8" r:id="rId1"/>
  </p:sldMasterIdLst>
  <p:sldIdLst>
    <p:sldId id="269" r:id="rId2"/>
    <p:sldId id="260" r:id="rId3"/>
    <p:sldId id="257" r:id="rId4"/>
    <p:sldId id="256" r:id="rId5"/>
    <p:sldId id="275" r:id="rId6"/>
    <p:sldId id="276" r:id="rId7"/>
    <p:sldId id="277" r:id="rId8"/>
    <p:sldId id="278" r:id="rId9"/>
    <p:sldId id="279" r:id="rId10"/>
    <p:sldId id="270" r:id="rId11"/>
    <p:sldId id="280" r:id="rId12"/>
    <p:sldId id="281" r:id="rId13"/>
    <p:sldId id="283" r:id="rId14"/>
    <p:sldId id="282" r:id="rId15"/>
    <p:sldId id="259" r:id="rId16"/>
    <p:sldId id="273" r:id="rId17"/>
    <p:sldId id="271" r:id="rId18"/>
    <p:sldId id="272" r:id="rId19"/>
    <p:sldId id="261" r:id="rId20"/>
    <p:sldId id="285" r:id="rId21"/>
    <p:sldId id="274" r:id="rId22"/>
    <p:sldId id="286" r:id="rId23"/>
    <p:sldId id="291" r:id="rId24"/>
    <p:sldId id="292" r:id="rId25"/>
    <p:sldId id="287" r:id="rId26"/>
    <p:sldId id="289" r:id="rId27"/>
    <p:sldId id="290" r:id="rId28"/>
    <p:sldId id="288" r:id="rId29"/>
    <p:sldId id="284" r:id="rId30"/>
    <p:sldId id="268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E67C8"/>
    <a:srgbClr val="385D8A"/>
    <a:srgbClr val="2E1684"/>
    <a:srgbClr val="1E2BAA"/>
    <a:srgbClr val="3A1CA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480" y="-88"/>
      </p:cViewPr>
      <p:guideLst>
        <p:guide orient="horz" pos="2387"/>
        <p:guide pos="748"/>
        <p:guide pos="25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544A-1D99-466B-8C24-3F198E9AC514}" type="datetimeFigureOut">
              <a:rPr lang="en-IE" smtClean="0"/>
              <a:pPr/>
              <a:t>4/7/16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733-E8CF-4A44-9E04-089DE9DC47F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544A-1D99-466B-8C24-3F198E9AC514}" type="datetimeFigureOut">
              <a:rPr lang="en-IE" smtClean="0"/>
              <a:pPr/>
              <a:t>4/7/16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733-E8CF-4A44-9E04-089DE9DC47F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544A-1D99-466B-8C24-3F198E9AC514}" type="datetimeFigureOut">
              <a:rPr lang="en-IE" smtClean="0"/>
              <a:pPr/>
              <a:t>4/7/16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733-E8CF-4A44-9E04-089DE9DC47F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544A-1D99-466B-8C24-3F198E9AC514}" type="datetimeFigureOut">
              <a:rPr lang="en-IE" smtClean="0"/>
              <a:pPr/>
              <a:t>4/7/16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733-E8CF-4A44-9E04-089DE9DC47F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544A-1D99-466B-8C24-3F198E9AC514}" type="datetimeFigureOut">
              <a:rPr lang="en-IE" smtClean="0"/>
              <a:pPr/>
              <a:t>4/7/16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733-E8CF-4A44-9E04-089DE9DC47F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544A-1D99-466B-8C24-3F198E9AC514}" type="datetimeFigureOut">
              <a:rPr lang="en-IE" smtClean="0"/>
              <a:pPr/>
              <a:t>4/7/16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733-E8CF-4A44-9E04-089DE9DC47F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544A-1D99-466B-8C24-3F198E9AC514}" type="datetimeFigureOut">
              <a:rPr lang="en-IE" smtClean="0"/>
              <a:pPr/>
              <a:t>4/7/16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733-E8CF-4A44-9E04-089DE9DC47F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544A-1D99-466B-8C24-3F198E9AC514}" type="datetimeFigureOut">
              <a:rPr lang="en-IE" smtClean="0"/>
              <a:pPr/>
              <a:t>4/7/16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733-E8CF-4A44-9E04-089DE9DC47F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544A-1D99-466B-8C24-3F198E9AC514}" type="datetimeFigureOut">
              <a:rPr lang="en-IE" smtClean="0"/>
              <a:pPr/>
              <a:t>4/7/16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733-E8CF-4A44-9E04-089DE9DC47F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544A-1D99-466B-8C24-3F198E9AC514}" type="datetimeFigureOut">
              <a:rPr lang="en-IE" smtClean="0"/>
              <a:pPr/>
              <a:t>4/7/16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733-E8CF-4A44-9E04-089DE9DC47F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544A-1D99-466B-8C24-3F198E9AC514}" type="datetimeFigureOut">
              <a:rPr lang="en-IE" smtClean="0"/>
              <a:pPr/>
              <a:t>4/7/16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8733-E8CF-4A44-9E04-089DE9DC47F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8F544A-1D99-466B-8C24-3F198E9AC514}" type="datetimeFigureOut">
              <a:rPr lang="en-IE" smtClean="0"/>
              <a:pPr/>
              <a:t>4/7/16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818733-E8CF-4A44-9E04-089DE9DC47F5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ile_blackboard_green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534"/>
          <a:stretch/>
        </p:blipFill>
        <p:spPr bwMode="auto">
          <a:xfrm>
            <a:off x="2937192" y="5862417"/>
            <a:ext cx="5333705" cy="87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" name="Picture 2" descr="http://dunshaughlincc.ie/images/Images/Cr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06598"/>
            <a:ext cx="2016224" cy="187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4087"/>
          <a:stretch>
            <a:fillRect/>
          </a:stretch>
        </p:blipFill>
        <p:spPr bwMode="auto">
          <a:xfrm>
            <a:off x="827584" y="6030224"/>
            <a:ext cx="1152128" cy="54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tile_blackboard_gree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3895627" y="4764428"/>
            <a:ext cx="1352745" cy="89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319083" y="3213152"/>
            <a:ext cx="8501389" cy="1584000"/>
          </a:xfrm>
        </p:spPr>
        <p:txBody>
          <a:bodyPr lIns="0" tIns="32146" rIns="36000" bIns="32146">
            <a:normAutofit/>
          </a:bodyPr>
          <a:lstStyle/>
          <a:p>
            <a:pPr marL="0" indent="0" algn="ctr" eaLnBrk="1">
              <a:buNone/>
            </a:pPr>
            <a:r>
              <a:rPr lang="en-US" altLang="en-US" sz="5600" dirty="0">
                <a:latin typeface="Arial" panose="020B0604020202020204" pitchFamily="34" charset="0"/>
                <a:cs typeface="Arial" panose="020B0604020202020204" pitchFamily="34" charset="0"/>
              </a:rPr>
              <a:t>Reflections on Practice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5576" y="620688"/>
            <a:ext cx="1934116" cy="1963296"/>
            <a:chOff x="6526135" y="983527"/>
            <a:chExt cx="1934116" cy="1963296"/>
          </a:xfrm>
        </p:grpSpPr>
        <p:sp>
          <p:nvSpPr>
            <p:cNvPr id="9" name="TextBox 8"/>
            <p:cNvSpPr txBox="1"/>
            <p:nvPr/>
          </p:nvSpPr>
          <p:spPr>
            <a:xfrm>
              <a:off x="6526135" y="2608269"/>
              <a:ext cx="1934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600" b="1" dirty="0" smtClean="0">
                  <a:solidFill>
                    <a:srgbClr val="1E2BAA"/>
                  </a:solidFill>
                </a:rPr>
                <a:t>Rathdown School</a:t>
              </a:r>
              <a:endParaRPr lang="en-IE" sz="1600" b="1" dirty="0">
                <a:solidFill>
                  <a:srgbClr val="1E2BAA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776" t="-979" r="776" b="1194"/>
            <a:stretch/>
          </p:blipFill>
          <p:spPr>
            <a:xfrm>
              <a:off x="6605196" y="983527"/>
              <a:ext cx="1665701" cy="1652400"/>
            </a:xfrm>
            <a:prstGeom prst="rect">
              <a:avLst/>
            </a:prstGeom>
          </p:spPr>
        </p:pic>
      </p:grpSp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2087724" y="654888"/>
            <a:ext cx="4968552" cy="2198048"/>
          </a:xfrm>
          <a:prstGeom prst="rect">
            <a:avLst/>
          </a:prstGeom>
          <a:effectLst/>
        </p:spPr>
        <p:txBody>
          <a:bodyPr vert="horz" lIns="0" tIns="32146" rIns="36000" bIns="32146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Horst Punzet</a:t>
            </a:r>
          </a:p>
          <a:p>
            <a:pPr marL="0" indent="0" algn="ctr">
              <a:buFont typeface="Georgia" pitchFamily="18" charset="0"/>
              <a:buNone/>
            </a:pP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Jennifer Duffy</a:t>
            </a:r>
          </a:p>
          <a:p>
            <a:pPr marL="0" indent="0" algn="ctr">
              <a:buFont typeface="Georgia" pitchFamily="18" charset="0"/>
              <a:buNone/>
            </a:pP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Marcella Price</a:t>
            </a:r>
          </a:p>
          <a:p>
            <a:pPr marL="0" indent="0" algn="ctr">
              <a:buFont typeface="Georgia" pitchFamily="18" charset="0"/>
              <a:buNone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822442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sset1.basecamp.com/3029770/projects/10554897/attachments/214908634/47f2a56942d245c5ca0312e0dbf90aca0010/thumbn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Rectangle 1"/>
          <p:cNvSpPr/>
          <p:nvPr/>
        </p:nvSpPr>
        <p:spPr>
          <a:xfrm>
            <a:off x="1835696" y="1880828"/>
            <a:ext cx="5472608" cy="3096344"/>
          </a:xfrm>
          <a:prstGeom prst="rect">
            <a:avLst/>
          </a:prstGeom>
          <a:solidFill>
            <a:srgbClr val="4E6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" name="Straight Connector 4"/>
          <p:cNvCxnSpPr/>
          <p:nvPr/>
        </p:nvCxnSpPr>
        <p:spPr>
          <a:xfrm>
            <a:off x="1203168" y="3419272"/>
            <a:ext cx="6840760" cy="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62272" y="1373864"/>
            <a:ext cx="0" cy="4032448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81396" y="180000"/>
            <a:ext cx="558702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Orientation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12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849" y="180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Methodology</a:t>
            </a:r>
            <a:endParaRPr lang="en-IE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4927660" y="2829267"/>
            <a:ext cx="3072209" cy="760482"/>
          </a:xfrm>
          <a:prstGeom prst="triangle">
            <a:avLst>
              <a:gd name="adj" fmla="val 50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1611918" y="2532103"/>
            <a:ext cx="2825750" cy="3411066"/>
          </a:xfrm>
          <a:prstGeom prst="rect">
            <a:avLst/>
          </a:prstGeom>
          <a:solidFill>
            <a:srgbClr val="4E6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/>
          </a:p>
        </p:txBody>
      </p:sp>
      <p:sp>
        <p:nvSpPr>
          <p:cNvPr id="6" name="Isosceles Triangle 5"/>
          <p:cNvSpPr/>
          <p:nvPr/>
        </p:nvSpPr>
        <p:spPr>
          <a:xfrm rot="10800000">
            <a:off x="5852635" y="3807801"/>
            <a:ext cx="1242660" cy="2014195"/>
          </a:xfrm>
          <a:prstGeom prst="triangle">
            <a:avLst>
              <a:gd name="adj" fmla="val 50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14283" y="2132856"/>
            <a:ext cx="0" cy="4032448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10490" y="312284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IE" sz="24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0490" y="508437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IE" sz="24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2538" y="4584066"/>
            <a:ext cx="140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10·5 cm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8834" y="3128084"/>
            <a:ext cx="140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10·5 cm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5608" y="1599183"/>
            <a:ext cx="523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I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Length </a:t>
            </a:r>
            <a:r>
              <a:rPr lang="en-I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 Sectional Area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47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/>
          <p:cNvSpPr/>
          <p:nvPr/>
        </p:nvSpPr>
        <p:spPr>
          <a:xfrm rot="10800000">
            <a:off x="5076056" y="1492837"/>
            <a:ext cx="2659642" cy="2080924"/>
          </a:xfrm>
          <a:prstGeom prst="triangle">
            <a:avLst>
              <a:gd name="adj" fmla="val 50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9849" y="180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Methodology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189853" y="285671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IE" sz="2400" i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3568" y="1412776"/>
            <a:ext cx="3888432" cy="738664"/>
            <a:chOff x="881413" y="342933"/>
            <a:chExt cx="3888432" cy="738664"/>
          </a:xfrm>
        </p:grpSpPr>
        <p:sp>
          <p:nvSpPr>
            <p:cNvPr id="9" name="Text Box 43"/>
            <p:cNvSpPr txBox="1">
              <a:spLocks noChangeArrowheads="1"/>
            </p:cNvSpPr>
            <p:nvPr/>
          </p:nvSpPr>
          <p:spPr bwMode="auto">
            <a:xfrm>
              <a:off x="881413" y="476250"/>
              <a:ext cx="38884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 Area of triangle </a:t>
              </a:r>
              <a:r>
                <a:rPr kumimoji="0" lang="en-IE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=</a:t>
              </a: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    </a:t>
              </a:r>
              <a:r>
                <a:rPr kumimoji="0" lang="en-IE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 </a:t>
              </a:r>
              <a:r>
                <a:rPr kumimoji="0" lang="en-IE" alt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ab </a:t>
              </a: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sin </a:t>
              </a:r>
              <a:r>
                <a:rPr kumimoji="0" lang="en-IE" alt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C</a:t>
              </a:r>
              <a:endParaRPr kumimoji="0" lang="el-GR" altLang="en-US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endParaRPr>
            </a:p>
          </p:txBody>
        </p:sp>
        <p:sp>
          <p:nvSpPr>
            <p:cNvPr id="10" name="Text Box 74"/>
            <p:cNvSpPr txBox="1">
              <a:spLocks noChangeArrowheads="1"/>
            </p:cNvSpPr>
            <p:nvPr/>
          </p:nvSpPr>
          <p:spPr bwMode="auto">
            <a:xfrm>
              <a:off x="3341750" y="342933"/>
              <a:ext cx="215900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58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1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2</a:t>
              </a:r>
              <a:endPara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329766" y="712265"/>
              <a:ext cx="180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90790" y="2280084"/>
            <a:ext cx="5149766" cy="738664"/>
            <a:chOff x="881412" y="342933"/>
            <a:chExt cx="5149766" cy="738664"/>
          </a:xfrm>
        </p:grpSpPr>
        <p:sp>
          <p:nvSpPr>
            <p:cNvPr id="13" name="Text Box 43"/>
            <p:cNvSpPr txBox="1">
              <a:spLocks noChangeArrowheads="1"/>
            </p:cNvSpPr>
            <p:nvPr/>
          </p:nvSpPr>
          <p:spPr bwMode="auto">
            <a:xfrm>
              <a:off x="881412" y="476250"/>
              <a:ext cx="51497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 Area of triangle </a:t>
              </a:r>
              <a:r>
                <a:rPr kumimoji="0" lang="en-IE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=</a:t>
              </a: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    </a:t>
              </a:r>
              <a:r>
                <a:rPr kumimoji="0" lang="en-IE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 </a:t>
              </a:r>
              <a:r>
                <a:rPr kumimoji="0" lang="en-IE" altLang="en-US" sz="2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(</a:t>
              </a:r>
              <a:r>
                <a:rPr lang="en-IE" altLang="en-US" sz="2400" kern="0" dirty="0">
                  <a:solidFill>
                    <a:srgbClr val="FF3300"/>
                  </a:solidFill>
                  <a:latin typeface="Times New Roman" pitchFamily="18" charset="0"/>
                  <a:cs typeface="Arial"/>
                </a:rPr>
                <a:t>10·5)(</a:t>
              </a:r>
              <a:r>
                <a:rPr lang="en-IE" altLang="en-US" sz="2400" kern="0" dirty="0" smtClean="0">
                  <a:solidFill>
                    <a:srgbClr val="FF3300"/>
                  </a:solidFill>
                  <a:latin typeface="Times New Roman" pitchFamily="18" charset="0"/>
                  <a:cs typeface="Arial"/>
                </a:rPr>
                <a:t>10·5)</a:t>
              </a: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sin </a:t>
              </a:r>
              <a:r>
                <a:rPr kumimoji="0" lang="el-GR" alt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θ</a:t>
              </a:r>
              <a:endParaRPr kumimoji="0" lang="el-GR" altLang="en-US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endParaRPr>
            </a:p>
          </p:txBody>
        </p:sp>
        <p:sp>
          <p:nvSpPr>
            <p:cNvPr id="14" name="Text Box 74"/>
            <p:cNvSpPr txBox="1">
              <a:spLocks noChangeArrowheads="1"/>
            </p:cNvSpPr>
            <p:nvPr/>
          </p:nvSpPr>
          <p:spPr bwMode="auto">
            <a:xfrm>
              <a:off x="3341750" y="342933"/>
              <a:ext cx="215900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58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1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2</a:t>
              </a:r>
              <a:endPara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329766" y="712265"/>
              <a:ext cx="180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03867" y="3277497"/>
            <a:ext cx="4200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kumimoji="0" lang="en-I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 Area of triangle </a:t>
            </a:r>
            <a:r>
              <a:rPr kumimoji="0" lang="en-IE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=</a:t>
            </a:r>
            <a:r>
              <a:rPr kumimoji="0" lang="en-I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  </a:t>
            </a:r>
            <a:r>
              <a:rPr kumimoji="0" lang="en-IE" altLang="en-US" sz="2400" b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55</a:t>
            </a:r>
            <a:r>
              <a:rPr lang="en-IE" altLang="en-US" sz="2400" kern="0" dirty="0" smtClean="0">
                <a:solidFill>
                  <a:srgbClr val="FF3300"/>
                </a:solidFill>
                <a:latin typeface="Times New Roman" pitchFamily="18" charset="0"/>
                <a:cs typeface="Arial"/>
              </a:rPr>
              <a:t>·125</a:t>
            </a:r>
            <a:r>
              <a:rPr kumimoji="0" lang="en-I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sin </a:t>
            </a:r>
            <a:r>
              <a:rPr kumimoji="0" lang="el-GR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endParaRPr kumimoji="0" lang="el-GR" altLang="en-US" sz="2400" b="0" i="1" u="none" strike="noStrike" kern="0" cap="none" spc="0" normalizeH="0" baseline="3000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7610" y="2352827"/>
            <a:ext cx="140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10·5 cm</a:t>
            </a:r>
            <a:endParaRPr lang="en-I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31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9849" y="180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Methodology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518899" y="163434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IE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7610" y="2352827"/>
            <a:ext cx="140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10·5 cm</a:t>
            </a:r>
            <a:endParaRPr lang="en-IE" sz="24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7140" y="1415352"/>
            <a:ext cx="4724940" cy="738664"/>
            <a:chOff x="881413" y="342933"/>
            <a:chExt cx="4724940" cy="738664"/>
          </a:xfrm>
        </p:grpSpPr>
        <p:sp>
          <p:nvSpPr>
            <p:cNvPr id="9" name="Text Box 43"/>
            <p:cNvSpPr txBox="1">
              <a:spLocks noChangeArrowheads="1"/>
            </p:cNvSpPr>
            <p:nvPr/>
          </p:nvSpPr>
          <p:spPr bwMode="auto">
            <a:xfrm>
              <a:off x="881413" y="476250"/>
              <a:ext cx="47249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 Area of triangle </a:t>
              </a:r>
              <a:r>
                <a:rPr kumimoji="0" lang="en-IE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=</a:t>
              </a: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    </a:t>
              </a:r>
              <a:r>
                <a:rPr kumimoji="0" lang="en-IE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 </a:t>
              </a:r>
              <a:r>
                <a:rPr lang="en-IE" altLang="en-US" sz="2400" kern="0" dirty="0" smtClean="0">
                  <a:solidFill>
                    <a:srgbClr val="FF3300"/>
                  </a:solidFill>
                  <a:latin typeface="Times New Roman" pitchFamily="18" charset="0"/>
                  <a:cs typeface="Arial"/>
                </a:rPr>
                <a:t>base × height</a:t>
              </a:r>
              <a:endParaRPr kumimoji="0" lang="el-GR" altLang="en-US" sz="2400" b="0" u="none" strike="noStrike" kern="0" cap="none" spc="0" normalizeH="0" baseline="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endParaRPr>
            </a:p>
          </p:txBody>
        </p:sp>
        <p:sp>
          <p:nvSpPr>
            <p:cNvPr id="10" name="Text Box 74"/>
            <p:cNvSpPr txBox="1">
              <a:spLocks noChangeArrowheads="1"/>
            </p:cNvSpPr>
            <p:nvPr/>
          </p:nvSpPr>
          <p:spPr bwMode="auto">
            <a:xfrm>
              <a:off x="3341750" y="342933"/>
              <a:ext cx="215900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58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1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2</a:t>
              </a:r>
              <a:endPara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329766" y="712265"/>
              <a:ext cx="180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76056" y="1480213"/>
            <a:ext cx="2659642" cy="2103132"/>
            <a:chOff x="0" y="3310"/>
            <a:chExt cx="1475740" cy="1069200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0" y="9728"/>
              <a:ext cx="1475740" cy="1057910"/>
            </a:xfrm>
            <a:prstGeom prst="triangle">
              <a:avLst>
                <a:gd name="adj" fmla="val 503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E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31506" y="3310"/>
              <a:ext cx="0" cy="1069200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033700" y="2117655"/>
            <a:ext cx="47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IE" sz="24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9014" y="1083423"/>
            <a:ext cx="38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3135427" y="3861048"/>
            <a:ext cx="56383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kumimoji="0" lang="en-I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 (2</a:t>
            </a:r>
            <a:r>
              <a:rPr kumimoji="0" lang="en-IE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x</a:t>
            </a:r>
            <a:r>
              <a:rPr kumimoji="0" lang="en-IE" altLang="en-US" sz="2400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)</a:t>
            </a:r>
            <a:r>
              <a:rPr kumimoji="0" lang="en-IE" altLang="en-US" sz="2400" b="0" i="0" u="none" strike="noStrike" kern="0" cap="none" spc="0" normalizeH="0" baseline="42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2</a:t>
            </a:r>
            <a:r>
              <a:rPr kumimoji="0" lang="en-I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 </a:t>
            </a:r>
            <a:r>
              <a:rPr kumimoji="0" lang="en-IE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=</a:t>
            </a:r>
            <a:r>
              <a:rPr kumimoji="0" lang="en-I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  </a:t>
            </a:r>
            <a:r>
              <a:rPr kumimoji="0" lang="en-IE" altLang="en-US" sz="2400" b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10</a:t>
            </a:r>
            <a:r>
              <a:rPr lang="en-IE" altLang="en-US" sz="2400" kern="0" dirty="0" smtClean="0">
                <a:solidFill>
                  <a:srgbClr val="FF3300"/>
                </a:solidFill>
                <a:latin typeface="Times New Roman" pitchFamily="18" charset="0"/>
                <a:cs typeface="Arial"/>
              </a:rPr>
              <a:t>·5</a:t>
            </a:r>
            <a:r>
              <a:rPr lang="en-IE" altLang="en-US" sz="2400" kern="0" baseline="42000" dirty="0" smtClean="0">
                <a:solidFill>
                  <a:srgbClr val="FF0000"/>
                </a:solidFill>
                <a:latin typeface="Times New Roman" pitchFamily="18" charset="0"/>
                <a:cs typeface="Arial"/>
              </a:rPr>
              <a:t>2 </a:t>
            </a:r>
            <a:r>
              <a:rPr lang="en-IE" alt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Arial"/>
              </a:rPr>
              <a:t>+</a:t>
            </a:r>
            <a:r>
              <a:rPr lang="en-IE" altLang="en-US" sz="2400" kern="0" dirty="0">
                <a:solidFill>
                  <a:srgbClr val="FF3300"/>
                </a:solidFill>
                <a:latin typeface="Times New Roman" pitchFamily="18" charset="0"/>
                <a:cs typeface="Arial"/>
              </a:rPr>
              <a:t> 10·5</a:t>
            </a:r>
            <a:r>
              <a:rPr lang="en-IE" altLang="en-US" sz="2400" kern="0" baseline="42000" dirty="0">
                <a:solidFill>
                  <a:srgbClr val="FF0000"/>
                </a:solidFill>
                <a:latin typeface="Times New Roman" pitchFamily="18" charset="0"/>
                <a:cs typeface="Arial"/>
              </a:rPr>
              <a:t>2</a:t>
            </a:r>
            <a:r>
              <a:rPr lang="en-IE" altLang="en-US" sz="2400" kern="0" dirty="0" smtClean="0">
                <a:solidFill>
                  <a:srgbClr val="FF0000"/>
                </a:solidFill>
                <a:latin typeface="Times New Roman" pitchFamily="18" charset="0"/>
                <a:cs typeface="Arial"/>
              </a:rPr>
              <a:t> </a:t>
            </a:r>
            <a:r>
              <a:rPr lang="en-IE" alt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Arial"/>
              </a:rPr>
              <a:t>–</a:t>
            </a:r>
            <a:r>
              <a:rPr lang="en-IE" altLang="en-US" sz="2400" kern="0" dirty="0" smtClean="0">
                <a:solidFill>
                  <a:srgbClr val="FF0000"/>
                </a:solidFill>
                <a:latin typeface="Times New Roman" pitchFamily="18" charset="0"/>
                <a:cs typeface="Arial"/>
              </a:rPr>
              <a:t> 2(</a:t>
            </a:r>
            <a:r>
              <a:rPr lang="en-IE" altLang="en-US" sz="2400" kern="0" dirty="0" smtClean="0">
                <a:solidFill>
                  <a:srgbClr val="FF3300"/>
                </a:solidFill>
                <a:latin typeface="Times New Roman" pitchFamily="18" charset="0"/>
                <a:cs typeface="Arial"/>
              </a:rPr>
              <a:t>10·5</a:t>
            </a:r>
            <a:r>
              <a:rPr lang="en-IE" altLang="en-US" sz="2400" kern="0" dirty="0" smtClean="0">
                <a:solidFill>
                  <a:srgbClr val="FF0000"/>
                </a:solidFill>
                <a:latin typeface="Times New Roman" pitchFamily="18" charset="0"/>
                <a:cs typeface="Arial"/>
              </a:rPr>
              <a:t>)(</a:t>
            </a:r>
            <a:r>
              <a:rPr lang="en-IE" altLang="en-US" sz="2400" kern="0" dirty="0" smtClean="0">
                <a:solidFill>
                  <a:srgbClr val="FF3300"/>
                </a:solidFill>
                <a:latin typeface="Times New Roman" pitchFamily="18" charset="0"/>
                <a:cs typeface="Arial"/>
              </a:rPr>
              <a:t>10·5</a:t>
            </a:r>
            <a:r>
              <a:rPr lang="en-IE" altLang="en-US" sz="2400" kern="0" dirty="0" smtClean="0">
                <a:solidFill>
                  <a:srgbClr val="FF0000"/>
                </a:solidFill>
                <a:latin typeface="Times New Roman" pitchFamily="18" charset="0"/>
                <a:cs typeface="Arial"/>
              </a:rPr>
              <a:t>)</a:t>
            </a:r>
            <a:r>
              <a:rPr kumimoji="0" lang="en-IE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cos </a:t>
            </a:r>
            <a:r>
              <a:rPr kumimoji="0" lang="el-GR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endParaRPr kumimoji="0" lang="el-GR" altLang="en-US" sz="2400" b="0" i="1" u="none" strike="noStrike" kern="0" cap="none" spc="0" normalizeH="0" baseline="3000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10896" y="2112292"/>
            <a:ext cx="1622881" cy="461665"/>
            <a:chOff x="1012697" y="3654554"/>
            <a:chExt cx="1622881" cy="461665"/>
          </a:xfrm>
        </p:grpSpPr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1084323" y="3654554"/>
              <a:ext cx="155125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IE" altLang="en-US" sz="2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10</a:t>
              </a:r>
              <a:r>
                <a:rPr lang="en-IE" altLang="en-US" sz="2400" kern="0" dirty="0" smtClean="0">
                  <a:solidFill>
                    <a:srgbClr val="FF3300"/>
                  </a:solidFill>
                  <a:latin typeface="Times New Roman" pitchFamily="18" charset="0"/>
                  <a:cs typeface="Arial"/>
                </a:rPr>
                <a:t>·5</a:t>
              </a:r>
              <a:r>
                <a:rPr lang="en-IE" altLang="en-US" sz="2400" kern="0" baseline="42000" dirty="0" smtClean="0">
                  <a:solidFill>
                    <a:srgbClr val="FF0000"/>
                  </a:solidFill>
                  <a:latin typeface="Times New Roman" pitchFamily="18" charset="0"/>
                  <a:cs typeface="Arial"/>
                </a:rPr>
                <a:t>2 </a:t>
              </a:r>
              <a:r>
                <a:rPr lang="en-IE" altLang="en-US" sz="2400" b="1" kern="0" dirty="0" smtClean="0">
                  <a:solidFill>
                    <a:srgbClr val="FF0000"/>
                  </a:solidFill>
                  <a:latin typeface="Times New Roman" pitchFamily="18" charset="0"/>
                  <a:cs typeface="Arial"/>
                </a:rPr>
                <a:t>–</a:t>
              </a:r>
              <a:r>
                <a:rPr lang="en-IE" altLang="en-US" sz="2400" kern="0" dirty="0" smtClean="0">
                  <a:solidFill>
                    <a:srgbClr val="FF0000"/>
                  </a:solidFill>
                  <a:latin typeface="Times New Roman" pitchFamily="18" charset="0"/>
                  <a:cs typeface="Arial"/>
                </a:rPr>
                <a:t> </a:t>
              </a:r>
              <a:r>
                <a:rPr kumimoji="0" lang="en-IE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 </a:t>
              </a:r>
              <a:r>
                <a:rPr lang="en-IE" altLang="en-US" sz="2400" i="1" kern="0" dirty="0" smtClean="0">
                  <a:solidFill>
                    <a:srgbClr val="FF3300"/>
                  </a:solidFill>
                  <a:latin typeface="Times New Roman"/>
                  <a:cs typeface="Times New Roman"/>
                </a:rPr>
                <a:t>x</a:t>
              </a:r>
              <a:r>
                <a:rPr lang="en-IE" altLang="en-US" sz="2400" kern="0" baseline="42000" dirty="0" smtClean="0">
                  <a:solidFill>
                    <a:srgbClr val="FF3300"/>
                  </a:solidFill>
                  <a:latin typeface="Times New Roman"/>
                  <a:cs typeface="Times New Roman"/>
                </a:rPr>
                <a:t>2</a:t>
              </a:r>
              <a:endParaRPr kumimoji="0" lang="el-GR" altLang="en-US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endParaRPr>
            </a:p>
          </p:txBody>
        </p:sp>
        <p:sp>
          <p:nvSpPr>
            <p:cNvPr id="28" name="Freeform 84"/>
            <p:cNvSpPr>
              <a:spLocks/>
            </p:cNvSpPr>
            <p:nvPr/>
          </p:nvSpPr>
          <p:spPr bwMode="auto">
            <a:xfrm>
              <a:off x="1012697" y="3684022"/>
              <a:ext cx="171450" cy="327996"/>
            </a:xfrm>
            <a:custGeom>
              <a:avLst/>
              <a:gdLst>
                <a:gd name="T0" fmla="*/ 0 w 108"/>
                <a:gd name="T1" fmla="*/ 143 h 250"/>
                <a:gd name="T2" fmla="*/ 22 w 108"/>
                <a:gd name="T3" fmla="*/ 126 h 250"/>
                <a:gd name="T4" fmla="*/ 63 w 108"/>
                <a:gd name="T5" fmla="*/ 206 h 250"/>
                <a:gd name="T6" fmla="*/ 106 w 108"/>
                <a:gd name="T7" fmla="*/ 0 h 250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266"/>
                <a:gd name="connsiteY0" fmla="*/ 8226 h 10746"/>
                <a:gd name="connsiteX1" fmla="*/ 2130 w 10266"/>
                <a:gd name="connsiteY1" fmla="*/ 7546 h 10746"/>
                <a:gd name="connsiteX2" fmla="*/ 6019 w 10266"/>
                <a:gd name="connsiteY2" fmla="*/ 10746 h 10746"/>
                <a:gd name="connsiteX3" fmla="*/ 10000 w 10266"/>
                <a:gd name="connsiteY3" fmla="*/ 746 h 10746"/>
                <a:gd name="connsiteX4" fmla="*/ 9898 w 10266"/>
                <a:gd name="connsiteY4" fmla="*/ 727 h 10746"/>
                <a:gd name="connsiteX0" fmla="*/ 0 w 86168"/>
                <a:gd name="connsiteY0" fmla="*/ 8206 h 10726"/>
                <a:gd name="connsiteX1" fmla="*/ 2130 w 86168"/>
                <a:gd name="connsiteY1" fmla="*/ 7526 h 10726"/>
                <a:gd name="connsiteX2" fmla="*/ 6019 w 86168"/>
                <a:gd name="connsiteY2" fmla="*/ 10726 h 10726"/>
                <a:gd name="connsiteX3" fmla="*/ 10000 w 86168"/>
                <a:gd name="connsiteY3" fmla="*/ 726 h 10726"/>
                <a:gd name="connsiteX4" fmla="*/ 86168 w 86168"/>
                <a:gd name="connsiteY4" fmla="*/ 788 h 10726"/>
                <a:gd name="connsiteX0" fmla="*/ 0 w 86168"/>
                <a:gd name="connsiteY0" fmla="*/ 7480 h 10000"/>
                <a:gd name="connsiteX1" fmla="*/ 2130 w 86168"/>
                <a:gd name="connsiteY1" fmla="*/ 6800 h 10000"/>
                <a:gd name="connsiteX2" fmla="*/ 6019 w 86168"/>
                <a:gd name="connsiteY2" fmla="*/ 10000 h 10000"/>
                <a:gd name="connsiteX3" fmla="*/ 10000 w 86168"/>
                <a:gd name="connsiteY3" fmla="*/ 0 h 10000"/>
                <a:gd name="connsiteX4" fmla="*/ 86168 w 86168"/>
                <a:gd name="connsiteY4" fmla="*/ 62 h 10000"/>
                <a:gd name="connsiteX0" fmla="*/ 0 w 86354"/>
                <a:gd name="connsiteY0" fmla="*/ 7499 h 10019"/>
                <a:gd name="connsiteX1" fmla="*/ 2130 w 86354"/>
                <a:gd name="connsiteY1" fmla="*/ 6819 h 10019"/>
                <a:gd name="connsiteX2" fmla="*/ 6019 w 86354"/>
                <a:gd name="connsiteY2" fmla="*/ 10019 h 10019"/>
                <a:gd name="connsiteX3" fmla="*/ 10000 w 86354"/>
                <a:gd name="connsiteY3" fmla="*/ 19 h 10019"/>
                <a:gd name="connsiteX4" fmla="*/ 86354 w 86354"/>
                <a:gd name="connsiteY4" fmla="*/ 0 h 10019"/>
                <a:gd name="connsiteX0" fmla="*/ 0 w 31715"/>
                <a:gd name="connsiteY0" fmla="*/ 7499 h 10019"/>
                <a:gd name="connsiteX1" fmla="*/ 2130 w 31715"/>
                <a:gd name="connsiteY1" fmla="*/ 6819 h 10019"/>
                <a:gd name="connsiteX2" fmla="*/ 6019 w 31715"/>
                <a:gd name="connsiteY2" fmla="*/ 10019 h 10019"/>
                <a:gd name="connsiteX3" fmla="*/ 10000 w 31715"/>
                <a:gd name="connsiteY3" fmla="*/ 19 h 10019"/>
                <a:gd name="connsiteX4" fmla="*/ 31715 w 31715"/>
                <a:gd name="connsiteY4" fmla="*/ 0 h 10019"/>
                <a:gd name="connsiteX0" fmla="*/ 0 w 10000"/>
                <a:gd name="connsiteY0" fmla="*/ 7480 h 10000"/>
                <a:gd name="connsiteX1" fmla="*/ 2130 w 10000"/>
                <a:gd name="connsiteY1" fmla="*/ 6800 h 10000"/>
                <a:gd name="connsiteX2" fmla="*/ 6019 w 10000"/>
                <a:gd name="connsiteY2" fmla="*/ 10000 h 10000"/>
                <a:gd name="connsiteX3" fmla="*/ 1000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7480"/>
                  </a:moveTo>
                  <a:lnTo>
                    <a:pt x="2130" y="6800"/>
                  </a:lnTo>
                  <a:lnTo>
                    <a:pt x="6019" y="10000"/>
                  </a:lnTo>
                  <a:lnTo>
                    <a:pt x="10000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1178197" y="3689216"/>
              <a:ext cx="1296000" cy="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77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9849" y="180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Methodology</a:t>
            </a:r>
            <a:endParaRPr lang="en-IE" dirty="0"/>
          </a:p>
        </p:txBody>
      </p:sp>
      <p:grpSp>
        <p:nvGrpSpPr>
          <p:cNvPr id="16" name="Group 15"/>
          <p:cNvGrpSpPr/>
          <p:nvPr/>
        </p:nvGrpSpPr>
        <p:grpSpPr>
          <a:xfrm>
            <a:off x="5076056" y="1484784"/>
            <a:ext cx="2675669" cy="2103132"/>
            <a:chOff x="0" y="5634"/>
            <a:chExt cx="1484633" cy="106920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729574" y="1071731"/>
              <a:ext cx="755059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sysDash"/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/>
            <p:cNvSpPr/>
            <p:nvPr/>
          </p:nvSpPr>
          <p:spPr>
            <a:xfrm rot="10800000">
              <a:off x="0" y="9728"/>
              <a:ext cx="1475740" cy="1057910"/>
            </a:xfrm>
            <a:prstGeom prst="triangle">
              <a:avLst>
                <a:gd name="adj" fmla="val 503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E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478604" y="5634"/>
              <a:ext cx="0" cy="1069200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549430" y="312577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ϕ</a:t>
            </a:r>
            <a:endParaRPr lang="en-IE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3127" y="2156844"/>
            <a:ext cx="140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10·5 cm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6264" y="2522214"/>
            <a:ext cx="140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10·5sin</a:t>
            </a:r>
            <a:r>
              <a:rPr lang="el-GR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ϕ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5877" y="3566246"/>
            <a:ext cx="140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10·5cos</a:t>
            </a:r>
            <a:r>
              <a:rPr lang="el-GR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ϕ</a:t>
            </a:r>
            <a:endParaRPr lang="en-I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36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827584" y="476672"/>
            <a:ext cx="7169468" cy="5916650"/>
            <a:chOff x="420983" y="476672"/>
            <a:chExt cx="7169468" cy="591665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492611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720421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948232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176042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403853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618262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46073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073883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301694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757315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971725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199535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427346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655156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882967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110777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325188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552999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008620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236430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450840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678650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906461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134271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362082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589892" y="651433"/>
              <a:ext cx="0" cy="5427636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78200" y="5853896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278200" y="5625364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78200" y="5410276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278200" y="5181744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78200" y="4953212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78200" y="4724680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78200" y="4496148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278200" y="4281058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278200" y="4052526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278200" y="3595462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78200" y="3366930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278200" y="3138398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78200" y="2923309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78200" y="2694777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78200" y="2466245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278200" y="2237713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78200" y="2009181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278200" y="1780649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278200" y="1337029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278200" y="1108497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278200" y="879965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278200" y="651433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278200" y="655147"/>
              <a:ext cx="0" cy="5436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720421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176042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618262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073883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529504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971725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427346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4882967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325188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5780809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236430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678650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7134271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589892" y="651433"/>
              <a:ext cx="0" cy="5427636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489"/>
            <p:cNvSpPr txBox="1"/>
            <p:nvPr/>
          </p:nvSpPr>
          <p:spPr>
            <a:xfrm>
              <a:off x="1879051" y="6042099"/>
              <a:ext cx="593982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2000" dirty="0" smtClean="0">
                  <a:latin typeface="Arial"/>
                  <a:ea typeface="Times New Roman"/>
                </a:rPr>
                <a:t>30°</a:t>
              </a:r>
              <a:endParaRPr lang="en-I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2" name="Text Box 490"/>
            <p:cNvSpPr txBox="1"/>
            <p:nvPr/>
          </p:nvSpPr>
          <p:spPr>
            <a:xfrm>
              <a:off x="2887575" y="6042099"/>
              <a:ext cx="676313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2000" dirty="0" smtClean="0">
                  <a:latin typeface="Arial"/>
                  <a:ea typeface="Times New Roman"/>
                </a:rPr>
                <a:t>60</a:t>
              </a:r>
              <a:r>
                <a:rPr lang="en-GB" sz="2000" dirty="0">
                  <a:latin typeface="Arial"/>
                  <a:ea typeface="Times New Roman"/>
                </a:rPr>
                <a:t>°</a:t>
              </a:r>
              <a:endParaRPr lang="en-IE" sz="2000" dirty="0">
                <a:latin typeface="Times New Roman"/>
                <a:ea typeface="Times New Roman"/>
              </a:endParaRPr>
            </a:p>
          </p:txBody>
        </p:sp>
        <p:sp>
          <p:nvSpPr>
            <p:cNvPr id="74" name="Text Box 492"/>
            <p:cNvSpPr txBox="1"/>
            <p:nvPr/>
          </p:nvSpPr>
          <p:spPr>
            <a:xfrm>
              <a:off x="3745401" y="6042099"/>
              <a:ext cx="676313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2000" dirty="0" smtClean="0">
                  <a:effectLst/>
                  <a:latin typeface="Arial"/>
                  <a:ea typeface="Times New Roman"/>
                </a:rPr>
                <a:t>90°</a:t>
              </a:r>
              <a:endParaRPr lang="en-I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Text Box 494"/>
            <p:cNvSpPr txBox="1"/>
            <p:nvPr/>
          </p:nvSpPr>
          <p:spPr>
            <a:xfrm>
              <a:off x="4719110" y="6042099"/>
              <a:ext cx="793777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2000" dirty="0" smtClean="0">
                  <a:latin typeface="Arial"/>
                  <a:ea typeface="Times New Roman"/>
                </a:rPr>
                <a:t>120</a:t>
              </a:r>
              <a:r>
                <a:rPr lang="en-GB" sz="2000" dirty="0">
                  <a:latin typeface="Arial"/>
                  <a:ea typeface="Times New Roman"/>
                </a:rPr>
                <a:t>°</a:t>
              </a:r>
              <a:endParaRPr lang="en-IE" sz="2000" dirty="0">
                <a:latin typeface="Times New Roman"/>
                <a:ea typeface="Times New Roman"/>
              </a:endParaRPr>
            </a:p>
          </p:txBody>
        </p:sp>
        <p:sp>
          <p:nvSpPr>
            <p:cNvPr id="77" name="Text Box 495"/>
            <p:cNvSpPr txBox="1"/>
            <p:nvPr/>
          </p:nvSpPr>
          <p:spPr>
            <a:xfrm>
              <a:off x="5244784" y="6042099"/>
              <a:ext cx="676313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en-I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8" name="Text Box 496"/>
            <p:cNvSpPr txBox="1"/>
            <p:nvPr/>
          </p:nvSpPr>
          <p:spPr>
            <a:xfrm>
              <a:off x="5682769" y="6042099"/>
              <a:ext cx="823719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2000" dirty="0" smtClean="0">
                  <a:latin typeface="Arial"/>
                  <a:ea typeface="Times New Roman"/>
                </a:rPr>
                <a:t>150°</a:t>
              </a:r>
              <a:endParaRPr lang="en-I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1" name="Text Box 499"/>
            <p:cNvSpPr txBox="1"/>
            <p:nvPr/>
          </p:nvSpPr>
          <p:spPr>
            <a:xfrm>
              <a:off x="6572680" y="6054094"/>
              <a:ext cx="793777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2000" dirty="0" smtClean="0">
                  <a:latin typeface="Arial"/>
                  <a:ea typeface="Times New Roman"/>
                </a:rPr>
                <a:t>180°</a:t>
              </a:r>
              <a:endParaRPr lang="en-IE" sz="2000" dirty="0">
                <a:latin typeface="Times New Roman"/>
                <a:ea typeface="Times New Roman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278200" y="6082428"/>
              <a:ext cx="631225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278200" y="5625364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278200" y="5181744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278200" y="4724680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278200" y="4281058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278200" y="3823994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278200" y="3366930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278200" y="2923309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278200" y="2466245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278200" y="2009181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278200" y="1565561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278200" y="1108497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278200" y="651433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 Box 514"/>
            <p:cNvSpPr txBox="1"/>
            <p:nvPr/>
          </p:nvSpPr>
          <p:spPr>
            <a:xfrm>
              <a:off x="734556" y="5894226"/>
              <a:ext cx="676313" cy="339227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>
                  <a:effectLst/>
                  <a:latin typeface="Arial"/>
                  <a:ea typeface="Times New Roman"/>
                </a:rPr>
                <a:t>0</a:t>
              </a:r>
              <a:endParaRPr lang="en-IE" sz="2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7" name="Text Box 515"/>
            <p:cNvSpPr txBox="1"/>
            <p:nvPr/>
          </p:nvSpPr>
          <p:spPr>
            <a:xfrm>
              <a:off x="612904" y="5421421"/>
              <a:ext cx="797965" cy="339227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effectLst/>
                  <a:latin typeface="Arial"/>
                  <a:ea typeface="Times New Roman"/>
                </a:rPr>
                <a:t>150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8" name="Text Box 516"/>
            <p:cNvSpPr txBox="1"/>
            <p:nvPr/>
          </p:nvSpPr>
          <p:spPr>
            <a:xfrm>
              <a:off x="612904" y="4983813"/>
              <a:ext cx="743121" cy="416735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effectLst/>
                  <a:latin typeface="Arial"/>
                  <a:ea typeface="Times New Roman"/>
                </a:rPr>
                <a:t>300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9" name="Text Box 517"/>
            <p:cNvSpPr txBox="1"/>
            <p:nvPr/>
          </p:nvSpPr>
          <p:spPr>
            <a:xfrm>
              <a:off x="612904" y="4517021"/>
              <a:ext cx="797965" cy="436191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effectLst/>
                  <a:latin typeface="Arial"/>
                  <a:ea typeface="Times New Roman"/>
                </a:rPr>
                <a:t>450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0" name="Text Box 518"/>
            <p:cNvSpPr txBox="1"/>
            <p:nvPr/>
          </p:nvSpPr>
          <p:spPr>
            <a:xfrm>
              <a:off x="612904" y="4073399"/>
              <a:ext cx="797965" cy="403293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effectLst/>
                  <a:latin typeface="Arial"/>
                  <a:ea typeface="Times New Roman"/>
                </a:rPr>
                <a:t>600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1" name="Text Box 519"/>
            <p:cNvSpPr txBox="1"/>
            <p:nvPr/>
          </p:nvSpPr>
          <p:spPr>
            <a:xfrm>
              <a:off x="593448" y="3606607"/>
              <a:ext cx="836877" cy="339227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 smtClean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750</a:t>
              </a:r>
              <a:endParaRPr lang="en-IE" sz="24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02" name="Text Box 520"/>
            <p:cNvSpPr txBox="1"/>
            <p:nvPr/>
          </p:nvSpPr>
          <p:spPr>
            <a:xfrm>
              <a:off x="612904" y="3149543"/>
              <a:ext cx="836877" cy="411339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effectLst/>
                  <a:latin typeface="Arial"/>
                  <a:ea typeface="Times New Roman"/>
                </a:rPr>
                <a:t>900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3" name="Text Box 521"/>
            <p:cNvSpPr txBox="1"/>
            <p:nvPr/>
          </p:nvSpPr>
          <p:spPr>
            <a:xfrm>
              <a:off x="446524" y="2705923"/>
              <a:ext cx="964345" cy="403291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latin typeface="Arial"/>
                  <a:ea typeface="Times New Roman"/>
                </a:rPr>
                <a:t>1050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4" name="Text Box 522"/>
            <p:cNvSpPr txBox="1"/>
            <p:nvPr/>
          </p:nvSpPr>
          <p:spPr>
            <a:xfrm>
              <a:off x="446524" y="2258586"/>
              <a:ext cx="964345" cy="416735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effectLst/>
                  <a:latin typeface="Arial"/>
                  <a:ea typeface="Times New Roman"/>
                </a:rPr>
                <a:t>1200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5" name="Text Box 523"/>
            <p:cNvSpPr txBox="1"/>
            <p:nvPr/>
          </p:nvSpPr>
          <p:spPr>
            <a:xfrm>
              <a:off x="446524" y="1791794"/>
              <a:ext cx="964345" cy="416735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latin typeface="Arial"/>
                  <a:ea typeface="Times New Roman"/>
                </a:rPr>
                <a:t>1350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6" name="Text Box 524"/>
            <p:cNvSpPr txBox="1"/>
            <p:nvPr/>
          </p:nvSpPr>
          <p:spPr>
            <a:xfrm>
              <a:off x="446524" y="1331040"/>
              <a:ext cx="909501" cy="439881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latin typeface="Arial"/>
                  <a:ea typeface="Times New Roman"/>
                </a:rPr>
                <a:t>150</a:t>
              </a:r>
              <a:r>
                <a:rPr lang="en-GB" sz="2400" dirty="0" smtClean="0">
                  <a:effectLst/>
                  <a:latin typeface="Arial"/>
                  <a:ea typeface="Times New Roman"/>
                </a:rPr>
                <a:t>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7" name="Text Box 525"/>
            <p:cNvSpPr txBox="1"/>
            <p:nvPr/>
          </p:nvSpPr>
          <p:spPr>
            <a:xfrm>
              <a:off x="420983" y="920294"/>
              <a:ext cx="935042" cy="416735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effectLst/>
                  <a:latin typeface="Arial"/>
                  <a:ea typeface="Times New Roman"/>
                </a:rPr>
                <a:t>1650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8" name="Text Box 526"/>
            <p:cNvSpPr txBox="1"/>
            <p:nvPr/>
          </p:nvSpPr>
          <p:spPr>
            <a:xfrm>
              <a:off x="420984" y="476672"/>
              <a:ext cx="989886" cy="403293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 smtClean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1800</a:t>
              </a:r>
              <a:endParaRPr lang="en-IE" sz="24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1681621" y="1096780"/>
            <a:ext cx="5665864" cy="4986572"/>
          </a:xfrm>
          <a:custGeom>
            <a:avLst/>
            <a:gdLst/>
            <a:ahLst/>
            <a:cxnLst/>
            <a:rect l="0" t="0" r="0" b="0"/>
            <a:pathLst>
              <a:path w="4548399" h="3990444">
                <a:moveTo>
                  <a:pt x="0" y="3990443"/>
                </a:moveTo>
                <a:lnTo>
                  <a:pt x="14825" y="3949581"/>
                </a:lnTo>
                <a:lnTo>
                  <a:pt x="29651" y="3908723"/>
                </a:lnTo>
                <a:lnTo>
                  <a:pt x="44476" y="3867874"/>
                </a:lnTo>
                <a:lnTo>
                  <a:pt x="59302" y="3827038"/>
                </a:lnTo>
                <a:lnTo>
                  <a:pt x="74127" y="3786219"/>
                </a:lnTo>
                <a:lnTo>
                  <a:pt x="88953" y="3745421"/>
                </a:lnTo>
                <a:lnTo>
                  <a:pt x="103778" y="3704649"/>
                </a:lnTo>
                <a:lnTo>
                  <a:pt x="118604" y="3663907"/>
                </a:lnTo>
                <a:lnTo>
                  <a:pt x="133429" y="3623199"/>
                </a:lnTo>
                <a:lnTo>
                  <a:pt x="148255" y="3582530"/>
                </a:lnTo>
                <a:lnTo>
                  <a:pt x="163080" y="3541903"/>
                </a:lnTo>
                <a:lnTo>
                  <a:pt x="177906" y="3501324"/>
                </a:lnTo>
                <a:lnTo>
                  <a:pt x="192731" y="3460795"/>
                </a:lnTo>
                <a:lnTo>
                  <a:pt x="207557" y="3420323"/>
                </a:lnTo>
                <a:lnTo>
                  <a:pt x="222382" y="3379910"/>
                </a:lnTo>
                <a:lnTo>
                  <a:pt x="237208" y="3339561"/>
                </a:lnTo>
                <a:lnTo>
                  <a:pt x="252033" y="3299280"/>
                </a:lnTo>
                <a:lnTo>
                  <a:pt x="266859" y="3259072"/>
                </a:lnTo>
                <a:lnTo>
                  <a:pt x="281684" y="3218940"/>
                </a:lnTo>
                <a:lnTo>
                  <a:pt x="296509" y="3178890"/>
                </a:lnTo>
                <a:lnTo>
                  <a:pt x="311335" y="3138924"/>
                </a:lnTo>
                <a:lnTo>
                  <a:pt x="326160" y="3099048"/>
                </a:lnTo>
                <a:lnTo>
                  <a:pt x="340986" y="3059265"/>
                </a:lnTo>
                <a:lnTo>
                  <a:pt x="355811" y="3019580"/>
                </a:lnTo>
                <a:lnTo>
                  <a:pt x="370637" y="2979997"/>
                </a:lnTo>
                <a:lnTo>
                  <a:pt x="385462" y="2940520"/>
                </a:lnTo>
                <a:lnTo>
                  <a:pt x="400288" y="2901153"/>
                </a:lnTo>
                <a:lnTo>
                  <a:pt x="415113" y="2861899"/>
                </a:lnTo>
                <a:lnTo>
                  <a:pt x="429939" y="2822765"/>
                </a:lnTo>
                <a:lnTo>
                  <a:pt x="444764" y="2783752"/>
                </a:lnTo>
                <a:lnTo>
                  <a:pt x="459590" y="2744867"/>
                </a:lnTo>
                <a:lnTo>
                  <a:pt x="474415" y="2706112"/>
                </a:lnTo>
                <a:lnTo>
                  <a:pt x="489240" y="2667491"/>
                </a:lnTo>
                <a:lnTo>
                  <a:pt x="504066" y="2629009"/>
                </a:lnTo>
                <a:lnTo>
                  <a:pt x="518892" y="2590670"/>
                </a:lnTo>
                <a:lnTo>
                  <a:pt x="533717" y="2552478"/>
                </a:lnTo>
                <a:lnTo>
                  <a:pt x="548542" y="2514437"/>
                </a:lnTo>
                <a:lnTo>
                  <a:pt x="563368" y="2476550"/>
                </a:lnTo>
                <a:lnTo>
                  <a:pt x="578193" y="2438822"/>
                </a:lnTo>
                <a:lnTo>
                  <a:pt x="593019" y="2401257"/>
                </a:lnTo>
                <a:lnTo>
                  <a:pt x="607844" y="2363859"/>
                </a:lnTo>
                <a:lnTo>
                  <a:pt x="622670" y="2326631"/>
                </a:lnTo>
                <a:lnTo>
                  <a:pt x="637495" y="2289577"/>
                </a:lnTo>
                <a:lnTo>
                  <a:pt x="652321" y="2252702"/>
                </a:lnTo>
                <a:lnTo>
                  <a:pt x="667146" y="2216009"/>
                </a:lnTo>
                <a:lnTo>
                  <a:pt x="681972" y="2179502"/>
                </a:lnTo>
                <a:lnTo>
                  <a:pt x="696797" y="2143185"/>
                </a:lnTo>
                <a:lnTo>
                  <a:pt x="711623" y="2107061"/>
                </a:lnTo>
                <a:lnTo>
                  <a:pt x="726448" y="2071135"/>
                </a:lnTo>
                <a:lnTo>
                  <a:pt x="741274" y="2035411"/>
                </a:lnTo>
                <a:lnTo>
                  <a:pt x="756099" y="1999891"/>
                </a:lnTo>
                <a:lnTo>
                  <a:pt x="770924" y="1964580"/>
                </a:lnTo>
                <a:lnTo>
                  <a:pt x="785750" y="1929482"/>
                </a:lnTo>
                <a:lnTo>
                  <a:pt x="800576" y="1894600"/>
                </a:lnTo>
                <a:lnTo>
                  <a:pt x="815401" y="1859937"/>
                </a:lnTo>
                <a:lnTo>
                  <a:pt x="830226" y="1825498"/>
                </a:lnTo>
                <a:lnTo>
                  <a:pt x="845052" y="1791285"/>
                </a:lnTo>
                <a:lnTo>
                  <a:pt x="859877" y="1757304"/>
                </a:lnTo>
                <a:lnTo>
                  <a:pt x="874703" y="1723557"/>
                </a:lnTo>
                <a:lnTo>
                  <a:pt x="889528" y="1690047"/>
                </a:lnTo>
                <a:lnTo>
                  <a:pt x="904354" y="1656778"/>
                </a:lnTo>
                <a:lnTo>
                  <a:pt x="919179" y="1623755"/>
                </a:lnTo>
                <a:lnTo>
                  <a:pt x="934005" y="1590979"/>
                </a:lnTo>
                <a:lnTo>
                  <a:pt x="950313" y="1555216"/>
                </a:lnTo>
                <a:lnTo>
                  <a:pt x="966621" y="1519763"/>
                </a:lnTo>
                <a:lnTo>
                  <a:pt x="982929" y="1484623"/>
                </a:lnTo>
                <a:lnTo>
                  <a:pt x="999237" y="1449800"/>
                </a:lnTo>
                <a:lnTo>
                  <a:pt x="1015545" y="1415301"/>
                </a:lnTo>
                <a:lnTo>
                  <a:pt x="1031853" y="1381128"/>
                </a:lnTo>
                <a:lnTo>
                  <a:pt x="1048161" y="1347286"/>
                </a:lnTo>
                <a:lnTo>
                  <a:pt x="1064469" y="1313779"/>
                </a:lnTo>
                <a:lnTo>
                  <a:pt x="1080777" y="1280612"/>
                </a:lnTo>
                <a:lnTo>
                  <a:pt x="1097085" y="1247789"/>
                </a:lnTo>
                <a:lnTo>
                  <a:pt x="1113393" y="1215314"/>
                </a:lnTo>
                <a:lnTo>
                  <a:pt x="1129701" y="1183190"/>
                </a:lnTo>
                <a:lnTo>
                  <a:pt x="1147640" y="1148266"/>
                </a:lnTo>
                <a:lnTo>
                  <a:pt x="1165579" y="1113779"/>
                </a:lnTo>
                <a:lnTo>
                  <a:pt x="1183517" y="1079733"/>
                </a:lnTo>
                <a:lnTo>
                  <a:pt x="1201456" y="1046134"/>
                </a:lnTo>
                <a:lnTo>
                  <a:pt x="1219395" y="1012987"/>
                </a:lnTo>
                <a:lnTo>
                  <a:pt x="1237334" y="980297"/>
                </a:lnTo>
                <a:lnTo>
                  <a:pt x="1255273" y="948069"/>
                </a:lnTo>
                <a:lnTo>
                  <a:pt x="1273212" y="916308"/>
                </a:lnTo>
                <a:lnTo>
                  <a:pt x="1291150" y="885019"/>
                </a:lnTo>
                <a:lnTo>
                  <a:pt x="1310883" y="851152"/>
                </a:lnTo>
                <a:lnTo>
                  <a:pt x="1330616" y="817868"/>
                </a:lnTo>
                <a:lnTo>
                  <a:pt x="1350348" y="785174"/>
                </a:lnTo>
                <a:lnTo>
                  <a:pt x="1370081" y="753075"/>
                </a:lnTo>
                <a:lnTo>
                  <a:pt x="1389814" y="721577"/>
                </a:lnTo>
                <a:lnTo>
                  <a:pt x="1409547" y="690687"/>
                </a:lnTo>
                <a:lnTo>
                  <a:pt x="1429279" y="660409"/>
                </a:lnTo>
                <a:lnTo>
                  <a:pt x="1450985" y="627819"/>
                </a:lnTo>
                <a:lnTo>
                  <a:pt x="1472691" y="595984"/>
                </a:lnTo>
                <a:lnTo>
                  <a:pt x="1494397" y="564912"/>
                </a:lnTo>
                <a:lnTo>
                  <a:pt x="1516103" y="534610"/>
                </a:lnTo>
                <a:lnTo>
                  <a:pt x="1537809" y="505085"/>
                </a:lnTo>
                <a:lnTo>
                  <a:pt x="1559515" y="476344"/>
                </a:lnTo>
                <a:lnTo>
                  <a:pt x="1583392" y="445640"/>
                </a:lnTo>
                <a:lnTo>
                  <a:pt x="1607268" y="415901"/>
                </a:lnTo>
                <a:lnTo>
                  <a:pt x="1631145" y="387134"/>
                </a:lnTo>
                <a:lnTo>
                  <a:pt x="1655021" y="359347"/>
                </a:lnTo>
                <a:lnTo>
                  <a:pt x="1678898" y="332547"/>
                </a:lnTo>
                <a:lnTo>
                  <a:pt x="1705162" y="304217"/>
                </a:lnTo>
                <a:lnTo>
                  <a:pt x="1731426" y="277100"/>
                </a:lnTo>
                <a:lnTo>
                  <a:pt x="1757691" y="251204"/>
                </a:lnTo>
                <a:lnTo>
                  <a:pt x="1783955" y="226540"/>
                </a:lnTo>
                <a:lnTo>
                  <a:pt x="1812846" y="200839"/>
                </a:lnTo>
                <a:lnTo>
                  <a:pt x="1841736" y="176648"/>
                </a:lnTo>
                <a:lnTo>
                  <a:pt x="1870627" y="153975"/>
                </a:lnTo>
                <a:lnTo>
                  <a:pt x="1899517" y="132830"/>
                </a:lnTo>
                <a:lnTo>
                  <a:pt x="1931297" y="111345"/>
                </a:lnTo>
                <a:lnTo>
                  <a:pt x="1963077" y="91729"/>
                </a:lnTo>
                <a:lnTo>
                  <a:pt x="1994857" y="73991"/>
                </a:lnTo>
                <a:lnTo>
                  <a:pt x="2026636" y="58140"/>
                </a:lnTo>
                <a:lnTo>
                  <a:pt x="2061594" y="42892"/>
                </a:lnTo>
                <a:lnTo>
                  <a:pt x="2096552" y="29946"/>
                </a:lnTo>
                <a:lnTo>
                  <a:pt x="2131509" y="19309"/>
                </a:lnTo>
                <a:lnTo>
                  <a:pt x="2166467" y="10987"/>
                </a:lnTo>
                <a:lnTo>
                  <a:pt x="2204920" y="4512"/>
                </a:lnTo>
                <a:lnTo>
                  <a:pt x="2243374" y="849"/>
                </a:lnTo>
                <a:lnTo>
                  <a:pt x="2281827" y="0"/>
                </a:lnTo>
                <a:lnTo>
                  <a:pt x="2320281" y="1966"/>
                </a:lnTo>
                <a:lnTo>
                  <a:pt x="2358734" y="6745"/>
                </a:lnTo>
                <a:lnTo>
                  <a:pt x="2397188" y="14334"/>
                </a:lnTo>
                <a:lnTo>
                  <a:pt x="2435641" y="24728"/>
                </a:lnTo>
                <a:lnTo>
                  <a:pt x="2474095" y="37919"/>
                </a:lnTo>
                <a:lnTo>
                  <a:pt x="2512548" y="53899"/>
                </a:lnTo>
                <a:lnTo>
                  <a:pt x="2551002" y="72655"/>
                </a:lnTo>
                <a:lnTo>
                  <a:pt x="2589455" y="94175"/>
                </a:lnTo>
                <a:lnTo>
                  <a:pt x="2627909" y="118443"/>
                </a:lnTo>
                <a:lnTo>
                  <a:pt x="2666362" y="145442"/>
                </a:lnTo>
                <a:lnTo>
                  <a:pt x="2704816" y="175154"/>
                </a:lnTo>
                <a:lnTo>
                  <a:pt x="2743269" y="207557"/>
                </a:lnTo>
                <a:lnTo>
                  <a:pt x="2781722" y="242628"/>
                </a:lnTo>
                <a:lnTo>
                  <a:pt x="2820176" y="280343"/>
                </a:lnTo>
                <a:lnTo>
                  <a:pt x="2850939" y="312400"/>
                </a:lnTo>
                <a:lnTo>
                  <a:pt x="2881701" y="346118"/>
                </a:lnTo>
                <a:lnTo>
                  <a:pt x="2912464" y="381482"/>
                </a:lnTo>
                <a:lnTo>
                  <a:pt x="2943227" y="418474"/>
                </a:lnTo>
                <a:lnTo>
                  <a:pt x="2973990" y="457080"/>
                </a:lnTo>
                <a:lnTo>
                  <a:pt x="3004753" y="497280"/>
                </a:lnTo>
                <a:lnTo>
                  <a:pt x="3035515" y="539057"/>
                </a:lnTo>
                <a:lnTo>
                  <a:pt x="3066278" y="582393"/>
                </a:lnTo>
                <a:lnTo>
                  <a:pt x="3090888" y="618170"/>
                </a:lnTo>
                <a:lnTo>
                  <a:pt x="3115499" y="654922"/>
                </a:lnTo>
                <a:lnTo>
                  <a:pt x="3140109" y="692637"/>
                </a:lnTo>
                <a:lnTo>
                  <a:pt x="3164719" y="731305"/>
                </a:lnTo>
                <a:lnTo>
                  <a:pt x="3189329" y="770915"/>
                </a:lnTo>
                <a:lnTo>
                  <a:pt x="3213939" y="811455"/>
                </a:lnTo>
                <a:lnTo>
                  <a:pt x="3238550" y="852914"/>
                </a:lnTo>
                <a:lnTo>
                  <a:pt x="3263160" y="895279"/>
                </a:lnTo>
                <a:lnTo>
                  <a:pt x="3287770" y="938538"/>
                </a:lnTo>
                <a:lnTo>
                  <a:pt x="3312380" y="982680"/>
                </a:lnTo>
                <a:lnTo>
                  <a:pt x="3336990" y="1027690"/>
                </a:lnTo>
                <a:lnTo>
                  <a:pt x="3361601" y="1073556"/>
                </a:lnTo>
                <a:lnTo>
                  <a:pt x="3386211" y="1120265"/>
                </a:lnTo>
                <a:lnTo>
                  <a:pt x="3410821" y="1167804"/>
                </a:lnTo>
                <a:lnTo>
                  <a:pt x="3435431" y="1216158"/>
                </a:lnTo>
                <a:lnTo>
                  <a:pt x="3455119" y="1255419"/>
                </a:lnTo>
                <a:lnTo>
                  <a:pt x="3474808" y="1295186"/>
                </a:lnTo>
                <a:lnTo>
                  <a:pt x="3494496" y="1335451"/>
                </a:lnTo>
                <a:lnTo>
                  <a:pt x="3514184" y="1376207"/>
                </a:lnTo>
                <a:lnTo>
                  <a:pt x="3533872" y="1417447"/>
                </a:lnTo>
                <a:lnTo>
                  <a:pt x="3553560" y="1459162"/>
                </a:lnTo>
                <a:lnTo>
                  <a:pt x="3573248" y="1501346"/>
                </a:lnTo>
                <a:lnTo>
                  <a:pt x="3592937" y="1543990"/>
                </a:lnTo>
                <a:lnTo>
                  <a:pt x="3612625" y="1587086"/>
                </a:lnTo>
                <a:lnTo>
                  <a:pt x="3632313" y="1630627"/>
                </a:lnTo>
                <a:lnTo>
                  <a:pt x="3652001" y="1674604"/>
                </a:lnTo>
                <a:lnTo>
                  <a:pt x="3671689" y="1719009"/>
                </a:lnTo>
                <a:lnTo>
                  <a:pt x="3691377" y="1763834"/>
                </a:lnTo>
                <a:lnTo>
                  <a:pt x="3711065" y="1809071"/>
                </a:lnTo>
                <a:lnTo>
                  <a:pt x="3730754" y="1854712"/>
                </a:lnTo>
                <a:lnTo>
                  <a:pt x="3750442" y="1900747"/>
                </a:lnTo>
                <a:lnTo>
                  <a:pt x="3770130" y="1947169"/>
                </a:lnTo>
                <a:lnTo>
                  <a:pt x="3789818" y="1993968"/>
                </a:lnTo>
                <a:lnTo>
                  <a:pt x="3809506" y="2041137"/>
                </a:lnTo>
                <a:lnTo>
                  <a:pt x="3829195" y="2088666"/>
                </a:lnTo>
                <a:lnTo>
                  <a:pt x="3848883" y="2136548"/>
                </a:lnTo>
                <a:lnTo>
                  <a:pt x="3868571" y="2184771"/>
                </a:lnTo>
                <a:lnTo>
                  <a:pt x="3888259" y="2233329"/>
                </a:lnTo>
                <a:lnTo>
                  <a:pt x="3907947" y="2282212"/>
                </a:lnTo>
                <a:lnTo>
                  <a:pt x="3927635" y="2331410"/>
                </a:lnTo>
                <a:lnTo>
                  <a:pt x="3947323" y="2380916"/>
                </a:lnTo>
                <a:lnTo>
                  <a:pt x="3967012" y="2430718"/>
                </a:lnTo>
                <a:lnTo>
                  <a:pt x="3986700" y="2480810"/>
                </a:lnTo>
                <a:lnTo>
                  <a:pt x="4006388" y="2531181"/>
                </a:lnTo>
                <a:lnTo>
                  <a:pt x="4022139" y="2571672"/>
                </a:lnTo>
                <a:lnTo>
                  <a:pt x="4037889" y="2612331"/>
                </a:lnTo>
                <a:lnTo>
                  <a:pt x="4053640" y="2653153"/>
                </a:lnTo>
                <a:lnTo>
                  <a:pt x="4069390" y="2694133"/>
                </a:lnTo>
                <a:lnTo>
                  <a:pt x="4085141" y="2735267"/>
                </a:lnTo>
                <a:lnTo>
                  <a:pt x="4100891" y="2776550"/>
                </a:lnTo>
                <a:lnTo>
                  <a:pt x="4116642" y="2817976"/>
                </a:lnTo>
                <a:lnTo>
                  <a:pt x="4132392" y="2859541"/>
                </a:lnTo>
                <a:lnTo>
                  <a:pt x="4148143" y="2901239"/>
                </a:lnTo>
                <a:lnTo>
                  <a:pt x="4163894" y="2943067"/>
                </a:lnTo>
                <a:lnTo>
                  <a:pt x="4179644" y="2985019"/>
                </a:lnTo>
                <a:lnTo>
                  <a:pt x="4195395" y="3027089"/>
                </a:lnTo>
                <a:lnTo>
                  <a:pt x="4211145" y="3069274"/>
                </a:lnTo>
                <a:lnTo>
                  <a:pt x="4226895" y="3111567"/>
                </a:lnTo>
                <a:lnTo>
                  <a:pt x="4242646" y="3153965"/>
                </a:lnTo>
                <a:lnTo>
                  <a:pt x="4258397" y="3196462"/>
                </a:lnTo>
                <a:lnTo>
                  <a:pt x="4274147" y="3239052"/>
                </a:lnTo>
                <a:lnTo>
                  <a:pt x="4289898" y="3281732"/>
                </a:lnTo>
                <a:lnTo>
                  <a:pt x="4305648" y="3324495"/>
                </a:lnTo>
                <a:lnTo>
                  <a:pt x="4321399" y="3367337"/>
                </a:lnTo>
                <a:lnTo>
                  <a:pt x="4337149" y="3410253"/>
                </a:lnTo>
                <a:lnTo>
                  <a:pt x="4352900" y="3453238"/>
                </a:lnTo>
                <a:lnTo>
                  <a:pt x="4368650" y="3496286"/>
                </a:lnTo>
                <a:lnTo>
                  <a:pt x="4384401" y="3539393"/>
                </a:lnTo>
                <a:lnTo>
                  <a:pt x="4400152" y="3582552"/>
                </a:lnTo>
                <a:lnTo>
                  <a:pt x="4415902" y="3625761"/>
                </a:lnTo>
                <a:lnTo>
                  <a:pt x="4431652" y="3669012"/>
                </a:lnTo>
                <a:lnTo>
                  <a:pt x="4447403" y="3712302"/>
                </a:lnTo>
                <a:lnTo>
                  <a:pt x="4463154" y="3755624"/>
                </a:lnTo>
                <a:lnTo>
                  <a:pt x="4478904" y="3798974"/>
                </a:lnTo>
                <a:lnTo>
                  <a:pt x="4494655" y="3842347"/>
                </a:lnTo>
                <a:lnTo>
                  <a:pt x="4510405" y="3885738"/>
                </a:lnTo>
                <a:lnTo>
                  <a:pt x="4526156" y="3929141"/>
                </a:lnTo>
                <a:lnTo>
                  <a:pt x="4541906" y="3972551"/>
                </a:lnTo>
                <a:lnTo>
                  <a:pt x="4548398" y="3990443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/>
          </a:p>
        </p:txBody>
      </p:sp>
      <p:sp>
        <p:nvSpPr>
          <p:cNvPr id="2" name="Rectangle 1"/>
          <p:cNvSpPr/>
          <p:nvPr/>
        </p:nvSpPr>
        <p:spPr>
          <a:xfrm>
            <a:off x="3418562" y="6351711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latin typeface="Arial"/>
                <a:ea typeface="Times New Roman"/>
              </a:rPr>
              <a:t>Angle (degrees)</a:t>
            </a:r>
            <a:endParaRPr lang="en-IE" sz="2400" dirty="0">
              <a:latin typeface="Times New Roman"/>
              <a:ea typeface="Times New Roman"/>
            </a:endParaRPr>
          </a:p>
        </p:txBody>
      </p:sp>
      <p:sp>
        <p:nvSpPr>
          <p:cNvPr id="111" name="Rectangle 110"/>
          <p:cNvSpPr/>
          <p:nvPr/>
        </p:nvSpPr>
        <p:spPr>
          <a:xfrm rot="16200000">
            <a:off x="-344820" y="2688644"/>
            <a:ext cx="2027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latin typeface="Arial"/>
                <a:ea typeface="Times New Roman"/>
              </a:rPr>
              <a:t>Volume (cm</a:t>
            </a:r>
            <a:r>
              <a:rPr lang="en-GB" sz="2400" baseline="42000" dirty="0">
                <a:latin typeface="Arial"/>
                <a:ea typeface="Times New Roman"/>
              </a:rPr>
              <a:t>3</a:t>
            </a:r>
            <a:r>
              <a:rPr lang="en-GB" sz="2400" dirty="0" smtClean="0">
                <a:latin typeface="Arial"/>
                <a:ea typeface="Times New Roman"/>
              </a:rPr>
              <a:t>)</a:t>
            </a:r>
            <a:endParaRPr lang="en-IE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66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sset1.basecamp.com/3029770/projects/10554897/attachments/214908634/47f2a56942d245c5ca0312e0dbf90aca0010/thumbn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96000"/>
            <a:ext cx="9144000" cy="511171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7328" y="5680104"/>
            <a:ext cx="558702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Group 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0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sset1.basecamp.com/3029770/projects/10554897/attachments/214908634/47f2a56942d245c5ca0312e0dbf90aca0010/thumbn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96000"/>
            <a:ext cx="9144000" cy="509286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77328" y="5680104"/>
            <a:ext cx="558702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Group 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58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sset1.basecamp.com/3029770/projects/10554897/attachments/214908634/47f2a56942d245c5ca0312e0dbf90aca0010/thumbn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0" y="396000"/>
            <a:ext cx="9144000" cy="490523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7328" y="5680104"/>
            <a:ext cx="558702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Group 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40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30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 smtClean="0"/>
              <a:t>Conclusions</a:t>
            </a:r>
            <a:endParaRPr lang="en-IE" b="1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03548" y="1340768"/>
            <a:ext cx="8136904" cy="1368152"/>
          </a:xfrm>
        </p:spPr>
        <p:txBody>
          <a:bodyPr>
            <a:normAutofit/>
          </a:bodyPr>
          <a:lstStyle/>
          <a:p>
            <a:pPr marL="1257300" indent="-800100">
              <a:buFont typeface="Wingdings" panose="05000000000000000000" pitchFamily="2" charset="2"/>
              <a:buChar char="v"/>
            </a:pPr>
            <a:r>
              <a:rPr lang="en-IE" sz="2400" dirty="0" smtClean="0"/>
              <a:t>Maximum volume was 1653·75 cm</a:t>
            </a:r>
            <a:r>
              <a:rPr lang="en-IE" sz="2400" baseline="30000" dirty="0" smtClean="0"/>
              <a:t>3</a:t>
            </a:r>
            <a:r>
              <a:rPr lang="en-IE" sz="2400" dirty="0" smtClean="0"/>
              <a:t> </a:t>
            </a:r>
          </a:p>
          <a:p>
            <a:pPr marL="1257300" indent="-800100">
              <a:buFont typeface="Wingdings" panose="05000000000000000000" pitchFamily="2" charset="2"/>
              <a:buChar char="v"/>
            </a:pPr>
            <a:r>
              <a:rPr lang="en-IE" sz="2400" dirty="0" smtClean="0"/>
              <a:t>Maximum occurs when angle is 90°</a:t>
            </a:r>
          </a:p>
          <a:p>
            <a:pPr marL="1257300" indent="-800100">
              <a:buFont typeface="Wingdings" panose="05000000000000000000" pitchFamily="2" charset="2"/>
              <a:buChar char="v"/>
            </a:pPr>
            <a:r>
              <a:rPr lang="en-IE" sz="2400" dirty="0" smtClean="0"/>
              <a:t>55·125 is a constant and sin</a:t>
            </a:r>
            <a:r>
              <a:rPr lang="el-GR" sz="2400" i="1" dirty="0" smtClean="0">
                <a:latin typeface="Times New Roman"/>
                <a:cs typeface="Times New Roman"/>
              </a:rPr>
              <a:t>θ</a:t>
            </a:r>
            <a:r>
              <a:rPr lang="en-IE" sz="2400" i="1" dirty="0" smtClean="0">
                <a:latin typeface="Times New Roman"/>
                <a:cs typeface="Times New Roman"/>
              </a:rPr>
              <a:t> </a:t>
            </a:r>
            <a:r>
              <a:rPr lang="en-IE" sz="2400" dirty="0" smtClean="0"/>
              <a:t>is a </a:t>
            </a:r>
            <a:r>
              <a:rPr lang="en-IE" sz="2400" dirty="0"/>
              <a:t>variable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4644008" y="2929653"/>
            <a:ext cx="3334401" cy="127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70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59734"/>
            <a:ext cx="9144000" cy="6334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005064"/>
            <a:ext cx="4248472" cy="1368152"/>
          </a:xfrm>
        </p:spPr>
        <p:txBody>
          <a:bodyPr/>
          <a:lstStyle/>
          <a:p>
            <a:pPr marL="0" indent="0" algn="l">
              <a:buNone/>
            </a:pPr>
            <a:r>
              <a:rPr lang="en-IE" dirty="0" smtClean="0"/>
              <a:t>Designing the perfect gutter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25534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0930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 smtClean="0"/>
              <a:t>Student feedback</a:t>
            </a:r>
            <a:endParaRPr lang="en-IE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19070" y="1424096"/>
            <a:ext cx="4552282" cy="466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5678" y="1423942"/>
            <a:ext cx="4362450" cy="466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3708920" y="3297772"/>
            <a:ext cx="30099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23230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7504" y="134565"/>
            <a:ext cx="3267075" cy="2781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6790" y="3468663"/>
            <a:ext cx="2358992" cy="2511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35782" y="4777508"/>
            <a:ext cx="3409950" cy="1895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75451" y="2636912"/>
            <a:ext cx="3371850" cy="1943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68156" y="3365798"/>
            <a:ext cx="2924175" cy="2771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40861" y="1687140"/>
            <a:ext cx="3467100" cy="3429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91283" y="134565"/>
            <a:ext cx="2971800" cy="3105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6016" y="1303412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30465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2043758" y="4365625"/>
            <a:ext cx="134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(21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2</a:t>
            </a:r>
            <a:r>
              <a:rPr lang="en-IE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6531" y="161223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0·5(10·5)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  <p:sp>
        <p:nvSpPr>
          <p:cNvPr id="20" name="GD_TEText Box 164" hidden="1"/>
          <p:cNvSpPr txBox="1"/>
          <p:nvPr/>
        </p:nvSpPr>
        <p:spPr>
          <a:xfrm>
            <a:off x="3615909" y="5863934"/>
            <a:ext cx="10273" cy="10271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accent6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1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Options,Nom:LeCadre,Fond:faux,Cadre:faux,xmin:56.69291,ymin:56.69291,xmax:481.8898,ymax:361.4173,MainLevee:faux,GrilleAimantee:faux,AfficheGrille:faux,echelleFigure:1,lGrille:1,hGrille:1|MultiPage1:0,TextBox16:#cen(polyA),OptionButton12:vrai,Label59:212.5984:152.3622,,Label122:,Image1.BackColor:0,Image1.ControlTipText:Solid 0.75 pt,CheckBox5:faux,Image5.BackColor:16777215,TextBox66:50,OptionButton39:vrai,OptionButton40:faux,OptionButton49:faux,OptionButton50:faux,TextBox74:,CheckBox7:faux,CheckBox8:faux,Label60:-10:-10,Label62:,Label63:,Label68:0;0,Label87:0|MultiPage1:0,TextBox16:A,OptionButton38:vrai,TextBox70:3.919689,TextBox69:#cen(polyA),TextBox71:0,TextBox72:free,Label58:° with,Label76:0,,Label122:,Image1.BackColor:0,Image1.ControlTipText:Solid 0.75 pt,CheckBox5:faux,Image5.BackColor:16777215,TextBox66:50,OptionButton39:vrai,OptionButton40:faux,OptionButton49:faux,OptionButton50:faux,TextBox74:,CheckBox7:faux,CheckBox8:faux,Label60:10:3.433291E-07,Label62:,Label63:,Label68:,Label87:9.790027:15.125|MultiPage1:1,TextBox1:[#cen(polyA)A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B,OptionButton38:vrai,TextBox70:3.919689,TextBox69:#cen(polyA),TextBox71:45,TextBox72:(#cen(polyA)A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-7.071069,Label62:,Label63:,Label68:,Label87:8.91004:15.125|MultiPage1:1,TextBox1:[#cen(polyA)B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C,OptionButton38:vrai,TextBox70:3.919689,TextBox69:#cen(polyA),TextBox71:45,TextBox72:(#cen(polyA)B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-3.433289E-07:-10,Label62:,Label63:,Label68:,Label87:8.91004:15.125|MultiPage1:1,TextBox1:[#cen(polyA)C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D,OptionButton38:vrai,TextBox70:3.919689,TextBox69:#cen(polyA),TextBox71:45,TextBox72:(#cen(polyA)C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-7.071068,Label62:,Label63:,Label68:,Label87:9.790027:15.125|MultiPage1:1,TextBox1:[#cen(polyA)D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E,OptionButton38:vrai,TextBox70:3.919689,TextBox69:#cen(polyA),TextBox71:45,TextBox72:(#cen(polyA)D),Label58:° with,Label76:0,,Label122:,Image1.BackColor:0,Image1.ControlTipText:Solid 0.75 pt,CheckBox5:faux,Image5.BackColor:16777215,TextBox66:50,OptionButton39:vrai,OptionButton40:faux,OptionButton49:faux,OptionButton50:faux,TextBox74:,CheckBox7:faux,CheckBox8:faux,Label60:-10:3.43329E-07,Label62:,Label63:,Label68:,Label87:8.030054:15.125|MultiPage1:1,TextBox1:[#cen(polyA)E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F,OptionButton38:vrai,TextBox70:3.919689,TextBox69:#cen(polyA),TextBox71:45,TextBox72:(#cen(polyA)E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7.071067,Label62:,Label63:,Label68:,Label87:7.15:15.125|MultiPage1:1,TextBox1:[#cen(polyA)F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86.35:15.125|MultiPage1:0,TextBox16:G,OptionButton38:vrai,TextBox70:3.919689,TextBox69:#cen(polyA),TextBox71:45,TextBox72:(#cen(polyA)F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-3.433291E-07:10,Label62:,Label63:,Label68:,Label87:9.790027:15.125|MultiPage1:1,TextBox1:[#cen(polyA)G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H,OptionButton38:vrai,TextBox70:3.919689,TextBox69:#cen(polyA),TextBox71:45,TextBox72:(#cen(polyA)G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7.071068,Label62:,Label63:,Label68:,Label87:9.790027:15.125|MultiPage1:1,TextBox1:[#cen(polyA)H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2,TextBox54:polyABCDEFGH,TextBox55:ABCDEFGH,OptionButton31:vrai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pt,CheckBox5:faux,Image5.BackColor:16777215,TextBox66:50,OptionButton39:vrai,OptionButton40:faux,OptionButton49:faux,OptionButton50:faux,TextBox74:,CheckBox7:vrai,CheckBox8:faux,Label60:-10:-10,Label62:,Label63:,Label68:,Label87:97.01994:15.125|</a:t>
            </a:r>
            <a:endParaRPr lang="en-IE" sz="1100">
              <a:effectLst/>
              <a:ea typeface="Times New Roman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66531" y="211199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55·125</a:t>
            </a:r>
            <a:r>
              <a:rPr lang="en-IE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IE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66531" y="260729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1653·75 cm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299849" y="180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Follow on work</a:t>
            </a:r>
            <a:endParaRPr lang="en-IE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98072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 sides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87450" y="1484784"/>
            <a:ext cx="2879725" cy="2880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TextBox 53"/>
          <p:cNvSpPr txBox="1"/>
          <p:nvPr/>
        </p:nvSpPr>
        <p:spPr>
          <a:xfrm>
            <a:off x="2152429" y="4365625"/>
            <a:ext cx="123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10·5 cm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51137" y="3348000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E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(21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2</a:t>
            </a:r>
            <a:r>
              <a:rPr lang="en-IE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56871" y="3348000"/>
            <a:ext cx="42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endParaRPr lang="en-IE" sz="2400" i="1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935596" y="2914327"/>
            <a:ext cx="3421981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067175" y="3348000"/>
            <a:ext cx="123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5·25 cm</a:t>
            </a:r>
            <a:endParaRPr lang="en-I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090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exit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6" presetClass="exit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17" grpId="0"/>
      <p:bldP spid="39" grpId="0"/>
      <p:bldP spid="40" grpId="0"/>
      <p:bldP spid="51" grpId="0"/>
      <p:bldP spid="54" grpId="0"/>
      <p:bldP spid="56" grpId="0"/>
      <p:bldP spid="57" grpId="0"/>
      <p:bldP spid="57" grpId="1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66531" y="168423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0·5(7)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sin60°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16856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3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20" name="GD_TEText Box 164" hidden="1"/>
          <p:cNvSpPr txBox="1"/>
          <p:nvPr/>
        </p:nvSpPr>
        <p:spPr>
          <a:xfrm>
            <a:off x="3615909" y="5863934"/>
            <a:ext cx="10273" cy="10271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accent6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1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Options,Nom:LeCadre,Fond:faux,Cadre:faux,xmin:56.69291,ymin:56.69291,xmax:481.8898,ymax:361.4173,MainLevee:faux,GrilleAimantee:faux,AfficheGrille:faux,echelleFigure:1,lGrille:1,hGrille:1|MultiPage1:0,TextBox16:#cen(polyA),OptionButton12:vrai,Label59:212.5984:152.3622,,Label122:,Image1.BackColor:0,Image1.ControlTipText:Solid 0.75 pt,CheckBox5:faux,Image5.BackColor:16777215,TextBox66:50,OptionButton39:vrai,OptionButton40:faux,OptionButton49:faux,OptionButton50:faux,TextBox74:,CheckBox7:faux,CheckBox8:faux,Label60:-10:-10,Label62:,Label63:,Label68:0;0,Label87:0|MultiPage1:0,TextBox16:A,OptionButton38:vrai,TextBox70:3.919689,TextBox69:#cen(polyA),TextBox71:0,TextBox72:free,Label58:° with,Label76:0,,Label122:,Image1.BackColor:0,Image1.ControlTipText:Solid 0.75 pt,CheckBox5:faux,Image5.BackColor:16777215,TextBox66:50,OptionButton39:vrai,OptionButton40:faux,OptionButton49:faux,OptionButton50:faux,TextBox74:,CheckBox7:faux,CheckBox8:faux,Label60:10:3.433291E-07,Label62:,Label63:,Label68:,Label87:9.790027:15.125|MultiPage1:1,TextBox1:[#cen(polyA)A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B,OptionButton38:vrai,TextBox70:3.919689,TextBox69:#cen(polyA),TextBox71:45,TextBox72:(#cen(polyA)A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-7.071069,Label62:,Label63:,Label68:,Label87:8.91004:15.125|MultiPage1:1,TextBox1:[#cen(polyA)B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C,OptionButton38:vrai,TextBox70:3.919689,TextBox69:#cen(polyA),TextBox71:45,TextBox72:(#cen(polyA)B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-3.433289E-07:-10,Label62:,Label63:,Label68:,Label87:8.91004:15.125|MultiPage1:1,TextBox1:[#cen(polyA)C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D,OptionButton38:vrai,TextBox70:3.919689,TextBox69:#cen(polyA),TextBox71:45,TextBox72:(#cen(polyA)C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-7.071068,Label62:,Label63:,Label68:,Label87:9.790027:15.125|MultiPage1:1,TextBox1:[#cen(polyA)D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E,OptionButton38:vrai,TextBox70:3.919689,TextBox69:#cen(polyA),TextBox71:45,TextBox72:(#cen(polyA)D),Label58:° with,Label76:0,,Label122:,Image1.BackColor:0,Image1.ControlTipText:Solid 0.75 pt,CheckBox5:faux,Image5.BackColor:16777215,TextBox66:50,OptionButton39:vrai,OptionButton40:faux,OptionButton49:faux,OptionButton50:faux,TextBox74:,CheckBox7:faux,CheckBox8:faux,Label60:-10:3.43329E-07,Label62:,Label63:,Label68:,Label87:8.030054:15.125|MultiPage1:1,TextBox1:[#cen(polyA)E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F,OptionButton38:vrai,TextBox70:3.919689,TextBox69:#cen(polyA),TextBox71:45,TextBox72:(#cen(polyA)E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7.071067,Label62:,Label63:,Label68:,Label87:7.15:15.125|MultiPage1:1,TextBox1:[#cen(polyA)F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86.35:15.125|MultiPage1:0,TextBox16:G,OptionButton38:vrai,TextBox70:3.919689,TextBox69:#cen(polyA),TextBox71:45,TextBox72:(#cen(polyA)F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-3.433291E-07:10,Label62:,Label63:,Label68:,Label87:9.790027:15.125|MultiPage1:1,TextBox1:[#cen(polyA)G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H,OptionButton38:vrai,TextBox70:3.919689,TextBox69:#cen(polyA),TextBox71:45,TextBox72:(#cen(polyA)G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7.071068,Label62:,Label63:,Label68:,Label87:9.790027:15.125|MultiPage1:1,TextBox1:[#cen(polyA)H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2,TextBox54:polyABCDEFGH,TextBox55:ABCDEFGH,OptionButton31:vrai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pt,CheckBox5:faux,Image5.BackColor:16777215,TextBox66:50,OptionButton39:vrai,OptionButton40:faux,OptionButton49:faux,OptionButton50:faux,TextBox74:,CheckBox7:vrai,CheckBox8:faux,Label60:-10:-10,Label62:,Label63:,Label68:,Label87:97.01994:15.125|</a:t>
            </a:r>
            <a:endParaRPr lang="en-IE" sz="1100">
              <a:effectLst/>
              <a:ea typeface="Times New Roman"/>
              <a:cs typeface="Times New Roman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201907" y="1873498"/>
            <a:ext cx="2847192" cy="2876029"/>
            <a:chOff x="1201907" y="620688"/>
            <a:chExt cx="2847192" cy="2876029"/>
          </a:xfrm>
        </p:grpSpPr>
        <p:sp>
          <p:nvSpPr>
            <p:cNvPr id="16" name="TextBox 15"/>
            <p:cNvSpPr txBox="1"/>
            <p:nvPr/>
          </p:nvSpPr>
          <p:spPr>
            <a:xfrm>
              <a:off x="2225798" y="3035052"/>
              <a:ext cx="892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 cm</a:t>
              </a:r>
              <a:endParaRPr lang="en-IE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1201907" y="620688"/>
              <a:ext cx="2847192" cy="2483926"/>
              <a:chOff x="0" y="0"/>
              <a:chExt cx="2160002" cy="1884780"/>
            </a:xfrm>
            <a:solidFill>
              <a:schemeClr val="accent1"/>
            </a:solidFill>
          </p:grpSpPr>
          <p:sp>
            <p:nvSpPr>
              <p:cNvPr id="38" name="GD_PO$Text Box 217$Freeform 218"/>
              <p:cNvSpPr/>
              <p:nvPr/>
            </p:nvSpPr>
            <p:spPr>
              <a:xfrm>
                <a:off x="0" y="0"/>
                <a:ext cx="2160002" cy="1870617"/>
              </a:xfrm>
              <a:custGeom>
                <a:avLst/>
                <a:gdLst/>
                <a:ahLst/>
                <a:cxnLst/>
                <a:rect l="0" t="0" r="0" b="0"/>
                <a:pathLst>
                  <a:path w="2160002" h="1870617">
                    <a:moveTo>
                      <a:pt x="2160001" y="935308"/>
                    </a:moveTo>
                    <a:lnTo>
                      <a:pt x="1620001" y="0"/>
                    </a:lnTo>
                    <a:lnTo>
                      <a:pt x="540000" y="0"/>
                    </a:lnTo>
                    <a:lnTo>
                      <a:pt x="0" y="935308"/>
                    </a:lnTo>
                    <a:lnTo>
                      <a:pt x="540000" y="1870616"/>
                    </a:lnTo>
                    <a:lnTo>
                      <a:pt x="1620001" y="1870616"/>
                    </a:lnTo>
                    <a:close/>
                  </a:path>
                </a:pathLst>
              </a:custGeom>
              <a:grpFill/>
              <a:ln w="15875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>
                        <a:alpha val="50000"/>
                      </a:srgb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31" name="GD_TEText Box 219" hidden="1"/>
              <p:cNvSpPr txBox="1"/>
              <p:nvPr/>
            </p:nvSpPr>
            <p:spPr>
              <a:xfrm>
                <a:off x="1617352" y="1874506"/>
                <a:ext cx="10274" cy="10274"/>
              </a:xfrm>
              <a:prstGeom prst="ellipse">
                <a:avLst/>
              </a:prstGeom>
              <a:grpFill/>
              <a:ln w="15875">
                <a:solidFill>
                  <a:schemeClr val="accent6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sz="1100">
                    <a:solidFill>
                      <a:srgbClr val="FFFFFF"/>
                    </a:solidFill>
                    <a:effectLst/>
                    <a:ea typeface="Times New Roman"/>
                    <a:cs typeface="Times New Roman"/>
                  </a:rPr>
                  <a:t>Options,Nom:LeCadre,Fond:faux,Cadre:faux,xmin:56.69291,ymin:56.69291,xmax:481.8898,ymax:361.4173,MainLevee:faux,GrilleAimantee:faux,AfficheGrille:faux,echelleFigure:1,lGrille:1,hGrille:1|MultiPage1:0,TextBox16:#cen(polyA),OptionButton12:vrai,Label59:212.5984:152.3622,,Label122:,Image1.BackColor:0,Image1.ControlTipText:Solid 0.75 pt,CheckBox5:faux,Image5.BackColor:16777215,TextBox66:50,OptionButton39:vrai,OptionButton40:faux,OptionButton49:faux,OptionButton50:faux,TextBox74:,CheckBox7:faux,CheckBox8:faux,Label60:-10:-10,Label62:,Label63:,Label68:0;0,Label87:0|MultiPage1:0,TextBox16:A,OptionButton38:vrai,TextBox70:3,TextBox69:#cen(polyA),TextBox71:0,TextBox72:free,Label58:° with,Label76:0,,Label122:,Image1.BackColor:0,Image1.ControlTipText:Solid 0.75 pt,CheckBox5:faux,Image5.BackColor:16777215,TextBox66:50,OptionButton39:vrai,OptionButton40:faux,OptionButton49:faux,OptionButton50:faux,TextBox74:,CheckBox7:faux,CheckBox8:faux,Label60:10:4.485798E-07,Label62:,Label63:,Label68:,Label87:9.790027:15.125|MultiPage1:1,TextBox1:[#cen(polyA)A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B,OptionButton38:vrai,TextBox70:3,TextBox69:#cen(polyA),TextBox71:60,TextBox72:(#cen(polyA)A),Label58:° with,Label76:0,,Label122:,Image1.BackColor:0,Image1.ControlTipText:Solid 0.75 pt,CheckBox5:faux,Image5.BackColor:16777215,TextBox66:50,OptionButton39:vrai,OptionButton40:faux,OptionButton49:faux,OptionButton50:faux,TextBox74:,CheckBox7:faux,CheckBox8:faux,Label60:5.000001:-8.660254,Label62:,Label63:,Label68:,Label87:8.91004:15.125|MultiPage1:1,TextBox1:[#cen(polyA)B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C,OptionButton38:vrai,TextBox70:3,TextBox69:#cen(polyA),TextBox71:60,TextBox72:(#cen(polyA)B),Label58:° with,Label76:0,,Label122:,Image1.BackColor:0,Image1.ControlTipText:Solid 0.75 pt,CheckBox5:faux,Image5.BackColor:16777215,TextBox66:50,OptionButton39:vrai,OptionButton40:faux,OptionButton49:faux,OptionButton50:faux,TextBox74:,CheckBox7:faux,CheckBox8:faux,Label60:-5:-8.660254,Label62:,Label63:,Label68:,Label87:8.91004:15.125|MultiPage1:1,TextBox1:[#cen(polyA)C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D,OptionButton38:vrai,TextBox70:3,TextBox69:#cen(polyA),TextBox71:60,TextBox72:(#cen(polyA)C),Label58:° with,Label76:0,,Label122:,Image1.BackColor:0,Image1.ControlTipText:Solid 0.75 pt,CheckBox5:faux,Image5.BackColor:16777215,TextBox66:50,OptionButton39:vrai,OptionButton40:faux,OptionButton49:faux,OptionButton50:faux,TextBox74:,CheckBox7:faux,CheckBox8:faux,Label60:-10:4.485799E-07,Label62:,Label63:,Label68:,Label87:9.790027:15.125|MultiPage1:1,TextBox1:[#cen(polyA)D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E,OptionButton38:vrai,TextBox70:3,TextBox69:#cen(polyA),TextBox71:60,TextBox72:(#cen(polyA)D),Label58:° with,Label76:0,,Label122:,Image1.BackColor:0,Image1.ControlTipText:Solid 0.75 pt,CheckBox5:faux,Image5.BackColor:16777215,TextBox66:50,OptionButton39:vrai,OptionButton40:faux,OptionButton49:faux,OptionButton50:faux,TextBox74:,CheckBox7:faux,CheckBox8:faux,Label60:-5:8.660254,Label62:,Label63:,Label68:,Label87:8.030054:15.125|MultiPage1:1,TextBox1:[#cen(polyA)E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F,OptionButton38:vrai,TextBox70:3,TextBox69:#cen(polyA),TextBox71:60,TextBox72:(#cen(polyA)E),Label58:° with,Label76:0,,Label122:,Image1.BackColor:0,Image1.ControlTipText:Solid 0.75 pt,CheckBox5:faux,Image5.BackColor:16777215,TextBox66:50,OptionButton39:vrai,OptionButton40:faux,OptionButton49:faux,OptionButton50:faux,TextBox74:,CheckBox7:faux,CheckBox8:faux,Label60:5.000001:8.660254,Label62:,Label63:,Label68:,Label87:7.15:15.125|MultiPage1:1,TextBox1:[#cen(polyA)F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86.35:15.125|MultiPage1:2,TextBox54:polyABCDEF,TextBox55:ABCDEF,OptionButton31:vrai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pt,CheckBox5:faux,Image5.BackColor:16777215,TextBox66:50,OptionButton39:vrai,OptionButton40:faux,OptionButton49:faux,OptionButton50:faux,TextBox74:,CheckBox7:vrai,CheckBox8:faux,Label60:-10:-10,Label62:,Label63:,Label68:,Label87:77.43996:15.125|</a:t>
                </a:r>
                <a:endParaRPr lang="en-IE" sz="1100">
                  <a:effectLst/>
                  <a:ea typeface="Times New Roman"/>
                  <a:cs typeface="Times New Roman"/>
                </a:endParaRPr>
              </a:p>
            </p:txBody>
          </p:sp>
          <p:sp>
            <p:nvSpPr>
              <p:cNvPr id="32" name="GD_DR$Text Box 175$Freeform 173"/>
              <p:cNvSpPr/>
              <p:nvPr/>
            </p:nvSpPr>
            <p:spPr>
              <a:xfrm>
                <a:off x="1078786" y="934949"/>
                <a:ext cx="1080002" cy="1"/>
              </a:xfrm>
              <a:custGeom>
                <a:avLst/>
                <a:gdLst/>
                <a:ahLst/>
                <a:cxnLst/>
                <a:rect l="0" t="0" r="0" b="0"/>
                <a:pathLst>
                  <a:path w="1080002" h="1">
                    <a:moveTo>
                      <a:pt x="0" y="0"/>
                    </a:moveTo>
                    <a:lnTo>
                      <a:pt x="1080001" y="0"/>
                    </a:lnTo>
                  </a:path>
                </a:pathLst>
              </a:custGeom>
              <a:grpFill/>
              <a:ln w="15875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33" name="GD_DR$Text Box 183$Freeform 181"/>
              <p:cNvSpPr/>
              <p:nvPr/>
            </p:nvSpPr>
            <p:spPr>
              <a:xfrm>
                <a:off x="1078786" y="0"/>
                <a:ext cx="540002" cy="935309"/>
              </a:xfrm>
              <a:custGeom>
                <a:avLst/>
                <a:gdLst/>
                <a:ahLst/>
                <a:cxnLst/>
                <a:rect l="0" t="0" r="0" b="0"/>
                <a:pathLst>
                  <a:path w="540002" h="935309">
                    <a:moveTo>
                      <a:pt x="0" y="935308"/>
                    </a:moveTo>
                    <a:lnTo>
                      <a:pt x="540001" y="0"/>
                    </a:lnTo>
                  </a:path>
                </a:pathLst>
              </a:custGeom>
              <a:grpFill/>
              <a:ln w="15875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34" name="GD_DR$Text Box 191$Freeform 189"/>
              <p:cNvSpPr/>
              <p:nvPr/>
            </p:nvSpPr>
            <p:spPr>
              <a:xfrm>
                <a:off x="534256" y="0"/>
                <a:ext cx="540001" cy="935309"/>
              </a:xfrm>
              <a:custGeom>
                <a:avLst/>
                <a:gdLst/>
                <a:ahLst/>
                <a:cxnLst/>
                <a:rect l="0" t="0" r="0" b="0"/>
                <a:pathLst>
                  <a:path w="540001" h="935309">
                    <a:moveTo>
                      <a:pt x="540000" y="935308"/>
                    </a:moveTo>
                    <a:lnTo>
                      <a:pt x="0" y="0"/>
                    </a:lnTo>
                  </a:path>
                </a:pathLst>
              </a:custGeom>
              <a:grpFill/>
              <a:ln w="15875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35" name="GD_DR$Text Box 199$Freeform 197"/>
              <p:cNvSpPr/>
              <p:nvPr/>
            </p:nvSpPr>
            <p:spPr>
              <a:xfrm>
                <a:off x="0" y="934949"/>
                <a:ext cx="1080001" cy="1"/>
              </a:xfrm>
              <a:custGeom>
                <a:avLst/>
                <a:gdLst/>
                <a:ahLst/>
                <a:cxnLst/>
                <a:rect l="0" t="0" r="0" b="0"/>
                <a:pathLst>
                  <a:path w="1080001" h="1">
                    <a:moveTo>
                      <a:pt x="108000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5875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36" name="GD_DR$Text Box 207$Freeform 205"/>
              <p:cNvSpPr/>
              <p:nvPr/>
            </p:nvSpPr>
            <p:spPr>
              <a:xfrm>
                <a:off x="534256" y="934949"/>
                <a:ext cx="540001" cy="935309"/>
              </a:xfrm>
              <a:custGeom>
                <a:avLst/>
                <a:gdLst/>
                <a:ahLst/>
                <a:cxnLst/>
                <a:rect l="0" t="0" r="0" b="0"/>
                <a:pathLst>
                  <a:path w="540001" h="935309">
                    <a:moveTo>
                      <a:pt x="540000" y="0"/>
                    </a:moveTo>
                    <a:lnTo>
                      <a:pt x="0" y="935308"/>
                    </a:lnTo>
                  </a:path>
                </a:pathLst>
              </a:custGeom>
              <a:grpFill/>
              <a:ln w="15875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37" name="GD_DR$Text Box 215$Freeform 213"/>
              <p:cNvSpPr/>
              <p:nvPr/>
            </p:nvSpPr>
            <p:spPr>
              <a:xfrm>
                <a:off x="1078786" y="934949"/>
                <a:ext cx="540002" cy="935309"/>
              </a:xfrm>
              <a:custGeom>
                <a:avLst/>
                <a:gdLst/>
                <a:ahLst/>
                <a:cxnLst/>
                <a:rect l="0" t="0" r="0" b="0"/>
                <a:pathLst>
                  <a:path w="540002" h="935309">
                    <a:moveTo>
                      <a:pt x="0" y="0"/>
                    </a:moveTo>
                    <a:lnTo>
                      <a:pt x="540001" y="935308"/>
                    </a:lnTo>
                  </a:path>
                </a:pathLst>
              </a:custGeom>
              <a:grpFill/>
              <a:ln w="15875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320701" y="2146672"/>
              <a:ext cx="702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60°</a:t>
              </a:r>
              <a:endParaRPr lang="en-IE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066531" y="218400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63·65</a:t>
            </a:r>
            <a:r>
              <a:rPr lang="en-IE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IE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66531" y="267930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1910 cm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299849" y="180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Follow on work</a:t>
            </a:r>
            <a:endParaRPr lang="en-IE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127721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 sides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88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9" grpId="0"/>
      <p:bldP spid="4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66530" y="1684238"/>
            <a:ext cx="3105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IE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0·5(6·86)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sin45°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352" y="16856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4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20" name="GD_TEText Box 164" hidden="1"/>
          <p:cNvSpPr txBox="1"/>
          <p:nvPr/>
        </p:nvSpPr>
        <p:spPr>
          <a:xfrm>
            <a:off x="3615909" y="5863934"/>
            <a:ext cx="10273" cy="10271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accent6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1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Options,Nom:LeCadre,Fond:faux,Cadre:faux,xmin:56.69291,ymin:56.69291,xmax:481.8898,ymax:361.4173,MainLevee:faux,GrilleAimantee:faux,AfficheGrille:faux,echelleFigure:1,lGrille:1,hGrille:1|MultiPage1:0,TextBox16:#cen(polyA),OptionButton12:vrai,Label59:212.5984:152.3622,,Label122:,Image1.BackColor:0,Image1.ControlTipText:Solid 0.75 pt,CheckBox5:faux,Image5.BackColor:16777215,TextBox66:50,OptionButton39:vrai,OptionButton40:faux,OptionButton49:faux,OptionButton50:faux,TextBox74:,CheckBox7:faux,CheckBox8:faux,Label60:-10:-10,Label62:,Label63:,Label68:0;0,Label87:0|MultiPage1:0,TextBox16:A,OptionButton38:vrai,TextBox70:3.919689,TextBox69:#cen(polyA),TextBox71:0,TextBox72:free,Label58:° with,Label76:0,,Label122:,Image1.BackColor:0,Image1.ControlTipText:Solid 0.75 pt,CheckBox5:faux,Image5.BackColor:16777215,TextBox66:50,OptionButton39:vrai,OptionButton40:faux,OptionButton49:faux,OptionButton50:faux,TextBox74:,CheckBox7:faux,CheckBox8:faux,Label60:10:3.433291E-07,Label62:,Label63:,Label68:,Label87:9.790027:15.125|MultiPage1:1,TextBox1:[#cen(polyA)A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B,OptionButton38:vrai,TextBox70:3.919689,TextBox69:#cen(polyA),TextBox71:45,TextBox72:(#cen(polyA)A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-7.071069,Label62:,Label63:,Label68:,Label87:8.91004:15.125|MultiPage1:1,TextBox1:[#cen(polyA)B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C,OptionButton38:vrai,TextBox70:3.919689,TextBox69:#cen(polyA),TextBox71:45,TextBox72:(#cen(polyA)B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-3.433289E-07:-10,Label62:,Label63:,Label68:,Label87:8.91004:15.125|MultiPage1:1,TextBox1:[#cen(polyA)C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D,OptionButton38:vrai,TextBox70:3.919689,TextBox69:#cen(polyA),TextBox71:45,TextBox72:(#cen(polyA)C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-7.071068,Label62:,Label63:,Label68:,Label87:9.790027:15.125|MultiPage1:1,TextBox1:[#cen(polyA)D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E,OptionButton38:vrai,TextBox70:3.919689,TextBox69:#cen(polyA),TextBox71:45,TextBox72:(#cen(polyA)D),Label58:° with,Label76:0,,Label122:,Image1.BackColor:0,Image1.ControlTipText:Solid 0.75 pt,CheckBox5:faux,Image5.BackColor:16777215,TextBox66:50,OptionButton39:vrai,OptionButton40:faux,OptionButton49:faux,OptionButton50:faux,TextBox74:,CheckBox7:faux,CheckBox8:faux,Label60:-10:3.43329E-07,Label62:,Label63:,Label68:,Label87:8.030054:15.125|MultiPage1:1,TextBox1:[#cen(polyA)E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F,OptionButton38:vrai,TextBox70:3.919689,TextBox69:#cen(polyA),TextBox71:45,TextBox72:(#cen(polyA)E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7.071067,Label62:,Label63:,Label68:,Label87:7.15:15.125|MultiPage1:1,TextBox1:[#cen(polyA)F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86.35:15.125|MultiPage1:0,TextBox16:G,OptionButton38:vrai,TextBox70:3.919689,TextBox69:#cen(polyA),TextBox71:45,TextBox72:(#cen(polyA)F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-3.433291E-07:10,Label62:,Label63:,Label68:,Label87:9.790027:15.125|MultiPage1:1,TextBox1:[#cen(polyA)G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H,OptionButton38:vrai,TextBox70:3.919689,TextBox69:#cen(polyA),TextBox71:45,TextBox72:(#cen(polyA)G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7.071068,Label62:,Label63:,Label68:,Label87:9.790027:15.125|MultiPage1:1,TextBox1:[#cen(polyA)H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2,TextBox54:polyABCDEFGH,TextBox55:ABCDEFGH,OptionButton31:vrai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pt,CheckBox5:faux,Image5.BackColor:16777215,TextBox66:50,OptionButton39:vrai,OptionButton40:faux,OptionButton49:faux,OptionButton50:faux,TextBox74:,CheckBox7:vrai,CheckBox8:faux,Label60:-10:-10,Label62:,Label63:,Label68:,Label87:97.01994:15.125|</a:t>
            </a:r>
            <a:endParaRPr lang="en-IE" sz="1100">
              <a:effectLst/>
              <a:ea typeface="Times New Roman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66531" y="218400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66·55</a:t>
            </a:r>
            <a:r>
              <a:rPr lang="en-IE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IE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66531" y="267930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1997 cm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01909" y="1528217"/>
            <a:ext cx="3874147" cy="2821352"/>
            <a:chOff x="1201909" y="3455291"/>
            <a:chExt cx="3874147" cy="2821352"/>
          </a:xfrm>
        </p:grpSpPr>
        <p:sp>
          <p:nvSpPr>
            <p:cNvPr id="29" name="GD_PO$Text Box 162$Freeform 163"/>
            <p:cNvSpPr/>
            <p:nvPr/>
          </p:nvSpPr>
          <p:spPr>
            <a:xfrm>
              <a:off x="1212182" y="3455291"/>
              <a:ext cx="2821904" cy="2821352"/>
            </a:xfrm>
            <a:custGeom>
              <a:avLst/>
              <a:gdLst/>
              <a:ahLst/>
              <a:cxnLst/>
              <a:rect l="0" t="0" r="0" b="0"/>
              <a:pathLst>
                <a:path w="2822178" h="2822177">
                  <a:moveTo>
                    <a:pt x="2822177" y="1411088"/>
                  </a:moveTo>
                  <a:lnTo>
                    <a:pt x="2408878" y="413298"/>
                  </a:lnTo>
                  <a:lnTo>
                    <a:pt x="1411088" y="0"/>
                  </a:lnTo>
                  <a:lnTo>
                    <a:pt x="413299" y="413298"/>
                  </a:lnTo>
                  <a:lnTo>
                    <a:pt x="0" y="1411088"/>
                  </a:lnTo>
                  <a:lnTo>
                    <a:pt x="413299" y="2408877"/>
                  </a:lnTo>
                  <a:lnTo>
                    <a:pt x="1411088" y="2822176"/>
                  </a:lnTo>
                  <a:lnTo>
                    <a:pt x="2408878" y="2408877"/>
                  </a:lnTo>
                  <a:close/>
                </a:path>
              </a:pathLst>
            </a:custGeom>
            <a:solidFill>
              <a:schemeClr val="accent1"/>
            </a:solidFill>
            <a:ln w="15875" cap="flat" cmpd="sng" algn="ctr">
              <a:solidFill>
                <a:schemeClr val="accent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1" name="GD_DR$Text Box 104$Freeform 102"/>
            <p:cNvSpPr/>
            <p:nvPr/>
          </p:nvSpPr>
          <p:spPr>
            <a:xfrm>
              <a:off x="2619604" y="4862440"/>
              <a:ext cx="1410953" cy="1"/>
            </a:xfrm>
            <a:custGeom>
              <a:avLst/>
              <a:gdLst/>
              <a:ahLst/>
              <a:cxnLst/>
              <a:rect l="0" t="0" r="0" b="0"/>
              <a:pathLst>
                <a:path w="1411090" h="1">
                  <a:moveTo>
                    <a:pt x="0" y="0"/>
                  </a:moveTo>
                  <a:lnTo>
                    <a:pt x="1411089" y="0"/>
                  </a:lnTo>
                </a:path>
              </a:pathLst>
            </a:custGeom>
            <a:solidFill>
              <a:schemeClr val="accent1"/>
            </a:solidFill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2" name="GD_DR$Text Box 112$Freeform 110"/>
            <p:cNvSpPr/>
            <p:nvPr/>
          </p:nvSpPr>
          <p:spPr>
            <a:xfrm>
              <a:off x="2619604" y="3866137"/>
              <a:ext cx="997694" cy="997499"/>
            </a:xfrm>
            <a:custGeom>
              <a:avLst/>
              <a:gdLst/>
              <a:ahLst/>
              <a:cxnLst/>
              <a:rect l="0" t="0" r="0" b="0"/>
              <a:pathLst>
                <a:path w="997791" h="997791">
                  <a:moveTo>
                    <a:pt x="0" y="997790"/>
                  </a:moveTo>
                  <a:lnTo>
                    <a:pt x="997790" y="0"/>
                  </a:lnTo>
                </a:path>
              </a:pathLst>
            </a:custGeom>
            <a:solidFill>
              <a:schemeClr val="accent1"/>
            </a:solidFill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3" name="GD_DR$Text Box 120$Freeform 118"/>
            <p:cNvSpPr/>
            <p:nvPr/>
          </p:nvSpPr>
          <p:spPr>
            <a:xfrm>
              <a:off x="2619604" y="3455291"/>
              <a:ext cx="1" cy="1410676"/>
            </a:xfrm>
            <a:custGeom>
              <a:avLst/>
              <a:gdLst/>
              <a:ahLst/>
              <a:cxnLst/>
              <a:rect l="0" t="0" r="0" b="0"/>
              <a:pathLst>
                <a:path w="1" h="1411089">
                  <a:moveTo>
                    <a:pt x="0" y="1411088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4" name="GD_DR$Text Box 128$Freeform 126"/>
            <p:cNvSpPr/>
            <p:nvPr/>
          </p:nvSpPr>
          <p:spPr>
            <a:xfrm>
              <a:off x="1623108" y="3866137"/>
              <a:ext cx="997693" cy="997499"/>
            </a:xfrm>
            <a:custGeom>
              <a:avLst/>
              <a:gdLst/>
              <a:ahLst/>
              <a:cxnLst/>
              <a:rect l="0" t="0" r="0" b="0"/>
              <a:pathLst>
                <a:path w="997790" h="997791">
                  <a:moveTo>
                    <a:pt x="997789" y="997790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5" name="GD_DR$Text Box 136$Freeform 134"/>
            <p:cNvSpPr/>
            <p:nvPr/>
          </p:nvSpPr>
          <p:spPr>
            <a:xfrm>
              <a:off x="1201909" y="4862440"/>
              <a:ext cx="1410952" cy="1"/>
            </a:xfrm>
            <a:custGeom>
              <a:avLst/>
              <a:gdLst/>
              <a:ahLst/>
              <a:cxnLst/>
              <a:rect l="0" t="0" r="0" b="0"/>
              <a:pathLst>
                <a:path w="1411089" h="1">
                  <a:moveTo>
                    <a:pt x="1411088" y="0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6" name="GD_DR$Text Box 144$Freeform 142"/>
            <p:cNvSpPr/>
            <p:nvPr/>
          </p:nvSpPr>
          <p:spPr>
            <a:xfrm>
              <a:off x="1623108" y="4862440"/>
              <a:ext cx="997693" cy="997498"/>
            </a:xfrm>
            <a:custGeom>
              <a:avLst/>
              <a:gdLst/>
              <a:ahLst/>
              <a:cxnLst/>
              <a:rect l="0" t="0" r="0" b="0"/>
              <a:pathLst>
                <a:path w="997790" h="997790">
                  <a:moveTo>
                    <a:pt x="997789" y="0"/>
                  </a:moveTo>
                  <a:lnTo>
                    <a:pt x="0" y="997789"/>
                  </a:lnTo>
                </a:path>
              </a:pathLst>
            </a:custGeom>
            <a:solidFill>
              <a:schemeClr val="accent1"/>
            </a:solidFill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7" name="GD_DR$Text Box 152$Freeform 150"/>
            <p:cNvSpPr/>
            <p:nvPr/>
          </p:nvSpPr>
          <p:spPr>
            <a:xfrm>
              <a:off x="2619604" y="4862440"/>
              <a:ext cx="1" cy="1410676"/>
            </a:xfrm>
            <a:custGeom>
              <a:avLst/>
              <a:gdLst/>
              <a:ahLst/>
              <a:cxnLst/>
              <a:rect l="0" t="0" r="0" b="0"/>
              <a:pathLst>
                <a:path w="1" h="1411089">
                  <a:moveTo>
                    <a:pt x="0" y="0"/>
                  </a:moveTo>
                  <a:lnTo>
                    <a:pt x="0" y="1411088"/>
                  </a:lnTo>
                </a:path>
              </a:pathLst>
            </a:custGeom>
            <a:solidFill>
              <a:schemeClr val="accent1"/>
            </a:solidFill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8" name="GD_DR$Text Box 160$Freeform 158"/>
            <p:cNvSpPr/>
            <p:nvPr/>
          </p:nvSpPr>
          <p:spPr>
            <a:xfrm>
              <a:off x="2619604" y="4862440"/>
              <a:ext cx="997694" cy="997498"/>
            </a:xfrm>
            <a:custGeom>
              <a:avLst/>
              <a:gdLst/>
              <a:ahLst/>
              <a:cxnLst/>
              <a:rect l="0" t="0" r="0" b="0"/>
              <a:pathLst>
                <a:path w="997791" h="997790">
                  <a:moveTo>
                    <a:pt x="0" y="0"/>
                  </a:moveTo>
                  <a:lnTo>
                    <a:pt x="997790" y="997789"/>
                  </a:lnTo>
                </a:path>
              </a:pathLst>
            </a:custGeom>
            <a:solidFill>
              <a:schemeClr val="accent1"/>
            </a:solidFill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9912" y="5130356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5·25 </a:t>
              </a:r>
              <a:r>
                <a:rPr lang="en-IE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cm</a:t>
              </a:r>
              <a:endParaRPr lang="en-IE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00138" y="4768356"/>
              <a:ext cx="702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45°</a:t>
              </a:r>
              <a:endParaRPr lang="en-IE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299849" y="180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Follow on work</a:t>
            </a:r>
            <a:endParaRPr lang="en-IE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127721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 sides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55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9" grpId="0"/>
      <p:bldP spid="40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D_TEText Box 164" hidden="1"/>
          <p:cNvSpPr txBox="1"/>
          <p:nvPr/>
        </p:nvSpPr>
        <p:spPr>
          <a:xfrm>
            <a:off x="3615909" y="5863934"/>
            <a:ext cx="10273" cy="10271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accent6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1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Options,Nom:LeCadre,Fond:faux,Cadre:faux,xmin:56.69291,ymin:56.69291,xmax:481.8898,ymax:361.4173,MainLevee:faux,GrilleAimantee:faux,AfficheGrille:faux,echelleFigure:1,lGrille:1,hGrille:1|MultiPage1:0,TextBox16:#cen(polyA),OptionButton12:vrai,Label59:212.5984:152.3622,,Label122:,Image1.BackColor:0,Image1.ControlTipText:Solid 0.75 pt,CheckBox5:faux,Image5.BackColor:16777215,TextBox66:50,OptionButton39:vrai,OptionButton40:faux,OptionButton49:faux,OptionButton50:faux,TextBox74:,CheckBox7:faux,CheckBox8:faux,Label60:-10:-10,Label62:,Label63:,Label68:0;0,Label87:0|MultiPage1:0,TextBox16:A,OptionButton38:vrai,TextBox70:3.919689,TextBox69:#cen(polyA),TextBox71:0,TextBox72:free,Label58:° with,Label76:0,,Label122:,Image1.BackColor:0,Image1.ControlTipText:Solid 0.75 pt,CheckBox5:faux,Image5.BackColor:16777215,TextBox66:50,OptionButton39:vrai,OptionButton40:faux,OptionButton49:faux,OptionButton50:faux,TextBox74:,CheckBox7:faux,CheckBox8:faux,Label60:10:3.433291E-07,Label62:,Label63:,Label68:,Label87:9.790027:15.125|MultiPage1:1,TextBox1:[#cen(polyA)A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B,OptionButton38:vrai,TextBox70:3.919689,TextBox69:#cen(polyA),TextBox71:45,TextBox72:(#cen(polyA)A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-7.071069,Label62:,Label63:,Label68:,Label87:8.91004:15.125|MultiPage1:1,TextBox1:[#cen(polyA)B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C,OptionButton38:vrai,TextBox70:3.919689,TextBox69:#cen(polyA),TextBox71:45,TextBox72:(#cen(polyA)B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-3.433289E-07:-10,Label62:,Label63:,Label68:,Label87:8.91004:15.125|MultiPage1:1,TextBox1:[#cen(polyA)C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D,OptionButton38:vrai,TextBox70:3.919689,TextBox69:#cen(polyA),TextBox71:45,TextBox72:(#cen(polyA)C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-7.071068,Label62:,Label63:,Label68:,Label87:9.790027:15.125|MultiPage1:1,TextBox1:[#cen(polyA)D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E,OptionButton38:vrai,TextBox70:3.919689,TextBox69:#cen(polyA),TextBox71:45,TextBox72:(#cen(polyA)D),Label58:° with,Label76:0,,Label122:,Image1.BackColor:0,Image1.ControlTipText:Solid 0.75 pt,CheckBox5:faux,Image5.BackColor:16777215,TextBox66:50,OptionButton39:vrai,OptionButton40:faux,OptionButton49:faux,OptionButton50:faux,TextBox74:,CheckBox7:faux,CheckBox8:faux,Label60:-10:3.43329E-07,Label62:,Label63:,Label68:,Label87:8.030054:15.125|MultiPage1:1,TextBox1:[#cen(polyA)E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F,OptionButton38:vrai,TextBox70:3.919689,TextBox69:#cen(polyA),TextBox71:45,TextBox72:(#cen(polyA)E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7.071067,Label62:,Label63:,Label68:,Label87:7.15:15.125|MultiPage1:1,TextBox1:[#cen(polyA)F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86.35:15.125|MultiPage1:0,TextBox16:G,OptionButton38:vrai,TextBox70:3.919689,TextBox69:#cen(polyA),TextBox71:45,TextBox72:(#cen(polyA)F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-3.433291E-07:10,Label62:,Label63:,Label68:,Label87:9.790027:15.125|MultiPage1:1,TextBox1:[#cen(polyA)G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H,OptionButton38:vrai,TextBox70:3.919689,TextBox69:#cen(polyA),TextBox71:45,TextBox72:(#cen(polyA)G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7.071068,Label62:,Label63:,Label68:,Label87:9.790027:15.125|MultiPage1:1,TextBox1:[#cen(polyA)H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2,TextBox54:polyABCDEFGH,TextBox55:ABCDEFGH,OptionButton31:vrai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pt,CheckBox5:faux,Image5.BackColor:16777215,TextBox66:50,OptionButton39:vrai,OptionButton40:faux,OptionButton49:faux,OptionButton50:faux,TextBox74:,CheckBox7:vrai,CheckBox8:faux,Label60:-10:-10,Label62:,Label63:,Label68:,Label87:97.01994:15.125|</a:t>
            </a:r>
            <a:endParaRPr lang="en-IE" sz="1100">
              <a:effectLst/>
              <a:ea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91297" y="392248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4·2 cm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299849" y="180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Follow on work</a:t>
            </a:r>
            <a:endParaRPr lang="en-IE" dirty="0"/>
          </a:p>
        </p:txBody>
      </p:sp>
      <p:sp>
        <p:nvSpPr>
          <p:cNvPr id="65" name="TextBox 64"/>
          <p:cNvSpPr txBox="1"/>
          <p:nvPr/>
        </p:nvSpPr>
        <p:spPr>
          <a:xfrm>
            <a:off x="395536" y="127721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 sides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57006" y="1684238"/>
            <a:ext cx="340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IE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0·5(6·8)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sin36°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48711" y="16856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5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57006" y="21935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67·86 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30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57006" y="267930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2036 cm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1187451" y="1628709"/>
            <a:ext cx="2851853" cy="2712012"/>
            <a:chOff x="0" y="0"/>
            <a:chExt cx="3494954" cy="3323901"/>
          </a:xfrm>
          <a:solidFill>
            <a:srgbClr val="4E67C8"/>
          </a:solidFill>
        </p:grpSpPr>
        <p:sp>
          <p:nvSpPr>
            <p:cNvPr id="83" name="GD_PO$Text Box 304$Freeform 305"/>
            <p:cNvSpPr/>
            <p:nvPr/>
          </p:nvSpPr>
          <p:spPr>
            <a:xfrm>
              <a:off x="0" y="0"/>
              <a:ext cx="3494954" cy="3323901"/>
            </a:xfrm>
            <a:custGeom>
              <a:avLst/>
              <a:gdLst/>
              <a:ahLst/>
              <a:cxnLst/>
              <a:rect l="0" t="0" r="0" b="0"/>
              <a:pathLst>
                <a:path w="3494954" h="3323901">
                  <a:moveTo>
                    <a:pt x="3494953" y="1661950"/>
                  </a:moveTo>
                  <a:lnTo>
                    <a:pt x="3161215" y="634808"/>
                  </a:lnTo>
                  <a:lnTo>
                    <a:pt x="2287476" y="0"/>
                  </a:lnTo>
                  <a:lnTo>
                    <a:pt x="1207475" y="1"/>
                  </a:lnTo>
                  <a:lnTo>
                    <a:pt x="333737" y="634809"/>
                  </a:lnTo>
                  <a:lnTo>
                    <a:pt x="0" y="1661951"/>
                  </a:lnTo>
                  <a:lnTo>
                    <a:pt x="333739" y="2689092"/>
                  </a:lnTo>
                  <a:lnTo>
                    <a:pt x="1207478" y="3323900"/>
                  </a:lnTo>
                  <a:lnTo>
                    <a:pt x="2287478" y="3323899"/>
                  </a:lnTo>
                  <a:lnTo>
                    <a:pt x="3161215" y="2689090"/>
                  </a:lnTo>
                  <a:close/>
                </a:path>
              </a:pathLst>
            </a:custGeom>
            <a:grpFill/>
            <a:ln w="15875" cap="flat" cmpd="sng" algn="ctr">
              <a:solidFill>
                <a:schemeClr val="accent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2" name="GD_TEText Box 306" hidden="1"/>
            <p:cNvSpPr txBox="1"/>
            <p:nvPr/>
          </p:nvSpPr>
          <p:spPr>
            <a:xfrm>
              <a:off x="3158932" y="2685137"/>
              <a:ext cx="10274" cy="10274"/>
            </a:xfrm>
            <a:prstGeom prst="ellipse">
              <a:avLst/>
            </a:prstGeom>
            <a:grpFill/>
            <a:ln w="15875">
              <a:solidFill>
                <a:schemeClr val="accent6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>
                  <a:solidFill>
                    <a:srgbClr val="FFFFFF"/>
                  </a:solidFill>
                  <a:effectLst/>
                  <a:latin typeface="Times New Roman"/>
                  <a:ea typeface="Times New Roman"/>
                </a:rPr>
                <a:t>Options,Nom:LeCadre,Fond:faux,Cadre:faux,xmin:56.69291,ymin:56.69291,xmax:481.8898,ymax:361.4173,MainLevee:faux,GrilleAimantee:faux,AfficheGrille:faux,echelleFigure:1,lGrille:1,hGrille:1|MultiPage1:0,TextBox16:#cen(polyA),OptionButton12:vrai,Label59:212.5984:152.3622,,Label122:,Image1.BackColor:0,Image1.ControlTipText:Solid 0.75 pt,CheckBox5:faux,Image5.BackColor:16777215,TextBox66:50,OptionButton39:vrai,OptionButton40:faux,OptionButton49:faux,OptionButton50:faux,TextBox74:,CheckBox7:faux,CheckBox8:faux,Label60:-10:-10,Label62:,Label63:,Label68:0;0,Label87:0|MultiPage1:0,TextBox16:A,OptionButton38:vrai,TextBox70:4.854102,TextBox69:#cen(polyA),TextBox71:0,TextBox72:free,Label58:° with,Label76:0,,Label122:,Image1.BackColor:0,Image1.ControlTipText:Solid 0.75 pt,CheckBox5:faux,Image5.BackColor:16777215,TextBox66:50,OptionButton39:vrai,OptionButton40:faux,OptionButton49:faux,OptionButton50:faux,TextBox74:,CheckBox7:faux,CheckBox8:faux,Label60:10:1.663425E-06,Label62:,Label63:,Label68:,Label87:9.790027:15.125|MultiPage1:1,TextBox1:[#cen(polyA)A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B,OptionButton38:vrai,TextBox70:4.854102,TextBox69:#cen(polyA),TextBox71:36,TextBox72:(#cen(polyA)A),Label58:° with,Label76:0,,Label122:,Image1.BackColor:0,Image1.ControlTipText:Solid 0.75 pt,CheckBox5:faux,Image5.BackColor:16777215,TextBox66:50,OptionButton39:vrai,OptionButton40:faux,OptionButton49:faux,OptionButton50:faux,TextBox74:,CheckBox7:faux,CheckBox8:faux,Label60:8.090168:-5.877855,Label62:,Label63:,Label68:,Label87:8.91004:15.125|MultiPage1:1,TextBox1:[#cen(polyA)B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C,OptionButton38:vrai,TextBox70:4.854102,TextBox69:#cen(polyA),TextBox71:36,TextBox72:(#cen(polyA)B),Label58:° with,Label76:0,,Label122:,Image1.BackColor:0,Image1.ControlTipText:Solid 0.75 pt,CheckBox5:faux,Image5.BackColor:16777215,TextBox66:50,OptionButton39:vrai,OptionButton40:faux,OptionButton49:faux,OptionButton50:faux,TextBox74:,CheckBox7:faux,CheckBox8:faux,Label60:3.090163:-9.510568,Label62:,Label63:,Label68:,Label87:8.91004:15.125|MultiPage1:1,TextBox1:[#cen(polyA)C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D,OptionButton38:vrai,TextBox70:4.854102,TextBox69:#cen(polyA),TextBox71:36,TextBox72:(#cen(polyA)C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-3.090173:-9.510564,Label62:,Label63:,Label68:,Label87:9.790027:15.125|MultiPage1:1,TextBox1:[#cen(polyA)D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E,OptionButton38:vrai,TextBox70:4.854102,TextBox69:#cen(polyA),TextBox71:36,TextBox72:(#cen(polyA)D),Label58:° with,Label76:0,,Label122:,Image1.BackColor:0,Image1.ControlTipText:Solid 0.75 pt,CheckBox5:faux,Image5.BackColor:16777215,TextBox66:50,OptionButton39:vrai,OptionButton40:faux,OptionButton49:faux,OptionButton50:faux,TextBox74:,CheckBox7:faux,CheckBox8:faux,Label60:-8.090176:-5.877845,Label62:,Label63:,Label68:,Label87:8.030054:15.125|MultiPage1:1,TextBox1:[#cen(polyA)E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F,OptionButton38:vrai,TextBox70:4.854102,TextBox69:#cen(polyA),TextBox71:36,TextBox72:(#cen(polyA)E),Label58:° with,Label76:0,,Label122:,Image1.BackColor:0,Image1.ControlTipText:Solid 0.75 pt,CheckBox5:faux,Image5.BackColor:16777215,TextBox66:50,OptionButton39:vrai,OptionButton40:faux,OptionButton49:faux,OptionButton50:faux,TextBox74:,CheckBox7:faux,CheckBox8:faux,Label60:-10:1.303292E-05,Label62:,Label63:,Label68:,Label87:7.15:15.125|MultiPage1:1,TextBox1:[#cen(polyA)F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86.35:15.125|MultiPage1:0,TextBox16:G,OptionButton38:vrai,TextBox70:4.854102,TextBox69:#cen(polyA),TextBox71:36,TextBox72:(#cen(polyA)F),Label58:° with,Label76:0,,Label122:,Image1.BackColor:0,Image1.ControlTipText:Solid 0.75 pt,CheckBox5:faux,Image5.BackColor:16777215,TextBox66:50,OptionButton39:vrai,OptionButton40:faux,OptionButton49:faux,OptionButton50:faux,TextBox74:,CheckBox7:faux,CheckBox8:faux,Label60:-8.090167:5.877857,Label62:,Label63:,Label68:,Label87:9.790027:15.125|MultiPage1:1,TextBox1:[#cen(polyA)G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H,OptionButton38:vrai,TextBox70:4.854102,TextBox69:#cen(polyA),TextBox71:36,TextBox72:(#cen(polyA)G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-3.090165:9.510567,Label62:,Label63:,Label68:,Label87:9.790027:15.125|MultiPage1:1,TextBox1:[#cen(polyA)H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I,OptionButton38:vrai,TextBox70:4.854102,TextBox69:#cen(polyA),TextBox71:36,TextBox72:(#cen(polyA)H),Label58:° with,Label76:0,,Label122:,Image1.BackColor:0,Image1.ControlTipText:Solid 0.75 pt,CheckBox5:faux,Image5.BackColor:16777215,TextBox66:50,OptionButton39:vrai,OptionButton40:faux,OptionButton49:faux,OptionButton50:faux,TextBox74:,CheckBox7:faux,CheckBox8:faux,Label60:3.090178:9.510563,Label62:,Label63:,Label68:,Label87:4.454987:15.125|MultiPage1:1,TextBox1:[#cen(polyA)I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83.65492:15.125|MultiPage1:0,TextBox16:J,OptionButton38:vrai,TextBox70:4.854102,TextBox69:#cen(polyA),TextBox71:36,TextBox72:(#cen(polyA)I),Label58:° with,Label76:0,,Label122:,Image1.BackColor:0,Image1.ControlTipText:Solid 0.75 pt,CheckBox5:faux,Image5.BackColor:16777215,TextBox66:50,OptionButton39:vrai,OptionButton40:faux,OptionButton49:faux,OptionButton50:faux,TextBox74:,CheckBox7:faux,CheckBox8:faux,Label60:8.090172:5.87785,Label62:,Label63:,Label68:,Label87:5.334973:15.125|MultiPage1:1,TextBox1:[#cen(polyA)J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84.53497:15.125|MultiPage1:2,TextBox54:polyABCDEFGHIJ,TextBox55:ABCDEFGHIJ,OptionButton31:vrai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pt,CheckBox5:faux,Image5.BackColor:16777215,TextBox66:50,OptionButton39:vrai,OptionButton40:faux,OptionButton49:faux,OptionButton50:faux,TextBox74:,CheckBox7:vrai,CheckBox8:faux,Label60:-10:-10,Label62:,Label63:,Label68:,Label87:106.81:15.125|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3" name="GD_DR$Text Box 230$Freeform 228"/>
            <p:cNvSpPr/>
            <p:nvPr/>
          </p:nvSpPr>
          <p:spPr>
            <a:xfrm>
              <a:off x="1746606" y="1654140"/>
              <a:ext cx="1747478" cy="1"/>
            </a:xfrm>
            <a:custGeom>
              <a:avLst/>
              <a:gdLst/>
              <a:ahLst/>
              <a:cxnLst/>
              <a:rect l="0" t="0" r="0" b="0"/>
              <a:pathLst>
                <a:path w="1747478" h="1">
                  <a:moveTo>
                    <a:pt x="0" y="0"/>
                  </a:moveTo>
                  <a:lnTo>
                    <a:pt x="1747477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4" name="GD_DR$Text Box 238$Freeform 236"/>
            <p:cNvSpPr/>
            <p:nvPr/>
          </p:nvSpPr>
          <p:spPr>
            <a:xfrm>
              <a:off x="1746606" y="626724"/>
              <a:ext cx="1413740" cy="1027143"/>
            </a:xfrm>
            <a:custGeom>
              <a:avLst/>
              <a:gdLst/>
              <a:ahLst/>
              <a:cxnLst/>
              <a:rect l="0" t="0" r="0" b="0"/>
              <a:pathLst>
                <a:path w="1413740" h="1027143">
                  <a:moveTo>
                    <a:pt x="0" y="1027142"/>
                  </a:moveTo>
                  <a:lnTo>
                    <a:pt x="1413739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5" name="GD_DR$Text Box 246$Freeform 244"/>
            <p:cNvSpPr/>
            <p:nvPr/>
          </p:nvSpPr>
          <p:spPr>
            <a:xfrm>
              <a:off x="1746606" y="0"/>
              <a:ext cx="540001" cy="1661951"/>
            </a:xfrm>
            <a:custGeom>
              <a:avLst/>
              <a:gdLst/>
              <a:ahLst/>
              <a:cxnLst/>
              <a:rect l="0" t="0" r="0" b="0"/>
              <a:pathLst>
                <a:path w="540001" h="1661951">
                  <a:moveTo>
                    <a:pt x="0" y="1661950"/>
                  </a:moveTo>
                  <a:lnTo>
                    <a:pt x="540000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GD_DR$Text Box 254$Freeform 252"/>
            <p:cNvSpPr/>
            <p:nvPr/>
          </p:nvSpPr>
          <p:spPr>
            <a:xfrm>
              <a:off x="1202076" y="0"/>
              <a:ext cx="540002" cy="1661950"/>
            </a:xfrm>
            <a:custGeom>
              <a:avLst/>
              <a:gdLst/>
              <a:ahLst/>
              <a:cxnLst/>
              <a:rect l="0" t="0" r="0" b="0"/>
              <a:pathLst>
                <a:path w="540002" h="1661950">
                  <a:moveTo>
                    <a:pt x="540001" y="1661949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7" name="GD_DR$Text Box 262$Freeform 260"/>
            <p:cNvSpPr/>
            <p:nvPr/>
          </p:nvSpPr>
          <p:spPr>
            <a:xfrm>
              <a:off x="328773" y="626724"/>
              <a:ext cx="1413740" cy="1027142"/>
            </a:xfrm>
            <a:custGeom>
              <a:avLst/>
              <a:gdLst/>
              <a:ahLst/>
              <a:cxnLst/>
              <a:rect l="0" t="0" r="0" b="0"/>
              <a:pathLst>
                <a:path w="1413740" h="1027142">
                  <a:moveTo>
                    <a:pt x="1413739" y="1027141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8" name="GD_DR$Text Box 270$Freeform 268"/>
            <p:cNvSpPr/>
            <p:nvPr/>
          </p:nvSpPr>
          <p:spPr>
            <a:xfrm>
              <a:off x="0" y="1654140"/>
              <a:ext cx="1747477" cy="2"/>
            </a:xfrm>
            <a:custGeom>
              <a:avLst/>
              <a:gdLst/>
              <a:ahLst/>
              <a:cxnLst/>
              <a:rect l="0" t="0" r="0" b="0"/>
              <a:pathLst>
                <a:path w="1747477" h="2">
                  <a:moveTo>
                    <a:pt x="1747476" y="0"/>
                  </a:moveTo>
                  <a:lnTo>
                    <a:pt x="0" y="1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9" name="GD_DR$Text Box 278$Freeform 276"/>
            <p:cNvSpPr/>
            <p:nvPr/>
          </p:nvSpPr>
          <p:spPr>
            <a:xfrm>
              <a:off x="328773" y="1654140"/>
              <a:ext cx="1413738" cy="1027143"/>
            </a:xfrm>
            <a:custGeom>
              <a:avLst/>
              <a:gdLst/>
              <a:ahLst/>
              <a:cxnLst/>
              <a:rect l="0" t="0" r="0" b="0"/>
              <a:pathLst>
                <a:path w="1413738" h="1027143">
                  <a:moveTo>
                    <a:pt x="1413737" y="0"/>
                  </a:moveTo>
                  <a:lnTo>
                    <a:pt x="0" y="1027142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0" name="GD_DR$Text Box 286$Freeform 284"/>
            <p:cNvSpPr/>
            <p:nvPr/>
          </p:nvSpPr>
          <p:spPr>
            <a:xfrm>
              <a:off x="1202076" y="1654140"/>
              <a:ext cx="539999" cy="1661951"/>
            </a:xfrm>
            <a:custGeom>
              <a:avLst/>
              <a:gdLst/>
              <a:ahLst/>
              <a:cxnLst/>
              <a:rect l="0" t="0" r="0" b="0"/>
              <a:pathLst>
                <a:path w="539999" h="1661951">
                  <a:moveTo>
                    <a:pt x="539998" y="0"/>
                  </a:moveTo>
                  <a:lnTo>
                    <a:pt x="0" y="166195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1" name="GD_DR$Text Box 294$Freeform 292"/>
            <p:cNvSpPr/>
            <p:nvPr/>
          </p:nvSpPr>
          <p:spPr>
            <a:xfrm>
              <a:off x="1746606" y="1654140"/>
              <a:ext cx="540003" cy="1661950"/>
            </a:xfrm>
            <a:custGeom>
              <a:avLst/>
              <a:gdLst/>
              <a:ahLst/>
              <a:cxnLst/>
              <a:rect l="0" t="0" r="0" b="0"/>
              <a:pathLst>
                <a:path w="540003" h="1661950">
                  <a:moveTo>
                    <a:pt x="0" y="0"/>
                  </a:moveTo>
                  <a:lnTo>
                    <a:pt x="540002" y="1661949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2" name="GD_DR$Text Box 302$Freeform 300"/>
            <p:cNvSpPr/>
            <p:nvPr/>
          </p:nvSpPr>
          <p:spPr>
            <a:xfrm>
              <a:off x="1746606" y="1654140"/>
              <a:ext cx="1413740" cy="1027141"/>
            </a:xfrm>
            <a:custGeom>
              <a:avLst/>
              <a:gdLst/>
              <a:ahLst/>
              <a:cxnLst/>
              <a:rect l="0" t="0" r="0" b="0"/>
              <a:pathLst>
                <a:path w="1413740" h="1027141">
                  <a:moveTo>
                    <a:pt x="0" y="0"/>
                  </a:moveTo>
                  <a:lnTo>
                    <a:pt x="1413739" y="102714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96183" y="3370808"/>
            <a:ext cx="70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36°</a:t>
            </a:r>
            <a:endParaRPr lang="en-I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79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69" grpId="0"/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D_TEText Box 164" hidden="1"/>
          <p:cNvSpPr txBox="1"/>
          <p:nvPr/>
        </p:nvSpPr>
        <p:spPr>
          <a:xfrm>
            <a:off x="3615909" y="5863934"/>
            <a:ext cx="10273" cy="10271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accent6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1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Options,Nom:LeCadre,Fond:faux,Cadre:faux,xmin:56.69291,ymin:56.69291,xmax:481.8898,ymax:361.4173,MainLevee:faux,GrilleAimantee:faux,AfficheGrille:faux,echelleFigure:1,lGrille:1,hGrille:1|MultiPage1:0,TextBox16:#cen(polyA),OptionButton12:vrai,Label59:212.5984:152.3622,,Label122:,Image1.BackColor:0,Image1.ControlTipText:Solid 0.75 pt,CheckBox5:faux,Image5.BackColor:16777215,TextBox66:50,OptionButton39:vrai,OptionButton40:faux,OptionButton49:faux,OptionButton50:faux,TextBox74:,CheckBox7:faux,CheckBox8:faux,Label60:-10:-10,Label62:,Label63:,Label68:0;0,Label87:0|MultiPage1:0,TextBox16:A,OptionButton38:vrai,TextBox70:3.919689,TextBox69:#cen(polyA),TextBox71:0,TextBox72:free,Label58:° with,Label76:0,,Label122:,Image1.BackColor:0,Image1.ControlTipText:Solid 0.75 pt,CheckBox5:faux,Image5.BackColor:16777215,TextBox66:50,OptionButton39:vrai,OptionButton40:faux,OptionButton49:faux,OptionButton50:faux,TextBox74:,CheckBox7:faux,CheckBox8:faux,Label60:10:3.433291E-07,Label62:,Label63:,Label68:,Label87:9.790027:15.125|MultiPage1:1,TextBox1:[#cen(polyA)A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B,OptionButton38:vrai,TextBox70:3.919689,TextBox69:#cen(polyA),TextBox71:45,TextBox72:(#cen(polyA)A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-7.071069,Label62:,Label63:,Label68:,Label87:8.91004:15.125|MultiPage1:1,TextBox1:[#cen(polyA)B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C,OptionButton38:vrai,TextBox70:3.919689,TextBox69:#cen(polyA),TextBox71:45,TextBox72:(#cen(polyA)B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-3.433289E-07:-10,Label62:,Label63:,Label68:,Label87:8.91004:15.125|MultiPage1:1,TextBox1:[#cen(polyA)C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D,OptionButton38:vrai,TextBox70:3.919689,TextBox69:#cen(polyA),TextBox71:45,TextBox72:(#cen(polyA)C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-7.071068,Label62:,Label63:,Label68:,Label87:9.790027:15.125|MultiPage1:1,TextBox1:[#cen(polyA)D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E,OptionButton38:vrai,TextBox70:3.919689,TextBox69:#cen(polyA),TextBox71:45,TextBox72:(#cen(polyA)D),Label58:° with,Label76:0,,Label122:,Image1.BackColor:0,Image1.ControlTipText:Solid 0.75 pt,CheckBox5:faux,Image5.BackColor:16777215,TextBox66:50,OptionButton39:vrai,OptionButton40:faux,OptionButton49:faux,OptionButton50:faux,TextBox74:,CheckBox7:faux,CheckBox8:faux,Label60:-10:3.43329E-07,Label62:,Label63:,Label68:,Label87:8.030054:15.125|MultiPage1:1,TextBox1:[#cen(polyA)E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F,OptionButton38:vrai,TextBox70:3.919689,TextBox69:#cen(polyA),TextBox71:45,TextBox72:(#cen(polyA)E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7.071067,Label62:,Label63:,Label68:,Label87:7.15:15.125|MultiPage1:1,TextBox1:[#cen(polyA)F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86.35:15.125|MultiPage1:0,TextBox16:G,OptionButton38:vrai,TextBox70:3.919689,TextBox69:#cen(polyA),TextBox71:45,TextBox72:(#cen(polyA)F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-3.433291E-07:10,Label62:,Label63:,Label68:,Label87:9.790027:15.125|MultiPage1:1,TextBox1:[#cen(polyA)G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H,OptionButton38:vrai,TextBox70:3.919689,TextBox69:#cen(polyA),TextBox71:45,TextBox72:(#cen(polyA)G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7.071068,Label62:,Label63:,Label68:,Label87:9.790027:15.125|MultiPage1:1,TextBox1:[#cen(polyA)H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2,TextBox54:polyABCDEFGH,TextBox55:ABCDEFGH,OptionButton31:vrai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pt,CheckBox5:faux,Image5.BackColor:16777215,TextBox66:50,OptionButton39:vrai,OptionButton40:faux,OptionButton49:faux,OptionButton50:faux,TextBox74:,CheckBox7:vrai,CheckBox8:faux,Label60:-10:-10,Label62:,Label63:,Label68:,Label87:97.01994:15.125|</a:t>
            </a:r>
            <a:endParaRPr lang="en-IE" sz="1100">
              <a:effectLst/>
              <a:ea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91880" y="375727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3·5 cm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299849" y="180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Follow on work</a:t>
            </a:r>
            <a:endParaRPr lang="en-IE" dirty="0"/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1183679" y="1474556"/>
            <a:ext cx="2864446" cy="2871498"/>
            <a:chOff x="0" y="0"/>
            <a:chExt cx="4172801" cy="4183074"/>
          </a:xfrm>
          <a:solidFill>
            <a:srgbClr val="4E67C8"/>
          </a:solidFill>
        </p:grpSpPr>
        <p:sp>
          <p:nvSpPr>
            <p:cNvPr id="64" name="GD_PO$Text Box 407$Freeform 408"/>
            <p:cNvSpPr/>
            <p:nvPr/>
          </p:nvSpPr>
          <p:spPr>
            <a:xfrm>
              <a:off x="0" y="10274"/>
              <a:ext cx="4172801" cy="4172800"/>
            </a:xfrm>
            <a:custGeom>
              <a:avLst/>
              <a:gdLst/>
              <a:ahLst/>
              <a:cxnLst/>
              <a:rect l="0" t="0" r="0" b="0"/>
              <a:pathLst>
                <a:path w="4172801" h="4172800">
                  <a:moveTo>
                    <a:pt x="4172800" y="2086400"/>
                  </a:moveTo>
                  <a:lnTo>
                    <a:pt x="3893275" y="1043200"/>
                  </a:lnTo>
                  <a:lnTo>
                    <a:pt x="3129600" y="279525"/>
                  </a:lnTo>
                  <a:lnTo>
                    <a:pt x="2086400" y="0"/>
                  </a:lnTo>
                  <a:lnTo>
                    <a:pt x="1043201" y="279525"/>
                  </a:lnTo>
                  <a:lnTo>
                    <a:pt x="279526" y="1043200"/>
                  </a:lnTo>
                  <a:lnTo>
                    <a:pt x="0" y="2086400"/>
                  </a:lnTo>
                  <a:lnTo>
                    <a:pt x="279526" y="3129599"/>
                  </a:lnTo>
                  <a:lnTo>
                    <a:pt x="1043201" y="3893275"/>
                  </a:lnTo>
                  <a:lnTo>
                    <a:pt x="2086400" y="4172799"/>
                  </a:lnTo>
                  <a:lnTo>
                    <a:pt x="3129600" y="3893275"/>
                  </a:lnTo>
                  <a:lnTo>
                    <a:pt x="3893275" y="3129599"/>
                  </a:lnTo>
                  <a:close/>
                </a:path>
              </a:pathLst>
            </a:custGeom>
            <a:grpFill/>
            <a:ln w="15875" cap="flat" cmpd="sng" algn="ctr">
              <a:solidFill>
                <a:schemeClr val="accent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GD_TEText Box 409" hidden="1"/>
            <p:cNvSpPr txBox="1"/>
            <p:nvPr/>
          </p:nvSpPr>
          <p:spPr>
            <a:xfrm>
              <a:off x="3891045" y="3132526"/>
              <a:ext cx="10274" cy="10274"/>
            </a:xfrm>
            <a:prstGeom prst="ellipse">
              <a:avLst/>
            </a:prstGeom>
            <a:grpFill/>
            <a:ln w="15875">
              <a:solidFill>
                <a:schemeClr val="accent6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>
                  <a:solidFill>
                    <a:srgbClr val="FFFFFF"/>
                  </a:solidFill>
                  <a:effectLst/>
                  <a:latin typeface="Times New Roman"/>
                  <a:ea typeface="Times New Roman"/>
                </a:rPr>
                <a:t>Options,Nom:LeCadre,Fond:faux,Cadre:faux,xmin:56.69291,ymin:56.69291,xmax:481.8898,ymax:361.4173,MainLevee:faux,GrilleAimantee:faux,AfficheGrille:faux,echelleFigure:1,lGrille:1,hGrille:1|MultiPage1:0,TextBox16:#cen(polyA),OptionButton12:vrai,Label59:212.5984:152.3622,,Label122:,Image1.BackColor:0,Image1.ControlTipText:Solid 0.75 pt,CheckBox5:faux,Image5.BackColor:16777215,TextBox66:50,OptionButton39:vrai,OptionButton40:faux,OptionButton49:faux,OptionButton50:faux,TextBox74:,CheckBox7:faux,CheckBox8:faux,Label60:-10:-10,Label62:,Label63:,Label68:0;0,Label87:0|MultiPage1:0,TextBox16:A,OptionButton38:vrai,TextBox70:5.795555,TextBox69:#cen(polyA),TextBox71:0,TextBox72:free,Label58:° with,Label76:0,,Label122:,Image1.BackColor:0,Image1.ControlTipText:Solid 0.75 pt,CheckBox5:faux,Image5.BackColor:16777215,TextBox66:50,OptionButton39:vrai,OptionButton40:faux,OptionButton49:faux,OptionButton50:faux,TextBox74:,CheckBox7:faux,CheckBox8:faux,Label60:10:-1.161011E-07,Label62:,Label63:,Label68:,Label87:9.790027:15.125|MultiPage1:1,TextBox1:[#cen(polyA)A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B,OptionButton38:vrai,TextBox70:5.795555,TextBox69:#cen(polyA),TextBox71:30,TextBox72:(#cen(polyA)A),Label58:° with,Label76:0,,Label122:,Image1.BackColor:0,Image1.ControlTipText:Solid 0.75 pt,CheckBox5:faux,Image5.BackColor:16777215,TextBox66:50,OptionButton39:vrai,OptionButton40:faux,OptionButton49:faux,OptionButton50:faux,TextBox74:,CheckBox7:faux,CheckBox8:faux,Label60:8.660255:-4.999998,Label62:,Label63:,Label68:,Label87:8.91004:15.125|MultiPage1:1,TextBox1:[#cen(polyA)B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C,OptionButton38:vrai,TextBox70:5.795555,TextBox69:#cen(polyA),TextBox71:30,TextBox72:(#cen(polyA)B),Label58:° with,Label76:0,,Label122:,Image1.BackColor:0,Image1.ControlTipText:Solid 0.75 pt,CheckBox5:faux,Image5.BackColor:16777215,TextBox66:50,OptionButton39:vrai,OptionButton40:faux,OptionButton49:faux,OptionButton50:faux,TextBox74:,CheckBox7:faux,CheckBox8:faux,Label60:5.000002:-8.660254,Label62:,Label63:,Label68:,Label87:8.91004:15.125|MultiPage1:1,TextBox1:[#cen(polyA)C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D,OptionButton38:vrai,TextBox70:5.795555,TextBox69:#cen(polyA),TextBox71:30,TextBox72:(#cen(polyA)C),Label58:° with,Label76:0,,Label122:,Image1.BackColor:0,Image1.ControlTipText:Solid 0.75 pt,CheckBox5:faux,Image5.BackColor:16777215,TextBox66:50,OptionButton39:vrai,OptionButton40:faux,OptionButton49:faux,OptionButton50:faux,TextBox74:,CheckBox7:faux,CheckBox8:faux,Label60:-4.644046E-07:-10,Label62:,Label63:,Label68:,Label87:9.790027:15.125|MultiPage1:1,TextBox1:[#cen(polyA)D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E,OptionButton38:vrai,TextBox70:5.795555,TextBox69:#cen(polyA),TextBox71:30,TextBox72:(#cen(polyA)D),Label58:° with,Label76:0,,Label122:,Image1.BackColor:0,Image1.ControlTipText:Solid 0.75 pt,CheckBox5:faux,Image5.BackColor:16777215,TextBox66:50,OptionButton39:vrai,OptionButton40:faux,OptionButton49:faux,OptionButton50:faux,TextBox74:,CheckBox7:faux,CheckBox8:faux,Label60:-5.000002:-8.660253,Label62:,Label63:,Label68:,Label87:8.030054:15.125|MultiPage1:1,TextBox1:[#cen(polyA)E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F,OptionButton38:vrai,TextBox70:5.795555,TextBox69:#cen(polyA),TextBox71:30,TextBox72:(#cen(polyA)E),Label58:° with,Label76:0,,Label122:,Image1.BackColor:0,Image1.ControlTipText:Solid 0.75 pt,CheckBox5:faux,Image5.BackColor:16777215,TextBox66:50,OptionButton39:vrai,OptionButton40:faux,OptionButton49:faux,OptionButton50:faux,TextBox74:,CheckBox7:faux,CheckBox8:faux,Label60:-8.660252:-5.000003,Label62:,Label63:,Label68:,Label87:7.15:15.125|MultiPage1:1,TextBox1:[#cen(polyA)F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86.35:15.125|MultiPage1:0,TextBox16:G,OptionButton38:vrai,TextBox70:5.795555,TextBox69:#cen(polyA),TextBox71:30,TextBox72:(#cen(polyA)F),Label58:° with,Label76:0,,Label122:,Image1.BackColor:0,Image1.ControlTipText:Solid 0.75 pt,CheckBox5:faux,Image5.BackColor:16777215,TextBox66:50,OptionButton39:vrai,OptionButton40:faux,OptionButton49:faux,OptionButton50:faux,TextBox74:,CheckBox7:faux,CheckBox8:faux,Label60:-10:-1.161016E-07,Label62:,Label63:,Label68:,Label87:9.790027:15.125|MultiPage1:1,TextBox1:[#cen(polyA)G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H,OptionButton38:vrai,TextBox70:5.795555,TextBox69:#cen(polyA),TextBox71:30,TextBox72:(#cen(polyA)G),Label58:° with,Label76:0,,Label122:,Image1.BackColor:0,Image1.ControlTipText:Solid 0.75 pt,CheckBox5:faux,Image5.BackColor:16777215,TextBox66:50,OptionButton39:vrai,OptionButton40:faux,OptionButton49:faux,OptionButton50:faux,TextBox74:,CheckBox7:faux,CheckBox8:faux,Label60:-8.660252:5.000005,Label62:,Label63:,Label68:,Label87:9.790027:15.125|MultiPage1:1,TextBox1:[#cen(polyA)H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I,OptionButton38:vrai,TextBox70:5.795555,TextBox69:#cen(polyA),TextBox71:30,TextBox72:(#cen(polyA)H),Label58:° with,Label76:0,,Label122:,Image1.BackColor:0,Image1.ControlTipText:Solid 0.75 pt,CheckBox5:faux,Image5.BackColor:16777215,TextBox66:50,OptionButton39:vrai,OptionButton40:faux,OptionButton49:faux,OptionButton50:faux,TextBox74:,CheckBox7:faux,CheckBox8:faux,Label60:-5:8.660254,Label62:,Label63:,Label68:,Label87:4.454987:15.125|MultiPage1:1,TextBox1:[#cen(polyA)I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83.65492:15.125|MultiPage1:0,TextBox16:J,OptionButton38:vrai,TextBox70:5.795555,TextBox69:#cen(polyA),TextBox71:30,TextBox72:(#cen(polyA)I),Label58:° with,Label76:0,,Label122:,Image1.BackColor:0,Image1.ControlTipText:Solid 0.75 pt,CheckBox5:faux,Image5.BackColor:16777215,TextBox66:50,OptionButton39:vrai,OptionButton40:faux,OptionButton49:faux,OptionButton50:faux,TextBox74:,CheckBox7:faux,CheckBox8:faux,Label60:-4.644043E-07:10,Label62:,Label63:,Label68:,Label87:5.334973:15.125|MultiPage1:1,TextBox1:[#cen(polyA)J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84.53497:15.125|MultiPage1:0,TextBox16:K,OptionButton38:vrai,TextBox70:5.795555,TextBox69:#cen(polyA),TextBox71:30,TextBox72:(#cen(polyA)J),Label58:° with,Label76:0,,Label122:,Image1.BackColor:0,Image1.ControlTipText:Solid 0.75 pt,CheckBox5:faux,Image5.BackColor:16777215,TextBox66:50,OptionButton39:vrai,OptionButton40:faux,OptionButton49:faux,OptionButton50:faux,TextBox74:,CheckBox7:faux,CheckBox8:faux,Label60:5:8.660254,Label62:,Label63:,Label68:,Label87:9.790027:15.125|MultiPage1:1,TextBox1:[#cen(polyA)K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L,OptionButton38:vrai,TextBox70:5.795555,TextBox69:#cen(polyA),TextBox71:30,TextBox72:(#cen(polyA)K),Label58:° with,Label76:0,,Label122:,Image1.BackColor:0,Image1.ControlTipText:Solid 0.75 pt,CheckBox5:faux,Image5.BackColor:16777215,TextBox66:50,OptionButton39:vrai,OptionButton40:faux,OptionButton49:faux,OptionButton50:faux,TextBox74:,CheckBox7:faux,CheckBox8:faux,Label60:8.660254:5,Label62:,Label63:,Label68:,Label87:8.030054:15.125|MultiPage1:1,TextBox1:[#cen(polyA)L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2,TextBox54:polyABCDEFGHIJKL,TextBox55:ABCDEFGHIJKL,OptionButton31:vrai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pt,CheckBox5:faux,Image5.BackColor:16777215,TextBox66:50,OptionButton39:vrai,OptionButton40:faux,OptionButton49:faux,OptionButton50:faux,TextBox74:,CheckBox7:vrai,CheckBox8:faux,Label60:-10:-10,Label62:,Label63:,Label68:,Label87:124.5751:15.125|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2" name="GD_DR$Text Box 317$Freeform 315"/>
            <p:cNvSpPr/>
            <p:nvPr/>
          </p:nvSpPr>
          <p:spPr>
            <a:xfrm>
              <a:off x="2085654" y="2085654"/>
              <a:ext cx="2086401" cy="1"/>
            </a:xfrm>
            <a:custGeom>
              <a:avLst/>
              <a:gdLst/>
              <a:ahLst/>
              <a:cxnLst/>
              <a:rect l="0" t="0" r="0" b="0"/>
              <a:pathLst>
                <a:path w="2086401" h="1">
                  <a:moveTo>
                    <a:pt x="0" y="0"/>
                  </a:moveTo>
                  <a:lnTo>
                    <a:pt x="2086400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3" name="GD_DR$Text Box 325$Freeform 323"/>
            <p:cNvSpPr/>
            <p:nvPr/>
          </p:nvSpPr>
          <p:spPr>
            <a:xfrm>
              <a:off x="2085654" y="1047964"/>
              <a:ext cx="1806876" cy="1043201"/>
            </a:xfrm>
            <a:custGeom>
              <a:avLst/>
              <a:gdLst/>
              <a:ahLst/>
              <a:cxnLst/>
              <a:rect l="0" t="0" r="0" b="0"/>
              <a:pathLst>
                <a:path w="1806876" h="1043201">
                  <a:moveTo>
                    <a:pt x="0" y="1043200"/>
                  </a:moveTo>
                  <a:lnTo>
                    <a:pt x="1806875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4" name="GD_DR$Text Box 333$Freeform 331"/>
            <p:cNvSpPr/>
            <p:nvPr/>
          </p:nvSpPr>
          <p:spPr>
            <a:xfrm>
              <a:off x="2085654" y="287676"/>
              <a:ext cx="1043201" cy="1806876"/>
            </a:xfrm>
            <a:custGeom>
              <a:avLst/>
              <a:gdLst/>
              <a:ahLst/>
              <a:cxnLst/>
              <a:rect l="0" t="0" r="0" b="0"/>
              <a:pathLst>
                <a:path w="1043201" h="1806876">
                  <a:moveTo>
                    <a:pt x="0" y="1806875"/>
                  </a:moveTo>
                  <a:lnTo>
                    <a:pt x="1043200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5" name="GD_DR$Text Box 341$Freeform 339"/>
            <p:cNvSpPr/>
            <p:nvPr/>
          </p:nvSpPr>
          <p:spPr>
            <a:xfrm>
              <a:off x="2085654" y="0"/>
              <a:ext cx="1" cy="2086401"/>
            </a:xfrm>
            <a:custGeom>
              <a:avLst/>
              <a:gdLst/>
              <a:ahLst/>
              <a:cxnLst/>
              <a:rect l="0" t="0" r="0" b="0"/>
              <a:pathLst>
                <a:path w="1" h="2086401">
                  <a:moveTo>
                    <a:pt x="0" y="2086400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GD_DR$Text Box 349$Freeform 347"/>
            <p:cNvSpPr/>
            <p:nvPr/>
          </p:nvSpPr>
          <p:spPr>
            <a:xfrm>
              <a:off x="1037690" y="287676"/>
              <a:ext cx="1043200" cy="1806876"/>
            </a:xfrm>
            <a:custGeom>
              <a:avLst/>
              <a:gdLst/>
              <a:ahLst/>
              <a:cxnLst/>
              <a:rect l="0" t="0" r="0" b="0"/>
              <a:pathLst>
                <a:path w="1043200" h="1806876">
                  <a:moveTo>
                    <a:pt x="1043199" y="1806875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GD_DR$Text Box 357$Freeform 355"/>
            <p:cNvSpPr/>
            <p:nvPr/>
          </p:nvSpPr>
          <p:spPr>
            <a:xfrm>
              <a:off x="277403" y="1047964"/>
              <a:ext cx="1806875" cy="1043201"/>
            </a:xfrm>
            <a:custGeom>
              <a:avLst/>
              <a:gdLst/>
              <a:ahLst/>
              <a:cxnLst/>
              <a:rect l="0" t="0" r="0" b="0"/>
              <a:pathLst>
                <a:path w="1806875" h="1043201">
                  <a:moveTo>
                    <a:pt x="1806874" y="1043200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8" name="GD_DR$Text Box 365$Freeform 363"/>
            <p:cNvSpPr/>
            <p:nvPr/>
          </p:nvSpPr>
          <p:spPr>
            <a:xfrm>
              <a:off x="0" y="2085654"/>
              <a:ext cx="2086401" cy="1"/>
            </a:xfrm>
            <a:custGeom>
              <a:avLst/>
              <a:gdLst/>
              <a:ahLst/>
              <a:cxnLst/>
              <a:rect l="0" t="0" r="0" b="0"/>
              <a:pathLst>
                <a:path w="2086401" h="1">
                  <a:moveTo>
                    <a:pt x="2086400" y="0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9" name="GD_DR$Text Box 373$Freeform 371"/>
            <p:cNvSpPr/>
            <p:nvPr/>
          </p:nvSpPr>
          <p:spPr>
            <a:xfrm>
              <a:off x="277403" y="2085654"/>
              <a:ext cx="1806875" cy="1043200"/>
            </a:xfrm>
            <a:custGeom>
              <a:avLst/>
              <a:gdLst/>
              <a:ahLst/>
              <a:cxnLst/>
              <a:rect l="0" t="0" r="0" b="0"/>
              <a:pathLst>
                <a:path w="1806875" h="1043200">
                  <a:moveTo>
                    <a:pt x="1806874" y="0"/>
                  </a:moveTo>
                  <a:lnTo>
                    <a:pt x="0" y="1043199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0" name="GD_DR$Text Box 381$Freeform 379"/>
            <p:cNvSpPr/>
            <p:nvPr/>
          </p:nvSpPr>
          <p:spPr>
            <a:xfrm>
              <a:off x="1037690" y="2085654"/>
              <a:ext cx="1043200" cy="1806876"/>
            </a:xfrm>
            <a:custGeom>
              <a:avLst/>
              <a:gdLst/>
              <a:ahLst/>
              <a:cxnLst/>
              <a:rect l="0" t="0" r="0" b="0"/>
              <a:pathLst>
                <a:path w="1043200" h="1806876">
                  <a:moveTo>
                    <a:pt x="1043199" y="0"/>
                  </a:moveTo>
                  <a:lnTo>
                    <a:pt x="0" y="1806875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1" name="GD_DR$Text Box 389$Freeform 387"/>
            <p:cNvSpPr/>
            <p:nvPr/>
          </p:nvSpPr>
          <p:spPr>
            <a:xfrm>
              <a:off x="2085654" y="2085654"/>
              <a:ext cx="1" cy="2086400"/>
            </a:xfrm>
            <a:custGeom>
              <a:avLst/>
              <a:gdLst/>
              <a:ahLst/>
              <a:cxnLst/>
              <a:rect l="0" t="0" r="0" b="0"/>
              <a:pathLst>
                <a:path w="1" h="2086400">
                  <a:moveTo>
                    <a:pt x="0" y="0"/>
                  </a:moveTo>
                  <a:lnTo>
                    <a:pt x="0" y="2086399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2" name="GD_DR$Text Box 397$Freeform 395"/>
            <p:cNvSpPr/>
            <p:nvPr/>
          </p:nvSpPr>
          <p:spPr>
            <a:xfrm>
              <a:off x="2085654" y="2085654"/>
              <a:ext cx="1043201" cy="1806876"/>
            </a:xfrm>
            <a:custGeom>
              <a:avLst/>
              <a:gdLst/>
              <a:ahLst/>
              <a:cxnLst/>
              <a:rect l="0" t="0" r="0" b="0"/>
              <a:pathLst>
                <a:path w="1043201" h="1806876">
                  <a:moveTo>
                    <a:pt x="0" y="0"/>
                  </a:moveTo>
                  <a:lnTo>
                    <a:pt x="1043200" y="1806875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3" name="GD_DR$Text Box 405$Freeform 403"/>
            <p:cNvSpPr/>
            <p:nvPr/>
          </p:nvSpPr>
          <p:spPr>
            <a:xfrm>
              <a:off x="2085654" y="2085654"/>
              <a:ext cx="1806876" cy="1043200"/>
            </a:xfrm>
            <a:custGeom>
              <a:avLst/>
              <a:gdLst/>
              <a:ahLst/>
              <a:cxnLst/>
              <a:rect l="0" t="0" r="0" b="0"/>
              <a:pathLst>
                <a:path w="1806876" h="1043200">
                  <a:moveTo>
                    <a:pt x="0" y="0"/>
                  </a:moveTo>
                  <a:lnTo>
                    <a:pt x="1806875" y="1043199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42614" y="3273224"/>
            <a:ext cx="70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30°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5536" y="127721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12 sides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57006" y="1684238"/>
            <a:ext cx="340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IE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0·5(6·76)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sin30°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77869" y="16856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6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57006" y="21935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65·54 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30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57006" y="267930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2056 cm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03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69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D_TEText Box 164" hidden="1"/>
          <p:cNvSpPr txBox="1"/>
          <p:nvPr/>
        </p:nvSpPr>
        <p:spPr>
          <a:xfrm>
            <a:off x="3615909" y="5863934"/>
            <a:ext cx="10273" cy="10271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accent6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1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Options,Nom:LeCadre,Fond:faux,Cadre:faux,xmin:56.69291,ymin:56.69291,xmax:481.8898,ymax:361.4173,MainLevee:faux,GrilleAimantee:faux,AfficheGrille:faux,echelleFigure:1,lGrille:1,hGrille:1|MultiPage1:0,TextBox16:#cen(polyA),OptionButton12:vrai,Label59:212.5984:152.3622,,Label122:,Image1.BackColor:0,Image1.ControlTipText:Solid 0.75 pt,CheckBox5:faux,Image5.BackColor:16777215,TextBox66:50,OptionButton39:vrai,OptionButton40:faux,OptionButton49:faux,OptionButton50:faux,TextBox74:,CheckBox7:faux,CheckBox8:faux,Label60:-10:-10,Label62:,Label63:,Label68:0;0,Label87:0|MultiPage1:0,TextBox16:A,OptionButton38:vrai,TextBox70:3.919689,TextBox69:#cen(polyA),TextBox71:0,TextBox72:free,Label58:° with,Label76:0,,Label122:,Image1.BackColor:0,Image1.ControlTipText:Solid 0.75 pt,CheckBox5:faux,Image5.BackColor:16777215,TextBox66:50,OptionButton39:vrai,OptionButton40:faux,OptionButton49:faux,OptionButton50:faux,TextBox74:,CheckBox7:faux,CheckBox8:faux,Label60:10:3.433291E-07,Label62:,Label63:,Label68:,Label87:9.790027:15.125|MultiPage1:1,TextBox1:[#cen(polyA)A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B,OptionButton38:vrai,TextBox70:3.919689,TextBox69:#cen(polyA),TextBox71:45,TextBox72:(#cen(polyA)A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-7.071069,Label62:,Label63:,Label68:,Label87:8.91004:15.125|MultiPage1:1,TextBox1:[#cen(polyA)B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C,OptionButton38:vrai,TextBox70:3.919689,TextBox69:#cen(polyA),TextBox71:45,TextBox72:(#cen(polyA)B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-3.433289E-07:-10,Label62:,Label63:,Label68:,Label87:8.91004:15.125|MultiPage1:1,TextBox1:[#cen(polyA)C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D,OptionButton38:vrai,TextBox70:3.919689,TextBox69:#cen(polyA),TextBox71:45,TextBox72:(#cen(polyA)C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-7.071068,Label62:,Label63:,Label68:,Label87:9.790027:15.125|MultiPage1:1,TextBox1:[#cen(polyA)D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E,OptionButton38:vrai,TextBox70:3.919689,TextBox69:#cen(polyA),TextBox71:45,TextBox72:(#cen(polyA)D),Label58:° with,Label76:0,,Label122:,Image1.BackColor:0,Image1.ControlTipText:Solid 0.75 pt,CheckBox5:faux,Image5.BackColor:16777215,TextBox66:50,OptionButton39:vrai,OptionButton40:faux,OptionButton49:faux,OptionButton50:faux,TextBox74:,CheckBox7:faux,CheckBox8:faux,Label60:-10:3.43329E-07,Label62:,Label63:,Label68:,Label87:8.030054:15.125|MultiPage1:1,TextBox1:[#cen(polyA)E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F,OptionButton38:vrai,TextBox70:3.919689,TextBox69:#cen(polyA),TextBox71:45,TextBox72:(#cen(polyA)E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7.071067,Label62:,Label63:,Label68:,Label87:7.15:15.125|MultiPage1:1,TextBox1:[#cen(polyA)F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86.35:15.125|MultiPage1:0,TextBox16:G,OptionButton38:vrai,TextBox70:3.919689,TextBox69:#cen(polyA),TextBox71:45,TextBox72:(#cen(polyA)F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-3.433291E-07:10,Label62:,Label63:,Label68:,Label87:9.790027:15.125|MultiPage1:1,TextBox1:[#cen(polyA)G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H,OptionButton38:vrai,TextBox70:3.919689,TextBox69:#cen(polyA),TextBox71:45,TextBox72:(#cen(polyA)G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7.071068,Label62:,Label63:,Label68:,Label87:9.790027:15.125|MultiPage1:1,TextBox1:[#cen(polyA)H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2,TextBox54:polyABCDEFGH,TextBox55:ABCDEFGH,OptionButton31:vrai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pt,CheckBox5:faux,Image5.BackColor:16777215,TextBox66:50,OptionButton39:vrai,OptionButton40:faux,OptionButton49:faux,OptionButton50:faux,TextBox74:,CheckBox7:vrai,CheckBox8:faux,Label60:-10:-10,Label62:,Label63:,Label68:,Label87:97.01994:15.125|</a:t>
            </a:r>
            <a:endParaRPr lang="en-IE" sz="1100">
              <a:effectLst/>
              <a:ea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375727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 cm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299849" y="180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Follow on work</a:t>
            </a:r>
            <a:endParaRPr lang="en-IE" dirty="0"/>
          </a:p>
        </p:txBody>
      </p:sp>
      <p:sp>
        <p:nvSpPr>
          <p:cNvPr id="65" name="TextBox 64"/>
          <p:cNvSpPr txBox="1"/>
          <p:nvPr/>
        </p:nvSpPr>
        <p:spPr>
          <a:xfrm>
            <a:off x="395536" y="127721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14 sides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57006" y="1684238"/>
            <a:ext cx="340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IE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0·5(6·76)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sin30°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77869" y="16856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6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57006" y="21935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69·02 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30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57006" y="2679303"/>
            <a:ext cx="22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2071 cm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203137" y="1570493"/>
            <a:ext cx="2846586" cy="2774945"/>
            <a:chOff x="0" y="0"/>
            <a:chExt cx="4853477" cy="4731790"/>
          </a:xfrm>
          <a:solidFill>
            <a:srgbClr val="4E67C8"/>
          </a:solidFill>
        </p:grpSpPr>
        <p:sp>
          <p:nvSpPr>
            <p:cNvPr id="43" name="GD_PO$Text Box 661$Freeform 662"/>
            <p:cNvSpPr/>
            <p:nvPr/>
          </p:nvSpPr>
          <p:spPr>
            <a:xfrm>
              <a:off x="0" y="0"/>
              <a:ext cx="4853477" cy="4731790"/>
            </a:xfrm>
            <a:custGeom>
              <a:avLst/>
              <a:gdLst/>
              <a:ahLst/>
              <a:cxnLst/>
              <a:rect l="0" t="0" r="0" b="0"/>
              <a:pathLst>
                <a:path w="4853477" h="4731790">
                  <a:moveTo>
                    <a:pt x="4853476" y="2365895"/>
                  </a:moveTo>
                  <a:lnTo>
                    <a:pt x="4613154" y="1312972"/>
                  </a:lnTo>
                  <a:lnTo>
                    <a:pt x="3939785" y="468594"/>
                  </a:lnTo>
                  <a:lnTo>
                    <a:pt x="2966739" y="0"/>
                  </a:lnTo>
                  <a:lnTo>
                    <a:pt x="1886738" y="0"/>
                  </a:lnTo>
                  <a:lnTo>
                    <a:pt x="913692" y="468595"/>
                  </a:lnTo>
                  <a:lnTo>
                    <a:pt x="240323" y="1312972"/>
                  </a:lnTo>
                  <a:lnTo>
                    <a:pt x="0" y="2365895"/>
                  </a:lnTo>
                  <a:lnTo>
                    <a:pt x="240323" y="3418818"/>
                  </a:lnTo>
                  <a:lnTo>
                    <a:pt x="913692" y="4263196"/>
                  </a:lnTo>
                  <a:lnTo>
                    <a:pt x="1886740" y="4731789"/>
                  </a:lnTo>
                  <a:lnTo>
                    <a:pt x="2966740" y="4731789"/>
                  </a:lnTo>
                  <a:lnTo>
                    <a:pt x="3939786" y="4263195"/>
                  </a:lnTo>
                  <a:lnTo>
                    <a:pt x="4613154" y="3418816"/>
                  </a:lnTo>
                  <a:close/>
                </a:path>
              </a:pathLst>
            </a:custGeom>
            <a:grpFill/>
            <a:ln w="15875" cap="flat" cmpd="sng" algn="ctr">
              <a:solidFill>
                <a:schemeClr val="accent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GD_TEText Box 663" hidden="1"/>
            <p:cNvSpPr txBox="1"/>
            <p:nvPr/>
          </p:nvSpPr>
          <p:spPr>
            <a:xfrm>
              <a:off x="4609822" y="3420089"/>
              <a:ext cx="10274" cy="10274"/>
            </a:xfrm>
            <a:prstGeom prst="ellipse">
              <a:avLst/>
            </a:prstGeom>
            <a:grpFill/>
            <a:ln w="15875">
              <a:solidFill>
                <a:schemeClr val="accent6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>
                  <a:solidFill>
                    <a:srgbClr val="FFFFFF"/>
                  </a:solidFill>
                  <a:effectLst/>
                  <a:latin typeface="Times New Roman"/>
                  <a:ea typeface="Times New Roman"/>
                </a:rPr>
                <a:t>Options,Nom:LeCadre,Fond:faux,Cadre:faux,xmin:56.69291,ymin:56.69291,xmax:481.8898,ymax:361.4173,MainLevee:faux,GrilleAimantee:faux,AfficheGrille:faux,echelleFigure:1,lGrille:1,hGrille:1|MultiPage1:0,TextBox16:#cen(polyA),OptionButton12:vrai,Label59:212.5984:152.3622,,Label122:,Image1.BackColor:0,Image1.ControlTipText:Solid 0.75 pt,CheckBox5:faux,Image5.BackColor:16777215,TextBox66:50,OptionButton39:vrai,OptionButton40:faux,OptionButton49:faux,OptionButton50:faux,TextBox74:,CheckBox7:faux,CheckBox8:faux,Label60:-10:-10,Label62:,Label63:,Label68:0;0,Label87:0|MultiPage1:0,TextBox16:A,OptionButton38:vrai,TextBox70:6.740939,TextBox69:#cen(polyA),TextBox71:0,TextBox72:free,Label58:° with,Label76:0,,Label122:,Image1.BackColor:0,Image1.ControlTipText:Solid 0.75 pt,CheckBox5:faux,Image5.BackColor:16777215,TextBox66:50,OptionButton39:vrai,OptionButton40:faux,OptionButton49:faux,OptionButton50:faux,TextBox74:,CheckBox7:faux,CheckBox8:faux,Label60:10:1.197818E-06,Label62:,Label63:,Label68:,Label87:9.790027:15.125|MultiPage1:1,TextBox1:[#cen(polyA)A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B,OptionButton38:vrai,TextBox70:6.740939,TextBox69:#cen(polyA),TextBox71:25.7142857142857,TextBox72:(#cen(polyA)A),Label58:° with,Label76:0,,Label122:,Image1.BackColor:0,Image1.ControlTipText:Solid 0.75 pt,CheckBox5:faux,Image5.BackColor:16777215,TextBox66:50,OptionButton39:vrai,OptionButton40:faux,OptionButton49:faux,OptionButton50:faux,TextBox74:,CheckBox7:faux,CheckBox8:faux,Label60:9.009689:-4.338835,Label62:,Label63:,Label68:,Label87:8.91004:15.125|MultiPage1:1,TextBox1:[#cen(polyA)B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C,OptionButton38:vrai,TextBox70:6.740939,TextBox69:#cen(polyA),TextBox71:25.7142857142857,TextBox72:(#cen(polyA)B),Label58:° with,Label76:0,,Label122:,Image1.BackColor:0,Image1.ControlTipText:Solid 0.75 pt,CheckBox5:faux,Image5.BackColor:16777215,TextBox66:50,OptionButton39:vrai,OptionButton40:faux,OptionButton49:faux,OptionButton50:faux,TextBox74:,CheckBox7:faux,CheckBox8:faux,Label60:6.234897:-7.818316,Label62:,Label63:,Label68:,Label87:8.91004:15.125|MultiPage1:1,TextBox1:[#cen(polyA)C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D,OptionButton38:vrai,TextBox70:6.740939,TextBox69:#cen(polyA),TextBox71:25.7142857142857,TextBox72:(#cen(polyA)C),Label58:° with,Label76:0,,Label122:,Image1.BackColor:0,Image1.ControlTipText:Solid 0.75 pt,CheckBox5:faux,Image5.BackColor:16777215,TextBox66:50,OptionButton39:vrai,OptionButton40:faux,OptionButton49:faux,OptionButton50:faux,TextBox74:,CheckBox7:faux,CheckBox8:faux,Label60:2.22521:-9.749279,Label62:,Label63:,Label68:,Label87:9.790027:15.125|MultiPage1:1,TextBox1:[#cen(polyA)D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E,OptionButton38:vrai,TextBox70:6.740939,TextBox69:#cen(polyA),TextBox71:25.7142857142857,TextBox72:(#cen(polyA)D),Label58:° with,Label76:0,,Label122:,Image1.BackColor:0,Image1.ControlTipText:Solid 0.75 pt,CheckBox5:faux,Image5.BackColor:16777215,TextBox66:50,OptionButton39:vrai,OptionButton40:faux,OptionButton49:faux,OptionButton50:faux,TextBox74:,CheckBox7:faux,CheckBox8:faux,Label60:-2.22521:-9.749279,Label62:,Label63:,Label68:,Label87:8.030054:15.125|MultiPage1:1,TextBox1:[#cen(polyA)E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F,OptionButton38:vrai,TextBox70:6.740939,TextBox69:#cen(polyA),TextBox71:25.7142857142857,TextBox72:(#cen(polyA)E),Label58:° with,Label76:0,,Label122:,Image1.BackColor:0,Image1.ControlTipText:Solid 0.75 pt,CheckBox5:faux,Image5.BackColor:16777215,TextBox66:50,OptionButton39:vrai,OptionButton40:faux,OptionButton49:faux,OptionButton50:faux,TextBox74:,CheckBox7:faux,CheckBox8:faux,Label60:-6.234897:-7.818316,Label62:,Label63:,Label68:,Label87:7.15:15.125|MultiPage1:1,TextBox1:[#cen(polyA)F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86.35:15.125|MultiPage1:0,TextBox16:G,OptionButton38:vrai,TextBox70:6.740939,TextBox69:#cen(polyA),TextBox71:25.7142857142857,TextBox72:(#cen(polyA)F),Label58:° with,Label76:0,,Label122:,Image1.BackColor:0,Image1.ControlTipText:Solid 0.75 pt,CheckBox5:faux,Image5.BackColor:16777215,TextBox66:50,OptionButton39:vrai,OptionButton40:faux,OptionButton49:faux,OptionButton50:faux,TextBox74:,CheckBox7:faux,CheckBox8:faux,Label60:-9.009687:-4.33884,Label62:,Label63:,Label68:,Label87:9.790027:15.125|MultiPage1:1,TextBox1:[#cen(polyA)G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H,OptionButton38:vrai,TextBox70:6.740939,TextBox69:#cen(polyA),TextBox71:25.7142857142857,TextBox72:(#cen(polyA)G),Label58:° with,Label76:0,,Label122:,Image1.BackColor:0,Image1.ControlTipText:Solid 0.75 pt,CheckBox5:faux,Image5.BackColor:16777215,TextBox66:50,OptionButton39:vrai,OptionButton40:faux,OptionButton49:faux,OptionButton50:faux,TextBox74:,CheckBox7:faux,CheckBox8:faux,Label60:-10:-4.373331E-07,Label62:,Label63:,Label68:,Label87:9.790027:15.125|MultiPage1:1,TextBox1:[#cen(polyA)H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I,OptionButton38:vrai,TextBox70:6.740939,TextBox69:#cen(polyA),TextBox71:25.7142857142857,TextBox72:(#cen(polyA)H),Label58:° with,Label76:0,,Label122:,Image1.BackColor:0,Image1.ControlTipText:Solid 0.75 pt,CheckBox5:faux,Image5.BackColor:16777215,TextBox66:50,OptionButton39:vrai,OptionButton40:faux,OptionButton49:faux,OptionButton50:faux,TextBox74:,CheckBox7:faux,CheckBox8:faux,Label60:-9.009689:4.338836,Label62:,Label63:,Label68:,Label87:4.454987:15.125|MultiPage1:1,TextBox1:[#cen(polyA)I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83.65492:15.125|MultiPage1:0,TextBox16:J,OptionButton38:vrai,TextBox70:6.740939,TextBox69:#cen(polyA),TextBox71:25.7142857142857,TextBox72:(#cen(polyA)I),Label58:° with,Label76:0,,Label122:,Image1.BackColor:0,Image1.ControlTipText:Solid 0.75 pt,CheckBox5:faux,Image5.BackColor:16777215,TextBox66:50,OptionButton39:vrai,OptionButton40:faux,OptionButton49:faux,OptionButton50:faux,TextBox74:,CheckBox7:faux,CheckBox8:faux,Label60:-6.234893:7.818319,Label62:,Label63:,Label68:,Label87:5.334973:15.125|MultiPage1:1,TextBox1:[#cen(polyA)J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84.53497:15.125|MultiPage1:0,TextBox16:K,OptionButton38:vrai,TextBox70:6.740939,TextBox69:#cen(polyA),TextBox71:25.7142857142857,TextBox72:(#cen(polyA)J),Label58:° with,Label76:0,,Label122:,Image1.BackColor:0,Image1.ControlTipText:Solid 0.75 pt,CheckBox5:faux,Image5.BackColor:16777215,TextBox66:50,OptionButton39:vrai,OptionButton40:faux,OptionButton49:faux,OptionButton50:faux,TextBox74:,CheckBox7:faux,CheckBox8:faux,Label60:-2.225202:9.749281,Label62:,Label63:,Label68:,Label87:9.790027:15.125|MultiPage1:1,TextBox1:[#cen(polyA)K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L,OptionButton38:vrai,TextBox70:6.740939,TextBox69:#cen(polyA),TextBox71:25.7142857142857,TextBox72:(#cen(polyA)K),Label58:° with,Label76:0,,Label122:,Image1.BackColor:0,Image1.ControlTipText:Solid 0.75 pt,CheckBox5:faux,Image5.BackColor:16777215,TextBox66:50,OptionButton39:vrai,OptionButton40:faux,OptionButton49:faux,OptionButton50:faux,TextBox74:,CheckBox7:faux,CheckBox8:faux,Label60:2.225211:9.749279,Label62:,Label63:,Label68:,Label87:8.030054:15.125|MultiPage1:1,TextBox1:[#cen(polyA)L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M,OptionButton38:vrai,TextBox70:6.740939,TextBox69:#cen(polyA),TextBox71:25.7142857142857,TextBox72:(#cen(polyA)L),Label58:° with,Label76:0,,Label122:,Image1.BackColor:0,Image1.ControlTipText:Solid 0.75 pt,CheckBox5:faux,Image5.BackColor:16777215,TextBox66:50,OptionButton39:vrai,OptionButton40:faux,OptionButton49:faux,OptionButton50:faux,TextBox74:,CheckBox7:faux,CheckBox8:faux,Label60:6.234902:7.818312,Label62:,Label63:,Label68:,Label87:11.55:15.125|MultiPage1:1,TextBox1:[#cen(polyA)M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90.75:15.125|MultiPage1:0,TextBox16:N,OptionButton38:vrai,TextBox70:6.740939,TextBox69:#cen(polyA),TextBox71:25.7142857142857,TextBox72:(#cen(polyA)M),Label58:° with,Label76:0,,Label122:,Image1.BackColor:0,Image1.ControlTipText:Solid 0.75 pt,CheckBox5:faux,Image5.BackColor:16777215,TextBox66:50,OptionButton39:vrai,OptionButton40:faux,OptionButton49:faux,OptionButton50:faux,TextBox74:,CheckBox7:faux,CheckBox8:faux,Label60:9.009691:4.338831,Label62:,Label63:,Label68:,Label87:9.790027:15.125|MultiPage1:1,TextBox1:[#cen(polyA)N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2,TextBox54:polyABCDEFGHIJKLMN,TextBox55:ABCDEFGHIJKLMN,OptionButton31:vrai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pt,CheckBox5:faux,Image5.BackColor:16777215,TextBox66:50,OptionButton39:vrai,OptionButton40:faux,OptionButton49:faux,OptionButton50:faux,TextBox74:,CheckBox7:vrai,CheckBox8:faux,Label60:-10:-10,Label62:,Label63:,Label68:,Label87:145.97:15.125|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GD_DR$Text Box 555$Freeform 553"/>
            <p:cNvSpPr/>
            <p:nvPr/>
          </p:nvSpPr>
          <p:spPr>
            <a:xfrm>
              <a:off x="2424701" y="2363057"/>
              <a:ext cx="2426739" cy="1"/>
            </a:xfrm>
            <a:custGeom>
              <a:avLst/>
              <a:gdLst/>
              <a:ahLst/>
              <a:cxnLst/>
              <a:rect l="0" t="0" r="0" b="0"/>
              <a:pathLst>
                <a:path w="2426739" h="1">
                  <a:moveTo>
                    <a:pt x="0" y="0"/>
                  </a:moveTo>
                  <a:lnTo>
                    <a:pt x="2426738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GD_DR$Text Box 563$Freeform 561"/>
            <p:cNvSpPr/>
            <p:nvPr/>
          </p:nvSpPr>
          <p:spPr>
            <a:xfrm>
              <a:off x="2424701" y="1315093"/>
              <a:ext cx="2186417" cy="1052924"/>
            </a:xfrm>
            <a:custGeom>
              <a:avLst/>
              <a:gdLst/>
              <a:ahLst/>
              <a:cxnLst/>
              <a:rect l="0" t="0" r="0" b="0"/>
              <a:pathLst>
                <a:path w="2186417" h="1052924">
                  <a:moveTo>
                    <a:pt x="0" y="1052923"/>
                  </a:moveTo>
                  <a:lnTo>
                    <a:pt x="2186416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GD_DR$Text Box 571$Freeform 569"/>
            <p:cNvSpPr/>
            <p:nvPr/>
          </p:nvSpPr>
          <p:spPr>
            <a:xfrm>
              <a:off x="2424701" y="472612"/>
              <a:ext cx="1513048" cy="1897302"/>
            </a:xfrm>
            <a:custGeom>
              <a:avLst/>
              <a:gdLst/>
              <a:ahLst/>
              <a:cxnLst/>
              <a:rect l="0" t="0" r="0" b="0"/>
              <a:pathLst>
                <a:path w="1513048" h="1897302">
                  <a:moveTo>
                    <a:pt x="0" y="1897301"/>
                  </a:moveTo>
                  <a:lnTo>
                    <a:pt x="1513047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GD_DR$Text Box 579$Freeform 577"/>
            <p:cNvSpPr/>
            <p:nvPr/>
          </p:nvSpPr>
          <p:spPr>
            <a:xfrm>
              <a:off x="2424701" y="0"/>
              <a:ext cx="540002" cy="2365896"/>
            </a:xfrm>
            <a:custGeom>
              <a:avLst/>
              <a:gdLst/>
              <a:ahLst/>
              <a:cxnLst/>
              <a:rect l="0" t="0" r="0" b="0"/>
              <a:pathLst>
                <a:path w="540002" h="2365896">
                  <a:moveTo>
                    <a:pt x="0" y="2365895"/>
                  </a:moveTo>
                  <a:lnTo>
                    <a:pt x="540001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GD_DR$Text Box 587$Freeform 585"/>
            <p:cNvSpPr/>
            <p:nvPr/>
          </p:nvSpPr>
          <p:spPr>
            <a:xfrm>
              <a:off x="1880171" y="0"/>
              <a:ext cx="540001" cy="2365896"/>
            </a:xfrm>
            <a:custGeom>
              <a:avLst/>
              <a:gdLst/>
              <a:ahLst/>
              <a:cxnLst/>
              <a:rect l="0" t="0" r="0" b="0"/>
              <a:pathLst>
                <a:path w="540001" h="2365896">
                  <a:moveTo>
                    <a:pt x="540000" y="2365895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GD_DR$Text Box 595$Freeform 593"/>
            <p:cNvSpPr/>
            <p:nvPr/>
          </p:nvSpPr>
          <p:spPr>
            <a:xfrm>
              <a:off x="914400" y="472612"/>
              <a:ext cx="1513047" cy="1897301"/>
            </a:xfrm>
            <a:custGeom>
              <a:avLst/>
              <a:gdLst/>
              <a:ahLst/>
              <a:cxnLst/>
              <a:rect l="0" t="0" r="0" b="0"/>
              <a:pathLst>
                <a:path w="1513047" h="1897301">
                  <a:moveTo>
                    <a:pt x="1513046" y="1897300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" name="GD_DR$Text Box 603$Freeform 601"/>
            <p:cNvSpPr/>
            <p:nvPr/>
          </p:nvSpPr>
          <p:spPr>
            <a:xfrm>
              <a:off x="236306" y="1315093"/>
              <a:ext cx="2186416" cy="1052924"/>
            </a:xfrm>
            <a:custGeom>
              <a:avLst/>
              <a:gdLst/>
              <a:ahLst/>
              <a:cxnLst/>
              <a:rect l="0" t="0" r="0" b="0"/>
              <a:pathLst>
                <a:path w="2186416" h="1052924">
                  <a:moveTo>
                    <a:pt x="2186415" y="1052923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GD_DR$Text Box 611$Freeform 609"/>
            <p:cNvSpPr/>
            <p:nvPr/>
          </p:nvSpPr>
          <p:spPr>
            <a:xfrm>
              <a:off x="0" y="2363057"/>
              <a:ext cx="2426739" cy="1"/>
            </a:xfrm>
            <a:custGeom>
              <a:avLst/>
              <a:gdLst/>
              <a:ahLst/>
              <a:cxnLst/>
              <a:rect l="0" t="0" r="0" b="0"/>
              <a:pathLst>
                <a:path w="2426739" h="1">
                  <a:moveTo>
                    <a:pt x="2426738" y="0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GD_DR$Text Box 619$Freeform 617"/>
            <p:cNvSpPr/>
            <p:nvPr/>
          </p:nvSpPr>
          <p:spPr>
            <a:xfrm>
              <a:off x="236306" y="2363057"/>
              <a:ext cx="2186416" cy="1052924"/>
            </a:xfrm>
            <a:custGeom>
              <a:avLst/>
              <a:gdLst/>
              <a:ahLst/>
              <a:cxnLst/>
              <a:rect l="0" t="0" r="0" b="0"/>
              <a:pathLst>
                <a:path w="2186416" h="1052924">
                  <a:moveTo>
                    <a:pt x="2186415" y="0"/>
                  </a:moveTo>
                  <a:lnTo>
                    <a:pt x="0" y="1052923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GD_DR$Text Box 627$Freeform 625"/>
            <p:cNvSpPr/>
            <p:nvPr/>
          </p:nvSpPr>
          <p:spPr>
            <a:xfrm>
              <a:off x="914400" y="2363057"/>
              <a:ext cx="1513047" cy="1897302"/>
            </a:xfrm>
            <a:custGeom>
              <a:avLst/>
              <a:gdLst/>
              <a:ahLst/>
              <a:cxnLst/>
              <a:rect l="0" t="0" r="0" b="0"/>
              <a:pathLst>
                <a:path w="1513047" h="1897302">
                  <a:moveTo>
                    <a:pt x="1513046" y="0"/>
                  </a:moveTo>
                  <a:lnTo>
                    <a:pt x="0" y="1897301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GD_DR$Text Box 635$Freeform 633"/>
            <p:cNvSpPr/>
            <p:nvPr/>
          </p:nvSpPr>
          <p:spPr>
            <a:xfrm>
              <a:off x="1880171" y="2363057"/>
              <a:ext cx="539999" cy="2365895"/>
            </a:xfrm>
            <a:custGeom>
              <a:avLst/>
              <a:gdLst/>
              <a:ahLst/>
              <a:cxnLst/>
              <a:rect l="0" t="0" r="0" b="0"/>
              <a:pathLst>
                <a:path w="539999" h="2365895">
                  <a:moveTo>
                    <a:pt x="539998" y="0"/>
                  </a:moveTo>
                  <a:lnTo>
                    <a:pt x="0" y="2365894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GD_DR$Text Box 643$Freeform 641"/>
            <p:cNvSpPr/>
            <p:nvPr/>
          </p:nvSpPr>
          <p:spPr>
            <a:xfrm>
              <a:off x="2424701" y="2363057"/>
              <a:ext cx="540003" cy="2365895"/>
            </a:xfrm>
            <a:custGeom>
              <a:avLst/>
              <a:gdLst/>
              <a:ahLst/>
              <a:cxnLst/>
              <a:rect l="0" t="0" r="0" b="0"/>
              <a:pathLst>
                <a:path w="540003" h="2365895">
                  <a:moveTo>
                    <a:pt x="0" y="0"/>
                  </a:moveTo>
                  <a:lnTo>
                    <a:pt x="540002" y="2365894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GD_DR$Text Box 651$Freeform 649"/>
            <p:cNvSpPr/>
            <p:nvPr/>
          </p:nvSpPr>
          <p:spPr>
            <a:xfrm>
              <a:off x="2424701" y="2363057"/>
              <a:ext cx="1513049" cy="1897301"/>
            </a:xfrm>
            <a:custGeom>
              <a:avLst/>
              <a:gdLst/>
              <a:ahLst/>
              <a:cxnLst/>
              <a:rect l="0" t="0" r="0" b="0"/>
              <a:pathLst>
                <a:path w="1513049" h="1897301">
                  <a:moveTo>
                    <a:pt x="0" y="0"/>
                  </a:moveTo>
                  <a:lnTo>
                    <a:pt x="1513048" y="1897300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GD_DR$Text Box 659$Freeform 657"/>
            <p:cNvSpPr/>
            <p:nvPr/>
          </p:nvSpPr>
          <p:spPr>
            <a:xfrm>
              <a:off x="2424701" y="2363057"/>
              <a:ext cx="2186417" cy="1052922"/>
            </a:xfrm>
            <a:custGeom>
              <a:avLst/>
              <a:gdLst/>
              <a:ahLst/>
              <a:cxnLst/>
              <a:rect l="0" t="0" r="0" b="0"/>
              <a:pathLst>
                <a:path w="2186417" h="1052922">
                  <a:moveTo>
                    <a:pt x="0" y="0"/>
                  </a:moveTo>
                  <a:lnTo>
                    <a:pt x="2186416" y="1052921"/>
                  </a:lnTo>
                </a:path>
              </a:pathLst>
            </a:custGeom>
            <a:grpFill/>
            <a:ln w="15875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74988" y="3408908"/>
            <a:ext cx="96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25·7°</a:t>
            </a:r>
            <a:endParaRPr lang="en-I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47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69" grpId="0"/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1201910" y="1528217"/>
            <a:ext cx="2828647" cy="2823131"/>
            <a:chOff x="0" y="0"/>
            <a:chExt cx="5546172" cy="5535898"/>
          </a:xfrm>
          <a:solidFill>
            <a:srgbClr val="4E67C8"/>
          </a:solidFill>
        </p:grpSpPr>
        <p:sp>
          <p:nvSpPr>
            <p:cNvPr id="84" name="GD_PO$Text Box 542$Freeform 543"/>
            <p:cNvSpPr/>
            <p:nvPr/>
          </p:nvSpPr>
          <p:spPr>
            <a:xfrm>
              <a:off x="10274" y="0"/>
              <a:ext cx="5535898" cy="5535898"/>
            </a:xfrm>
            <a:custGeom>
              <a:avLst/>
              <a:gdLst/>
              <a:ahLst/>
              <a:cxnLst/>
              <a:rect l="0" t="0" r="0" b="0"/>
              <a:pathLst>
                <a:path w="5535898" h="5535898">
                  <a:moveTo>
                    <a:pt x="5535897" y="2767949"/>
                  </a:moveTo>
                  <a:lnTo>
                    <a:pt x="5325199" y="1708700"/>
                  </a:lnTo>
                  <a:lnTo>
                    <a:pt x="4725184" y="810713"/>
                  </a:lnTo>
                  <a:lnTo>
                    <a:pt x="3827196" y="210698"/>
                  </a:lnTo>
                  <a:lnTo>
                    <a:pt x="2767947" y="0"/>
                  </a:lnTo>
                  <a:lnTo>
                    <a:pt x="1708699" y="210698"/>
                  </a:lnTo>
                  <a:lnTo>
                    <a:pt x="810712" y="810715"/>
                  </a:lnTo>
                  <a:lnTo>
                    <a:pt x="210697" y="1708703"/>
                  </a:lnTo>
                  <a:lnTo>
                    <a:pt x="0" y="2767951"/>
                  </a:lnTo>
                  <a:lnTo>
                    <a:pt x="210698" y="3827199"/>
                  </a:lnTo>
                  <a:lnTo>
                    <a:pt x="810715" y="4725185"/>
                  </a:lnTo>
                  <a:lnTo>
                    <a:pt x="1708702" y="5325201"/>
                  </a:lnTo>
                  <a:lnTo>
                    <a:pt x="2767951" y="5535897"/>
                  </a:lnTo>
                  <a:lnTo>
                    <a:pt x="3827198" y="5325199"/>
                  </a:lnTo>
                  <a:lnTo>
                    <a:pt x="4725185" y="4725183"/>
                  </a:lnTo>
                  <a:lnTo>
                    <a:pt x="5325200" y="3827195"/>
                  </a:lnTo>
                  <a:close/>
                </a:path>
              </a:pathLst>
            </a:custGeom>
            <a:grpFill/>
            <a:ln w="15875" cap="flat" cmpd="sng" algn="ctr">
              <a:solidFill>
                <a:srgbClr val="FF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GD_TEText Box 544" hidden="1"/>
            <p:cNvSpPr txBox="1"/>
            <p:nvPr/>
          </p:nvSpPr>
          <p:spPr>
            <a:xfrm>
              <a:off x="5329348" y="3827131"/>
              <a:ext cx="10274" cy="10274"/>
            </a:xfrm>
            <a:prstGeom prst="ellipse">
              <a:avLst/>
            </a:prstGeom>
            <a:grpFill/>
            <a:ln w="15875">
              <a:solidFill>
                <a:srgbClr val="FF000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>
                  <a:solidFill>
                    <a:srgbClr val="FFFFFF"/>
                  </a:solidFill>
                  <a:effectLst/>
                  <a:latin typeface="Times New Roman"/>
                  <a:ea typeface="Times New Roman"/>
                </a:rPr>
                <a:t>Options,Nom:LeCadre,Fond:faux,Cadre:faux,xmin:56.69291,ymin:56.69291,xmax:481.8898,ymax:361.4173,MainLevee:faux,GrilleAimantee:faux,AfficheGrille:faux,echelleFigure:1,lGrille:1,hGrille:1|MultiPage1:0,TextBox16:#cen(polyA),OptionButton12:vrai,Label59:212.5984:152.3622,,Label122:,Image1.BackColor:0,Image1.ControlTipText:Solid 0.75 pt,CheckBox5:faux,Image5.BackColor:16777215,TextBox66:50,OptionButton39:vrai,OptionButton40:faux,OptionButton49:faux,OptionButton50:faux,TextBox74:,CheckBox7:faux,CheckBox8:faux,Label60:-10:-10,Label62:,Label63:,Label68:0;0,Label87:0|MultiPage1:0,TextBox16:A,OptionButton38:vrai,TextBox70:7.688746,TextBox69:#cen(polyA),TextBox71:0,TextBox72:free,Label58:° with,Label76:0,,Label122:,Image1.BackColor:0,Image1.ControlTipText:Solid 0.75 pt,CheckBox5:faux,Image5.BackColor:16777215,TextBox66:50,OptionButton39:vrai,OptionButton40:faux,OptionButton49:faux,OptionButton50:faux,TextBox74:,CheckBox7:faux,CheckBox8:faux,Label60:10:-2.916663E-06,Label62:,Label63:,Label68:,Label87:9.790027:15.125|MultiPage1:1,TextBox1:[#cen(polyA)A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B,OptionButton38:vrai,TextBox70:7.688746,TextBox69:#cen(polyA),TextBox71:22.5,TextBox72:(#cen(polyA)A),Label58:° with,Label76:0,,Label122:,Image1.BackColor:0,Image1.ControlTipText:Solid 0.75 pt,CheckBox5:faux,Image5.BackColor:16777215,TextBox66:50,OptionButton39:vrai,OptionButton40:faux,OptionButton49:faux,OptionButton50:faux,TextBox74:,CheckBox7:faux,CheckBox8:faux,Label60:9.238795:-3.826834,Label62:,Label63:,Label68:,Label87:8.91004:15.125|MultiPage1:1,TextBox1:[#cen(polyA)B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C,OptionButton38:vrai,TextBox70:7.688746,TextBox69:#cen(polyA),TextBox71:22.5,TextBox72:(#cen(polyA)B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-7.071069,Label62:,Label63:,Label68:,Label87:8.91004:15.125|MultiPage1:1,TextBox1:[#cen(polyA)C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D,OptionButton38:vrai,TextBox70:7.688746,TextBox69:#cen(polyA),TextBox71:22.5,TextBox72:(#cen(polyA)C),Label58:° with,Label76:0,,Label122:,Image1.BackColor:0,Image1.ControlTipText:Solid 0.75 pt,CheckBox5:faux,Image5.BackColor:16777215,TextBox66:50,OptionButton39:vrai,OptionButton40:faux,OptionButton49:faux,OptionButton50:faux,TextBox74:,CheckBox7:faux,CheckBox8:faux,Label60:3.82683:-9.238797,Label62:,Label63:,Label68:,Label87:9.790027:15.125|MultiPage1:1,TextBox1:[#cen(polyA)D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E,OptionButton38:vrai,TextBox70:7.688746,TextBox69:#cen(polyA),TextBox71:22.5,TextBox72:(#cen(polyA)D),Label58:° with,Label76:0,,Label122:,Image1.BackColor:0,Image1.ControlTipText:Solid 0.75 pt,CheckBox5:faux,Image5.BackColor:16777215,TextBox66:50,OptionButton39:vrai,OptionButton40:faux,OptionButton49:faux,OptionButton50:faux,TextBox74:,CheckBox7:faux,CheckBox8:faux,Label60:-2.667261E-06:-10,Label62:,Label63:,Label68:,Label87:8.030054:15.125|MultiPage1:1,TextBox1:[#cen(polyA)E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F,OptionButton38:vrai,TextBox70:7.688746,TextBox69:#cen(polyA),TextBox71:22.5,TextBox72:(#cen(polyA)E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-3.82684:-9.238793,Label62:,Label63:,Label68:,Label87:7.15:15.125|MultiPage1:1,TextBox1:[#cen(polyA)F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86.35:15.125|MultiPage1:0,TextBox16:G,OptionButton38:vrai,TextBox70:7.688746,TextBox69:#cen(polyA),TextBox71:22.5,TextBox72:(#cen(polyA)F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-7.071074:-7.071062,Label62:,Label63:,Label68:,Label87:9.790027:15.125|MultiPage1:1,TextBox1:[#cen(polyA)G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H,OptionButton38:vrai,TextBox70:7.688746,TextBox69:#cen(polyA),TextBox71:22.5,TextBox72:(#cen(polyA)G),Label58:° with,Label76:0,,Label122:,Image1.BackColor:0,Image1.ControlTipText:Solid 0.75 pt,CheckBox5:faux,Image5.BackColor:16777215,TextBox66:50,OptionButton39:vrai,OptionButton40:faux,OptionButton49:faux,OptionButton50:faux,TextBox74:,CheckBox7:faux,CheckBox8:faux,Label60:-9.238798:-3.826828,Label62:,Label63:,Label68:,Label87:9.790027:15.125|MultiPage1:1,TextBox1:[#cen(polyA)H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I,OptionButton38:vrai,TextBox70:7.688746,TextBox69:#cen(polyA),TextBox71:22.5,TextBox72:(#cen(polyA)H),Label58:° with,Label76:0,,Label122:,Image1.BackColor:0,Image1.ControlTipText:Solid 0.75 pt,CheckBox5:faux,Image5.BackColor:16777215,TextBox66:50,OptionButton39:vrai,OptionButton40:faux,OptionButton49:faux,OptionButton50:faux,TextBox74:,CheckBox7:faux,CheckBox8:faux,Label60:-10:8.089538E-06,Label62:,Label63:,Label68:,Label87:4.454987:15.125|MultiPage1:1,TextBox1:[#cen(polyA)I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83.65492:15.125|MultiPage1:0,TextBox16:J,OptionButton38:vrai,TextBox70:7.688746,TextBox69:#cen(polyA),TextBox71:22.5,TextBox72:(#cen(polyA)I),Label58:° with,Label76:0,,Label122:,Image1.BackColor:0,Image1.ControlTipText:Solid 0.75 pt,CheckBox5:faux,Image5.BackColor:16777215,TextBox66:50,OptionButton39:vrai,OptionButton40:faux,OptionButton49:faux,OptionButton50:faux,TextBox74:,CheckBox7:faux,CheckBox8:faux,Label60:-9.238792:3.826842,Label62:,Label63:,Label68:,Label87:5.334973:15.125|MultiPage1:1,TextBox1:[#cen(polyA)J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84.53497:15.125|MultiPage1:0,TextBox16:K,OptionButton38:vrai,TextBox70:7.688746,TextBox69:#cen(polyA),TextBox71:22.5,TextBox72:(#cen(polyA)J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-7.071063:7.071073,Label62:,Label63:,Label68:,Label87:9.790027:15.125|MultiPage1:1,TextBox1:[#cen(polyA)K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L,OptionButton38:vrai,TextBox70:7.688746,TextBox69:#cen(polyA),TextBox71:22.5,TextBox72:(#cen(polyA)K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-3.826828:9.238798,Label62:,Label63:,Label68:,Label87:8.030054:15.125|MultiPage1:1,TextBox1:[#cen(polyA)L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M,OptionButton38:vrai,TextBox70:7.688746,TextBox69:#cen(polyA),TextBox71:22.5,TextBox72:(#cen(polyA)L),Label58:° with,Label76:0,,Label122:,Image1.BackColor:0,Image1.ControlTipText:Solid 0.75 pt,CheckBox5:faux,Image5.BackColor:16777215,TextBox66:50,OptionButton39:vrai,OptionButton40:faux,OptionButton49:faux,OptionButton50:faux,TextBox74:,CheckBox7:faux,CheckBox8:faux,Label60:8.264565E-06:10,Label62:,Label63:,Label68:,Label87:11.55:15.125|MultiPage1:1,TextBox1:[#cen(polyA)M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90.75:15.125|MultiPage1:0,TextBox16:N,OptionButton38:vrai,TextBox70:7.688746,TextBox69:#cen(polyA),TextBox71:22.5,TextBox72:(#cen(polyA)M),Label58:° with,Label76:0,,Label122:,Image1.BackColor:0,Image1.ControlTipText:Solid 0.75 pt,CheckBox5:faux,Image5.BackColor:16777215,TextBox66:50,OptionButton39:vrai,OptionButton40:faux,OptionButton49:faux,OptionButton50:faux,TextBox74:,CheckBox7:faux,CheckBox8:faux,Label60:3.826843:9.238791,Label62:,Label63:,Label68:,Label87:9.790027:15.125|MultiPage1:1,TextBox1:[#cen(polyA)N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O,OptionButton38:vrai,TextBox70:7.688746,TextBox69:#cen(polyA),TextBox71:22.5,TextBox72:(#cen(polyA)N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7.071074:7.071062,Label62:,Label63:,Label68:,Label87:9.790027:15.125|MultiPage1:1,TextBox1:[#cen(polyA)O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P,OptionButton38:vrai,TextBox70:7.688746,TextBox69:#cen(polyA),TextBox71:22.5,TextBox72:(#cen(polyA)O),Label58:° with,Label76:0,,Label122:,Image1.BackColor:0,Image1.ControlTipText:Solid 0.75 pt,CheckBox5:faux,Image5.BackColor:16777215,TextBox66:50,OptionButton39:vrai,OptionButton40:faux,OptionButton49:faux,OptionButton50:faux,TextBox74:,CheckBox7:faux,CheckBox8:faux,Label60:9.238797:3.82683,Label62:,Label63:,Label68:,Label87:7.15:15.125|MultiPage1:1,TextBox1:[#cen(polyA)P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86.35:15.125|MultiPage1:2,TextBox54:polyABCDEFGHIJKLMNOP,TextBox55:ABCDEFGHIJKLMNOP,OptionButton31:vrai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pt,CheckBox5:faux,Image5.BackColor:16777215,TextBox66:50,OptionButton39:vrai,OptionButton40:faux,OptionButton49:faux,OptionButton50:faux,TextBox74:,CheckBox7:vrai,CheckBox8:faux,Label60:-10:-10,Label62:,Label63:,Label68:,Label87:162.8551:15.125|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8" name="GD_DR$Text Box 420$Freeform 418"/>
            <p:cNvSpPr/>
            <p:nvPr/>
          </p:nvSpPr>
          <p:spPr>
            <a:xfrm>
              <a:off x="2774022" y="2763749"/>
              <a:ext cx="2767950" cy="1"/>
            </a:xfrm>
            <a:custGeom>
              <a:avLst/>
              <a:gdLst/>
              <a:ahLst/>
              <a:cxnLst/>
              <a:rect l="0" t="0" r="0" b="0"/>
              <a:pathLst>
                <a:path w="2767950" h="1">
                  <a:moveTo>
                    <a:pt x="0" y="0"/>
                  </a:moveTo>
                  <a:lnTo>
                    <a:pt x="2767949" y="0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GD_DR$Text Box 428$Freeform 426"/>
            <p:cNvSpPr/>
            <p:nvPr/>
          </p:nvSpPr>
          <p:spPr>
            <a:xfrm>
              <a:off x="2774022" y="1705510"/>
              <a:ext cx="2557252" cy="1059250"/>
            </a:xfrm>
            <a:custGeom>
              <a:avLst/>
              <a:gdLst/>
              <a:ahLst/>
              <a:cxnLst/>
              <a:rect l="0" t="0" r="0" b="0"/>
              <a:pathLst>
                <a:path w="2557252" h="1059250">
                  <a:moveTo>
                    <a:pt x="0" y="1059249"/>
                  </a:moveTo>
                  <a:lnTo>
                    <a:pt x="2557251" y="0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GD_DR$Text Box 436$Freeform 434"/>
            <p:cNvSpPr/>
            <p:nvPr/>
          </p:nvSpPr>
          <p:spPr>
            <a:xfrm>
              <a:off x="2774022" y="811659"/>
              <a:ext cx="1957237" cy="1957237"/>
            </a:xfrm>
            <a:custGeom>
              <a:avLst/>
              <a:gdLst/>
              <a:ahLst/>
              <a:cxnLst/>
              <a:rect l="0" t="0" r="0" b="0"/>
              <a:pathLst>
                <a:path w="1957237" h="1957237">
                  <a:moveTo>
                    <a:pt x="0" y="1957236"/>
                  </a:moveTo>
                  <a:lnTo>
                    <a:pt x="1957236" y="0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1" name="GD_DR$Text Box 444$Freeform 442"/>
            <p:cNvSpPr/>
            <p:nvPr/>
          </p:nvSpPr>
          <p:spPr>
            <a:xfrm>
              <a:off x="2774022" y="215758"/>
              <a:ext cx="1059249" cy="2557252"/>
            </a:xfrm>
            <a:custGeom>
              <a:avLst/>
              <a:gdLst/>
              <a:ahLst/>
              <a:cxnLst/>
              <a:rect l="0" t="0" r="0" b="0"/>
              <a:pathLst>
                <a:path w="1059249" h="2557252">
                  <a:moveTo>
                    <a:pt x="0" y="2557251"/>
                  </a:moveTo>
                  <a:lnTo>
                    <a:pt x="1059248" y="0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2" name="GD_DR$Text Box 452$Freeform 450"/>
            <p:cNvSpPr/>
            <p:nvPr/>
          </p:nvSpPr>
          <p:spPr>
            <a:xfrm>
              <a:off x="2774022" y="0"/>
              <a:ext cx="2" cy="2767950"/>
            </a:xfrm>
            <a:custGeom>
              <a:avLst/>
              <a:gdLst/>
              <a:ahLst/>
              <a:cxnLst/>
              <a:rect l="0" t="0" r="0" b="0"/>
              <a:pathLst>
                <a:path w="2" h="2767950">
                  <a:moveTo>
                    <a:pt x="1" y="2767949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3" name="GD_DR$Text Box 460$Freeform 458"/>
            <p:cNvSpPr/>
            <p:nvPr/>
          </p:nvSpPr>
          <p:spPr>
            <a:xfrm>
              <a:off x="1715784" y="215758"/>
              <a:ext cx="1059250" cy="2557252"/>
            </a:xfrm>
            <a:custGeom>
              <a:avLst/>
              <a:gdLst/>
              <a:ahLst/>
              <a:cxnLst/>
              <a:rect l="0" t="0" r="0" b="0"/>
              <a:pathLst>
                <a:path w="1059250" h="2557252">
                  <a:moveTo>
                    <a:pt x="1059249" y="2557251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4" name="GD_DR$Text Box 468$Freeform 466"/>
            <p:cNvSpPr/>
            <p:nvPr/>
          </p:nvSpPr>
          <p:spPr>
            <a:xfrm>
              <a:off x="811658" y="811659"/>
              <a:ext cx="1957237" cy="1957235"/>
            </a:xfrm>
            <a:custGeom>
              <a:avLst/>
              <a:gdLst/>
              <a:ahLst/>
              <a:cxnLst/>
              <a:rect l="0" t="0" r="0" b="0"/>
              <a:pathLst>
                <a:path w="1957237" h="1957235">
                  <a:moveTo>
                    <a:pt x="1957236" y="1957234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5" name="GD_DR$Text Box 476$Freeform 474"/>
            <p:cNvSpPr/>
            <p:nvPr/>
          </p:nvSpPr>
          <p:spPr>
            <a:xfrm>
              <a:off x="215757" y="1705510"/>
              <a:ext cx="2557252" cy="1059247"/>
            </a:xfrm>
            <a:custGeom>
              <a:avLst/>
              <a:gdLst/>
              <a:ahLst/>
              <a:cxnLst/>
              <a:rect l="0" t="0" r="0" b="0"/>
              <a:pathLst>
                <a:path w="2557252" h="1059247">
                  <a:moveTo>
                    <a:pt x="2557251" y="1059246"/>
                  </a:move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GD_DR$Text Box 484$Freeform 482"/>
            <p:cNvSpPr/>
            <p:nvPr/>
          </p:nvSpPr>
          <p:spPr>
            <a:xfrm>
              <a:off x="0" y="2763749"/>
              <a:ext cx="2767949" cy="3"/>
            </a:xfrm>
            <a:custGeom>
              <a:avLst/>
              <a:gdLst/>
              <a:ahLst/>
              <a:cxnLst/>
              <a:rect l="0" t="0" r="0" b="0"/>
              <a:pathLst>
                <a:path w="2767949" h="3">
                  <a:moveTo>
                    <a:pt x="2767948" y="0"/>
                  </a:moveTo>
                  <a:lnTo>
                    <a:pt x="0" y="2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7" name="GD_DR$Text Box 492$Freeform 490"/>
            <p:cNvSpPr/>
            <p:nvPr/>
          </p:nvSpPr>
          <p:spPr>
            <a:xfrm>
              <a:off x="215757" y="2763749"/>
              <a:ext cx="2557251" cy="1059251"/>
            </a:xfrm>
            <a:custGeom>
              <a:avLst/>
              <a:gdLst/>
              <a:ahLst/>
              <a:cxnLst/>
              <a:rect l="0" t="0" r="0" b="0"/>
              <a:pathLst>
                <a:path w="2557251" h="1059251">
                  <a:moveTo>
                    <a:pt x="2557250" y="0"/>
                  </a:moveTo>
                  <a:lnTo>
                    <a:pt x="0" y="1059250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8" name="GD_DR$Text Box 500$Freeform 498"/>
            <p:cNvSpPr/>
            <p:nvPr/>
          </p:nvSpPr>
          <p:spPr>
            <a:xfrm>
              <a:off x="811658" y="2763749"/>
              <a:ext cx="1957234" cy="1957237"/>
            </a:xfrm>
            <a:custGeom>
              <a:avLst/>
              <a:gdLst/>
              <a:ahLst/>
              <a:cxnLst/>
              <a:rect l="0" t="0" r="0" b="0"/>
              <a:pathLst>
                <a:path w="1957234" h="1957237">
                  <a:moveTo>
                    <a:pt x="1957233" y="0"/>
                  </a:moveTo>
                  <a:lnTo>
                    <a:pt x="0" y="1957236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9" name="GD_DR$Text Box 508$Freeform 506"/>
            <p:cNvSpPr/>
            <p:nvPr/>
          </p:nvSpPr>
          <p:spPr>
            <a:xfrm>
              <a:off x="1715784" y="2763749"/>
              <a:ext cx="1059247" cy="2557253"/>
            </a:xfrm>
            <a:custGeom>
              <a:avLst/>
              <a:gdLst/>
              <a:ahLst/>
              <a:cxnLst/>
              <a:rect l="0" t="0" r="0" b="0"/>
              <a:pathLst>
                <a:path w="1059247" h="2557253">
                  <a:moveTo>
                    <a:pt x="1059246" y="0"/>
                  </a:moveTo>
                  <a:lnTo>
                    <a:pt x="0" y="2557252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0" name="GD_DR$Text Box 516$Freeform 514"/>
            <p:cNvSpPr/>
            <p:nvPr/>
          </p:nvSpPr>
          <p:spPr>
            <a:xfrm>
              <a:off x="2774022" y="2763749"/>
              <a:ext cx="4" cy="2767949"/>
            </a:xfrm>
            <a:custGeom>
              <a:avLst/>
              <a:gdLst/>
              <a:ahLst/>
              <a:cxnLst/>
              <a:rect l="0" t="0" r="0" b="0"/>
              <a:pathLst>
                <a:path w="4" h="2767949">
                  <a:moveTo>
                    <a:pt x="0" y="0"/>
                  </a:moveTo>
                  <a:lnTo>
                    <a:pt x="3" y="2767948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1" name="GD_DR$Text Box 524$Freeform 522"/>
            <p:cNvSpPr/>
            <p:nvPr/>
          </p:nvSpPr>
          <p:spPr>
            <a:xfrm>
              <a:off x="2774022" y="2763749"/>
              <a:ext cx="1059251" cy="2557251"/>
            </a:xfrm>
            <a:custGeom>
              <a:avLst/>
              <a:gdLst/>
              <a:ahLst/>
              <a:cxnLst/>
              <a:rect l="0" t="0" r="0" b="0"/>
              <a:pathLst>
                <a:path w="1059251" h="2557251">
                  <a:moveTo>
                    <a:pt x="0" y="0"/>
                  </a:moveTo>
                  <a:lnTo>
                    <a:pt x="1059250" y="2557250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2" name="GD_DR$Text Box 532$Freeform 530"/>
            <p:cNvSpPr/>
            <p:nvPr/>
          </p:nvSpPr>
          <p:spPr>
            <a:xfrm>
              <a:off x="2774022" y="2763749"/>
              <a:ext cx="1957238" cy="1957235"/>
            </a:xfrm>
            <a:custGeom>
              <a:avLst/>
              <a:gdLst/>
              <a:ahLst/>
              <a:cxnLst/>
              <a:rect l="0" t="0" r="0" b="0"/>
              <a:pathLst>
                <a:path w="1957238" h="1957235">
                  <a:moveTo>
                    <a:pt x="0" y="0"/>
                  </a:moveTo>
                  <a:lnTo>
                    <a:pt x="1957237" y="1957234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3" name="GD_DR$Text Box 540$Freeform 538"/>
            <p:cNvSpPr/>
            <p:nvPr/>
          </p:nvSpPr>
          <p:spPr>
            <a:xfrm>
              <a:off x="2774022" y="2763749"/>
              <a:ext cx="2557253" cy="1059247"/>
            </a:xfrm>
            <a:custGeom>
              <a:avLst/>
              <a:gdLst/>
              <a:ahLst/>
              <a:cxnLst/>
              <a:rect l="0" t="0" r="0" b="0"/>
              <a:pathLst>
                <a:path w="2557253" h="1059247">
                  <a:moveTo>
                    <a:pt x="0" y="0"/>
                  </a:moveTo>
                  <a:lnTo>
                    <a:pt x="2557252" y="1059246"/>
                  </a:lnTo>
                </a:path>
              </a:pathLst>
            </a:custGeom>
            <a:grp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  <a:endParaRPr lang="en-IE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0" name="GD_TEText Box 164" hidden="1"/>
          <p:cNvSpPr txBox="1"/>
          <p:nvPr/>
        </p:nvSpPr>
        <p:spPr>
          <a:xfrm>
            <a:off x="3615909" y="5863934"/>
            <a:ext cx="10273" cy="10271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accent6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10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Options,Nom:LeCadre,Fond:faux,Cadre:faux,xmin:56.69291,ymin:56.69291,xmax:481.8898,ymax:361.4173,MainLevee:faux,GrilleAimantee:faux,AfficheGrille:faux,echelleFigure:1,lGrille:1,hGrille:1|MultiPage1:0,TextBox16:#cen(polyA),OptionButton12:vrai,Label59:212.5984:152.3622,,Label122:,Image1.BackColor:0,Image1.ControlTipText:Solid 0.75 pt,CheckBox5:faux,Image5.BackColor:16777215,TextBox66:50,OptionButton39:vrai,OptionButton40:faux,OptionButton49:faux,OptionButton50:faux,TextBox74:,CheckBox7:faux,CheckBox8:faux,Label60:-10:-10,Label62:,Label63:,Label68:0;0,Label87:0|MultiPage1:0,TextBox16:A,OptionButton38:vrai,TextBox70:3.919689,TextBox69:#cen(polyA),TextBox71:0,TextBox72:free,Label58:° with,Label76:0,,Label122:,Image1.BackColor:0,Image1.ControlTipText:Solid 0.75 pt,CheckBox5:faux,Image5.BackColor:16777215,TextBox66:50,OptionButton39:vrai,OptionButton40:faux,OptionButton49:faux,OptionButton50:faux,TextBox74:,CheckBox7:faux,CheckBox8:faux,Label60:10:3.433291E-07,Label62:,Label63:,Label68:,Label87:9.790027:15.125|MultiPage1:1,TextBox1:[#cen(polyA)A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B,OptionButton38:vrai,TextBox70:3.919689,TextBox69:#cen(polyA),TextBox71:45,TextBox72:(#cen(polyA)A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-7.071069,Label62:,Label63:,Label68:,Label87:8.91004:15.125|MultiPage1:1,TextBox1:[#cen(polyA)B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C,OptionButton38:vrai,TextBox70:3.919689,TextBox69:#cen(polyA),TextBox71:45,TextBox72:(#cen(polyA)B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-3.433289E-07:-10,Label62:,Label63:,Label68:,Label87:8.91004:15.125|MultiPage1:1,TextBox1:[#cen(polyA)C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88.11004:15.125|MultiPage1:0,TextBox16:D,OptionButton38:vrai,TextBox70:3.919689,TextBox69:#cen(polyA),TextBox71:45,TextBox72:(#cen(polyA)C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-7.071068,Label62:,Label63:,Label68:,Label87:9.790027:15.125|MultiPage1:1,TextBox1:[#cen(polyA)D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E,OptionButton38:vrai,TextBox70:3.919689,TextBox69:#cen(polyA),TextBox71:45,TextBox72:(#cen(polyA)D),Label58:° with,Label76:0,,Label122:,Image1.BackColor:0,Image1.ControlTipText:Solid 0.75 pt,CheckBox5:faux,Image5.BackColor:16777215,TextBox66:50,OptionButton39:vrai,OptionButton40:faux,OptionButton49:faux,OptionButton50:faux,TextBox74:,CheckBox7:faux,CheckBox8:faux,Label60:-10:3.43329E-07,Label62:,Label63:,Label68:,Label87:8.030054:15.125|MultiPage1:1,TextBox1:[#cen(polyA)E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87.23006:15.125|MultiPage1:0,TextBox16:F,OptionButton38:vrai,TextBox70:3.919689,TextBox69:#cen(polyA),TextBox71:45,TextBox72:(#cen(polyA)E),Label58:° with,Label76:0,,Label122:,Image1.BackColor:0,Image1.ControlTipText:Solid 0.75 pt,CheckBox5:faux,Image5.BackColor:16777215,TextBox66:50,OptionButton39:vrai,OptionButton40:faux,OptionButton49:faux,OptionButton50:faux,TextBox74:,CheckBox7:faux,CheckBox8:faux,Label60:-7.071068:7.071067,Label62:,Label63:,Label68:,Label87:7.15:15.125|MultiPage1:1,TextBox1:[#cen(polyA)F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86.35:15.125|MultiPage1:0,TextBox16:G,OptionButton38:vrai,TextBox70:3.919689,TextBox69:#cen(polyA),TextBox71:45,TextBox72:(#cen(polyA)F),Label58:° with,Label76:0,,Label122:,Image1.BackColor:0,Image1.ControlTipText:Solid 0.75 pt,CheckBox5:faux,Image5.BackColor:16777215,TextBox66:50,OptionButton39:vrai,OptionButton40:faux,OptionButton49:faux,OptionButton50:faux,TextBox74:,CheckBox7:faux,CheckBox8:faux,Label60:-3.433291E-07:10,Label62:,Label63:,Label68:,Label87:9.790027:15.125|MultiPage1:1,TextBox1:[#cen(polyA)G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0,TextBox16:H,OptionButton38:vrai,TextBox70:3.919689,TextBox69:#cen(polyA),TextBox71:45,TextBox72:(#cen(polyA)G),Label58:° with,Label76:0,,Label122:,Image1.BackColor:0,Image1.ControlTipText:Solid 0.75 pt,CheckBox5:faux,Image5.BackColor:16777215,TextBox66:50,OptionButton39:vrai,OptionButton40:faux,OptionButton49:faux,OptionButton50:faux,TextBox74:,CheckBox7:faux,CheckBox8:faux,Label60:7.071067:7.071068,Label62:,Label63:,Label68:,Label87:9.790027:15.125|MultiPage1:1,TextBox1:[#cen(polyA)H],Label72:0,0,OptionButton15:vrai,Label75: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88.98996:15.125|MultiPage1:2,TextBox54:polyABCDEFGH,TextBox55:ABCDEFGH,OptionButton31:vrai,,Label122:,Image1.BackColor:0,Image1.ControlTipText:Continuous 0.75 pt,CheckBox5:faux,Image5.BackColor:16777215,TextBox66:50,OptionButton39:vrai,OptionButton40:faux,OptionButton49:faux,OptionButton50:faux,TextBox74:,CheckBox7:vrai,CheckBox8:faux,Label60:-10:-10,Label62:,Label63:,Label68:,Label87:97.01994:15.125|</a:t>
            </a:r>
            <a:endParaRPr lang="en-IE" sz="1100">
              <a:effectLst/>
              <a:ea typeface="Times New Roman"/>
              <a:cs typeface="Times New Roman"/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299849" y="180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Follow on work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2791360" y="4254856"/>
            <a:ext cx="151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2·625 cm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5" y="3733511"/>
            <a:ext cx="99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22·5°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5536" y="127721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16 sides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57006" y="1684238"/>
            <a:ext cx="369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IE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0·5(6·73)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sin22·5°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56376" y="16856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8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57006" y="21935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69·27 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30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57006" y="267930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E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IE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2078 cm</a:t>
            </a:r>
            <a:r>
              <a:rPr lang="en-IE" sz="2400" baseline="4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IE" sz="2400" baseline="4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08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65" grpId="0"/>
      <p:bldP spid="85" grpId="0"/>
      <p:bldP spid="86" grpId="0"/>
      <p:bldP spid="87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9849" y="180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Follow on work</a:t>
            </a:r>
            <a:endParaRPr lang="en-IE" dirty="0"/>
          </a:p>
        </p:txBody>
      </p:sp>
      <p:grpSp>
        <p:nvGrpSpPr>
          <p:cNvPr id="4" name="Group 3"/>
          <p:cNvGrpSpPr/>
          <p:nvPr/>
        </p:nvGrpSpPr>
        <p:grpSpPr>
          <a:xfrm>
            <a:off x="821267" y="913337"/>
            <a:ext cx="7423141" cy="5479985"/>
            <a:chOff x="414666" y="913337"/>
            <a:chExt cx="7423141" cy="547998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492611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948232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403853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46073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301694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757315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199535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655156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110777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552999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008620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450840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906461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362082" y="1116000"/>
              <a:ext cx="0" cy="494280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78200" y="5853896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278200" y="5625364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78200" y="5410276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278200" y="5181744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78200" y="4953212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78200" y="4724680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78200" y="4496148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278200" y="4281058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278200" y="4052526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278200" y="3595462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78200" y="3366930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278200" y="3138398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78200" y="2923309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78200" y="2694777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78200" y="2466245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278200" y="2237713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78200" y="2009181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278200" y="1780649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278200" y="1337029"/>
              <a:ext cx="6312251" cy="0"/>
            </a:xfrm>
            <a:prstGeom prst="line">
              <a:avLst/>
            </a:prstGeom>
            <a:ln w="254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720421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176042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618262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073883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529504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971725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427346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4882967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325188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5780809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236430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678650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7134271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589892" y="1116000"/>
              <a:ext cx="0" cy="494280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489"/>
            <p:cNvSpPr txBox="1"/>
            <p:nvPr/>
          </p:nvSpPr>
          <p:spPr>
            <a:xfrm>
              <a:off x="2023067" y="6042099"/>
              <a:ext cx="414140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2000" dirty="0" smtClean="0">
                  <a:latin typeface="Arial"/>
                  <a:ea typeface="Times New Roman"/>
                </a:rPr>
                <a:t>4</a:t>
              </a:r>
              <a:endParaRPr lang="en-I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Text Box 490"/>
            <p:cNvSpPr txBox="1"/>
            <p:nvPr/>
          </p:nvSpPr>
          <p:spPr>
            <a:xfrm>
              <a:off x="2922475" y="6042099"/>
              <a:ext cx="414119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2000" dirty="0" smtClean="0">
                  <a:latin typeface="Arial"/>
                  <a:ea typeface="Times New Roman"/>
                </a:rPr>
                <a:t>6</a:t>
              </a:r>
              <a:endParaRPr lang="en-IE" sz="2000" dirty="0">
                <a:latin typeface="Times New Roman"/>
                <a:ea typeface="Times New Roman"/>
              </a:endParaRPr>
            </a:p>
          </p:txBody>
        </p:sp>
        <p:sp>
          <p:nvSpPr>
            <p:cNvPr id="70" name="Text Box 492"/>
            <p:cNvSpPr txBox="1"/>
            <p:nvPr/>
          </p:nvSpPr>
          <p:spPr>
            <a:xfrm>
              <a:off x="3827243" y="6042099"/>
              <a:ext cx="338156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2000" dirty="0" smtClean="0">
                  <a:effectLst/>
                  <a:latin typeface="Arial"/>
                  <a:ea typeface="Times New Roman"/>
                </a:rPr>
                <a:t>8</a:t>
              </a:r>
              <a:endParaRPr lang="en-I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1" name="Text Box 494"/>
            <p:cNvSpPr txBox="1"/>
            <p:nvPr/>
          </p:nvSpPr>
          <p:spPr>
            <a:xfrm>
              <a:off x="4655156" y="6042099"/>
              <a:ext cx="589628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IE" sz="2000" dirty="0" smtClean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10</a:t>
              </a:r>
              <a:endParaRPr lang="en-IE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72" name="Text Box 495"/>
            <p:cNvSpPr txBox="1"/>
            <p:nvPr/>
          </p:nvSpPr>
          <p:spPr>
            <a:xfrm>
              <a:off x="5244784" y="6042099"/>
              <a:ext cx="676313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en-I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3" name="Text Box 496"/>
            <p:cNvSpPr txBox="1"/>
            <p:nvPr/>
          </p:nvSpPr>
          <p:spPr>
            <a:xfrm>
              <a:off x="5550149" y="6042099"/>
              <a:ext cx="498854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2000" dirty="0" smtClean="0">
                  <a:latin typeface="Arial"/>
                  <a:ea typeface="Times New Roman"/>
                </a:rPr>
                <a:t>12</a:t>
              </a:r>
              <a:endParaRPr lang="en-I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4" name="Text Box 499"/>
            <p:cNvSpPr txBox="1"/>
            <p:nvPr/>
          </p:nvSpPr>
          <p:spPr>
            <a:xfrm>
              <a:off x="6411607" y="6054094"/>
              <a:ext cx="473039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2000" dirty="0" smtClean="0">
                  <a:latin typeface="Arial"/>
                  <a:ea typeface="Times New Roman"/>
                </a:rPr>
                <a:t>14</a:t>
              </a:r>
              <a:endParaRPr lang="en-IE" sz="2000" dirty="0">
                <a:latin typeface="Times New Roman"/>
                <a:ea typeface="Times New Roman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292160" y="6075448"/>
              <a:ext cx="631225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278200" y="5625364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278200" y="5181744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278200" y="4724680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278200" y="4281058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278200" y="3823994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278200" y="3366930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278200" y="2923309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278200" y="2466245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278200" y="2009181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278200" y="1565561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278200" y="1120853"/>
              <a:ext cx="6312251" cy="0"/>
            </a:xfrm>
            <a:prstGeom prst="line">
              <a:avLst/>
            </a:prstGeom>
            <a:ln w="6350">
              <a:solidFill>
                <a:srgbClr val="8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 Box 521"/>
            <p:cNvSpPr txBox="1"/>
            <p:nvPr/>
          </p:nvSpPr>
          <p:spPr>
            <a:xfrm>
              <a:off x="421399" y="4950428"/>
              <a:ext cx="964345" cy="403291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latin typeface="Arial"/>
                  <a:ea typeface="Times New Roman"/>
                </a:rPr>
                <a:t>1500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6" name="Text Box 522"/>
            <p:cNvSpPr txBox="1"/>
            <p:nvPr/>
          </p:nvSpPr>
          <p:spPr>
            <a:xfrm>
              <a:off x="421399" y="4293006"/>
              <a:ext cx="964345" cy="416735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effectLst/>
                  <a:latin typeface="Arial"/>
                  <a:ea typeface="Times New Roman"/>
                </a:rPr>
                <a:t>1600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7" name="Text Box 523"/>
            <p:cNvSpPr txBox="1"/>
            <p:nvPr/>
          </p:nvSpPr>
          <p:spPr>
            <a:xfrm>
              <a:off x="421399" y="3618184"/>
              <a:ext cx="964345" cy="416735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latin typeface="Arial"/>
                  <a:ea typeface="Times New Roman"/>
                </a:rPr>
                <a:t>1700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8" name="Text Box 524"/>
            <p:cNvSpPr txBox="1"/>
            <p:nvPr/>
          </p:nvSpPr>
          <p:spPr>
            <a:xfrm>
              <a:off x="421399" y="2922816"/>
              <a:ext cx="909501" cy="439881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latin typeface="Arial"/>
                  <a:ea typeface="Times New Roman"/>
                </a:rPr>
                <a:t>180</a:t>
              </a:r>
              <a:r>
                <a:rPr lang="en-GB" sz="2400" dirty="0" smtClean="0">
                  <a:effectLst/>
                  <a:latin typeface="Arial"/>
                  <a:ea typeface="Times New Roman"/>
                </a:rPr>
                <a:t>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9" name="Text Box 525"/>
            <p:cNvSpPr txBox="1"/>
            <p:nvPr/>
          </p:nvSpPr>
          <p:spPr>
            <a:xfrm>
              <a:off x="421399" y="2242761"/>
              <a:ext cx="935042" cy="416735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effectLst/>
                  <a:latin typeface="Arial"/>
                  <a:ea typeface="Times New Roman"/>
                </a:rPr>
                <a:t>1900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5" name="Text Box 499"/>
            <p:cNvSpPr txBox="1"/>
            <p:nvPr/>
          </p:nvSpPr>
          <p:spPr>
            <a:xfrm>
              <a:off x="7362082" y="6054094"/>
              <a:ext cx="475725" cy="339228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2000" dirty="0" smtClean="0">
                  <a:latin typeface="Arial"/>
                  <a:ea typeface="Times New Roman"/>
                </a:rPr>
                <a:t>16</a:t>
              </a:r>
              <a:endParaRPr lang="en-IE" sz="2000" dirty="0">
                <a:latin typeface="Times New Roman"/>
                <a:ea typeface="Times New Roman"/>
              </a:endParaRPr>
            </a:p>
          </p:txBody>
        </p:sp>
        <p:sp>
          <p:nvSpPr>
            <p:cNvPr id="90" name="Text Box 525"/>
            <p:cNvSpPr txBox="1"/>
            <p:nvPr/>
          </p:nvSpPr>
          <p:spPr>
            <a:xfrm>
              <a:off x="414666" y="1571070"/>
              <a:ext cx="935042" cy="416735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effectLst/>
                  <a:latin typeface="Arial"/>
                  <a:ea typeface="Times New Roman"/>
                </a:rPr>
                <a:t>2000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 Box 525"/>
            <p:cNvSpPr txBox="1"/>
            <p:nvPr/>
          </p:nvSpPr>
          <p:spPr>
            <a:xfrm>
              <a:off x="428147" y="913337"/>
              <a:ext cx="935042" cy="416735"/>
            </a:xfrm>
            <a:prstGeom prst="rect">
              <a:avLst/>
            </a:prstGeom>
            <a:noFill/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  <a:solidFill>
                    <a:prstClr val="black"/>
                  </a:solidFill>
                </a14:hiddenLine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  <a:tabLst>
                  <a:tab pos="302260" algn="dec"/>
                </a:tabLst>
              </a:pPr>
              <a:r>
                <a:rPr lang="en-GB" sz="2400" dirty="0">
                  <a:effectLst/>
                  <a:latin typeface="Times New Roman"/>
                  <a:ea typeface="Times New Roman"/>
                </a:rPr>
                <a:t>	</a:t>
              </a:r>
              <a:r>
                <a:rPr lang="en-GB" sz="2400" dirty="0" smtClean="0">
                  <a:effectLst/>
                  <a:latin typeface="Arial"/>
                  <a:ea typeface="Times New Roman"/>
                </a:rPr>
                <a:t>2100</a:t>
              </a:r>
              <a:endParaRPr lang="en-IE" sz="24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3418562" y="6351711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latin typeface="Arial"/>
                <a:ea typeface="Times New Roman"/>
              </a:rPr>
              <a:t>Sides of half polygon</a:t>
            </a:r>
            <a:endParaRPr lang="en-IE" sz="2400" dirty="0">
              <a:latin typeface="Times New Roman"/>
              <a:ea typeface="Times New Roman"/>
            </a:endParaRPr>
          </a:p>
        </p:txBody>
      </p:sp>
      <p:sp>
        <p:nvSpPr>
          <p:cNvPr id="103" name="Rectangle 102"/>
          <p:cNvSpPr/>
          <p:nvPr/>
        </p:nvSpPr>
        <p:spPr>
          <a:xfrm rot="16200000">
            <a:off x="-344820" y="2976676"/>
            <a:ext cx="2027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latin typeface="Arial"/>
                <a:ea typeface="Times New Roman"/>
              </a:rPr>
              <a:t>Volume (cm</a:t>
            </a:r>
            <a:r>
              <a:rPr lang="en-GB" sz="2400" baseline="42000" dirty="0">
                <a:latin typeface="Arial"/>
                <a:ea typeface="Times New Roman"/>
              </a:rPr>
              <a:t>3</a:t>
            </a:r>
            <a:r>
              <a:rPr lang="en-GB" sz="2400" dirty="0" smtClean="0">
                <a:latin typeface="Arial"/>
                <a:ea typeface="Times New Roman"/>
              </a:rPr>
              <a:t>)</a:t>
            </a:r>
            <a:endParaRPr lang="en-IE" sz="2400" dirty="0">
              <a:latin typeface="Times New Roman"/>
              <a:ea typeface="Times New Roman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575137" y="1183486"/>
            <a:ext cx="5417172" cy="3066299"/>
          </a:xfrm>
          <a:custGeom>
            <a:avLst/>
            <a:gdLst>
              <a:gd name="connsiteX0" fmla="*/ 0 w 2858947"/>
              <a:gd name="connsiteY0" fmla="*/ 787079 h 787079"/>
              <a:gd name="connsiteX1" fmla="*/ 138897 w 2858947"/>
              <a:gd name="connsiteY1" fmla="*/ 706056 h 787079"/>
              <a:gd name="connsiteX2" fmla="*/ 196770 w 2858947"/>
              <a:gd name="connsiteY2" fmla="*/ 682906 h 787079"/>
              <a:gd name="connsiteX3" fmla="*/ 277793 w 2858947"/>
              <a:gd name="connsiteY3" fmla="*/ 648182 h 787079"/>
              <a:gd name="connsiteX4" fmla="*/ 347241 w 2858947"/>
              <a:gd name="connsiteY4" fmla="*/ 601884 h 787079"/>
              <a:gd name="connsiteX5" fmla="*/ 439838 w 2858947"/>
              <a:gd name="connsiteY5" fmla="*/ 567160 h 787079"/>
              <a:gd name="connsiteX6" fmla="*/ 509287 w 2858947"/>
              <a:gd name="connsiteY6" fmla="*/ 544010 h 787079"/>
              <a:gd name="connsiteX7" fmla="*/ 601884 w 2858947"/>
              <a:gd name="connsiteY7" fmla="*/ 497712 h 787079"/>
              <a:gd name="connsiteX8" fmla="*/ 787079 w 2858947"/>
              <a:gd name="connsiteY8" fmla="*/ 428263 h 787079"/>
              <a:gd name="connsiteX9" fmla="*/ 891251 w 2858947"/>
              <a:gd name="connsiteY9" fmla="*/ 381965 h 787079"/>
              <a:gd name="connsiteX10" fmla="*/ 983849 w 2858947"/>
              <a:gd name="connsiteY10" fmla="*/ 347241 h 787079"/>
              <a:gd name="connsiteX11" fmla="*/ 1145894 w 2858947"/>
              <a:gd name="connsiteY11" fmla="*/ 277793 h 787079"/>
              <a:gd name="connsiteX12" fmla="*/ 1203768 w 2858947"/>
              <a:gd name="connsiteY12" fmla="*/ 266218 h 787079"/>
              <a:gd name="connsiteX13" fmla="*/ 1261641 w 2858947"/>
              <a:gd name="connsiteY13" fmla="*/ 243068 h 787079"/>
              <a:gd name="connsiteX14" fmla="*/ 1585732 w 2858947"/>
              <a:gd name="connsiteY14" fmla="*/ 208344 h 787079"/>
              <a:gd name="connsiteX15" fmla="*/ 1655180 w 2858947"/>
              <a:gd name="connsiteY15" fmla="*/ 196770 h 787079"/>
              <a:gd name="connsiteX16" fmla="*/ 1909823 w 2858947"/>
              <a:gd name="connsiteY16" fmla="*/ 162046 h 787079"/>
              <a:gd name="connsiteX17" fmla="*/ 2152892 w 2858947"/>
              <a:gd name="connsiteY17" fmla="*/ 115747 h 787079"/>
              <a:gd name="connsiteX18" fmla="*/ 2233914 w 2858947"/>
              <a:gd name="connsiteY18" fmla="*/ 92598 h 787079"/>
              <a:gd name="connsiteX19" fmla="*/ 2442259 w 2858947"/>
              <a:gd name="connsiteY19" fmla="*/ 69448 h 787079"/>
              <a:gd name="connsiteX20" fmla="*/ 2639028 w 2858947"/>
              <a:gd name="connsiteY20" fmla="*/ 34724 h 787079"/>
              <a:gd name="connsiteX21" fmla="*/ 2685327 w 2858947"/>
              <a:gd name="connsiteY21" fmla="*/ 23150 h 787079"/>
              <a:gd name="connsiteX22" fmla="*/ 2858947 w 2858947"/>
              <a:gd name="connsiteY22" fmla="*/ 0 h 787079"/>
              <a:gd name="connsiteX0" fmla="*/ 0 w 2858947"/>
              <a:gd name="connsiteY0" fmla="*/ 787079 h 787079"/>
              <a:gd name="connsiteX1" fmla="*/ 138897 w 2858947"/>
              <a:gd name="connsiteY1" fmla="*/ 706056 h 787079"/>
              <a:gd name="connsiteX2" fmla="*/ 196770 w 2858947"/>
              <a:gd name="connsiteY2" fmla="*/ 682906 h 787079"/>
              <a:gd name="connsiteX3" fmla="*/ 277793 w 2858947"/>
              <a:gd name="connsiteY3" fmla="*/ 648182 h 787079"/>
              <a:gd name="connsiteX4" fmla="*/ 347241 w 2858947"/>
              <a:gd name="connsiteY4" fmla="*/ 601884 h 787079"/>
              <a:gd name="connsiteX5" fmla="*/ 509287 w 2858947"/>
              <a:gd name="connsiteY5" fmla="*/ 544010 h 787079"/>
              <a:gd name="connsiteX6" fmla="*/ 601884 w 2858947"/>
              <a:gd name="connsiteY6" fmla="*/ 497712 h 787079"/>
              <a:gd name="connsiteX7" fmla="*/ 787079 w 2858947"/>
              <a:gd name="connsiteY7" fmla="*/ 428263 h 787079"/>
              <a:gd name="connsiteX8" fmla="*/ 891251 w 2858947"/>
              <a:gd name="connsiteY8" fmla="*/ 381965 h 787079"/>
              <a:gd name="connsiteX9" fmla="*/ 983849 w 2858947"/>
              <a:gd name="connsiteY9" fmla="*/ 347241 h 787079"/>
              <a:gd name="connsiteX10" fmla="*/ 1145894 w 2858947"/>
              <a:gd name="connsiteY10" fmla="*/ 277793 h 787079"/>
              <a:gd name="connsiteX11" fmla="*/ 1203768 w 2858947"/>
              <a:gd name="connsiteY11" fmla="*/ 266218 h 787079"/>
              <a:gd name="connsiteX12" fmla="*/ 1261641 w 2858947"/>
              <a:gd name="connsiteY12" fmla="*/ 243068 h 787079"/>
              <a:gd name="connsiteX13" fmla="*/ 1585732 w 2858947"/>
              <a:gd name="connsiteY13" fmla="*/ 208344 h 787079"/>
              <a:gd name="connsiteX14" fmla="*/ 1655180 w 2858947"/>
              <a:gd name="connsiteY14" fmla="*/ 196770 h 787079"/>
              <a:gd name="connsiteX15" fmla="*/ 1909823 w 2858947"/>
              <a:gd name="connsiteY15" fmla="*/ 162046 h 787079"/>
              <a:gd name="connsiteX16" fmla="*/ 2152892 w 2858947"/>
              <a:gd name="connsiteY16" fmla="*/ 115747 h 787079"/>
              <a:gd name="connsiteX17" fmla="*/ 2233914 w 2858947"/>
              <a:gd name="connsiteY17" fmla="*/ 92598 h 787079"/>
              <a:gd name="connsiteX18" fmla="*/ 2442259 w 2858947"/>
              <a:gd name="connsiteY18" fmla="*/ 69448 h 787079"/>
              <a:gd name="connsiteX19" fmla="*/ 2639028 w 2858947"/>
              <a:gd name="connsiteY19" fmla="*/ 34724 h 787079"/>
              <a:gd name="connsiteX20" fmla="*/ 2685327 w 2858947"/>
              <a:gd name="connsiteY20" fmla="*/ 23150 h 787079"/>
              <a:gd name="connsiteX21" fmla="*/ 2858947 w 2858947"/>
              <a:gd name="connsiteY21" fmla="*/ 0 h 787079"/>
              <a:gd name="connsiteX0" fmla="*/ 0 w 2858947"/>
              <a:gd name="connsiteY0" fmla="*/ 787079 h 787079"/>
              <a:gd name="connsiteX1" fmla="*/ 138897 w 2858947"/>
              <a:gd name="connsiteY1" fmla="*/ 706056 h 787079"/>
              <a:gd name="connsiteX2" fmla="*/ 196770 w 2858947"/>
              <a:gd name="connsiteY2" fmla="*/ 682906 h 787079"/>
              <a:gd name="connsiteX3" fmla="*/ 347241 w 2858947"/>
              <a:gd name="connsiteY3" fmla="*/ 601884 h 787079"/>
              <a:gd name="connsiteX4" fmla="*/ 509287 w 2858947"/>
              <a:gd name="connsiteY4" fmla="*/ 544010 h 787079"/>
              <a:gd name="connsiteX5" fmla="*/ 601884 w 2858947"/>
              <a:gd name="connsiteY5" fmla="*/ 497712 h 787079"/>
              <a:gd name="connsiteX6" fmla="*/ 787079 w 2858947"/>
              <a:gd name="connsiteY6" fmla="*/ 428263 h 787079"/>
              <a:gd name="connsiteX7" fmla="*/ 891251 w 2858947"/>
              <a:gd name="connsiteY7" fmla="*/ 381965 h 787079"/>
              <a:gd name="connsiteX8" fmla="*/ 983849 w 2858947"/>
              <a:gd name="connsiteY8" fmla="*/ 347241 h 787079"/>
              <a:gd name="connsiteX9" fmla="*/ 1145894 w 2858947"/>
              <a:gd name="connsiteY9" fmla="*/ 277793 h 787079"/>
              <a:gd name="connsiteX10" fmla="*/ 1203768 w 2858947"/>
              <a:gd name="connsiteY10" fmla="*/ 266218 h 787079"/>
              <a:gd name="connsiteX11" fmla="*/ 1261641 w 2858947"/>
              <a:gd name="connsiteY11" fmla="*/ 243068 h 787079"/>
              <a:gd name="connsiteX12" fmla="*/ 1585732 w 2858947"/>
              <a:gd name="connsiteY12" fmla="*/ 208344 h 787079"/>
              <a:gd name="connsiteX13" fmla="*/ 1655180 w 2858947"/>
              <a:gd name="connsiteY13" fmla="*/ 196770 h 787079"/>
              <a:gd name="connsiteX14" fmla="*/ 1909823 w 2858947"/>
              <a:gd name="connsiteY14" fmla="*/ 162046 h 787079"/>
              <a:gd name="connsiteX15" fmla="*/ 2152892 w 2858947"/>
              <a:gd name="connsiteY15" fmla="*/ 115747 h 787079"/>
              <a:gd name="connsiteX16" fmla="*/ 2233914 w 2858947"/>
              <a:gd name="connsiteY16" fmla="*/ 92598 h 787079"/>
              <a:gd name="connsiteX17" fmla="*/ 2442259 w 2858947"/>
              <a:gd name="connsiteY17" fmla="*/ 69448 h 787079"/>
              <a:gd name="connsiteX18" fmla="*/ 2639028 w 2858947"/>
              <a:gd name="connsiteY18" fmla="*/ 34724 h 787079"/>
              <a:gd name="connsiteX19" fmla="*/ 2685327 w 2858947"/>
              <a:gd name="connsiteY19" fmla="*/ 23150 h 787079"/>
              <a:gd name="connsiteX20" fmla="*/ 2858947 w 2858947"/>
              <a:gd name="connsiteY20" fmla="*/ 0 h 787079"/>
              <a:gd name="connsiteX0" fmla="*/ 0 w 2858947"/>
              <a:gd name="connsiteY0" fmla="*/ 787079 h 787079"/>
              <a:gd name="connsiteX1" fmla="*/ 138897 w 2858947"/>
              <a:gd name="connsiteY1" fmla="*/ 706056 h 787079"/>
              <a:gd name="connsiteX2" fmla="*/ 347241 w 2858947"/>
              <a:gd name="connsiteY2" fmla="*/ 601884 h 787079"/>
              <a:gd name="connsiteX3" fmla="*/ 509287 w 2858947"/>
              <a:gd name="connsiteY3" fmla="*/ 544010 h 787079"/>
              <a:gd name="connsiteX4" fmla="*/ 601884 w 2858947"/>
              <a:gd name="connsiteY4" fmla="*/ 497712 h 787079"/>
              <a:gd name="connsiteX5" fmla="*/ 787079 w 2858947"/>
              <a:gd name="connsiteY5" fmla="*/ 428263 h 787079"/>
              <a:gd name="connsiteX6" fmla="*/ 891251 w 2858947"/>
              <a:gd name="connsiteY6" fmla="*/ 381965 h 787079"/>
              <a:gd name="connsiteX7" fmla="*/ 983849 w 2858947"/>
              <a:gd name="connsiteY7" fmla="*/ 347241 h 787079"/>
              <a:gd name="connsiteX8" fmla="*/ 1145894 w 2858947"/>
              <a:gd name="connsiteY8" fmla="*/ 277793 h 787079"/>
              <a:gd name="connsiteX9" fmla="*/ 1203768 w 2858947"/>
              <a:gd name="connsiteY9" fmla="*/ 266218 h 787079"/>
              <a:gd name="connsiteX10" fmla="*/ 1261641 w 2858947"/>
              <a:gd name="connsiteY10" fmla="*/ 243068 h 787079"/>
              <a:gd name="connsiteX11" fmla="*/ 1585732 w 2858947"/>
              <a:gd name="connsiteY11" fmla="*/ 208344 h 787079"/>
              <a:gd name="connsiteX12" fmla="*/ 1655180 w 2858947"/>
              <a:gd name="connsiteY12" fmla="*/ 196770 h 787079"/>
              <a:gd name="connsiteX13" fmla="*/ 1909823 w 2858947"/>
              <a:gd name="connsiteY13" fmla="*/ 162046 h 787079"/>
              <a:gd name="connsiteX14" fmla="*/ 2152892 w 2858947"/>
              <a:gd name="connsiteY14" fmla="*/ 115747 h 787079"/>
              <a:gd name="connsiteX15" fmla="*/ 2233914 w 2858947"/>
              <a:gd name="connsiteY15" fmla="*/ 92598 h 787079"/>
              <a:gd name="connsiteX16" fmla="*/ 2442259 w 2858947"/>
              <a:gd name="connsiteY16" fmla="*/ 69448 h 787079"/>
              <a:gd name="connsiteX17" fmla="*/ 2639028 w 2858947"/>
              <a:gd name="connsiteY17" fmla="*/ 34724 h 787079"/>
              <a:gd name="connsiteX18" fmla="*/ 2685327 w 2858947"/>
              <a:gd name="connsiteY18" fmla="*/ 23150 h 787079"/>
              <a:gd name="connsiteX19" fmla="*/ 2858947 w 2858947"/>
              <a:gd name="connsiteY19" fmla="*/ 0 h 787079"/>
              <a:gd name="connsiteX0" fmla="*/ 0 w 2858947"/>
              <a:gd name="connsiteY0" fmla="*/ 787079 h 787079"/>
              <a:gd name="connsiteX1" fmla="*/ 138897 w 2858947"/>
              <a:gd name="connsiteY1" fmla="*/ 706056 h 787079"/>
              <a:gd name="connsiteX2" fmla="*/ 509287 w 2858947"/>
              <a:gd name="connsiteY2" fmla="*/ 544010 h 787079"/>
              <a:gd name="connsiteX3" fmla="*/ 601884 w 2858947"/>
              <a:gd name="connsiteY3" fmla="*/ 497712 h 787079"/>
              <a:gd name="connsiteX4" fmla="*/ 787079 w 2858947"/>
              <a:gd name="connsiteY4" fmla="*/ 428263 h 787079"/>
              <a:gd name="connsiteX5" fmla="*/ 891251 w 2858947"/>
              <a:gd name="connsiteY5" fmla="*/ 381965 h 787079"/>
              <a:gd name="connsiteX6" fmla="*/ 983849 w 2858947"/>
              <a:gd name="connsiteY6" fmla="*/ 347241 h 787079"/>
              <a:gd name="connsiteX7" fmla="*/ 1145894 w 2858947"/>
              <a:gd name="connsiteY7" fmla="*/ 277793 h 787079"/>
              <a:gd name="connsiteX8" fmla="*/ 1203768 w 2858947"/>
              <a:gd name="connsiteY8" fmla="*/ 266218 h 787079"/>
              <a:gd name="connsiteX9" fmla="*/ 1261641 w 2858947"/>
              <a:gd name="connsiteY9" fmla="*/ 243068 h 787079"/>
              <a:gd name="connsiteX10" fmla="*/ 1585732 w 2858947"/>
              <a:gd name="connsiteY10" fmla="*/ 208344 h 787079"/>
              <a:gd name="connsiteX11" fmla="*/ 1655180 w 2858947"/>
              <a:gd name="connsiteY11" fmla="*/ 196770 h 787079"/>
              <a:gd name="connsiteX12" fmla="*/ 1909823 w 2858947"/>
              <a:gd name="connsiteY12" fmla="*/ 162046 h 787079"/>
              <a:gd name="connsiteX13" fmla="*/ 2152892 w 2858947"/>
              <a:gd name="connsiteY13" fmla="*/ 115747 h 787079"/>
              <a:gd name="connsiteX14" fmla="*/ 2233914 w 2858947"/>
              <a:gd name="connsiteY14" fmla="*/ 92598 h 787079"/>
              <a:gd name="connsiteX15" fmla="*/ 2442259 w 2858947"/>
              <a:gd name="connsiteY15" fmla="*/ 69448 h 787079"/>
              <a:gd name="connsiteX16" fmla="*/ 2639028 w 2858947"/>
              <a:gd name="connsiteY16" fmla="*/ 34724 h 787079"/>
              <a:gd name="connsiteX17" fmla="*/ 2685327 w 2858947"/>
              <a:gd name="connsiteY17" fmla="*/ 23150 h 787079"/>
              <a:gd name="connsiteX18" fmla="*/ 2858947 w 2858947"/>
              <a:gd name="connsiteY18" fmla="*/ 0 h 787079"/>
              <a:gd name="connsiteX0" fmla="*/ 0 w 2858947"/>
              <a:gd name="connsiteY0" fmla="*/ 787079 h 787079"/>
              <a:gd name="connsiteX1" fmla="*/ 138897 w 2858947"/>
              <a:gd name="connsiteY1" fmla="*/ 706056 h 787079"/>
              <a:gd name="connsiteX2" fmla="*/ 509287 w 2858947"/>
              <a:gd name="connsiteY2" fmla="*/ 544010 h 787079"/>
              <a:gd name="connsiteX3" fmla="*/ 787079 w 2858947"/>
              <a:gd name="connsiteY3" fmla="*/ 428263 h 787079"/>
              <a:gd name="connsiteX4" fmla="*/ 891251 w 2858947"/>
              <a:gd name="connsiteY4" fmla="*/ 381965 h 787079"/>
              <a:gd name="connsiteX5" fmla="*/ 983849 w 2858947"/>
              <a:gd name="connsiteY5" fmla="*/ 347241 h 787079"/>
              <a:gd name="connsiteX6" fmla="*/ 1145894 w 2858947"/>
              <a:gd name="connsiteY6" fmla="*/ 277793 h 787079"/>
              <a:gd name="connsiteX7" fmla="*/ 1203768 w 2858947"/>
              <a:gd name="connsiteY7" fmla="*/ 266218 h 787079"/>
              <a:gd name="connsiteX8" fmla="*/ 1261641 w 2858947"/>
              <a:gd name="connsiteY8" fmla="*/ 243068 h 787079"/>
              <a:gd name="connsiteX9" fmla="*/ 1585732 w 2858947"/>
              <a:gd name="connsiteY9" fmla="*/ 208344 h 787079"/>
              <a:gd name="connsiteX10" fmla="*/ 1655180 w 2858947"/>
              <a:gd name="connsiteY10" fmla="*/ 196770 h 787079"/>
              <a:gd name="connsiteX11" fmla="*/ 1909823 w 2858947"/>
              <a:gd name="connsiteY11" fmla="*/ 162046 h 787079"/>
              <a:gd name="connsiteX12" fmla="*/ 2152892 w 2858947"/>
              <a:gd name="connsiteY12" fmla="*/ 115747 h 787079"/>
              <a:gd name="connsiteX13" fmla="*/ 2233914 w 2858947"/>
              <a:gd name="connsiteY13" fmla="*/ 92598 h 787079"/>
              <a:gd name="connsiteX14" fmla="*/ 2442259 w 2858947"/>
              <a:gd name="connsiteY14" fmla="*/ 69448 h 787079"/>
              <a:gd name="connsiteX15" fmla="*/ 2639028 w 2858947"/>
              <a:gd name="connsiteY15" fmla="*/ 34724 h 787079"/>
              <a:gd name="connsiteX16" fmla="*/ 2685327 w 2858947"/>
              <a:gd name="connsiteY16" fmla="*/ 23150 h 787079"/>
              <a:gd name="connsiteX17" fmla="*/ 2858947 w 2858947"/>
              <a:gd name="connsiteY17" fmla="*/ 0 h 787079"/>
              <a:gd name="connsiteX0" fmla="*/ 0 w 2858947"/>
              <a:gd name="connsiteY0" fmla="*/ 787079 h 787079"/>
              <a:gd name="connsiteX1" fmla="*/ 138897 w 2858947"/>
              <a:gd name="connsiteY1" fmla="*/ 706056 h 787079"/>
              <a:gd name="connsiteX2" fmla="*/ 787079 w 2858947"/>
              <a:gd name="connsiteY2" fmla="*/ 428263 h 787079"/>
              <a:gd name="connsiteX3" fmla="*/ 891251 w 2858947"/>
              <a:gd name="connsiteY3" fmla="*/ 381965 h 787079"/>
              <a:gd name="connsiteX4" fmla="*/ 983849 w 2858947"/>
              <a:gd name="connsiteY4" fmla="*/ 347241 h 787079"/>
              <a:gd name="connsiteX5" fmla="*/ 1145894 w 2858947"/>
              <a:gd name="connsiteY5" fmla="*/ 277793 h 787079"/>
              <a:gd name="connsiteX6" fmla="*/ 1203768 w 2858947"/>
              <a:gd name="connsiteY6" fmla="*/ 266218 h 787079"/>
              <a:gd name="connsiteX7" fmla="*/ 1261641 w 2858947"/>
              <a:gd name="connsiteY7" fmla="*/ 243068 h 787079"/>
              <a:gd name="connsiteX8" fmla="*/ 1585732 w 2858947"/>
              <a:gd name="connsiteY8" fmla="*/ 208344 h 787079"/>
              <a:gd name="connsiteX9" fmla="*/ 1655180 w 2858947"/>
              <a:gd name="connsiteY9" fmla="*/ 196770 h 787079"/>
              <a:gd name="connsiteX10" fmla="*/ 1909823 w 2858947"/>
              <a:gd name="connsiteY10" fmla="*/ 162046 h 787079"/>
              <a:gd name="connsiteX11" fmla="*/ 2152892 w 2858947"/>
              <a:gd name="connsiteY11" fmla="*/ 115747 h 787079"/>
              <a:gd name="connsiteX12" fmla="*/ 2233914 w 2858947"/>
              <a:gd name="connsiteY12" fmla="*/ 92598 h 787079"/>
              <a:gd name="connsiteX13" fmla="*/ 2442259 w 2858947"/>
              <a:gd name="connsiteY13" fmla="*/ 69448 h 787079"/>
              <a:gd name="connsiteX14" fmla="*/ 2639028 w 2858947"/>
              <a:gd name="connsiteY14" fmla="*/ 34724 h 787079"/>
              <a:gd name="connsiteX15" fmla="*/ 2685327 w 2858947"/>
              <a:gd name="connsiteY15" fmla="*/ 23150 h 787079"/>
              <a:gd name="connsiteX16" fmla="*/ 2858947 w 2858947"/>
              <a:gd name="connsiteY16" fmla="*/ 0 h 787079"/>
              <a:gd name="connsiteX0" fmla="*/ 0 w 2858947"/>
              <a:gd name="connsiteY0" fmla="*/ 787079 h 787079"/>
              <a:gd name="connsiteX1" fmla="*/ 787079 w 2858947"/>
              <a:gd name="connsiteY1" fmla="*/ 428263 h 787079"/>
              <a:gd name="connsiteX2" fmla="*/ 891251 w 2858947"/>
              <a:gd name="connsiteY2" fmla="*/ 381965 h 787079"/>
              <a:gd name="connsiteX3" fmla="*/ 983849 w 2858947"/>
              <a:gd name="connsiteY3" fmla="*/ 347241 h 787079"/>
              <a:gd name="connsiteX4" fmla="*/ 1145894 w 2858947"/>
              <a:gd name="connsiteY4" fmla="*/ 277793 h 787079"/>
              <a:gd name="connsiteX5" fmla="*/ 1203768 w 2858947"/>
              <a:gd name="connsiteY5" fmla="*/ 266218 h 787079"/>
              <a:gd name="connsiteX6" fmla="*/ 1261641 w 2858947"/>
              <a:gd name="connsiteY6" fmla="*/ 243068 h 787079"/>
              <a:gd name="connsiteX7" fmla="*/ 1585732 w 2858947"/>
              <a:gd name="connsiteY7" fmla="*/ 208344 h 787079"/>
              <a:gd name="connsiteX8" fmla="*/ 1655180 w 2858947"/>
              <a:gd name="connsiteY8" fmla="*/ 196770 h 787079"/>
              <a:gd name="connsiteX9" fmla="*/ 1909823 w 2858947"/>
              <a:gd name="connsiteY9" fmla="*/ 162046 h 787079"/>
              <a:gd name="connsiteX10" fmla="*/ 2152892 w 2858947"/>
              <a:gd name="connsiteY10" fmla="*/ 115747 h 787079"/>
              <a:gd name="connsiteX11" fmla="*/ 2233914 w 2858947"/>
              <a:gd name="connsiteY11" fmla="*/ 92598 h 787079"/>
              <a:gd name="connsiteX12" fmla="*/ 2442259 w 2858947"/>
              <a:gd name="connsiteY12" fmla="*/ 69448 h 787079"/>
              <a:gd name="connsiteX13" fmla="*/ 2639028 w 2858947"/>
              <a:gd name="connsiteY13" fmla="*/ 34724 h 787079"/>
              <a:gd name="connsiteX14" fmla="*/ 2685327 w 2858947"/>
              <a:gd name="connsiteY14" fmla="*/ 23150 h 787079"/>
              <a:gd name="connsiteX15" fmla="*/ 2858947 w 2858947"/>
              <a:gd name="connsiteY15" fmla="*/ 0 h 787079"/>
              <a:gd name="connsiteX0" fmla="*/ 0 w 2858947"/>
              <a:gd name="connsiteY0" fmla="*/ 787079 h 787079"/>
              <a:gd name="connsiteX1" fmla="*/ 891251 w 2858947"/>
              <a:gd name="connsiteY1" fmla="*/ 381965 h 787079"/>
              <a:gd name="connsiteX2" fmla="*/ 983849 w 2858947"/>
              <a:gd name="connsiteY2" fmla="*/ 347241 h 787079"/>
              <a:gd name="connsiteX3" fmla="*/ 1145894 w 2858947"/>
              <a:gd name="connsiteY3" fmla="*/ 277793 h 787079"/>
              <a:gd name="connsiteX4" fmla="*/ 1203768 w 2858947"/>
              <a:gd name="connsiteY4" fmla="*/ 266218 h 787079"/>
              <a:gd name="connsiteX5" fmla="*/ 1261641 w 2858947"/>
              <a:gd name="connsiteY5" fmla="*/ 243068 h 787079"/>
              <a:gd name="connsiteX6" fmla="*/ 1585732 w 2858947"/>
              <a:gd name="connsiteY6" fmla="*/ 208344 h 787079"/>
              <a:gd name="connsiteX7" fmla="*/ 1655180 w 2858947"/>
              <a:gd name="connsiteY7" fmla="*/ 196770 h 787079"/>
              <a:gd name="connsiteX8" fmla="*/ 1909823 w 2858947"/>
              <a:gd name="connsiteY8" fmla="*/ 162046 h 787079"/>
              <a:gd name="connsiteX9" fmla="*/ 2152892 w 2858947"/>
              <a:gd name="connsiteY9" fmla="*/ 115747 h 787079"/>
              <a:gd name="connsiteX10" fmla="*/ 2233914 w 2858947"/>
              <a:gd name="connsiteY10" fmla="*/ 92598 h 787079"/>
              <a:gd name="connsiteX11" fmla="*/ 2442259 w 2858947"/>
              <a:gd name="connsiteY11" fmla="*/ 69448 h 787079"/>
              <a:gd name="connsiteX12" fmla="*/ 2639028 w 2858947"/>
              <a:gd name="connsiteY12" fmla="*/ 34724 h 787079"/>
              <a:gd name="connsiteX13" fmla="*/ 2685327 w 2858947"/>
              <a:gd name="connsiteY13" fmla="*/ 23150 h 787079"/>
              <a:gd name="connsiteX14" fmla="*/ 2858947 w 2858947"/>
              <a:gd name="connsiteY14" fmla="*/ 0 h 787079"/>
              <a:gd name="connsiteX0" fmla="*/ 0 w 2858947"/>
              <a:gd name="connsiteY0" fmla="*/ 787079 h 787079"/>
              <a:gd name="connsiteX1" fmla="*/ 983849 w 2858947"/>
              <a:gd name="connsiteY1" fmla="*/ 347241 h 787079"/>
              <a:gd name="connsiteX2" fmla="*/ 1145894 w 2858947"/>
              <a:gd name="connsiteY2" fmla="*/ 277793 h 787079"/>
              <a:gd name="connsiteX3" fmla="*/ 1203768 w 2858947"/>
              <a:gd name="connsiteY3" fmla="*/ 266218 h 787079"/>
              <a:gd name="connsiteX4" fmla="*/ 1261641 w 2858947"/>
              <a:gd name="connsiteY4" fmla="*/ 243068 h 787079"/>
              <a:gd name="connsiteX5" fmla="*/ 1585732 w 2858947"/>
              <a:gd name="connsiteY5" fmla="*/ 208344 h 787079"/>
              <a:gd name="connsiteX6" fmla="*/ 1655180 w 2858947"/>
              <a:gd name="connsiteY6" fmla="*/ 196770 h 787079"/>
              <a:gd name="connsiteX7" fmla="*/ 1909823 w 2858947"/>
              <a:gd name="connsiteY7" fmla="*/ 162046 h 787079"/>
              <a:gd name="connsiteX8" fmla="*/ 2152892 w 2858947"/>
              <a:gd name="connsiteY8" fmla="*/ 115747 h 787079"/>
              <a:gd name="connsiteX9" fmla="*/ 2233914 w 2858947"/>
              <a:gd name="connsiteY9" fmla="*/ 92598 h 787079"/>
              <a:gd name="connsiteX10" fmla="*/ 2442259 w 2858947"/>
              <a:gd name="connsiteY10" fmla="*/ 69448 h 787079"/>
              <a:gd name="connsiteX11" fmla="*/ 2639028 w 2858947"/>
              <a:gd name="connsiteY11" fmla="*/ 34724 h 787079"/>
              <a:gd name="connsiteX12" fmla="*/ 2685327 w 2858947"/>
              <a:gd name="connsiteY12" fmla="*/ 23150 h 787079"/>
              <a:gd name="connsiteX13" fmla="*/ 2858947 w 2858947"/>
              <a:gd name="connsiteY13" fmla="*/ 0 h 787079"/>
              <a:gd name="connsiteX0" fmla="*/ 0 w 2858947"/>
              <a:gd name="connsiteY0" fmla="*/ 787079 h 787079"/>
              <a:gd name="connsiteX1" fmla="*/ 1145894 w 2858947"/>
              <a:gd name="connsiteY1" fmla="*/ 277793 h 787079"/>
              <a:gd name="connsiteX2" fmla="*/ 1203768 w 2858947"/>
              <a:gd name="connsiteY2" fmla="*/ 266218 h 787079"/>
              <a:gd name="connsiteX3" fmla="*/ 1261641 w 2858947"/>
              <a:gd name="connsiteY3" fmla="*/ 243068 h 787079"/>
              <a:gd name="connsiteX4" fmla="*/ 1585732 w 2858947"/>
              <a:gd name="connsiteY4" fmla="*/ 208344 h 787079"/>
              <a:gd name="connsiteX5" fmla="*/ 1655180 w 2858947"/>
              <a:gd name="connsiteY5" fmla="*/ 196770 h 787079"/>
              <a:gd name="connsiteX6" fmla="*/ 1909823 w 2858947"/>
              <a:gd name="connsiteY6" fmla="*/ 162046 h 787079"/>
              <a:gd name="connsiteX7" fmla="*/ 2152892 w 2858947"/>
              <a:gd name="connsiteY7" fmla="*/ 115747 h 787079"/>
              <a:gd name="connsiteX8" fmla="*/ 2233914 w 2858947"/>
              <a:gd name="connsiteY8" fmla="*/ 92598 h 787079"/>
              <a:gd name="connsiteX9" fmla="*/ 2442259 w 2858947"/>
              <a:gd name="connsiteY9" fmla="*/ 69448 h 787079"/>
              <a:gd name="connsiteX10" fmla="*/ 2639028 w 2858947"/>
              <a:gd name="connsiteY10" fmla="*/ 34724 h 787079"/>
              <a:gd name="connsiteX11" fmla="*/ 2685327 w 2858947"/>
              <a:gd name="connsiteY11" fmla="*/ 23150 h 787079"/>
              <a:gd name="connsiteX12" fmla="*/ 2858947 w 2858947"/>
              <a:gd name="connsiteY12" fmla="*/ 0 h 787079"/>
              <a:gd name="connsiteX0" fmla="*/ 0 w 2858947"/>
              <a:gd name="connsiteY0" fmla="*/ 787079 h 787079"/>
              <a:gd name="connsiteX1" fmla="*/ 1203768 w 2858947"/>
              <a:gd name="connsiteY1" fmla="*/ 266218 h 787079"/>
              <a:gd name="connsiteX2" fmla="*/ 1261641 w 2858947"/>
              <a:gd name="connsiteY2" fmla="*/ 243068 h 787079"/>
              <a:gd name="connsiteX3" fmla="*/ 1585732 w 2858947"/>
              <a:gd name="connsiteY3" fmla="*/ 208344 h 787079"/>
              <a:gd name="connsiteX4" fmla="*/ 1655180 w 2858947"/>
              <a:gd name="connsiteY4" fmla="*/ 196770 h 787079"/>
              <a:gd name="connsiteX5" fmla="*/ 1909823 w 2858947"/>
              <a:gd name="connsiteY5" fmla="*/ 162046 h 787079"/>
              <a:gd name="connsiteX6" fmla="*/ 2152892 w 2858947"/>
              <a:gd name="connsiteY6" fmla="*/ 115747 h 787079"/>
              <a:gd name="connsiteX7" fmla="*/ 2233914 w 2858947"/>
              <a:gd name="connsiteY7" fmla="*/ 92598 h 787079"/>
              <a:gd name="connsiteX8" fmla="*/ 2442259 w 2858947"/>
              <a:gd name="connsiteY8" fmla="*/ 69448 h 787079"/>
              <a:gd name="connsiteX9" fmla="*/ 2639028 w 2858947"/>
              <a:gd name="connsiteY9" fmla="*/ 34724 h 787079"/>
              <a:gd name="connsiteX10" fmla="*/ 2685327 w 2858947"/>
              <a:gd name="connsiteY10" fmla="*/ 23150 h 787079"/>
              <a:gd name="connsiteX11" fmla="*/ 2858947 w 2858947"/>
              <a:gd name="connsiteY11" fmla="*/ 0 h 787079"/>
              <a:gd name="connsiteX0" fmla="*/ 0 w 2858947"/>
              <a:gd name="connsiteY0" fmla="*/ 787079 h 787079"/>
              <a:gd name="connsiteX1" fmla="*/ 1261641 w 2858947"/>
              <a:gd name="connsiteY1" fmla="*/ 243068 h 787079"/>
              <a:gd name="connsiteX2" fmla="*/ 1585732 w 2858947"/>
              <a:gd name="connsiteY2" fmla="*/ 208344 h 787079"/>
              <a:gd name="connsiteX3" fmla="*/ 1655180 w 2858947"/>
              <a:gd name="connsiteY3" fmla="*/ 196770 h 787079"/>
              <a:gd name="connsiteX4" fmla="*/ 1909823 w 2858947"/>
              <a:gd name="connsiteY4" fmla="*/ 162046 h 787079"/>
              <a:gd name="connsiteX5" fmla="*/ 2152892 w 2858947"/>
              <a:gd name="connsiteY5" fmla="*/ 115747 h 787079"/>
              <a:gd name="connsiteX6" fmla="*/ 2233914 w 2858947"/>
              <a:gd name="connsiteY6" fmla="*/ 92598 h 787079"/>
              <a:gd name="connsiteX7" fmla="*/ 2442259 w 2858947"/>
              <a:gd name="connsiteY7" fmla="*/ 69448 h 787079"/>
              <a:gd name="connsiteX8" fmla="*/ 2639028 w 2858947"/>
              <a:gd name="connsiteY8" fmla="*/ 34724 h 787079"/>
              <a:gd name="connsiteX9" fmla="*/ 2685327 w 2858947"/>
              <a:gd name="connsiteY9" fmla="*/ 23150 h 787079"/>
              <a:gd name="connsiteX10" fmla="*/ 2858947 w 2858947"/>
              <a:gd name="connsiteY10" fmla="*/ 0 h 787079"/>
              <a:gd name="connsiteX0" fmla="*/ 0 w 2858947"/>
              <a:gd name="connsiteY0" fmla="*/ 787079 h 787079"/>
              <a:gd name="connsiteX1" fmla="*/ 1585732 w 2858947"/>
              <a:gd name="connsiteY1" fmla="*/ 208344 h 787079"/>
              <a:gd name="connsiteX2" fmla="*/ 1655180 w 2858947"/>
              <a:gd name="connsiteY2" fmla="*/ 196770 h 787079"/>
              <a:gd name="connsiteX3" fmla="*/ 1909823 w 2858947"/>
              <a:gd name="connsiteY3" fmla="*/ 162046 h 787079"/>
              <a:gd name="connsiteX4" fmla="*/ 2152892 w 2858947"/>
              <a:gd name="connsiteY4" fmla="*/ 115747 h 787079"/>
              <a:gd name="connsiteX5" fmla="*/ 2233914 w 2858947"/>
              <a:gd name="connsiteY5" fmla="*/ 92598 h 787079"/>
              <a:gd name="connsiteX6" fmla="*/ 2442259 w 2858947"/>
              <a:gd name="connsiteY6" fmla="*/ 69448 h 787079"/>
              <a:gd name="connsiteX7" fmla="*/ 2639028 w 2858947"/>
              <a:gd name="connsiteY7" fmla="*/ 34724 h 787079"/>
              <a:gd name="connsiteX8" fmla="*/ 2685327 w 2858947"/>
              <a:gd name="connsiteY8" fmla="*/ 23150 h 787079"/>
              <a:gd name="connsiteX9" fmla="*/ 2858947 w 2858947"/>
              <a:gd name="connsiteY9" fmla="*/ 0 h 787079"/>
              <a:gd name="connsiteX0" fmla="*/ 0 w 2858947"/>
              <a:gd name="connsiteY0" fmla="*/ 787079 h 787079"/>
              <a:gd name="connsiteX1" fmla="*/ 1655180 w 2858947"/>
              <a:gd name="connsiteY1" fmla="*/ 196770 h 787079"/>
              <a:gd name="connsiteX2" fmla="*/ 1909823 w 2858947"/>
              <a:gd name="connsiteY2" fmla="*/ 162046 h 787079"/>
              <a:gd name="connsiteX3" fmla="*/ 2152892 w 2858947"/>
              <a:gd name="connsiteY3" fmla="*/ 115747 h 787079"/>
              <a:gd name="connsiteX4" fmla="*/ 2233914 w 2858947"/>
              <a:gd name="connsiteY4" fmla="*/ 92598 h 787079"/>
              <a:gd name="connsiteX5" fmla="*/ 2442259 w 2858947"/>
              <a:gd name="connsiteY5" fmla="*/ 69448 h 787079"/>
              <a:gd name="connsiteX6" fmla="*/ 2639028 w 2858947"/>
              <a:gd name="connsiteY6" fmla="*/ 34724 h 787079"/>
              <a:gd name="connsiteX7" fmla="*/ 2685327 w 2858947"/>
              <a:gd name="connsiteY7" fmla="*/ 23150 h 787079"/>
              <a:gd name="connsiteX8" fmla="*/ 2858947 w 2858947"/>
              <a:gd name="connsiteY8" fmla="*/ 0 h 787079"/>
              <a:gd name="connsiteX0" fmla="*/ 0 w 2858947"/>
              <a:gd name="connsiteY0" fmla="*/ 787079 h 787079"/>
              <a:gd name="connsiteX1" fmla="*/ 1909823 w 2858947"/>
              <a:gd name="connsiteY1" fmla="*/ 162046 h 787079"/>
              <a:gd name="connsiteX2" fmla="*/ 2152892 w 2858947"/>
              <a:gd name="connsiteY2" fmla="*/ 115747 h 787079"/>
              <a:gd name="connsiteX3" fmla="*/ 2233914 w 2858947"/>
              <a:gd name="connsiteY3" fmla="*/ 92598 h 787079"/>
              <a:gd name="connsiteX4" fmla="*/ 2442259 w 2858947"/>
              <a:gd name="connsiteY4" fmla="*/ 69448 h 787079"/>
              <a:gd name="connsiteX5" fmla="*/ 2639028 w 2858947"/>
              <a:gd name="connsiteY5" fmla="*/ 34724 h 787079"/>
              <a:gd name="connsiteX6" fmla="*/ 2685327 w 2858947"/>
              <a:gd name="connsiteY6" fmla="*/ 23150 h 787079"/>
              <a:gd name="connsiteX7" fmla="*/ 2858947 w 2858947"/>
              <a:gd name="connsiteY7" fmla="*/ 0 h 787079"/>
              <a:gd name="connsiteX0" fmla="*/ 0 w 2858947"/>
              <a:gd name="connsiteY0" fmla="*/ 787079 h 787079"/>
              <a:gd name="connsiteX1" fmla="*/ 2152892 w 2858947"/>
              <a:gd name="connsiteY1" fmla="*/ 115747 h 787079"/>
              <a:gd name="connsiteX2" fmla="*/ 2233914 w 2858947"/>
              <a:gd name="connsiteY2" fmla="*/ 92598 h 787079"/>
              <a:gd name="connsiteX3" fmla="*/ 2442259 w 2858947"/>
              <a:gd name="connsiteY3" fmla="*/ 69448 h 787079"/>
              <a:gd name="connsiteX4" fmla="*/ 2639028 w 2858947"/>
              <a:gd name="connsiteY4" fmla="*/ 34724 h 787079"/>
              <a:gd name="connsiteX5" fmla="*/ 2685327 w 2858947"/>
              <a:gd name="connsiteY5" fmla="*/ 23150 h 787079"/>
              <a:gd name="connsiteX6" fmla="*/ 2858947 w 2858947"/>
              <a:gd name="connsiteY6" fmla="*/ 0 h 787079"/>
              <a:gd name="connsiteX0" fmla="*/ 0 w 2858947"/>
              <a:gd name="connsiteY0" fmla="*/ 787079 h 787079"/>
              <a:gd name="connsiteX1" fmla="*/ 2233914 w 2858947"/>
              <a:gd name="connsiteY1" fmla="*/ 92598 h 787079"/>
              <a:gd name="connsiteX2" fmla="*/ 2442259 w 2858947"/>
              <a:gd name="connsiteY2" fmla="*/ 69448 h 787079"/>
              <a:gd name="connsiteX3" fmla="*/ 2639028 w 2858947"/>
              <a:gd name="connsiteY3" fmla="*/ 34724 h 787079"/>
              <a:gd name="connsiteX4" fmla="*/ 2685327 w 2858947"/>
              <a:gd name="connsiteY4" fmla="*/ 23150 h 787079"/>
              <a:gd name="connsiteX5" fmla="*/ 2858947 w 2858947"/>
              <a:gd name="connsiteY5" fmla="*/ 0 h 787079"/>
              <a:gd name="connsiteX0" fmla="*/ 0 w 2858947"/>
              <a:gd name="connsiteY0" fmla="*/ 787079 h 787079"/>
              <a:gd name="connsiteX1" fmla="*/ 2442259 w 2858947"/>
              <a:gd name="connsiteY1" fmla="*/ 69448 h 787079"/>
              <a:gd name="connsiteX2" fmla="*/ 2639028 w 2858947"/>
              <a:gd name="connsiteY2" fmla="*/ 34724 h 787079"/>
              <a:gd name="connsiteX3" fmla="*/ 2685327 w 2858947"/>
              <a:gd name="connsiteY3" fmla="*/ 23150 h 787079"/>
              <a:gd name="connsiteX4" fmla="*/ 2858947 w 2858947"/>
              <a:gd name="connsiteY4" fmla="*/ 0 h 787079"/>
              <a:gd name="connsiteX0" fmla="*/ 0 w 2858947"/>
              <a:gd name="connsiteY0" fmla="*/ 787079 h 787079"/>
              <a:gd name="connsiteX1" fmla="*/ 2639028 w 2858947"/>
              <a:gd name="connsiteY1" fmla="*/ 34724 h 787079"/>
              <a:gd name="connsiteX2" fmla="*/ 2685327 w 2858947"/>
              <a:gd name="connsiteY2" fmla="*/ 23150 h 787079"/>
              <a:gd name="connsiteX3" fmla="*/ 2858947 w 2858947"/>
              <a:gd name="connsiteY3" fmla="*/ 0 h 787079"/>
              <a:gd name="connsiteX0" fmla="*/ 0 w 2858947"/>
              <a:gd name="connsiteY0" fmla="*/ 787079 h 787079"/>
              <a:gd name="connsiteX1" fmla="*/ 2685327 w 2858947"/>
              <a:gd name="connsiteY1" fmla="*/ 23150 h 787079"/>
              <a:gd name="connsiteX2" fmla="*/ 2858947 w 2858947"/>
              <a:gd name="connsiteY2" fmla="*/ 0 h 787079"/>
              <a:gd name="connsiteX0" fmla="*/ 0 w 2858947"/>
              <a:gd name="connsiteY0" fmla="*/ 787079 h 787079"/>
              <a:gd name="connsiteX1" fmla="*/ 2858947 w 2858947"/>
              <a:gd name="connsiteY1" fmla="*/ 0 h 787079"/>
              <a:gd name="connsiteX0" fmla="*/ 0 w 2858947"/>
              <a:gd name="connsiteY0" fmla="*/ 787079 h 787079"/>
              <a:gd name="connsiteX1" fmla="*/ 2858947 w 2858947"/>
              <a:gd name="connsiteY1" fmla="*/ 0 h 787079"/>
              <a:gd name="connsiteX0" fmla="*/ 0 w 2858947"/>
              <a:gd name="connsiteY0" fmla="*/ 787079 h 787079"/>
              <a:gd name="connsiteX1" fmla="*/ 2858947 w 2858947"/>
              <a:gd name="connsiteY1" fmla="*/ 0 h 787079"/>
              <a:gd name="connsiteX0" fmla="*/ 0 w 2858947"/>
              <a:gd name="connsiteY0" fmla="*/ 846271 h 846271"/>
              <a:gd name="connsiteX1" fmla="*/ 2858947 w 2858947"/>
              <a:gd name="connsiteY1" fmla="*/ 59192 h 846271"/>
              <a:gd name="connsiteX0" fmla="*/ 0 w 2893671"/>
              <a:gd name="connsiteY0" fmla="*/ 968400 h 968400"/>
              <a:gd name="connsiteX1" fmla="*/ 2893671 w 2893671"/>
              <a:gd name="connsiteY1" fmla="*/ 30850 h 968400"/>
              <a:gd name="connsiteX0" fmla="*/ 0 w 2893671"/>
              <a:gd name="connsiteY0" fmla="*/ 937550 h 937550"/>
              <a:gd name="connsiteX1" fmla="*/ 2893671 w 2893671"/>
              <a:gd name="connsiteY1" fmla="*/ 0 h 937550"/>
              <a:gd name="connsiteX0" fmla="*/ 0 w 2893671"/>
              <a:gd name="connsiteY0" fmla="*/ 937550 h 937550"/>
              <a:gd name="connsiteX1" fmla="*/ 2893671 w 2893671"/>
              <a:gd name="connsiteY1" fmla="*/ 0 h 937550"/>
              <a:gd name="connsiteX0" fmla="*/ 0 w 2893671"/>
              <a:gd name="connsiteY0" fmla="*/ 1006998 h 1006998"/>
              <a:gd name="connsiteX1" fmla="*/ 2893671 w 2893671"/>
              <a:gd name="connsiteY1" fmla="*/ 0 h 1006998"/>
              <a:gd name="connsiteX0" fmla="*/ 0 w 2893671"/>
              <a:gd name="connsiteY0" fmla="*/ 1006998 h 1006998"/>
              <a:gd name="connsiteX1" fmla="*/ 2893671 w 2893671"/>
              <a:gd name="connsiteY1" fmla="*/ 0 h 1006998"/>
              <a:gd name="connsiteX0" fmla="*/ 0 w 2893671"/>
              <a:gd name="connsiteY0" fmla="*/ 1006998 h 1006998"/>
              <a:gd name="connsiteX1" fmla="*/ 2893671 w 2893671"/>
              <a:gd name="connsiteY1" fmla="*/ 0 h 1006998"/>
              <a:gd name="connsiteX0" fmla="*/ 0 w 2893671"/>
              <a:gd name="connsiteY0" fmla="*/ 1006998 h 1006998"/>
              <a:gd name="connsiteX1" fmla="*/ 2893671 w 2893671"/>
              <a:gd name="connsiteY1" fmla="*/ 0 h 1006998"/>
              <a:gd name="connsiteX0" fmla="*/ 0 w 2893671"/>
              <a:gd name="connsiteY0" fmla="*/ 1006998 h 1006998"/>
              <a:gd name="connsiteX1" fmla="*/ 2893671 w 2893671"/>
              <a:gd name="connsiteY1" fmla="*/ 0 h 1006998"/>
              <a:gd name="connsiteX0" fmla="*/ 0 w 2893671"/>
              <a:gd name="connsiteY0" fmla="*/ 1006998 h 1006998"/>
              <a:gd name="connsiteX1" fmla="*/ 2893671 w 2893671"/>
              <a:gd name="connsiteY1" fmla="*/ 0 h 1006998"/>
              <a:gd name="connsiteX0" fmla="*/ 0 w 2911502"/>
              <a:gd name="connsiteY0" fmla="*/ 1597307 h 1597307"/>
              <a:gd name="connsiteX1" fmla="*/ 2911502 w 2911502"/>
              <a:gd name="connsiteY1" fmla="*/ 0 h 1597307"/>
              <a:gd name="connsiteX0" fmla="*/ 0 w 2911502"/>
              <a:gd name="connsiteY0" fmla="*/ 1597307 h 1597307"/>
              <a:gd name="connsiteX1" fmla="*/ 2911502 w 2911502"/>
              <a:gd name="connsiteY1" fmla="*/ 0 h 1597307"/>
              <a:gd name="connsiteX0" fmla="*/ 0 w 2911502"/>
              <a:gd name="connsiteY0" fmla="*/ 1597307 h 1597307"/>
              <a:gd name="connsiteX1" fmla="*/ 2911502 w 2911502"/>
              <a:gd name="connsiteY1" fmla="*/ 0 h 1597307"/>
              <a:gd name="connsiteX0" fmla="*/ 0 w 2911502"/>
              <a:gd name="connsiteY0" fmla="*/ 1388962 h 1388962"/>
              <a:gd name="connsiteX1" fmla="*/ 2911502 w 2911502"/>
              <a:gd name="connsiteY1" fmla="*/ 0 h 1388962"/>
              <a:gd name="connsiteX0" fmla="*/ 0 w 2875659"/>
              <a:gd name="connsiteY0" fmla="*/ 1591386 h 1591386"/>
              <a:gd name="connsiteX1" fmla="*/ 2875659 w 2875659"/>
              <a:gd name="connsiteY1" fmla="*/ 0 h 1591386"/>
              <a:gd name="connsiteX0" fmla="*/ 0 w 2875659"/>
              <a:gd name="connsiteY0" fmla="*/ 1535545 h 1535545"/>
              <a:gd name="connsiteX1" fmla="*/ 2875659 w 2875659"/>
              <a:gd name="connsiteY1" fmla="*/ 0 h 1535545"/>
              <a:gd name="connsiteX0" fmla="*/ 0 w 2875659"/>
              <a:gd name="connsiteY0" fmla="*/ 1535545 h 1535545"/>
              <a:gd name="connsiteX1" fmla="*/ 2875659 w 2875659"/>
              <a:gd name="connsiteY1" fmla="*/ 0 h 1535545"/>
              <a:gd name="connsiteX0" fmla="*/ 0 w 2875659"/>
              <a:gd name="connsiteY0" fmla="*/ 1535545 h 1535545"/>
              <a:gd name="connsiteX1" fmla="*/ 2875659 w 2875659"/>
              <a:gd name="connsiteY1" fmla="*/ 0 h 1535545"/>
              <a:gd name="connsiteX0" fmla="*/ 0 w 2875659"/>
              <a:gd name="connsiteY0" fmla="*/ 1535545 h 1535545"/>
              <a:gd name="connsiteX1" fmla="*/ 2875659 w 2875659"/>
              <a:gd name="connsiteY1" fmla="*/ 0 h 1535545"/>
              <a:gd name="connsiteX0" fmla="*/ 0 w 2875659"/>
              <a:gd name="connsiteY0" fmla="*/ 1535545 h 1535545"/>
              <a:gd name="connsiteX1" fmla="*/ 2875659 w 2875659"/>
              <a:gd name="connsiteY1" fmla="*/ 0 h 1535545"/>
              <a:gd name="connsiteX0" fmla="*/ 0 w 2875659"/>
              <a:gd name="connsiteY0" fmla="*/ 1535545 h 1535545"/>
              <a:gd name="connsiteX1" fmla="*/ 2875659 w 2875659"/>
              <a:gd name="connsiteY1" fmla="*/ 0 h 1535545"/>
              <a:gd name="connsiteX0" fmla="*/ 0 w 2875659"/>
              <a:gd name="connsiteY0" fmla="*/ 1535545 h 1535545"/>
              <a:gd name="connsiteX1" fmla="*/ 2875659 w 2875659"/>
              <a:gd name="connsiteY1" fmla="*/ 0 h 1535545"/>
              <a:gd name="connsiteX0" fmla="*/ 0 w 2875659"/>
              <a:gd name="connsiteY0" fmla="*/ 1535545 h 1535545"/>
              <a:gd name="connsiteX1" fmla="*/ 2875659 w 2875659"/>
              <a:gd name="connsiteY1" fmla="*/ 0 h 1535545"/>
              <a:gd name="connsiteX0" fmla="*/ 0 w 2875659"/>
              <a:gd name="connsiteY0" fmla="*/ 1535545 h 1535545"/>
              <a:gd name="connsiteX1" fmla="*/ 2875659 w 2875659"/>
              <a:gd name="connsiteY1" fmla="*/ 0 h 1535545"/>
              <a:gd name="connsiteX0" fmla="*/ 0 w 2875659"/>
              <a:gd name="connsiteY0" fmla="*/ 1535545 h 1535545"/>
              <a:gd name="connsiteX1" fmla="*/ 2875659 w 2875659"/>
              <a:gd name="connsiteY1" fmla="*/ 0 h 1535545"/>
              <a:gd name="connsiteX0" fmla="*/ 0 w 2882827"/>
              <a:gd name="connsiteY0" fmla="*/ 3845976 h 3845976"/>
              <a:gd name="connsiteX1" fmla="*/ 2882827 w 2882827"/>
              <a:gd name="connsiteY1" fmla="*/ 0 h 3845976"/>
              <a:gd name="connsiteX0" fmla="*/ 0 w 2882827"/>
              <a:gd name="connsiteY0" fmla="*/ 3845976 h 3845976"/>
              <a:gd name="connsiteX1" fmla="*/ 2882827 w 2882827"/>
              <a:gd name="connsiteY1" fmla="*/ 0 h 3845976"/>
              <a:gd name="connsiteX0" fmla="*/ 0 w 2882827"/>
              <a:gd name="connsiteY0" fmla="*/ 3845976 h 3845976"/>
              <a:gd name="connsiteX1" fmla="*/ 2882827 w 2882827"/>
              <a:gd name="connsiteY1" fmla="*/ 0 h 3845976"/>
              <a:gd name="connsiteX0" fmla="*/ 0 w 2872074"/>
              <a:gd name="connsiteY0" fmla="*/ 3720333 h 3720333"/>
              <a:gd name="connsiteX1" fmla="*/ 2872074 w 2872074"/>
              <a:gd name="connsiteY1" fmla="*/ 0 h 3720333"/>
              <a:gd name="connsiteX0" fmla="*/ 0 w 2872074"/>
              <a:gd name="connsiteY0" fmla="*/ 3720333 h 3720333"/>
              <a:gd name="connsiteX1" fmla="*/ 2872074 w 2872074"/>
              <a:gd name="connsiteY1" fmla="*/ 0 h 3720333"/>
              <a:gd name="connsiteX0" fmla="*/ 0 w 2872074"/>
              <a:gd name="connsiteY0" fmla="*/ 3720333 h 3720333"/>
              <a:gd name="connsiteX1" fmla="*/ 2872074 w 2872074"/>
              <a:gd name="connsiteY1" fmla="*/ 0 h 3720333"/>
              <a:gd name="connsiteX0" fmla="*/ 0 w 2872074"/>
              <a:gd name="connsiteY0" fmla="*/ 3720333 h 3720333"/>
              <a:gd name="connsiteX1" fmla="*/ 2872074 w 2872074"/>
              <a:gd name="connsiteY1" fmla="*/ 0 h 3720333"/>
              <a:gd name="connsiteX0" fmla="*/ 0 w 2872074"/>
              <a:gd name="connsiteY0" fmla="*/ 3720333 h 3720333"/>
              <a:gd name="connsiteX1" fmla="*/ 2872074 w 2872074"/>
              <a:gd name="connsiteY1" fmla="*/ 0 h 3720333"/>
              <a:gd name="connsiteX0" fmla="*/ 0 w 2872074"/>
              <a:gd name="connsiteY0" fmla="*/ 3720333 h 3720333"/>
              <a:gd name="connsiteX1" fmla="*/ 2872074 w 2872074"/>
              <a:gd name="connsiteY1" fmla="*/ 0 h 3720333"/>
              <a:gd name="connsiteX0" fmla="*/ 0 w 2872074"/>
              <a:gd name="connsiteY0" fmla="*/ 3720333 h 3720333"/>
              <a:gd name="connsiteX1" fmla="*/ 2872074 w 2872074"/>
              <a:gd name="connsiteY1" fmla="*/ 0 h 3720333"/>
              <a:gd name="connsiteX0" fmla="*/ 0 w 2872074"/>
              <a:gd name="connsiteY0" fmla="*/ 3720333 h 3720333"/>
              <a:gd name="connsiteX1" fmla="*/ 2872074 w 2872074"/>
              <a:gd name="connsiteY1" fmla="*/ 0 h 3720333"/>
              <a:gd name="connsiteX0" fmla="*/ 0 w 2877380"/>
              <a:gd name="connsiteY0" fmla="*/ 2480469 h 2480469"/>
              <a:gd name="connsiteX1" fmla="*/ 2877380 w 2877380"/>
              <a:gd name="connsiteY1" fmla="*/ 0 h 2480469"/>
              <a:gd name="connsiteX0" fmla="*/ 0 w 2880033"/>
              <a:gd name="connsiteY0" fmla="*/ 2454639 h 2454639"/>
              <a:gd name="connsiteX1" fmla="*/ 2880033 w 2880033"/>
              <a:gd name="connsiteY1" fmla="*/ 0 h 2454639"/>
              <a:gd name="connsiteX0" fmla="*/ 0 w 2880033"/>
              <a:gd name="connsiteY0" fmla="*/ 2454639 h 2454639"/>
              <a:gd name="connsiteX1" fmla="*/ 2880033 w 2880033"/>
              <a:gd name="connsiteY1" fmla="*/ 0 h 2454639"/>
              <a:gd name="connsiteX0" fmla="*/ 0 w 2880033"/>
              <a:gd name="connsiteY0" fmla="*/ 2454639 h 2454639"/>
              <a:gd name="connsiteX1" fmla="*/ 2880033 w 2880033"/>
              <a:gd name="connsiteY1" fmla="*/ 0 h 2454639"/>
              <a:gd name="connsiteX0" fmla="*/ 0 w 2880033"/>
              <a:gd name="connsiteY0" fmla="*/ 2454639 h 2454639"/>
              <a:gd name="connsiteX1" fmla="*/ 2880033 w 2880033"/>
              <a:gd name="connsiteY1" fmla="*/ 0 h 2454639"/>
              <a:gd name="connsiteX0" fmla="*/ 0 w 2880033"/>
              <a:gd name="connsiteY0" fmla="*/ 2454639 h 2454639"/>
              <a:gd name="connsiteX1" fmla="*/ 2880033 w 2880033"/>
              <a:gd name="connsiteY1" fmla="*/ 0 h 2454639"/>
              <a:gd name="connsiteX0" fmla="*/ 0 w 2880033"/>
              <a:gd name="connsiteY0" fmla="*/ 2454639 h 2454639"/>
              <a:gd name="connsiteX1" fmla="*/ 2880033 w 2880033"/>
              <a:gd name="connsiteY1" fmla="*/ 0 h 2454639"/>
              <a:gd name="connsiteX0" fmla="*/ 0 w 2880033"/>
              <a:gd name="connsiteY0" fmla="*/ 2454639 h 2454639"/>
              <a:gd name="connsiteX1" fmla="*/ 2880033 w 2880033"/>
              <a:gd name="connsiteY1" fmla="*/ 0 h 2454639"/>
              <a:gd name="connsiteX0" fmla="*/ 0 w 2876861"/>
              <a:gd name="connsiteY0" fmla="*/ 3109547 h 3109547"/>
              <a:gd name="connsiteX1" fmla="*/ 2876861 w 2876861"/>
              <a:gd name="connsiteY1" fmla="*/ 0 h 3109547"/>
              <a:gd name="connsiteX0" fmla="*/ 0 w 2876861"/>
              <a:gd name="connsiteY0" fmla="*/ 3109547 h 3109547"/>
              <a:gd name="connsiteX1" fmla="*/ 2876861 w 2876861"/>
              <a:gd name="connsiteY1" fmla="*/ 0 h 3109547"/>
              <a:gd name="connsiteX0" fmla="*/ 0 w 2889551"/>
              <a:gd name="connsiteY0" fmla="*/ 3091012 h 3091012"/>
              <a:gd name="connsiteX1" fmla="*/ 2889551 w 2889551"/>
              <a:gd name="connsiteY1" fmla="*/ 0 h 3091012"/>
              <a:gd name="connsiteX0" fmla="*/ 0 w 2889551"/>
              <a:gd name="connsiteY0" fmla="*/ 3091012 h 3091012"/>
              <a:gd name="connsiteX1" fmla="*/ 2889551 w 2889551"/>
              <a:gd name="connsiteY1" fmla="*/ 0 h 3091012"/>
              <a:gd name="connsiteX0" fmla="*/ 0 w 2889551"/>
              <a:gd name="connsiteY0" fmla="*/ 3091012 h 3091012"/>
              <a:gd name="connsiteX1" fmla="*/ 2889551 w 2889551"/>
              <a:gd name="connsiteY1" fmla="*/ 0 h 3091012"/>
              <a:gd name="connsiteX0" fmla="*/ 0 w 2889551"/>
              <a:gd name="connsiteY0" fmla="*/ 3091012 h 3091012"/>
              <a:gd name="connsiteX1" fmla="*/ 2889551 w 2889551"/>
              <a:gd name="connsiteY1" fmla="*/ 0 h 3091012"/>
              <a:gd name="connsiteX0" fmla="*/ 0 w 2889551"/>
              <a:gd name="connsiteY0" fmla="*/ 3091012 h 3091012"/>
              <a:gd name="connsiteX1" fmla="*/ 2889551 w 2889551"/>
              <a:gd name="connsiteY1" fmla="*/ 0 h 3091012"/>
              <a:gd name="connsiteX0" fmla="*/ 0 w 2892724"/>
              <a:gd name="connsiteY0" fmla="*/ 3066299 h 3066299"/>
              <a:gd name="connsiteX1" fmla="*/ 2892724 w 2892724"/>
              <a:gd name="connsiteY1" fmla="*/ 0 h 3066299"/>
              <a:gd name="connsiteX0" fmla="*/ 0 w 2892724"/>
              <a:gd name="connsiteY0" fmla="*/ 3066299 h 3066299"/>
              <a:gd name="connsiteX1" fmla="*/ 2892724 w 2892724"/>
              <a:gd name="connsiteY1" fmla="*/ 0 h 3066299"/>
              <a:gd name="connsiteX0" fmla="*/ 0 w 2781685"/>
              <a:gd name="connsiteY0" fmla="*/ 3066299 h 3066299"/>
              <a:gd name="connsiteX1" fmla="*/ 2781685 w 2781685"/>
              <a:gd name="connsiteY1" fmla="*/ 0 h 3066299"/>
              <a:gd name="connsiteX0" fmla="*/ 0 w 2781685"/>
              <a:gd name="connsiteY0" fmla="*/ 3066299 h 3066299"/>
              <a:gd name="connsiteX1" fmla="*/ 2781685 w 2781685"/>
              <a:gd name="connsiteY1" fmla="*/ 0 h 3066299"/>
              <a:gd name="connsiteX0" fmla="*/ 0 w 2781685"/>
              <a:gd name="connsiteY0" fmla="*/ 3066299 h 3066299"/>
              <a:gd name="connsiteX1" fmla="*/ 2781685 w 2781685"/>
              <a:gd name="connsiteY1" fmla="*/ 0 h 306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81685" h="3066299">
                <a:moveTo>
                  <a:pt x="0" y="3066299"/>
                </a:moveTo>
                <a:cubicBezTo>
                  <a:pt x="277904" y="623223"/>
                  <a:pt x="919735" y="476851"/>
                  <a:pt x="2781685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48" name="Freeform 2047"/>
          <p:cNvSpPr/>
          <p:nvPr/>
        </p:nvSpPr>
        <p:spPr>
          <a:xfrm flipH="1">
            <a:off x="1461696" y="1111296"/>
            <a:ext cx="349646" cy="4968039"/>
          </a:xfrm>
          <a:custGeom>
            <a:avLst/>
            <a:gdLst>
              <a:gd name="connsiteX0" fmla="*/ 23311 w 23311"/>
              <a:gd name="connsiteY0" fmla="*/ 219919 h 219919"/>
              <a:gd name="connsiteX1" fmla="*/ 11737 w 23311"/>
              <a:gd name="connsiteY1" fmla="*/ 57874 h 219919"/>
              <a:gd name="connsiteX2" fmla="*/ 162 w 23311"/>
              <a:gd name="connsiteY2" fmla="*/ 0 h 219919"/>
              <a:gd name="connsiteX0" fmla="*/ 5354 w 11626"/>
              <a:gd name="connsiteY0" fmla="*/ 219919 h 219919"/>
              <a:gd name="connsiteX1" fmla="*/ 11575 w 11626"/>
              <a:gd name="connsiteY1" fmla="*/ 57874 h 219919"/>
              <a:gd name="connsiteX2" fmla="*/ 0 w 11626"/>
              <a:gd name="connsiteY2" fmla="*/ 0 h 219919"/>
              <a:gd name="connsiteX0" fmla="*/ 324 w 31927"/>
              <a:gd name="connsiteY0" fmla="*/ 220670 h 220670"/>
              <a:gd name="connsiteX1" fmla="*/ 31459 w 31927"/>
              <a:gd name="connsiteY1" fmla="*/ 57874 h 220670"/>
              <a:gd name="connsiteX2" fmla="*/ 19884 w 31927"/>
              <a:gd name="connsiteY2" fmla="*/ 0 h 220670"/>
              <a:gd name="connsiteX0" fmla="*/ 669 w 20229"/>
              <a:gd name="connsiteY0" fmla="*/ 220670 h 220670"/>
              <a:gd name="connsiteX1" fmla="*/ 14008 w 20229"/>
              <a:gd name="connsiteY1" fmla="*/ 111213 h 220670"/>
              <a:gd name="connsiteX2" fmla="*/ 20229 w 20229"/>
              <a:gd name="connsiteY2" fmla="*/ 0 h 220670"/>
              <a:gd name="connsiteX0" fmla="*/ 4508 w 6273"/>
              <a:gd name="connsiteY0" fmla="*/ 221421 h 221421"/>
              <a:gd name="connsiteX1" fmla="*/ 52 w 6273"/>
              <a:gd name="connsiteY1" fmla="*/ 111213 h 221421"/>
              <a:gd name="connsiteX2" fmla="*/ 6273 w 6273"/>
              <a:gd name="connsiteY2" fmla="*/ 0 h 221421"/>
              <a:gd name="connsiteX0" fmla="*/ 7103 w 9917"/>
              <a:gd name="connsiteY0" fmla="*/ 10000 h 10000"/>
              <a:gd name="connsiteX1" fmla="*/ 0 w 9917"/>
              <a:gd name="connsiteY1" fmla="*/ 5023 h 10000"/>
              <a:gd name="connsiteX2" fmla="*/ 9917 w 9917"/>
              <a:gd name="connsiteY2" fmla="*/ 0 h 10000"/>
              <a:gd name="connsiteX0" fmla="*/ 7162 w 10000"/>
              <a:gd name="connsiteY0" fmla="*/ 10000 h 10000"/>
              <a:gd name="connsiteX1" fmla="*/ 0 w 10000"/>
              <a:gd name="connsiteY1" fmla="*/ 5023 h 10000"/>
              <a:gd name="connsiteX2" fmla="*/ 10000 w 10000"/>
              <a:gd name="connsiteY2" fmla="*/ 0 h 10000"/>
              <a:gd name="connsiteX0" fmla="*/ 7162 w 10000"/>
              <a:gd name="connsiteY0" fmla="*/ 10000 h 10000"/>
              <a:gd name="connsiteX1" fmla="*/ 4365 w 10000"/>
              <a:gd name="connsiteY1" fmla="*/ 9988 h 10000"/>
              <a:gd name="connsiteX2" fmla="*/ 0 w 10000"/>
              <a:gd name="connsiteY2" fmla="*/ 5023 h 10000"/>
              <a:gd name="connsiteX3" fmla="*/ 10000 w 10000"/>
              <a:gd name="connsiteY3" fmla="*/ 0 h 10000"/>
              <a:gd name="connsiteX0" fmla="*/ 19960 w 22798"/>
              <a:gd name="connsiteY0" fmla="*/ 10000 h 11888"/>
              <a:gd name="connsiteX1" fmla="*/ 0 w 22798"/>
              <a:gd name="connsiteY1" fmla="*/ 11888 h 11888"/>
              <a:gd name="connsiteX2" fmla="*/ 12798 w 22798"/>
              <a:gd name="connsiteY2" fmla="*/ 5023 h 11888"/>
              <a:gd name="connsiteX3" fmla="*/ 22798 w 22798"/>
              <a:gd name="connsiteY3" fmla="*/ 0 h 11888"/>
              <a:gd name="connsiteX0" fmla="*/ 88611 w 88611"/>
              <a:gd name="connsiteY0" fmla="*/ 10712 h 11888"/>
              <a:gd name="connsiteX1" fmla="*/ 0 w 88611"/>
              <a:gd name="connsiteY1" fmla="*/ 11888 h 11888"/>
              <a:gd name="connsiteX2" fmla="*/ 12798 w 88611"/>
              <a:gd name="connsiteY2" fmla="*/ 5023 h 11888"/>
              <a:gd name="connsiteX3" fmla="*/ 22798 w 88611"/>
              <a:gd name="connsiteY3" fmla="*/ 0 h 11888"/>
              <a:gd name="connsiteX0" fmla="*/ 151541 w 151541"/>
              <a:gd name="connsiteY0" fmla="*/ 12137 h 12137"/>
              <a:gd name="connsiteX1" fmla="*/ 0 w 151541"/>
              <a:gd name="connsiteY1" fmla="*/ 11888 h 12137"/>
              <a:gd name="connsiteX2" fmla="*/ 12798 w 151541"/>
              <a:gd name="connsiteY2" fmla="*/ 5023 h 12137"/>
              <a:gd name="connsiteX3" fmla="*/ 22798 w 151541"/>
              <a:gd name="connsiteY3" fmla="*/ 0 h 12137"/>
              <a:gd name="connsiteX0" fmla="*/ 151541 w 151541"/>
              <a:gd name="connsiteY0" fmla="*/ 12137 h 12137"/>
              <a:gd name="connsiteX1" fmla="*/ 80094 w 151541"/>
              <a:gd name="connsiteY1" fmla="*/ 12024 h 12137"/>
              <a:gd name="connsiteX2" fmla="*/ 0 w 151541"/>
              <a:gd name="connsiteY2" fmla="*/ 11888 h 12137"/>
              <a:gd name="connsiteX3" fmla="*/ 12798 w 151541"/>
              <a:gd name="connsiteY3" fmla="*/ 5023 h 12137"/>
              <a:gd name="connsiteX4" fmla="*/ 22798 w 151541"/>
              <a:gd name="connsiteY4" fmla="*/ 0 h 12137"/>
              <a:gd name="connsiteX0" fmla="*/ 151541 w 151541"/>
              <a:gd name="connsiteY0" fmla="*/ 12137 h 12137"/>
              <a:gd name="connsiteX1" fmla="*/ 91536 w 151541"/>
              <a:gd name="connsiteY1" fmla="*/ 11956 h 12137"/>
              <a:gd name="connsiteX2" fmla="*/ 0 w 151541"/>
              <a:gd name="connsiteY2" fmla="*/ 11888 h 12137"/>
              <a:gd name="connsiteX3" fmla="*/ 12798 w 151541"/>
              <a:gd name="connsiteY3" fmla="*/ 5023 h 12137"/>
              <a:gd name="connsiteX4" fmla="*/ 22798 w 151541"/>
              <a:gd name="connsiteY4" fmla="*/ 0 h 12137"/>
              <a:gd name="connsiteX0" fmla="*/ 0 w 100182"/>
              <a:gd name="connsiteY0" fmla="*/ 12883 h 12883"/>
              <a:gd name="connsiteX1" fmla="*/ 100181 w 100182"/>
              <a:gd name="connsiteY1" fmla="*/ 11956 h 12883"/>
              <a:gd name="connsiteX2" fmla="*/ 8645 w 100182"/>
              <a:gd name="connsiteY2" fmla="*/ 11888 h 12883"/>
              <a:gd name="connsiteX3" fmla="*/ 21443 w 100182"/>
              <a:gd name="connsiteY3" fmla="*/ 5023 h 12883"/>
              <a:gd name="connsiteX4" fmla="*/ 31443 w 100182"/>
              <a:gd name="connsiteY4" fmla="*/ 0 h 12883"/>
              <a:gd name="connsiteX0" fmla="*/ 0 w 163112"/>
              <a:gd name="connsiteY0" fmla="*/ 12408 h 12408"/>
              <a:gd name="connsiteX1" fmla="*/ 163112 w 163112"/>
              <a:gd name="connsiteY1" fmla="*/ 11956 h 12408"/>
              <a:gd name="connsiteX2" fmla="*/ 71576 w 163112"/>
              <a:gd name="connsiteY2" fmla="*/ 11888 h 12408"/>
              <a:gd name="connsiteX3" fmla="*/ 84374 w 163112"/>
              <a:gd name="connsiteY3" fmla="*/ 5023 h 12408"/>
              <a:gd name="connsiteX4" fmla="*/ 94374 w 163112"/>
              <a:gd name="connsiteY4" fmla="*/ 0 h 12408"/>
              <a:gd name="connsiteX0" fmla="*/ 14238 w 177350"/>
              <a:gd name="connsiteY0" fmla="*/ 12408 h 12465"/>
              <a:gd name="connsiteX1" fmla="*/ 0 w 177350"/>
              <a:gd name="connsiteY1" fmla="*/ 12465 h 12465"/>
              <a:gd name="connsiteX2" fmla="*/ 177350 w 177350"/>
              <a:gd name="connsiteY2" fmla="*/ 11956 h 12465"/>
              <a:gd name="connsiteX3" fmla="*/ 85814 w 177350"/>
              <a:gd name="connsiteY3" fmla="*/ 11888 h 12465"/>
              <a:gd name="connsiteX4" fmla="*/ 98612 w 177350"/>
              <a:gd name="connsiteY4" fmla="*/ 5023 h 12465"/>
              <a:gd name="connsiteX5" fmla="*/ 108612 w 177350"/>
              <a:gd name="connsiteY5" fmla="*/ 0 h 12465"/>
              <a:gd name="connsiteX0" fmla="*/ 0 w 220322"/>
              <a:gd name="connsiteY0" fmla="*/ 12408 h 13110"/>
              <a:gd name="connsiteX1" fmla="*/ 220322 w 220322"/>
              <a:gd name="connsiteY1" fmla="*/ 13110 h 13110"/>
              <a:gd name="connsiteX2" fmla="*/ 163112 w 220322"/>
              <a:gd name="connsiteY2" fmla="*/ 11956 h 13110"/>
              <a:gd name="connsiteX3" fmla="*/ 71576 w 220322"/>
              <a:gd name="connsiteY3" fmla="*/ 11888 h 13110"/>
              <a:gd name="connsiteX4" fmla="*/ 84374 w 220322"/>
              <a:gd name="connsiteY4" fmla="*/ 5023 h 13110"/>
              <a:gd name="connsiteX5" fmla="*/ 94374 w 220322"/>
              <a:gd name="connsiteY5" fmla="*/ 0 h 13110"/>
              <a:gd name="connsiteX0" fmla="*/ 0 w 151671"/>
              <a:gd name="connsiteY0" fmla="*/ 13019 h 13110"/>
              <a:gd name="connsiteX1" fmla="*/ 151671 w 151671"/>
              <a:gd name="connsiteY1" fmla="*/ 13110 h 13110"/>
              <a:gd name="connsiteX2" fmla="*/ 94461 w 151671"/>
              <a:gd name="connsiteY2" fmla="*/ 11956 h 13110"/>
              <a:gd name="connsiteX3" fmla="*/ 2925 w 151671"/>
              <a:gd name="connsiteY3" fmla="*/ 11888 h 13110"/>
              <a:gd name="connsiteX4" fmla="*/ 15723 w 151671"/>
              <a:gd name="connsiteY4" fmla="*/ 5023 h 13110"/>
              <a:gd name="connsiteX5" fmla="*/ 25723 w 151671"/>
              <a:gd name="connsiteY5" fmla="*/ 0 h 13110"/>
              <a:gd name="connsiteX0" fmla="*/ 128657 w 280328"/>
              <a:gd name="connsiteY0" fmla="*/ 13019 h 13110"/>
              <a:gd name="connsiteX1" fmla="*/ 0 w 280328"/>
              <a:gd name="connsiteY1" fmla="*/ 12363 h 13110"/>
              <a:gd name="connsiteX2" fmla="*/ 280328 w 280328"/>
              <a:gd name="connsiteY2" fmla="*/ 13110 h 13110"/>
              <a:gd name="connsiteX3" fmla="*/ 223118 w 280328"/>
              <a:gd name="connsiteY3" fmla="*/ 11956 h 13110"/>
              <a:gd name="connsiteX4" fmla="*/ 131582 w 280328"/>
              <a:gd name="connsiteY4" fmla="*/ 11888 h 13110"/>
              <a:gd name="connsiteX5" fmla="*/ 144380 w 280328"/>
              <a:gd name="connsiteY5" fmla="*/ 5023 h 13110"/>
              <a:gd name="connsiteX6" fmla="*/ 154380 w 280328"/>
              <a:gd name="connsiteY6" fmla="*/ 0 h 13110"/>
              <a:gd name="connsiteX0" fmla="*/ 128657 w 223118"/>
              <a:gd name="connsiteY0" fmla="*/ 13019 h 13019"/>
              <a:gd name="connsiteX1" fmla="*/ 0 w 223118"/>
              <a:gd name="connsiteY1" fmla="*/ 12363 h 13019"/>
              <a:gd name="connsiteX2" fmla="*/ 74373 w 223118"/>
              <a:gd name="connsiteY2" fmla="*/ 12465 h 13019"/>
              <a:gd name="connsiteX3" fmla="*/ 223118 w 223118"/>
              <a:gd name="connsiteY3" fmla="*/ 11956 h 13019"/>
              <a:gd name="connsiteX4" fmla="*/ 131582 w 223118"/>
              <a:gd name="connsiteY4" fmla="*/ 11888 h 13019"/>
              <a:gd name="connsiteX5" fmla="*/ 144380 w 223118"/>
              <a:gd name="connsiteY5" fmla="*/ 5023 h 13019"/>
              <a:gd name="connsiteX6" fmla="*/ 154380 w 223118"/>
              <a:gd name="connsiteY6" fmla="*/ 0 h 13019"/>
              <a:gd name="connsiteX0" fmla="*/ 54284 w 148745"/>
              <a:gd name="connsiteY0" fmla="*/ 13019 h 13019"/>
              <a:gd name="connsiteX1" fmla="*/ 143023 w 148745"/>
              <a:gd name="connsiteY1" fmla="*/ 12770 h 13019"/>
              <a:gd name="connsiteX2" fmla="*/ 0 w 148745"/>
              <a:gd name="connsiteY2" fmla="*/ 12465 h 13019"/>
              <a:gd name="connsiteX3" fmla="*/ 148745 w 148745"/>
              <a:gd name="connsiteY3" fmla="*/ 11956 h 13019"/>
              <a:gd name="connsiteX4" fmla="*/ 57209 w 148745"/>
              <a:gd name="connsiteY4" fmla="*/ 11888 h 13019"/>
              <a:gd name="connsiteX5" fmla="*/ 70007 w 148745"/>
              <a:gd name="connsiteY5" fmla="*/ 5023 h 13019"/>
              <a:gd name="connsiteX6" fmla="*/ 80007 w 148745"/>
              <a:gd name="connsiteY6" fmla="*/ 0 h 13019"/>
              <a:gd name="connsiteX0" fmla="*/ 48563 w 148745"/>
              <a:gd name="connsiteY0" fmla="*/ 13257 h 13257"/>
              <a:gd name="connsiteX1" fmla="*/ 143023 w 148745"/>
              <a:gd name="connsiteY1" fmla="*/ 12770 h 13257"/>
              <a:gd name="connsiteX2" fmla="*/ 0 w 148745"/>
              <a:gd name="connsiteY2" fmla="*/ 12465 h 13257"/>
              <a:gd name="connsiteX3" fmla="*/ 148745 w 148745"/>
              <a:gd name="connsiteY3" fmla="*/ 11956 h 13257"/>
              <a:gd name="connsiteX4" fmla="*/ 57209 w 148745"/>
              <a:gd name="connsiteY4" fmla="*/ 11888 h 13257"/>
              <a:gd name="connsiteX5" fmla="*/ 70007 w 148745"/>
              <a:gd name="connsiteY5" fmla="*/ 5023 h 13257"/>
              <a:gd name="connsiteX6" fmla="*/ 80007 w 148745"/>
              <a:gd name="connsiteY6" fmla="*/ 0 h 13257"/>
              <a:gd name="connsiteX0" fmla="*/ 48563 w 148745"/>
              <a:gd name="connsiteY0" fmla="*/ 13393 h 13393"/>
              <a:gd name="connsiteX1" fmla="*/ 143023 w 148745"/>
              <a:gd name="connsiteY1" fmla="*/ 12770 h 13393"/>
              <a:gd name="connsiteX2" fmla="*/ 0 w 148745"/>
              <a:gd name="connsiteY2" fmla="*/ 12465 h 13393"/>
              <a:gd name="connsiteX3" fmla="*/ 148745 w 148745"/>
              <a:gd name="connsiteY3" fmla="*/ 11956 h 13393"/>
              <a:gd name="connsiteX4" fmla="*/ 57209 w 148745"/>
              <a:gd name="connsiteY4" fmla="*/ 11888 h 13393"/>
              <a:gd name="connsiteX5" fmla="*/ 70007 w 148745"/>
              <a:gd name="connsiteY5" fmla="*/ 5023 h 13393"/>
              <a:gd name="connsiteX6" fmla="*/ 80007 w 148745"/>
              <a:gd name="connsiteY6" fmla="*/ 0 h 13393"/>
              <a:gd name="connsiteX0" fmla="*/ 48563 w 148745"/>
              <a:gd name="connsiteY0" fmla="*/ 13393 h 13393"/>
              <a:gd name="connsiteX1" fmla="*/ 143023 w 148745"/>
              <a:gd name="connsiteY1" fmla="*/ 12770 h 13393"/>
              <a:gd name="connsiteX2" fmla="*/ 0 w 148745"/>
              <a:gd name="connsiteY2" fmla="*/ 12465 h 13393"/>
              <a:gd name="connsiteX3" fmla="*/ 148745 w 148745"/>
              <a:gd name="connsiteY3" fmla="*/ 11956 h 13393"/>
              <a:gd name="connsiteX4" fmla="*/ 67631 w 148745"/>
              <a:gd name="connsiteY4" fmla="*/ 11888 h 13393"/>
              <a:gd name="connsiteX5" fmla="*/ 70007 w 148745"/>
              <a:gd name="connsiteY5" fmla="*/ 5023 h 13393"/>
              <a:gd name="connsiteX6" fmla="*/ 80007 w 148745"/>
              <a:gd name="connsiteY6" fmla="*/ 0 h 13393"/>
              <a:gd name="connsiteX0" fmla="*/ 48563 w 148745"/>
              <a:gd name="connsiteY0" fmla="*/ 13348 h 13348"/>
              <a:gd name="connsiteX1" fmla="*/ 143023 w 148745"/>
              <a:gd name="connsiteY1" fmla="*/ 12725 h 13348"/>
              <a:gd name="connsiteX2" fmla="*/ 0 w 148745"/>
              <a:gd name="connsiteY2" fmla="*/ 12420 h 13348"/>
              <a:gd name="connsiteX3" fmla="*/ 148745 w 148745"/>
              <a:gd name="connsiteY3" fmla="*/ 11911 h 13348"/>
              <a:gd name="connsiteX4" fmla="*/ 67631 w 148745"/>
              <a:gd name="connsiteY4" fmla="*/ 11843 h 13348"/>
              <a:gd name="connsiteX5" fmla="*/ 70007 w 148745"/>
              <a:gd name="connsiteY5" fmla="*/ 4978 h 13348"/>
              <a:gd name="connsiteX6" fmla="*/ 72191 w 148745"/>
              <a:gd name="connsiteY6" fmla="*/ 0 h 13348"/>
              <a:gd name="connsiteX0" fmla="*/ 48563 w 156561"/>
              <a:gd name="connsiteY0" fmla="*/ 13348 h 13348"/>
              <a:gd name="connsiteX1" fmla="*/ 143023 w 156561"/>
              <a:gd name="connsiteY1" fmla="*/ 12725 h 13348"/>
              <a:gd name="connsiteX2" fmla="*/ 0 w 156561"/>
              <a:gd name="connsiteY2" fmla="*/ 12420 h 13348"/>
              <a:gd name="connsiteX3" fmla="*/ 156561 w 156561"/>
              <a:gd name="connsiteY3" fmla="*/ 12112 h 13348"/>
              <a:gd name="connsiteX4" fmla="*/ 67631 w 156561"/>
              <a:gd name="connsiteY4" fmla="*/ 11843 h 13348"/>
              <a:gd name="connsiteX5" fmla="*/ 70007 w 156561"/>
              <a:gd name="connsiteY5" fmla="*/ 4978 h 13348"/>
              <a:gd name="connsiteX6" fmla="*/ 72191 w 156561"/>
              <a:gd name="connsiteY6" fmla="*/ 0 h 13348"/>
              <a:gd name="connsiteX0" fmla="*/ 22509 w 130507"/>
              <a:gd name="connsiteY0" fmla="*/ 13348 h 13348"/>
              <a:gd name="connsiteX1" fmla="*/ 116969 w 130507"/>
              <a:gd name="connsiteY1" fmla="*/ 12725 h 13348"/>
              <a:gd name="connsiteX2" fmla="*/ 0 w 130507"/>
              <a:gd name="connsiteY2" fmla="*/ 12353 h 13348"/>
              <a:gd name="connsiteX3" fmla="*/ 130507 w 130507"/>
              <a:gd name="connsiteY3" fmla="*/ 12112 h 13348"/>
              <a:gd name="connsiteX4" fmla="*/ 41577 w 130507"/>
              <a:gd name="connsiteY4" fmla="*/ 11843 h 13348"/>
              <a:gd name="connsiteX5" fmla="*/ 43953 w 130507"/>
              <a:gd name="connsiteY5" fmla="*/ 4978 h 13348"/>
              <a:gd name="connsiteX6" fmla="*/ 46137 w 130507"/>
              <a:gd name="connsiteY6" fmla="*/ 0 h 13348"/>
              <a:gd name="connsiteX0" fmla="*/ 32931 w 130507"/>
              <a:gd name="connsiteY0" fmla="*/ 12969 h 12969"/>
              <a:gd name="connsiteX1" fmla="*/ 116969 w 130507"/>
              <a:gd name="connsiteY1" fmla="*/ 12725 h 12969"/>
              <a:gd name="connsiteX2" fmla="*/ 0 w 130507"/>
              <a:gd name="connsiteY2" fmla="*/ 12353 h 12969"/>
              <a:gd name="connsiteX3" fmla="*/ 130507 w 130507"/>
              <a:gd name="connsiteY3" fmla="*/ 12112 h 12969"/>
              <a:gd name="connsiteX4" fmla="*/ 41577 w 130507"/>
              <a:gd name="connsiteY4" fmla="*/ 11843 h 12969"/>
              <a:gd name="connsiteX5" fmla="*/ 43953 w 130507"/>
              <a:gd name="connsiteY5" fmla="*/ 4978 h 12969"/>
              <a:gd name="connsiteX6" fmla="*/ 46137 w 130507"/>
              <a:gd name="connsiteY6" fmla="*/ 0 h 12969"/>
              <a:gd name="connsiteX0" fmla="*/ 32931 w 130507"/>
              <a:gd name="connsiteY0" fmla="*/ 12969 h 12969"/>
              <a:gd name="connsiteX1" fmla="*/ 127390 w 130507"/>
              <a:gd name="connsiteY1" fmla="*/ 12725 h 12969"/>
              <a:gd name="connsiteX2" fmla="*/ 0 w 130507"/>
              <a:gd name="connsiteY2" fmla="*/ 12353 h 12969"/>
              <a:gd name="connsiteX3" fmla="*/ 130507 w 130507"/>
              <a:gd name="connsiteY3" fmla="*/ 12112 h 12969"/>
              <a:gd name="connsiteX4" fmla="*/ 41577 w 130507"/>
              <a:gd name="connsiteY4" fmla="*/ 11843 h 12969"/>
              <a:gd name="connsiteX5" fmla="*/ 43953 w 130507"/>
              <a:gd name="connsiteY5" fmla="*/ 4978 h 12969"/>
              <a:gd name="connsiteX6" fmla="*/ 46137 w 130507"/>
              <a:gd name="connsiteY6" fmla="*/ 0 h 12969"/>
              <a:gd name="connsiteX0" fmla="*/ 32931 w 130507"/>
              <a:gd name="connsiteY0" fmla="*/ 14775 h 14775"/>
              <a:gd name="connsiteX1" fmla="*/ 127390 w 130507"/>
              <a:gd name="connsiteY1" fmla="*/ 14531 h 14775"/>
              <a:gd name="connsiteX2" fmla="*/ 0 w 130507"/>
              <a:gd name="connsiteY2" fmla="*/ 14159 h 14775"/>
              <a:gd name="connsiteX3" fmla="*/ 130507 w 130507"/>
              <a:gd name="connsiteY3" fmla="*/ 13918 h 14775"/>
              <a:gd name="connsiteX4" fmla="*/ 41577 w 130507"/>
              <a:gd name="connsiteY4" fmla="*/ 13649 h 14775"/>
              <a:gd name="connsiteX5" fmla="*/ 43953 w 130507"/>
              <a:gd name="connsiteY5" fmla="*/ 6784 h 14775"/>
              <a:gd name="connsiteX6" fmla="*/ 46137 w 130507"/>
              <a:gd name="connsiteY6" fmla="*/ 0 h 14775"/>
              <a:gd name="connsiteX0" fmla="*/ 32931 w 130507"/>
              <a:gd name="connsiteY0" fmla="*/ 15867 h 15867"/>
              <a:gd name="connsiteX1" fmla="*/ 127390 w 130507"/>
              <a:gd name="connsiteY1" fmla="*/ 15623 h 15867"/>
              <a:gd name="connsiteX2" fmla="*/ 0 w 130507"/>
              <a:gd name="connsiteY2" fmla="*/ 15251 h 15867"/>
              <a:gd name="connsiteX3" fmla="*/ 130507 w 130507"/>
              <a:gd name="connsiteY3" fmla="*/ 15010 h 15867"/>
              <a:gd name="connsiteX4" fmla="*/ 41577 w 130507"/>
              <a:gd name="connsiteY4" fmla="*/ 14741 h 15867"/>
              <a:gd name="connsiteX5" fmla="*/ 43953 w 130507"/>
              <a:gd name="connsiteY5" fmla="*/ 7876 h 15867"/>
              <a:gd name="connsiteX6" fmla="*/ 35715 w 130507"/>
              <a:gd name="connsiteY6" fmla="*/ 0 h 15867"/>
              <a:gd name="connsiteX0" fmla="*/ 32931 w 130507"/>
              <a:gd name="connsiteY0" fmla="*/ 15867 h 15867"/>
              <a:gd name="connsiteX1" fmla="*/ 127390 w 130507"/>
              <a:gd name="connsiteY1" fmla="*/ 15623 h 15867"/>
              <a:gd name="connsiteX2" fmla="*/ 0 w 130507"/>
              <a:gd name="connsiteY2" fmla="*/ 15251 h 15867"/>
              <a:gd name="connsiteX3" fmla="*/ 130507 w 130507"/>
              <a:gd name="connsiteY3" fmla="*/ 15010 h 15867"/>
              <a:gd name="connsiteX4" fmla="*/ 41577 w 130507"/>
              <a:gd name="connsiteY4" fmla="*/ 14741 h 15867"/>
              <a:gd name="connsiteX5" fmla="*/ 43953 w 130507"/>
              <a:gd name="connsiteY5" fmla="*/ 7876 h 15867"/>
              <a:gd name="connsiteX6" fmla="*/ 46136 w 130507"/>
              <a:gd name="connsiteY6" fmla="*/ 0 h 1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07" h="15867">
                <a:moveTo>
                  <a:pt x="32931" y="15867"/>
                </a:moveTo>
                <a:lnTo>
                  <a:pt x="127390" y="15623"/>
                </a:lnTo>
                <a:lnTo>
                  <a:pt x="0" y="15251"/>
                </a:lnTo>
                <a:lnTo>
                  <a:pt x="130507" y="15010"/>
                </a:lnTo>
                <a:lnTo>
                  <a:pt x="41577" y="14741"/>
                </a:lnTo>
                <a:cubicBezTo>
                  <a:pt x="42369" y="12453"/>
                  <a:pt x="43193" y="10333"/>
                  <a:pt x="43953" y="7876"/>
                </a:cubicBezTo>
                <a:cubicBezTo>
                  <a:pt x="44713" y="5419"/>
                  <a:pt x="42803" y="1674"/>
                  <a:pt x="46136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532140" y="4185006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3428135" y="2356643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4334538" y="1823895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5242393" y="1553205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6133410" y="1385834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7943052" y="1120853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7040026" y="1248524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17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1" animBg="1"/>
      <p:bldP spid="87" grpId="1" animBg="1"/>
      <p:bldP spid="88" grpId="1" animBg="1"/>
      <p:bldP spid="89" grpId="1" animBg="1"/>
      <p:bldP spid="92" grpId="1" animBg="1"/>
      <p:bldP spid="93" grpId="1" animBg="1"/>
      <p:bldP spid="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in gutter profiles or some of the standard SMACNA rain gutter styles pictu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178" y="1143940"/>
            <a:ext cx="4762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Designing the perfect gutter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2229200" y="1979548"/>
            <a:ext cx="45414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2229200" y="3359844"/>
            <a:ext cx="44683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2229200" y="4802915"/>
            <a:ext cx="44683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2136066" y="6079390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9543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14" y="745068"/>
            <a:ext cx="7987373" cy="53057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23728" y="119675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</a:t>
            </a:r>
            <a:endParaRPr lang="en-IE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72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ple steel profile roofing meets minimal metal angle as rainwater gutter on roofJohn-Roe Luna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4793"/>
          <a:stretch/>
        </p:blipFill>
        <p:spPr bwMode="auto">
          <a:xfrm>
            <a:off x="2987824" y="0"/>
            <a:ext cx="6156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796" y="99524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Design considerations: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IE" sz="3200" dirty="0" smtClean="0"/>
              <a:t>Only fold in half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IE" sz="3200" dirty="0" smtClean="0"/>
              <a:t>Maximize volume</a:t>
            </a:r>
            <a:endParaRPr lang="en-IE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4581128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Which way to fold?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IE" sz="3200" dirty="0" smtClean="0"/>
              <a:t>Material costs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IE" sz="3200" dirty="0" smtClean="0"/>
              <a:t>Installation costs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IE" sz="3200" dirty="0" smtClean="0"/>
              <a:t>Maintenance costs</a:t>
            </a:r>
            <a:endParaRPr lang="en-IE" sz="3200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2" y="3501008"/>
            <a:ext cx="2885174" cy="1607629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 rot="10800000">
            <a:off x="204504" y="4080938"/>
            <a:ext cx="1000800" cy="1008000"/>
          </a:xfrm>
          <a:prstGeom prst="triangle">
            <a:avLst/>
          </a:prstGeom>
          <a:solidFill>
            <a:schemeClr val="accent1">
              <a:alpha val="41000"/>
            </a:scheme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147" y="-99392"/>
            <a:ext cx="84375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967272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C 0.01112 -0.00278 0.16077 -0.07384 0.17153 -0.07732 " pathEditMode="relative" rAng="0" ptsTypes="ff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0589"/>
            <a:ext cx="75914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6727"/>
            <a:ext cx="864096" cy="9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IE" dirty="0" smtClean="0"/>
              <a:t>Key skills</a:t>
            </a:r>
            <a:endParaRPr lang="en-IE" dirty="0"/>
          </a:p>
        </p:txBody>
      </p:sp>
      <p:sp>
        <p:nvSpPr>
          <p:cNvPr id="6" name="Rounded Rectangle 5"/>
          <p:cNvSpPr/>
          <p:nvPr/>
        </p:nvSpPr>
        <p:spPr>
          <a:xfrm>
            <a:off x="841031" y="4845043"/>
            <a:ext cx="3442937" cy="39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ounded Rectangle 7"/>
          <p:cNvSpPr/>
          <p:nvPr/>
        </p:nvSpPr>
        <p:spPr>
          <a:xfrm>
            <a:off x="4564735" y="1511677"/>
            <a:ext cx="3621112" cy="43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ounded Rectangle 9"/>
          <p:cNvSpPr/>
          <p:nvPr/>
        </p:nvSpPr>
        <p:spPr>
          <a:xfrm>
            <a:off x="4562612" y="2164522"/>
            <a:ext cx="3621112" cy="9764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ounded Rectangle 10"/>
          <p:cNvSpPr/>
          <p:nvPr/>
        </p:nvSpPr>
        <p:spPr>
          <a:xfrm>
            <a:off x="4572907" y="3523973"/>
            <a:ext cx="3621112" cy="43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4572907" y="5301208"/>
            <a:ext cx="3621112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87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3966"/>
            <a:ext cx="72580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r="141"/>
          <a:stretch/>
        </p:blipFill>
        <p:spPr bwMode="auto">
          <a:xfrm>
            <a:off x="1403648" y="2667719"/>
            <a:ext cx="72288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03231" y="1359527"/>
            <a:ext cx="2210341" cy="372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ounded Rectangle 5"/>
          <p:cNvSpPr/>
          <p:nvPr/>
        </p:nvSpPr>
        <p:spPr>
          <a:xfrm>
            <a:off x="5921102" y="2705437"/>
            <a:ext cx="253933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ounded Rectangle 10"/>
          <p:cNvSpPr/>
          <p:nvPr/>
        </p:nvSpPr>
        <p:spPr>
          <a:xfrm>
            <a:off x="5921102" y="4278565"/>
            <a:ext cx="2467322" cy="6420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5913814" y="4948101"/>
            <a:ext cx="2618626" cy="6420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6727"/>
            <a:ext cx="864096" cy="9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IE" dirty="0" smtClean="0"/>
              <a:t>Syllabus skills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802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1364744"/>
              </p:ext>
            </p:extLst>
          </p:nvPr>
        </p:nvGraphicFramePr>
        <p:xfrm>
          <a:off x="756334" y="563331"/>
          <a:ext cx="7704856" cy="519285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911695"/>
                <a:gridCol w="5136977"/>
                <a:gridCol w="1656184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Lesson</a:t>
                      </a:r>
                      <a:endParaRPr lang="en-IE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Topic</a:t>
                      </a:r>
                      <a:endParaRPr lang="en-IE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# of lesson periods</a:t>
                      </a:r>
                    </a:p>
                  </a:txBody>
                  <a:tcPr marL="65086" marR="65086" marT="24337" marB="2433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I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Right</a:t>
                      </a:r>
                      <a:r>
                        <a:rPr lang="en-IE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angled triangles and Pythagoras’ theorem</a:t>
                      </a:r>
                      <a:endParaRPr lang="en-I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I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I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Finding the length of a side in a right–angled triangle</a:t>
                      </a:r>
                      <a:endParaRPr lang="en-I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I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I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Using</a:t>
                      </a:r>
                      <a:r>
                        <a:rPr lang="en-IE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trigonometry to solve practical problems</a:t>
                      </a:r>
                      <a:endParaRPr lang="en-I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I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I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The Sine Rule</a:t>
                      </a:r>
                      <a:endParaRPr lang="en-I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I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The Cosine Rule</a:t>
                      </a:r>
                      <a:endParaRPr lang="en-I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Nets of 3 dimensional shapes</a:t>
                      </a:r>
                      <a:endParaRPr lang="en-I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Times New Roman"/>
                          <a:ea typeface="Times New Roman"/>
                        </a:rPr>
                        <a:t>Volume of prisms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To optimize the design of a rain gutter using one fold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en-IE" sz="1800" dirty="0" smtClean="0">
                          <a:effectLst/>
                          <a:latin typeface="Times New Roman"/>
                          <a:ea typeface="Times New Roman"/>
                        </a:rPr>
                        <a:t>× </a:t>
                      </a: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35 min.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(#9 = research lesson)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To optimize the design of a rain gutter using multiple folds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5086" marR="65086" marT="24337" marB="243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609313" y="2337005"/>
            <a:ext cx="3816350" cy="554038"/>
            <a:chOff x="1304925" y="384587"/>
            <a:chExt cx="3816350" cy="554038"/>
          </a:xfrm>
        </p:grpSpPr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1304925" y="476250"/>
              <a:ext cx="381635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 </a:t>
              </a:r>
              <a:r>
                <a:rPr kumimoji="0" lang="en-IE" alt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Arial"/>
                </a:rPr>
                <a:t>Area of triangle </a:t>
              </a:r>
              <a:r>
                <a:rPr kumimoji="0" lang="en-IE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=</a:t>
              </a:r>
              <a:r>
                <a:rPr kumimoji="0" lang="en-IE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     </a:t>
              </a:r>
              <a:r>
                <a:rPr kumimoji="0" lang="en-IE" alt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ab </a:t>
              </a:r>
              <a:r>
                <a:rPr kumimoji="0" lang="en-IE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sin </a:t>
              </a:r>
              <a:r>
                <a:rPr kumimoji="0" lang="en-IE" alt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C</a:t>
              </a:r>
              <a:endParaRPr kumimoji="0" lang="el-GR" altLang="en-US" b="0" i="1" u="none" strike="noStrike" kern="0" cap="none" spc="0" normalizeH="0" baseline="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endParaRPr>
            </a:p>
          </p:txBody>
        </p:sp>
        <p:sp>
          <p:nvSpPr>
            <p:cNvPr id="15" name="Text Box 74"/>
            <p:cNvSpPr txBox="1">
              <a:spLocks noChangeArrowheads="1"/>
            </p:cNvSpPr>
            <p:nvPr/>
          </p:nvSpPr>
          <p:spPr bwMode="auto">
            <a:xfrm>
              <a:off x="3167468" y="384587"/>
              <a:ext cx="215900" cy="554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58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1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Arial"/>
                </a:rPr>
                <a:t>2</a:t>
              </a:r>
              <a:endParaRPr kumimoji="0" lang="en-GB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Arial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137902" y="667544"/>
              <a:ext cx="180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 descr="http://corporate.cadburygiftsdirect.co.uk/images/thumbs/0000959_5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196752"/>
            <a:ext cx="5429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49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800" y="180000"/>
            <a:ext cx="5587023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IE" dirty="0" smtClean="0"/>
              <a:t>Flow of the lesson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136904" cy="3474720"/>
          </a:xfrm>
        </p:spPr>
        <p:txBody>
          <a:bodyPr>
            <a:normAutofit/>
          </a:bodyPr>
          <a:lstStyle/>
          <a:p>
            <a:pPr marL="542925" indent="-496888">
              <a:buBlip>
                <a:blip r:embed="rId2"/>
              </a:buBlip>
            </a:pPr>
            <a:r>
              <a:rPr lang="en-IE" sz="2400" b="1" dirty="0" smtClean="0">
                <a:solidFill>
                  <a:srgbClr val="FF0000"/>
                </a:solidFill>
              </a:rPr>
              <a:t>Introduction</a:t>
            </a:r>
          </a:p>
          <a:p>
            <a:pPr marL="1257300" indent="-800100">
              <a:buFont typeface="Wingdings" panose="05000000000000000000" pitchFamily="2" charset="2"/>
              <a:buChar char="v"/>
            </a:pPr>
            <a:r>
              <a:rPr lang="en-IE" sz="2400" dirty="0" smtClean="0"/>
              <a:t>Use project management skills to develop best options</a:t>
            </a:r>
          </a:p>
          <a:p>
            <a:pPr marL="1257300" indent="-800100">
              <a:buFont typeface="Wingdings" panose="05000000000000000000" pitchFamily="2" charset="2"/>
              <a:buChar char="v"/>
            </a:pPr>
            <a:r>
              <a:rPr lang="en-IE" sz="2400" dirty="0" smtClean="0"/>
              <a:t>Use </a:t>
            </a:r>
            <a:r>
              <a:rPr lang="en-IE" sz="2400" dirty="0"/>
              <a:t>mathematics to solve real world </a:t>
            </a:r>
            <a:r>
              <a:rPr lang="en-IE" sz="2400" dirty="0" smtClean="0"/>
              <a:t>problems </a:t>
            </a:r>
          </a:p>
          <a:p>
            <a:pPr marL="1257300" indent="-800100">
              <a:buFont typeface="Wingdings" panose="05000000000000000000" pitchFamily="2" charset="2"/>
              <a:buChar char="v"/>
            </a:pPr>
            <a:r>
              <a:rPr lang="en-IE" sz="2400" dirty="0" smtClean="0"/>
              <a:t>Use </a:t>
            </a:r>
            <a:r>
              <a:rPr lang="en-IE" sz="2400" dirty="0"/>
              <a:t>recent topics such as trigonometry, and volume of 3D shapes and nets, </a:t>
            </a:r>
            <a:r>
              <a:rPr lang="en-IE" sz="2400" dirty="0" smtClean="0"/>
              <a:t>to investigate </a:t>
            </a:r>
            <a:r>
              <a:rPr lang="en-IE" sz="2400" dirty="0"/>
              <a:t>the design of a rain gutter for a building which will give the maximum </a:t>
            </a:r>
            <a:r>
              <a:rPr lang="en-IE" sz="2400" dirty="0" smtClean="0"/>
              <a:t>flow</a:t>
            </a:r>
            <a:endParaRPr lang="en-IE" sz="2400" dirty="0"/>
          </a:p>
        </p:txBody>
      </p:sp>
      <p:pic>
        <p:nvPicPr>
          <p:cNvPr id="6" name="Picture 2" descr="Simple steel profile roofing meets minimal metal angle as rainwater gutter on roofJohn-Roe Luna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6953" r="8849" b="44282"/>
          <a:stretch/>
        </p:blipFill>
        <p:spPr bwMode="auto">
          <a:xfrm>
            <a:off x="3541335" y="4542817"/>
            <a:ext cx="5611427" cy="23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1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833" y="180000"/>
            <a:ext cx="5587023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IE" dirty="0" smtClean="0"/>
              <a:t>Flow of the lesson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136904" cy="5400600"/>
          </a:xfrm>
        </p:spPr>
        <p:txBody>
          <a:bodyPr>
            <a:normAutofit/>
          </a:bodyPr>
          <a:lstStyle/>
          <a:p>
            <a:pPr marL="542925" indent="-496888">
              <a:buBlip>
                <a:blip r:embed="rId2"/>
              </a:buBlip>
            </a:pPr>
            <a:r>
              <a:rPr lang="en-IE" sz="2400" b="1" dirty="0" smtClean="0">
                <a:solidFill>
                  <a:srgbClr val="FF0000"/>
                </a:solidFill>
              </a:rPr>
              <a:t>Posing the task</a:t>
            </a:r>
          </a:p>
          <a:p>
            <a:pPr marL="1257300" indent="-800100">
              <a:buFont typeface="Wingdings" panose="05000000000000000000" pitchFamily="2" charset="2"/>
              <a:buChar char="v"/>
            </a:pPr>
            <a:r>
              <a:rPr lang="en-IE" sz="2400" dirty="0"/>
              <a:t>Students will work in groups of 3 or </a:t>
            </a:r>
            <a:r>
              <a:rPr lang="en-IE" sz="2400" dirty="0" smtClean="0"/>
              <a:t>4 </a:t>
            </a:r>
          </a:p>
          <a:p>
            <a:pPr marL="1257300" indent="-800100">
              <a:buFont typeface="Wingdings" panose="05000000000000000000" pitchFamily="2" charset="2"/>
              <a:buChar char="v"/>
            </a:pPr>
            <a:r>
              <a:rPr lang="en-IE" sz="2400" dirty="0" smtClean="0"/>
              <a:t>They </a:t>
            </a:r>
            <a:r>
              <a:rPr lang="en-IE" sz="2400" dirty="0"/>
              <a:t>will be given a piece of cardboard and asked to design a gutter by folding the cardboard in </a:t>
            </a:r>
            <a:r>
              <a:rPr lang="en-IE" sz="2400" dirty="0" smtClean="0"/>
              <a:t>half</a:t>
            </a:r>
          </a:p>
          <a:p>
            <a:pPr marL="1257300" indent="-800100">
              <a:buFont typeface="Wingdings" panose="05000000000000000000" pitchFamily="2" charset="2"/>
              <a:buChar char="v"/>
            </a:pPr>
            <a:r>
              <a:rPr lang="en-IE" sz="2400" dirty="0" smtClean="0"/>
              <a:t>Each </a:t>
            </a:r>
            <a:r>
              <a:rPr lang="en-IE" sz="2400" dirty="0"/>
              <a:t>group will be given an A3 </a:t>
            </a:r>
            <a:r>
              <a:rPr lang="en-IE" sz="2400" dirty="0" smtClean="0"/>
              <a:t>size placemat</a:t>
            </a:r>
            <a:r>
              <a:rPr lang="en-IE" sz="2400" dirty="0"/>
              <a:t>, graph paper and A4 </a:t>
            </a:r>
            <a:r>
              <a:rPr lang="en-IE" sz="2400" dirty="0" smtClean="0"/>
              <a:t>size cardboard sheets </a:t>
            </a:r>
          </a:p>
          <a:p>
            <a:pPr marL="1257300" indent="-800100">
              <a:buFont typeface="Wingdings" panose="05000000000000000000" pitchFamily="2" charset="2"/>
              <a:buChar char="v"/>
            </a:pPr>
            <a:r>
              <a:rPr lang="en-IE" sz="2400" dirty="0" smtClean="0"/>
              <a:t>The </a:t>
            </a:r>
            <a:r>
              <a:rPr lang="en-IE" sz="2400" dirty="0"/>
              <a:t>task is to optimize the design of the gutter to achieve the maximum flow of water. </a:t>
            </a:r>
            <a:endParaRPr lang="en-IE" sz="2400" dirty="0" smtClean="0"/>
          </a:p>
          <a:p>
            <a:pPr marL="1257300" indent="-800100">
              <a:buFont typeface="Wingdings" panose="05000000000000000000" pitchFamily="2" charset="2"/>
              <a:buChar char="v"/>
            </a:pPr>
            <a:r>
              <a:rPr lang="en-IE" sz="2400" dirty="0" smtClean="0"/>
              <a:t>Each </a:t>
            </a:r>
            <a:r>
              <a:rPr lang="en-IE" sz="2400" dirty="0"/>
              <a:t>group must prepare a graph to illustrate their </a:t>
            </a:r>
            <a:r>
              <a:rPr lang="en-IE" sz="2400" dirty="0" smtClean="0"/>
              <a:t>results </a:t>
            </a:r>
          </a:p>
          <a:p>
            <a:pPr marL="1257300" indent="-800100">
              <a:buFont typeface="Wingdings" panose="05000000000000000000" pitchFamily="2" charset="2"/>
              <a:buChar char="v"/>
            </a:pPr>
            <a:r>
              <a:rPr lang="en-IE" sz="2400" dirty="0" smtClean="0"/>
              <a:t>Each group will present their findings</a:t>
            </a:r>
            <a:endParaRPr lang="en-IE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666" y="1661871"/>
            <a:ext cx="8678028" cy="48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41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SPRING_RESOURCE_PATHS_HASH_2" val="f8828b97b8f3520a745aa42466abad9ac07f2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1066</TotalTime>
  <Words>30299</Words>
  <Application>Microsoft Macintosh PowerPoint</Application>
  <PresentationFormat>On-screen Show (4:3)</PresentationFormat>
  <Paragraphs>286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Slipstream</vt:lpstr>
      <vt:lpstr>Reflections on Practice</vt:lpstr>
      <vt:lpstr>Designing the perfect gutter</vt:lpstr>
      <vt:lpstr>Designing the perfect gutter</vt:lpstr>
      <vt:lpstr>Slide 4</vt:lpstr>
      <vt:lpstr>Slide 5</vt:lpstr>
      <vt:lpstr>Slide 6</vt:lpstr>
      <vt:lpstr>Slide 7</vt:lpstr>
      <vt:lpstr>Flow of the lesson</vt:lpstr>
      <vt:lpstr>Flow of the lesson</vt:lpstr>
      <vt:lpstr>Orientation</vt:lpstr>
      <vt:lpstr>Methodology</vt:lpstr>
      <vt:lpstr>Methodology</vt:lpstr>
      <vt:lpstr>Methodology</vt:lpstr>
      <vt:lpstr>Methodology</vt:lpstr>
      <vt:lpstr>Slide 15</vt:lpstr>
      <vt:lpstr>Group 1</vt:lpstr>
      <vt:lpstr>Group 2</vt:lpstr>
      <vt:lpstr>Group 3</vt:lpstr>
      <vt:lpstr>Conclusions</vt:lpstr>
      <vt:lpstr>Student feedback</vt:lpstr>
      <vt:lpstr>Slide 21</vt:lpstr>
      <vt:lpstr>Follow on work</vt:lpstr>
      <vt:lpstr>Follow on work</vt:lpstr>
      <vt:lpstr>Follow on work</vt:lpstr>
      <vt:lpstr>Follow on work</vt:lpstr>
      <vt:lpstr>Follow on work</vt:lpstr>
      <vt:lpstr>Follow on work</vt:lpstr>
      <vt:lpstr>Follow on work</vt:lpstr>
      <vt:lpstr>Follow on work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the perfect gutter</dc:title>
  <dc:creator>Horst Punzet</dc:creator>
  <cp:lastModifiedBy>Anne Brosnan</cp:lastModifiedBy>
  <cp:revision>73</cp:revision>
  <dcterms:created xsi:type="dcterms:W3CDTF">2016-04-07T11:30:45Z</dcterms:created>
  <dcterms:modified xsi:type="dcterms:W3CDTF">2016-04-07T11:31:04Z</dcterms:modified>
</cp:coreProperties>
</file>