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96" r:id="rId1"/>
    <p:sldMasterId id="2147483720" r:id="rId2"/>
    <p:sldMasterId id="2147483732" r:id="rId3"/>
  </p:sldMasterIdLst>
  <p:notesMasterIdLst>
    <p:notesMasterId r:id="rId33"/>
  </p:notesMasterIdLst>
  <p:sldIdLst>
    <p:sldId id="256" r:id="rId4"/>
    <p:sldId id="272" r:id="rId5"/>
    <p:sldId id="271" r:id="rId6"/>
    <p:sldId id="273" r:id="rId7"/>
    <p:sldId id="275" r:id="rId8"/>
    <p:sldId id="276" r:id="rId9"/>
    <p:sldId id="286" r:id="rId10"/>
    <p:sldId id="287" r:id="rId11"/>
    <p:sldId id="296" r:id="rId12"/>
    <p:sldId id="291" r:id="rId13"/>
    <p:sldId id="297" r:id="rId14"/>
    <p:sldId id="289" r:id="rId15"/>
    <p:sldId id="290" r:id="rId16"/>
    <p:sldId id="293" r:id="rId17"/>
    <p:sldId id="288" r:id="rId18"/>
    <p:sldId id="299" r:id="rId19"/>
    <p:sldId id="277" r:id="rId20"/>
    <p:sldId id="282" r:id="rId21"/>
    <p:sldId id="278" r:id="rId22"/>
    <p:sldId id="279" r:id="rId23"/>
    <p:sldId id="300" r:id="rId24"/>
    <p:sldId id="301" r:id="rId25"/>
    <p:sldId id="280" r:id="rId26"/>
    <p:sldId id="294" r:id="rId27"/>
    <p:sldId id="295" r:id="rId28"/>
    <p:sldId id="281" r:id="rId29"/>
    <p:sldId id="283" r:id="rId30"/>
    <p:sldId id="285" r:id="rId31"/>
    <p:sldId id="284" r:id="rId32"/>
  </p:sldIdLst>
  <p:sldSz cx="13004800" cy="9753600"/>
  <p:notesSz cx="6858000" cy="9144000"/>
  <p:custDataLst>
    <p:tags r:id="rId34"/>
  </p:custDataLst>
  <p:defaultTextStyle>
    <a:defPPr>
      <a:defRPr lang="en-US"/>
    </a:defPPr>
    <a:lvl1pPr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1pPr>
    <a:lvl2pPr marL="228553" indent="22855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2pPr>
    <a:lvl3pPr marL="457105" indent="457105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3pPr>
    <a:lvl4pPr marL="685658" indent="685658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4pPr>
    <a:lvl5pPr marL="914213" indent="914213" algn="ctr" defTabSz="457105" rtl="0" fontAlgn="base" hangingPunct="0">
      <a:spcBef>
        <a:spcPct val="0"/>
      </a:spcBef>
      <a:spcAft>
        <a:spcPct val="0"/>
      </a:spcAft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5pPr>
    <a:lvl6pPr marL="2285534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6pPr>
    <a:lvl7pPr marL="2742637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7pPr>
    <a:lvl8pPr marL="3199745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8pPr>
    <a:lvl9pPr marL="3656852" algn="l" defTabSz="914213" rtl="0" eaLnBrk="1" latinLnBrk="0" hangingPunct="1">
      <a:defRPr sz="4300" kern="1200">
        <a:solidFill>
          <a:srgbClr val="FFFFFF"/>
        </a:solidFill>
        <a:latin typeface="Chalkduster" charset="0"/>
        <a:ea typeface="Chalkduster" charset="0"/>
        <a:cs typeface="Chalkduster" charset="0"/>
        <a:sym typeface="Chalkduster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5FF"/>
    <a:srgbClr val="00BA00"/>
    <a:srgbClr val="DB00DB"/>
    <a:srgbClr val="0000FF"/>
    <a:srgbClr val="00C9C9"/>
    <a:srgbClr val="00FFFF"/>
    <a:srgbClr val="FF8000"/>
    <a:srgbClr val="800080"/>
    <a:srgbClr val="E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0" autoAdjust="0"/>
  </p:normalViewPr>
  <p:slideViewPr>
    <p:cSldViewPr>
      <p:cViewPr varScale="1">
        <p:scale>
          <a:sx n="65" d="100"/>
          <a:sy n="65" d="100"/>
        </p:scale>
        <p:origin x="2148" y="7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>
                <a:sym typeface="Avenir" charset="0"/>
              </a:rPr>
              <a:t>Click to edit Master text styles</a:t>
            </a:r>
          </a:p>
          <a:p>
            <a:pPr lvl="1"/>
            <a:r>
              <a:rPr lang="en-US" altLang="en-US" noProof="0" smtClean="0">
                <a:sym typeface="Avenir" charset="0"/>
              </a:rPr>
              <a:t>Second level</a:t>
            </a:r>
          </a:p>
          <a:p>
            <a:pPr lvl="2"/>
            <a:r>
              <a:rPr lang="en-US" altLang="en-US" noProof="0" smtClean="0">
                <a:sym typeface="Avenir" charset="0"/>
              </a:rPr>
              <a:t>Third level</a:t>
            </a:r>
          </a:p>
          <a:p>
            <a:pPr lvl="3"/>
            <a:r>
              <a:rPr lang="en-US" altLang="en-US" noProof="0" smtClean="0">
                <a:sym typeface="Avenir" charset="0"/>
              </a:rPr>
              <a:t>Fourth level</a:t>
            </a:r>
          </a:p>
          <a:p>
            <a:pPr lvl="4"/>
            <a:r>
              <a:rPr lang="en-US" altLang="en-US" noProof="0" smtClean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55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7105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5658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4213" algn="l" defTabSz="457105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5534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37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45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52" algn="l" defTabSz="91421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I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1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2308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204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5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630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709863" y="1733550"/>
            <a:ext cx="0" cy="2925763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231775" y="2990850"/>
            <a:ext cx="495300" cy="4953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2513" y="2994025"/>
            <a:ext cx="496887" cy="49371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873250" y="2994025"/>
            <a:ext cx="495300" cy="4937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34454" y="1950720"/>
            <a:ext cx="9211733" cy="2492587"/>
          </a:xfrm>
        </p:spPr>
        <p:txBody>
          <a:bodyPr/>
          <a:lstStyle>
            <a:lvl1pPr>
              <a:defRPr sz="77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34454" y="5310293"/>
            <a:ext cx="9211733" cy="2817707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0079038" y="8886825"/>
            <a:ext cx="2166937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18138" y="8886825"/>
            <a:ext cx="4117975" cy="649288"/>
          </a:xfrm>
        </p:spPr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43250" y="8886825"/>
            <a:ext cx="1733550" cy="649288"/>
          </a:xfrm>
        </p:spPr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66D8C4D6-B1E3-4BE4-B515-99A5813D6E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36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8E50189F-D328-4D84-9A9D-BB7DE46D3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2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230" indent="0">
              <a:buNone/>
              <a:defRPr sz="2600"/>
            </a:lvl2pPr>
            <a:lvl3pPr marL="1300460" indent="0">
              <a:buNone/>
              <a:defRPr sz="2300"/>
            </a:lvl3pPr>
            <a:lvl4pPr marL="1950690" indent="0">
              <a:buNone/>
              <a:defRPr sz="2000"/>
            </a:lvl4pPr>
            <a:lvl5pPr marL="2600919" indent="0">
              <a:buNone/>
              <a:defRPr sz="2000"/>
            </a:lvl5pPr>
            <a:lvl6pPr marL="3251149" indent="0">
              <a:buNone/>
              <a:defRPr sz="2000"/>
            </a:lvl6pPr>
            <a:lvl7pPr marL="3901379" indent="0">
              <a:buNone/>
              <a:defRPr sz="2000"/>
            </a:lvl7pPr>
            <a:lvl8pPr marL="4551609" indent="0">
              <a:buNone/>
              <a:defRPr sz="2000"/>
            </a:lvl8pPr>
            <a:lvl9pPr marL="5201839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C17065F-6BED-4888-9025-69F3800FAF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3478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7467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61013" y="2709333"/>
            <a:ext cx="4876800" cy="585216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06580BA5-77D6-46C0-BE98-B887AC8F3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3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59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230" indent="0">
              <a:buNone/>
              <a:defRPr sz="2800" b="1"/>
            </a:lvl2pPr>
            <a:lvl3pPr marL="1300460" indent="0">
              <a:buNone/>
              <a:defRPr sz="2600" b="1"/>
            </a:lvl3pPr>
            <a:lvl4pPr marL="1950690" indent="0">
              <a:buNone/>
              <a:defRPr sz="2300" b="1"/>
            </a:lvl4pPr>
            <a:lvl5pPr marL="2600919" indent="0">
              <a:buNone/>
              <a:defRPr sz="2300" b="1"/>
            </a:lvl5pPr>
            <a:lvl6pPr marL="3251149" indent="0">
              <a:buNone/>
              <a:defRPr sz="2300" b="1"/>
            </a:lvl6pPr>
            <a:lvl7pPr marL="3901379" indent="0">
              <a:buNone/>
              <a:defRPr sz="2300" b="1"/>
            </a:lvl7pPr>
            <a:lvl8pPr marL="4551609" indent="0">
              <a:buNone/>
              <a:defRPr sz="2300" b="1"/>
            </a:lvl8pPr>
            <a:lvl9pPr marL="5201839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59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F04D02F7-40F9-4C97-B363-70756ED7C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030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CFC3B4C9-CCEE-4641-850F-DFB2CF721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034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32EC66C1-038D-42EB-A364-61DC1CE909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079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1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39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1" y="2041032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A3BDB2EC-9989-41E4-8C31-9642E8CAA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27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999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230" indent="0">
              <a:buNone/>
              <a:defRPr sz="4000"/>
            </a:lvl2pPr>
            <a:lvl3pPr marL="1300460" indent="0">
              <a:buNone/>
              <a:defRPr sz="3400"/>
            </a:lvl3pPr>
            <a:lvl4pPr marL="1950690" indent="0">
              <a:buNone/>
              <a:defRPr sz="2800"/>
            </a:lvl4pPr>
            <a:lvl5pPr marL="2600919" indent="0">
              <a:buNone/>
              <a:defRPr sz="2800"/>
            </a:lvl5pPr>
            <a:lvl6pPr marL="3251149" indent="0">
              <a:buNone/>
              <a:defRPr sz="2800"/>
            </a:lvl6pPr>
            <a:lvl7pPr marL="3901379" indent="0">
              <a:buNone/>
              <a:defRPr sz="2800"/>
            </a:lvl7pPr>
            <a:lvl8pPr marL="4551609" indent="0">
              <a:buNone/>
              <a:defRPr sz="2800"/>
            </a:lvl8pPr>
            <a:lvl9pPr marL="5201839" indent="0">
              <a:buNone/>
              <a:defRPr sz="2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230" indent="0">
              <a:buNone/>
              <a:defRPr sz="1700"/>
            </a:lvl2pPr>
            <a:lvl3pPr marL="1300460" indent="0">
              <a:buNone/>
              <a:defRPr sz="1400"/>
            </a:lvl3pPr>
            <a:lvl4pPr marL="1950690" indent="0">
              <a:buNone/>
              <a:defRPr sz="1300"/>
            </a:lvl4pPr>
            <a:lvl5pPr marL="2600919" indent="0">
              <a:buNone/>
              <a:defRPr sz="1300"/>
            </a:lvl5pPr>
            <a:lvl6pPr marL="3251149" indent="0">
              <a:buNone/>
              <a:defRPr sz="1300"/>
            </a:lvl6pPr>
            <a:lvl7pPr marL="3901379" indent="0">
              <a:buNone/>
              <a:defRPr sz="1300"/>
            </a:lvl7pPr>
            <a:lvl8pPr marL="4551609" indent="0">
              <a:buNone/>
              <a:defRPr sz="1300"/>
            </a:lvl8pPr>
            <a:lvl9pPr marL="5201839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22C8EEC-F4B4-434B-A2B0-BEB7252F4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91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48342A56-AEE2-4712-9505-69040B1C0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534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45227" y="270933"/>
            <a:ext cx="2492587" cy="82905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467" y="270933"/>
            <a:ext cx="7261013" cy="82905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 defTabSz="457200">
              <a:defRPr>
                <a:latin typeface="Chalkduster" charset="0"/>
                <a:ea typeface="Chalkduster" charset="0"/>
                <a:cs typeface="Chalkduster" charset="0"/>
              </a:defRPr>
            </a:lvl1pPr>
          </a:lstStyle>
          <a:p>
            <a:pPr>
              <a:defRPr/>
            </a:pPr>
            <a:fld id="{7B864F86-B4C5-477E-81AB-97D63E87C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521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0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0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0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00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50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0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5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01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40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99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451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9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100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143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1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3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5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7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09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1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37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57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170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993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992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358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08943" y="555416"/>
            <a:ext cx="4161084" cy="11835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5689" y="555416"/>
            <a:ext cx="12266507" cy="11835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5689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356233" y="3237656"/>
            <a:ext cx="8213796" cy="9153031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812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97" indent="0">
              <a:buNone/>
              <a:defRPr sz="2800" b="1"/>
            </a:lvl2pPr>
            <a:lvl3pPr marL="1300393" indent="0">
              <a:buNone/>
              <a:defRPr sz="2600" b="1"/>
            </a:lvl3pPr>
            <a:lvl4pPr marL="1950590" indent="0">
              <a:buNone/>
              <a:defRPr sz="2300" b="1"/>
            </a:lvl4pPr>
            <a:lvl5pPr marL="2600786" indent="0">
              <a:buNone/>
              <a:defRPr sz="2300" b="1"/>
            </a:lvl5pPr>
            <a:lvl6pPr marL="3250983" indent="0">
              <a:buNone/>
              <a:defRPr sz="2300" b="1"/>
            </a:lvl6pPr>
            <a:lvl7pPr marL="3901180" indent="0">
              <a:buNone/>
              <a:defRPr sz="2300" b="1"/>
            </a:lvl7pPr>
            <a:lvl8pPr marL="4551376" indent="0">
              <a:buNone/>
              <a:defRPr sz="2300" b="1"/>
            </a:lvl8pPr>
            <a:lvl9pPr marL="5201573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3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0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736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2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0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2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67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97" indent="0">
              <a:buNone/>
              <a:defRPr sz="4000"/>
            </a:lvl2pPr>
            <a:lvl3pPr marL="1300393" indent="0">
              <a:buNone/>
              <a:defRPr sz="3400"/>
            </a:lvl3pPr>
            <a:lvl4pPr marL="1950590" indent="0">
              <a:buNone/>
              <a:defRPr sz="2800"/>
            </a:lvl4pPr>
            <a:lvl5pPr marL="2600786" indent="0">
              <a:buNone/>
              <a:defRPr sz="2800"/>
            </a:lvl5pPr>
            <a:lvl6pPr marL="3250983" indent="0">
              <a:buNone/>
              <a:defRPr sz="2800"/>
            </a:lvl6pPr>
            <a:lvl7pPr marL="3901180" indent="0">
              <a:buNone/>
              <a:defRPr sz="2800"/>
            </a:lvl7pPr>
            <a:lvl8pPr marL="4551376" indent="0">
              <a:buNone/>
              <a:defRPr sz="2800"/>
            </a:lvl8pPr>
            <a:lvl9pPr marL="5201573" indent="0">
              <a:buNone/>
              <a:defRPr sz="2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97" indent="0">
              <a:buNone/>
              <a:defRPr sz="1700"/>
            </a:lvl2pPr>
            <a:lvl3pPr marL="1300393" indent="0">
              <a:buNone/>
              <a:defRPr sz="1400"/>
            </a:lvl3pPr>
            <a:lvl4pPr marL="1950590" indent="0">
              <a:buNone/>
              <a:defRPr sz="1300"/>
            </a:lvl4pPr>
            <a:lvl5pPr marL="2600786" indent="0">
              <a:buNone/>
              <a:defRPr sz="1300"/>
            </a:lvl5pPr>
            <a:lvl6pPr marL="3250983" indent="0">
              <a:buNone/>
              <a:defRPr sz="1300"/>
            </a:lvl6pPr>
            <a:lvl7pPr marL="3901180" indent="0">
              <a:buNone/>
              <a:defRPr sz="1300"/>
            </a:lvl7pPr>
            <a:lvl8pPr marL="4551376" indent="0">
              <a:buNone/>
              <a:defRPr sz="1300"/>
            </a:lvl8pPr>
            <a:lvl9pPr marL="5201573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1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/>
              <a:pPr/>
              <a:t>29/03/2016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63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66938" y="271463"/>
            <a:ext cx="9971087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66938" y="2709863"/>
            <a:ext cx="9971087" cy="585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28163" y="8886825"/>
            <a:ext cx="27098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59313" y="8886825"/>
            <a:ext cx="411956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defRPr sz="1400">
                <a:solidFill>
                  <a:srgbClr val="336666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6938" y="8886825"/>
            <a:ext cx="184308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l" defTabSz="914400" eaLnBrk="1" hangingPunct="1">
              <a:defRPr sz="2000">
                <a:solidFill>
                  <a:srgbClr val="336666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5528924-D14A-4CAC-A0F6-E01FC6DCD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1951038" y="433388"/>
            <a:ext cx="0" cy="18430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30046" tIns="65023" rIns="130046" bIns="65023"/>
          <a:lstStyle/>
          <a:p>
            <a:pPr algn="l" defTabSz="914400" eaLnBrk="0">
              <a:defRPr/>
            </a:pPr>
            <a:endParaRPr lang="en-US" sz="1800">
              <a:solidFill>
                <a:srgbClr val="336666"/>
              </a:solidFill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43016" name="Oval 8"/>
          <p:cNvSpPr>
            <a:spLocks noChangeArrowheads="1"/>
          </p:cNvSpPr>
          <p:nvPr/>
        </p:nvSpPr>
        <p:spPr bwMode="auto">
          <a:xfrm>
            <a:off x="217488" y="1192213"/>
            <a:ext cx="323850" cy="32543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768350" y="1192213"/>
            <a:ext cx="323850" cy="3254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1319213" y="1192213"/>
            <a:ext cx="323850" cy="32543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30046" tIns="65023" rIns="130046" bIns="65023" anchor="ctr"/>
          <a:lstStyle/>
          <a:p>
            <a:pPr defTabSz="914400" hangingPunct="1">
              <a:defRPr/>
            </a:pPr>
            <a:endParaRPr lang="en-US" sz="3400">
              <a:solidFill>
                <a:srgbClr val="336666"/>
              </a:solidFill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95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65023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6pPr>
      <a:lvl7pPr marL="130046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7pPr>
      <a:lvl8pPr marL="1950690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8pPr>
      <a:lvl9pPr marL="2600919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87363" indent="-4873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43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1055688" indent="-4048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4000">
          <a:solidFill>
            <a:schemeClr val="tx2"/>
          </a:solidFill>
          <a:latin typeface="+mn-lt"/>
          <a:ea typeface="MS PGothic" pitchFamily="34" charset="-128"/>
        </a:defRPr>
      </a:lvl2pPr>
      <a:lvl3pPr marL="1624013" indent="-3238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400">
          <a:solidFill>
            <a:schemeClr val="tx2"/>
          </a:solidFill>
          <a:latin typeface="+mn-lt"/>
          <a:ea typeface="MS PGothic" pitchFamily="34" charset="-128"/>
        </a:defRPr>
      </a:lvl3pPr>
      <a:lvl4pPr marL="2274888" indent="-3238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4pPr>
      <a:lvl5pPr marL="2925763" indent="-3238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MS PGothic" pitchFamily="34" charset="-128"/>
        </a:defRPr>
      </a:lvl5pPr>
      <a:lvl6pPr marL="357626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6pPr>
      <a:lvl7pPr marL="422649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7pPr>
      <a:lvl8pPr marL="487672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8pPr>
      <a:lvl9pPr marL="5526954" indent="-325115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130039" tIns="65020" rIns="130039" bIns="650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42"/>
            <a:ext cx="11704320" cy="6436925"/>
          </a:xfrm>
          <a:prstGeom prst="rect">
            <a:avLst/>
          </a:prstGeom>
        </p:spPr>
        <p:txBody>
          <a:bodyPr vert="horz" lIns="130039" tIns="65020" rIns="130039" bIns="650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81EB3-8125-4699-9E01-7D10BFE4A4B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29/03/2016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44"/>
            <a:ext cx="4118187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44"/>
            <a:ext cx="3034453" cy="519289"/>
          </a:xfrm>
          <a:prstGeom prst="rect">
            <a:avLst/>
          </a:prstGeom>
        </p:spPr>
        <p:txBody>
          <a:bodyPr vert="horz" lIns="130039" tIns="65020" rIns="130039" bIns="65020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EBB3-2485-493F-8217-94AB077B70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0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1300393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7647" indent="-487647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569" indent="-406374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492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68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92588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8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6278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475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6671" indent="-325098" algn="l" defTabSz="13003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97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9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9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8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8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80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376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573" algn="l" defTabSz="13003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3" y="3436640"/>
            <a:ext cx="12090864" cy="2736305"/>
          </a:xfrm>
        </p:spPr>
        <p:txBody>
          <a:bodyPr>
            <a:normAutofit/>
          </a:bodyPr>
          <a:lstStyle/>
          <a:p>
            <a:pPr eaLnBrk="1"/>
            <a:r>
              <a:rPr lang="en-US" altLang="en-US" sz="8000" i="1" dirty="0">
                <a:latin typeface="Arial" panose="020B0604020202020204" pitchFamily="34" charset="0"/>
                <a:cs typeface="Arial" panose="020B0604020202020204" pitchFamily="34" charset="0"/>
              </a:rPr>
              <a:t>Reflections on Practice</a:t>
            </a: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20" y="2305477"/>
            <a:ext cx="2556127" cy="1694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288" y="196395"/>
            <a:ext cx="11979561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dirty="0" smtClean="0">
                <a:solidFill>
                  <a:schemeClr val="tx2"/>
                </a:solidFill>
                <a:latin typeface="Avenir"/>
              </a:rPr>
              <a:t>Maths Counts 2016</a:t>
            </a:r>
            <a:endParaRPr lang="en-IE" sz="10600" dirty="0">
              <a:solidFill>
                <a:schemeClr val="tx2"/>
              </a:solidFill>
              <a:latin typeface="Avenir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69952" y="844352"/>
            <a:ext cx="95770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400" u="sng" dirty="0">
                <a:solidFill>
                  <a:srgbClr val="000000"/>
                </a:solidFill>
                <a:latin typeface="+mj-lt"/>
              </a:rPr>
              <a:t>TASK 2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– Distribute map. Locate and plot </a:t>
            </a:r>
            <a:endParaRPr lang="en-IE" sz="3400" dirty="0" smtClean="0">
              <a:solidFill>
                <a:srgbClr val="000000"/>
              </a:solidFill>
              <a:latin typeface="+mj-lt"/>
            </a:endParaRPr>
          </a:p>
          <a:p>
            <a:pPr algn="l"/>
            <a:r>
              <a:rPr lang="en-IE" sz="3400" dirty="0">
                <a:solidFill>
                  <a:srgbClr val="000000"/>
                </a:solidFill>
                <a:latin typeface="+mj-lt"/>
              </a:rPr>
              <a:t>	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			co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-ordinates on map (</a:t>
            </a:r>
            <a:r>
              <a:rPr lang="en-IE" sz="3400" i="1" dirty="0">
                <a:solidFill>
                  <a:srgbClr val="000000"/>
                </a:solidFill>
                <a:latin typeface="+mj-lt"/>
              </a:rPr>
              <a:t>5 minutes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pic>
        <p:nvPicPr>
          <p:cNvPr id="4" name="Picture 3" descr="Screen Shot 2016-03-15 at 16.07.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4" y="2716560"/>
            <a:ext cx="120015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7 at 00.03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0" y="1636440"/>
            <a:ext cx="9145016" cy="64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1960" y="484312"/>
            <a:ext cx="1017480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400" u="sng" dirty="0">
                <a:solidFill>
                  <a:srgbClr val="000000"/>
                </a:solidFill>
                <a:latin typeface="+mj-lt"/>
              </a:rPr>
              <a:t>TASK 3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- Introduction to problem. Allow time 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						    for student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discussion and encouragement 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			    towards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finding shortest distance 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between 			    two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points  (</a:t>
            </a:r>
            <a:r>
              <a:rPr lang="en-IE" sz="3400" i="1" dirty="0">
                <a:solidFill>
                  <a:srgbClr val="000000"/>
                </a:solidFill>
                <a:latin typeface="+mj-lt"/>
              </a:rPr>
              <a:t>20 minutes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pic>
        <p:nvPicPr>
          <p:cNvPr id="4" name="Picture 3" descr="Screen Shot 2016-03-15 at 16.07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2932584"/>
            <a:ext cx="114427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5 at 16.07.35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52" y="1852464"/>
            <a:ext cx="10133926" cy="66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4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ght-Angled Triang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32" y="2356520"/>
            <a:ext cx="5756659" cy="5714078"/>
          </a:xfrm>
          <a:prstGeom prst="rect">
            <a:avLst/>
          </a:prstGeom>
        </p:spPr>
      </p:pic>
      <p:pic>
        <p:nvPicPr>
          <p:cNvPr id="5" name="Picture 4" descr="Screen Shot 2016-03-17 at 00.04.4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2335553"/>
            <a:ext cx="5536786" cy="570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5936" y="844352"/>
            <a:ext cx="100811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400" u="sng" dirty="0">
                <a:solidFill>
                  <a:srgbClr val="000000"/>
                </a:solidFill>
                <a:latin typeface="+mj-lt"/>
              </a:rPr>
              <a:t>TASK 4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- To reinforce how to find shortest distance 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				students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were given a second problem on </a:t>
            </a:r>
            <a:r>
              <a:rPr lang="en-IE" sz="3400" dirty="0" smtClean="0">
                <a:solidFill>
                  <a:srgbClr val="000000"/>
                </a:solidFill>
                <a:latin typeface="+mj-lt"/>
              </a:rPr>
              <a:t>				same 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map (</a:t>
            </a:r>
            <a:r>
              <a:rPr lang="en-IE" sz="3400" i="1" dirty="0">
                <a:solidFill>
                  <a:srgbClr val="000000"/>
                </a:solidFill>
                <a:latin typeface="+mj-lt"/>
              </a:rPr>
              <a:t>10 minutes</a:t>
            </a:r>
            <a:r>
              <a:rPr lang="en-IE" sz="3400" dirty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pic>
        <p:nvPicPr>
          <p:cNvPr id="4" name="Picture 3" descr="Screen Shot 2016-03-15 at 16.07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2" y="2716560"/>
            <a:ext cx="11377264" cy="6210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08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448" y="2140496"/>
            <a:ext cx="5771034" cy="5952323"/>
          </a:xfrm>
          <a:prstGeom prst="rect">
            <a:avLst/>
          </a:prstGeom>
        </p:spPr>
      </p:pic>
      <p:pic>
        <p:nvPicPr>
          <p:cNvPr id="5" name="Picture 4" descr="Screen Shot 2016-03-17 at 00.36.24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12" y="2212504"/>
            <a:ext cx="6210690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Materials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52" y="2860576"/>
            <a:ext cx="6624735" cy="4248472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Whiteboards with grids</a:t>
            </a:r>
          </a:p>
          <a:p>
            <a:pPr marL="487672" indent="-487672">
              <a:defRPr/>
            </a:pPr>
            <a:r>
              <a:rPr lang="en-IE" dirty="0" smtClean="0"/>
              <a:t>Street map</a:t>
            </a:r>
          </a:p>
          <a:p>
            <a:pPr marL="487672" indent="-487672">
              <a:defRPr/>
            </a:pPr>
            <a:r>
              <a:rPr lang="en-IE" dirty="0" smtClean="0"/>
              <a:t>Transparencies of grids – differentiation</a:t>
            </a:r>
          </a:p>
          <a:p>
            <a:pPr marL="487672" indent="-487672">
              <a:defRPr/>
            </a:pPr>
            <a:r>
              <a:rPr lang="en-IE" dirty="0" err="1" smtClean="0"/>
              <a:t>Powerpoint</a:t>
            </a:r>
            <a:endParaRPr lang="en-IE" dirty="0" smtClean="0"/>
          </a:p>
          <a:p>
            <a:pPr marL="487672" indent="-487672">
              <a:defRPr/>
            </a:pP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  <p:pic>
        <p:nvPicPr>
          <p:cNvPr id="4" name="Picture 3" descr="Grid - Supp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496" y="2284512"/>
            <a:ext cx="4990232" cy="5138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4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0192" y="268288"/>
            <a:ext cx="4119438" cy="2171700"/>
          </a:xfrm>
        </p:spPr>
        <p:txBody>
          <a:bodyPr/>
          <a:lstStyle/>
          <a:p>
            <a:pPr>
              <a:defRPr/>
            </a:pPr>
            <a:r>
              <a:rPr lang="en-IE" dirty="0" smtClean="0"/>
              <a:t>Board Plan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81720" y="3220616"/>
            <a:ext cx="6192688" cy="540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62440" y="3220616"/>
            <a:ext cx="5904656" cy="5400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8086576" y="2860576"/>
            <a:ext cx="3312368" cy="1296144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4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Powerpoint</a:t>
            </a:r>
            <a:endParaRPr kumimoji="0" lang="en-I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Screen Shot 2016-03-15 at 16.14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80" y="4732784"/>
            <a:ext cx="5397234" cy="26642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677864" y="2788568"/>
            <a:ext cx="3600400" cy="144016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IE" sz="4000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 Display of Student Work</a:t>
            </a:r>
            <a:endParaRPr kumimoji="0" lang="en-IE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9" name="Picture 8" descr="Screen Shot 2016-03-15 at 16.15.4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76" y="4372744"/>
            <a:ext cx="5328592" cy="39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Plan for </a:t>
            </a:r>
            <a:r>
              <a:rPr lang="en-IE" dirty="0"/>
              <a:t>P</a:t>
            </a:r>
            <a:r>
              <a:rPr lang="en-IE" dirty="0" smtClean="0"/>
              <a:t>eer Observation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7904" y="2356520"/>
            <a:ext cx="9971087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/>
              <a:t>Teacher-student </a:t>
            </a:r>
            <a:r>
              <a:rPr lang="en-IE" dirty="0" smtClean="0"/>
              <a:t>interaction</a:t>
            </a:r>
            <a:endParaRPr lang="en-IE" dirty="0"/>
          </a:p>
          <a:p>
            <a:pPr marL="487672" indent="-487672">
              <a:defRPr/>
            </a:pPr>
            <a:r>
              <a:rPr lang="en-IE" dirty="0" smtClean="0"/>
              <a:t>Take note of student discussion</a:t>
            </a:r>
          </a:p>
          <a:p>
            <a:pPr marL="487672" indent="-487672">
              <a:defRPr/>
            </a:pPr>
            <a:r>
              <a:rPr lang="en-IE" dirty="0" smtClean="0"/>
              <a:t>Photograph student work</a:t>
            </a:r>
          </a:p>
          <a:p>
            <a:pPr marL="487672" indent="-487672">
              <a:defRPr/>
            </a:pPr>
            <a:r>
              <a:rPr lang="en-IE" dirty="0" smtClean="0"/>
              <a:t>Look for evidence of student understanding/ difficulties</a:t>
            </a:r>
          </a:p>
          <a:p>
            <a:pPr marL="487672" indent="-487672">
              <a:defRPr/>
            </a:pPr>
            <a:r>
              <a:rPr lang="en-IE" dirty="0" smtClean="0"/>
              <a:t>Student feedback</a:t>
            </a:r>
          </a:p>
          <a:p>
            <a:pPr marL="487672" indent="-487672">
              <a:defRPr/>
            </a:pPr>
            <a:r>
              <a:rPr lang="en-IE" dirty="0" smtClean="0"/>
              <a:t>Use Lesson Note	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41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41960" y="1951038"/>
            <a:ext cx="10462840" cy="24923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400" dirty="0" err="1" smtClean="0"/>
              <a:t>Caitríona</a:t>
            </a:r>
            <a:r>
              <a:rPr lang="en-US" altLang="en-US" sz="4400" dirty="0" smtClean="0"/>
              <a:t> Cronin &amp; Aoife </a:t>
            </a:r>
            <a:r>
              <a:rPr lang="en-US" altLang="en-US" sz="4400" dirty="0" err="1" smtClean="0"/>
              <a:t>Geoghegan</a:t>
            </a: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6000" dirty="0" smtClean="0"/>
              <a:t/>
            </a:r>
            <a:br>
              <a:rPr lang="en-US" altLang="en-US" sz="6000" dirty="0" smtClean="0"/>
            </a:br>
            <a:r>
              <a:rPr lang="en-US" altLang="en-US" sz="3600" dirty="0" smtClean="0">
                <a:solidFill>
                  <a:schemeClr val="bg1">
                    <a:lumMod val="50000"/>
                  </a:schemeClr>
                </a:solidFill>
              </a:rPr>
              <a:t>St. Mary’s Academy &amp; St. Leo’s College, </a:t>
            </a:r>
            <a:r>
              <a:rPr lang="en-US" altLang="en-US" sz="3600" dirty="0" err="1" smtClean="0">
                <a:solidFill>
                  <a:schemeClr val="bg1">
                    <a:lumMod val="50000"/>
                  </a:schemeClr>
                </a:solidFill>
              </a:rPr>
              <a:t>Carlow</a:t>
            </a:r>
            <a:endParaRPr lang="en-US" altLang="en-US" sz="3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static1.squarespace.com/static/5320ac4ee4b0ab0fe0aab47d/t/538c9e3fe4b06d612ab64e99/1456696293198/?format=1500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431" y="5308849"/>
            <a:ext cx="33843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. Mary’s Academy C.B.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096" y="4876800"/>
            <a:ext cx="3456384" cy="402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385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Findings/ Student Learning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768" y="2284512"/>
            <a:ext cx="11953328" cy="2736304"/>
          </a:xfrm>
        </p:spPr>
        <p:txBody>
          <a:bodyPr/>
          <a:lstStyle/>
          <a:p>
            <a:pPr marL="487672" indent="-487672">
              <a:defRPr/>
            </a:pPr>
            <a:r>
              <a:rPr lang="en-IE" sz="3400" dirty="0" smtClean="0"/>
              <a:t>Students were engaged in the problem.</a:t>
            </a:r>
          </a:p>
          <a:p>
            <a:pPr marL="487672" indent="-487672">
              <a:defRPr/>
            </a:pPr>
            <a:r>
              <a:rPr lang="en-IE" sz="3400" dirty="0" smtClean="0"/>
              <a:t>Most students put forward a valid solution to the problem.</a:t>
            </a:r>
          </a:p>
          <a:p>
            <a:pPr marL="487672" indent="-487672">
              <a:defRPr/>
            </a:pPr>
            <a:r>
              <a:rPr lang="en-IE" sz="3400" dirty="0" smtClean="0"/>
              <a:t>However, it </a:t>
            </a:r>
            <a:r>
              <a:rPr lang="en-IE" sz="3400" dirty="0"/>
              <a:t>took some students time to recognise that the shortest distance was the hypotenuse of the triangle. </a:t>
            </a:r>
            <a:endParaRPr lang="en-IE" sz="3400" dirty="0" smtClean="0"/>
          </a:p>
          <a:p>
            <a:pPr marL="487672" indent="-487672">
              <a:defRPr/>
            </a:pPr>
            <a:r>
              <a:rPr lang="en-IE" sz="3400" dirty="0" smtClean="0"/>
              <a:t>Unexpected discussion about scale from use of ruler to find distance.</a:t>
            </a:r>
          </a:p>
        </p:txBody>
      </p:sp>
      <p:pic>
        <p:nvPicPr>
          <p:cNvPr id="6" name="Picture 5" descr="Screen Shot 2016-03-17 at 00.29.5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272" y="5524872"/>
            <a:ext cx="7394016" cy="3964444"/>
          </a:xfrm>
          <a:prstGeom prst="rect">
            <a:avLst/>
          </a:prstGeom>
        </p:spPr>
      </p:pic>
      <p:pic>
        <p:nvPicPr>
          <p:cNvPr id="7" name="Picture 6" descr="IMG_0088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6028928"/>
            <a:ext cx="4558184" cy="34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0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21" y="2356520"/>
            <a:ext cx="12169351" cy="3096344"/>
          </a:xfrm>
        </p:spPr>
        <p:txBody>
          <a:bodyPr/>
          <a:lstStyle/>
          <a:p>
            <a:pPr>
              <a:defRPr/>
            </a:pPr>
            <a:r>
              <a:rPr lang="en-IE" sz="3400" dirty="0" smtClean="0"/>
              <a:t>Some </a:t>
            </a:r>
            <a:r>
              <a:rPr lang="en-IE" sz="3400" dirty="0"/>
              <a:t>students jumped to the usefulness of co-ordinates on street map to problem solve.</a:t>
            </a:r>
          </a:p>
          <a:p>
            <a:pPr marL="487672" indent="-487672">
              <a:defRPr/>
            </a:pPr>
            <a:r>
              <a:rPr lang="en-IE" sz="3400" dirty="0"/>
              <a:t>Not all students made the link between the street map and the co-ordinate plane.</a:t>
            </a:r>
          </a:p>
          <a:p>
            <a:endParaRPr lang="en-US" dirty="0"/>
          </a:p>
        </p:txBody>
      </p:sp>
      <p:pic>
        <p:nvPicPr>
          <p:cNvPr id="7" name="Picture 6" descr="Screen Shot 2016-03-16 at 23.53.0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433" y="4732784"/>
            <a:ext cx="5400600" cy="4752528"/>
          </a:xfrm>
          <a:prstGeom prst="rect">
            <a:avLst/>
          </a:prstGeom>
        </p:spPr>
      </p:pic>
      <p:pic>
        <p:nvPicPr>
          <p:cNvPr id="9" name="Picture 8" descr="Screen Shot 2016-03-17 at 00.34.07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0" y="4732784"/>
            <a:ext cx="5193457" cy="480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Findings contd.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920" y="2140496"/>
            <a:ext cx="9971087" cy="2094929"/>
          </a:xfrm>
        </p:spPr>
        <p:txBody>
          <a:bodyPr/>
          <a:lstStyle/>
          <a:p>
            <a:pPr>
              <a:defRPr/>
            </a:pPr>
            <a:r>
              <a:rPr lang="en-IE" sz="4400" dirty="0"/>
              <a:t>Students were willing to work in pairs and share their ideas.</a:t>
            </a:r>
          </a:p>
        </p:txBody>
      </p:sp>
      <p:pic>
        <p:nvPicPr>
          <p:cNvPr id="5" name="Picture 4" descr="Screen Shot 2016-03-17 at 00.06.4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16" y="3940696"/>
            <a:ext cx="741682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Findings</a:t>
            </a:r>
            <a:r>
              <a:rPr lang="en-IE" dirty="0"/>
              <a:t> </a:t>
            </a:r>
            <a:r>
              <a:rPr lang="en-IE" dirty="0" smtClean="0"/>
              <a:t>contd.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920" y="1852464"/>
            <a:ext cx="9971087" cy="2016224"/>
          </a:xfrm>
        </p:spPr>
        <p:txBody>
          <a:bodyPr/>
          <a:lstStyle/>
          <a:p>
            <a:pPr marL="487672" indent="-487672">
              <a:defRPr/>
            </a:pPr>
            <a:r>
              <a:rPr lang="en-IE" sz="3200" dirty="0" smtClean="0"/>
              <a:t>All students used Pythagoras’ Theorem to support their problem solving.</a:t>
            </a:r>
          </a:p>
          <a:p>
            <a:pPr marL="487672" indent="-487672">
              <a:defRPr/>
            </a:pPr>
            <a:r>
              <a:rPr lang="en-IE" sz="3200" dirty="0" smtClean="0"/>
              <a:t>Variety in student </a:t>
            </a:r>
            <a:r>
              <a:rPr lang="en-IE" sz="3200" dirty="0"/>
              <a:t>i</a:t>
            </a:r>
            <a:r>
              <a:rPr lang="en-IE" sz="3200" dirty="0" smtClean="0"/>
              <a:t>nterpretation of </a:t>
            </a:r>
            <a:r>
              <a:rPr lang="en-IE" sz="3200" dirty="0"/>
              <a:t>g</a:t>
            </a:r>
            <a:r>
              <a:rPr lang="en-IE" sz="3200" dirty="0" smtClean="0"/>
              <a:t>rid</a:t>
            </a:r>
            <a:endParaRPr lang="en-IE" dirty="0"/>
          </a:p>
        </p:txBody>
      </p:sp>
      <p:pic>
        <p:nvPicPr>
          <p:cNvPr id="5" name="Picture 4" descr="IMG_0091_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456" y="4876801"/>
            <a:ext cx="5400600" cy="4320480"/>
          </a:xfrm>
          <a:prstGeom prst="rect">
            <a:avLst/>
          </a:prstGeom>
        </p:spPr>
      </p:pic>
      <p:pic>
        <p:nvPicPr>
          <p:cNvPr id="6" name="Picture 5" descr="IMG_0090_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52" y="4876800"/>
            <a:ext cx="5518563" cy="428420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1893888" y="3940696"/>
            <a:ext cx="2736304" cy="720080"/>
          </a:xfrm>
          <a:prstGeom prst="roundRect">
            <a:avLst/>
          </a:prstGeom>
          <a:solidFill>
            <a:srgbClr val="326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0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 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Tiny Grid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90632" y="3940696"/>
            <a:ext cx="2736304" cy="720080"/>
          </a:xfrm>
          <a:prstGeom prst="roundRect">
            <a:avLst/>
          </a:prstGeom>
          <a:solidFill>
            <a:srgbClr val="3265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  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rPr>
              <a:t>Half Units</a:t>
            </a:r>
            <a:endParaRPr kumimoji="0" lang="en-US" sz="3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8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Student Feedback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381720" y="2140496"/>
            <a:ext cx="4506101" cy="2867519"/>
          </a:xfrm>
          <a:prstGeom prst="wedgeRoundRectCallout">
            <a:avLst>
              <a:gd name="adj1" fmla="val -1425"/>
              <a:gd name="adj2" fmla="val 74331"/>
              <a:gd name="adj3" fmla="val 16667"/>
            </a:avLst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found the class very interesting. I liked it very much. It was something different.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97744" y="5812904"/>
            <a:ext cx="4198866" cy="2765107"/>
          </a:xfrm>
          <a:prstGeom prst="wedgeRoundRectCallout">
            <a:avLst>
              <a:gd name="adj1" fmla="val -351"/>
              <a:gd name="adj2" fmla="val 80904"/>
              <a:gd name="adj3" fmla="val 16667"/>
            </a:avLst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200" dirty="0"/>
              <a:t>I liked using the whiteboards but the questions that we did were very hard.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062240" y="6532984"/>
            <a:ext cx="6349505" cy="2355462"/>
          </a:xfrm>
          <a:prstGeom prst="wedgeRoundRectCallout">
            <a:avLst>
              <a:gd name="adj1" fmla="val -1174"/>
              <a:gd name="adj2" fmla="val 77617"/>
              <a:gd name="adj3" fmla="val 166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200" dirty="0"/>
              <a:t>Bit more </a:t>
            </a:r>
            <a:r>
              <a:rPr lang="en-GB" sz="3200" dirty="0" smtClean="0"/>
              <a:t>fun </a:t>
            </a:r>
            <a:r>
              <a:rPr lang="en-GB" sz="3200" dirty="0"/>
              <a:t>than a normal class of a teacher standing at the top of a class and talking away. Group work is fun.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206256" y="2356520"/>
            <a:ext cx="4608512" cy="2969930"/>
          </a:xfrm>
          <a:prstGeom prst="wedgeRoundRectCallout">
            <a:avLst>
              <a:gd name="adj1" fmla="val -7099"/>
              <a:gd name="adj2" fmla="val 79881"/>
              <a:gd name="adj3" fmla="val 16667"/>
            </a:avLst>
          </a:prstGeom>
          <a:solidFill>
            <a:srgbClr val="E8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200" dirty="0"/>
              <a:t>I thought the class was very challenging. It really got me thinking. I learned a lot.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0174808" y="1132384"/>
            <a:ext cx="2457873" cy="4915746"/>
          </a:xfrm>
          <a:prstGeom prst="wedgeRoundRectCallout">
            <a:avLst>
              <a:gd name="adj1" fmla="val 7607"/>
              <a:gd name="adj2" fmla="val 62565"/>
              <a:gd name="adj3" fmla="val 16667"/>
            </a:avLst>
          </a:prstGeom>
          <a:solidFill>
            <a:srgbClr val="33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 liked it because the equations made sense. We applied them to real life.</a:t>
            </a:r>
          </a:p>
        </p:txBody>
      </p:sp>
    </p:spTree>
    <p:extLst>
      <p:ext uri="{BB962C8B-B14F-4D97-AF65-F5344CB8AC3E}">
        <p14:creationId xmlns:p14="http://schemas.microsoft.com/office/powerpoint/2010/main" val="15528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397944" y="1420416"/>
            <a:ext cx="4467696" cy="2974730"/>
          </a:xfrm>
          <a:prstGeom prst="wedgeRoundRectCallout">
            <a:avLst/>
          </a:prstGeom>
          <a:solidFill>
            <a:srgbClr val="DB00D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400" dirty="0"/>
              <a:t>It was too hard to understand.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7510512" y="5164832"/>
            <a:ext cx="5045360" cy="3409979"/>
          </a:xfrm>
          <a:prstGeom prst="wedgeRoundRectCallout">
            <a:avLst/>
          </a:prstGeom>
          <a:solidFill>
            <a:srgbClr val="00BA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400" dirty="0"/>
              <a:t>I didn’t really learn anything because my partner didn’t let me do anything.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7510512" y="1492424"/>
            <a:ext cx="5026159" cy="2872319"/>
          </a:xfrm>
          <a:prstGeom prst="wedgeRoundRectCallout">
            <a:avLst>
              <a:gd name="adj1" fmla="val -47238"/>
              <a:gd name="adj2" fmla="val 65130"/>
              <a:gd name="adj3" fmla="val 16667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400" dirty="0"/>
              <a:t>Not very hard but  I learned that using a grid helps. Whiteboards are a good idea.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57784" y="5164832"/>
            <a:ext cx="6048672" cy="3285165"/>
          </a:xfrm>
          <a:prstGeom prst="wedgeRoundRectCallout">
            <a:avLst>
              <a:gd name="adj1" fmla="val -3374"/>
              <a:gd name="adj2" fmla="val 68932"/>
              <a:gd name="adj3" fmla="val 16667"/>
            </a:avLst>
          </a:prstGeom>
          <a:solidFill>
            <a:srgbClr val="00C9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046" tIns="65023" rIns="130046" bIns="65023" rtlCol="0" anchor="ctr"/>
          <a:lstStyle/>
          <a:p>
            <a:pPr algn="ctr"/>
            <a:r>
              <a:rPr lang="en-GB" sz="3400" dirty="0"/>
              <a:t>I liked it because it was fun, it kept me working and I learned how to do coordinating.</a:t>
            </a:r>
          </a:p>
        </p:txBody>
      </p:sp>
    </p:spTree>
    <p:extLst>
      <p:ext uri="{BB962C8B-B14F-4D97-AF65-F5344CB8AC3E}">
        <p14:creationId xmlns:p14="http://schemas.microsoft.com/office/powerpoint/2010/main" val="15642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Recommendations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87672" indent="-487672">
              <a:defRPr/>
            </a:pPr>
            <a:r>
              <a:rPr lang="en-US" altLang="en-US" sz="4400" dirty="0" smtClean="0">
                <a:solidFill>
                  <a:srgbClr val="000000"/>
                </a:solidFill>
                <a:latin typeface="Arial"/>
                <a:sym typeface="Chalkduster" charset="0"/>
              </a:rPr>
              <a:t>Underestimated the amount of time it would take to complete all four tasks and make connection between problem and distance formula.</a:t>
            </a:r>
          </a:p>
          <a:p>
            <a:pPr marL="487672" indent="-487672">
              <a:defRPr/>
            </a:pPr>
            <a:r>
              <a:rPr lang="en-US" altLang="en-US" sz="4400" dirty="0" smtClean="0">
                <a:solidFill>
                  <a:srgbClr val="000000"/>
                </a:solidFill>
                <a:latin typeface="Arial"/>
                <a:sym typeface="Chalkduster" charset="0"/>
              </a:rPr>
              <a:t>Recommend splitting lesson over 2 classes. Use second lesson to further explore the formula.</a:t>
            </a:r>
            <a:endParaRPr lang="en-US" altLang="en-US" sz="4400" dirty="0">
              <a:solidFill>
                <a:srgbClr val="000000"/>
              </a:solidFill>
              <a:latin typeface="Arial"/>
              <a:sym typeface="Chalkduster" charset="0"/>
            </a:endParaRPr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1268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Any Questions?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80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Sources Used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1880" y="2644552"/>
            <a:ext cx="9971087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Dara </a:t>
            </a:r>
            <a:r>
              <a:rPr lang="en-IE" dirty="0" err="1" smtClean="0"/>
              <a:t>O’Briain</a:t>
            </a:r>
            <a:r>
              <a:rPr lang="en-IE" dirty="0" smtClean="0"/>
              <a:t>, Channel 4</a:t>
            </a:r>
          </a:p>
          <a:p>
            <a:pPr marL="487672" indent="-487672">
              <a:defRPr/>
            </a:pPr>
            <a:r>
              <a:rPr lang="en-IE" dirty="0"/>
              <a:t>c</a:t>
            </a:r>
            <a:r>
              <a:rPr lang="en-IE" dirty="0" smtClean="0"/>
              <a:t>nx.org (street map) </a:t>
            </a:r>
            <a:endParaRPr lang="en-IE" dirty="0"/>
          </a:p>
          <a:p>
            <a:pPr marL="487672" indent="-487672">
              <a:defRPr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649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83634" y="4516760"/>
            <a:ext cx="12090864" cy="2736305"/>
          </a:xfrm>
        </p:spPr>
        <p:txBody>
          <a:bodyPr>
            <a:normAutofit/>
          </a:bodyPr>
          <a:lstStyle/>
          <a:p>
            <a:pPr eaLnBrk="1"/>
            <a:r>
              <a:rPr lang="en-US" altLang="en-US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tile_blackboard_green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506" y="2356520"/>
            <a:ext cx="3275281" cy="184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126" name="Picture 6" descr="tile_blackboard_gre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079" y="8337660"/>
            <a:ext cx="1046797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1301" y="196395"/>
            <a:ext cx="11535530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600" b="1" i="1" dirty="0" smtClean="0">
                <a:solidFill>
                  <a:schemeClr val="tx2"/>
                </a:solidFill>
                <a:latin typeface="Bradley Hand ITC" panose="03070402050302030203" pitchFamily="66" charset="0"/>
              </a:rPr>
              <a:t>Maths Counts 2016</a:t>
            </a:r>
            <a:endParaRPr lang="en-IE" sz="10600" b="1" i="1" dirty="0">
              <a:solidFill>
                <a:schemeClr val="tx2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7901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Over to you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938" y="1996480"/>
            <a:ext cx="10744174" cy="5851525"/>
          </a:xfrm>
        </p:spPr>
        <p:txBody>
          <a:bodyPr/>
          <a:lstStyle/>
          <a:p>
            <a:pPr marL="487672" indent="-487672">
              <a:defRPr/>
            </a:pPr>
            <a:r>
              <a:rPr lang="en-IE" dirty="0" smtClean="0"/>
              <a:t>How can you introduce the distance formula in co-ordinate geometry to maximise student understanding?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9952" y="4143352"/>
            <a:ext cx="9000000" cy="542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7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Details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Taught on </a:t>
            </a:r>
            <a:r>
              <a:rPr lang="en-IE" dirty="0">
                <a:solidFill>
                  <a:srgbClr val="000000"/>
                </a:solidFill>
                <a:ea typeface="ＭＳ Ｐゴシック"/>
              </a:rPr>
              <a:t>29/02/2016</a:t>
            </a: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Taught to second years[mixed ability, 30 </a:t>
            </a: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boys</a:t>
            </a: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]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Lesson lasted 60 minutes</a:t>
            </a: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Observed by two teachers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Clr>
                <a:srgbClr val="336666"/>
              </a:buClr>
              <a:buFont typeface="Wingdings" charset="0"/>
              <a:buChar char="¢"/>
              <a:defRPr/>
            </a:pPr>
            <a:r>
              <a:rPr lang="en-IE" dirty="0" smtClean="0">
                <a:solidFill>
                  <a:srgbClr val="000000"/>
                </a:solidFill>
                <a:ea typeface="ＭＳ Ｐゴシック"/>
                <a:cs typeface="+mn-cs"/>
              </a:rPr>
              <a:t>Lesson is a bridge between Trigonometry and Co-ordinate Geometry.</a:t>
            </a:r>
            <a:endParaRPr lang="en-IE" dirty="0">
              <a:solidFill>
                <a:srgbClr val="000000"/>
              </a:solidFill>
              <a:ea typeface="ＭＳ Ｐゴシック"/>
              <a:cs typeface="+mn-cs"/>
            </a:endParaRPr>
          </a:p>
          <a:p>
            <a:pPr marL="487672" indent="-487672" eaLnBrk="1" hangingPunct="1">
              <a:buFont typeface="Wingdings" charset="0"/>
              <a:buChar char="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Student Learning Goals</a:t>
            </a:r>
          </a:p>
        </p:txBody>
      </p:sp>
      <p:sp>
        <p:nvSpPr>
          <p:cNvPr id="45066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605856" y="2500536"/>
            <a:ext cx="10369152" cy="684075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800" dirty="0" smtClean="0">
                <a:ea typeface="+mn-ea"/>
                <a:cs typeface="+mn-cs"/>
              </a:rPr>
              <a:t>Students should be able to:</a:t>
            </a:r>
            <a:endParaRPr lang="en-US" altLang="en-US" sz="3800" dirty="0" smtClean="0"/>
          </a:p>
          <a:p>
            <a:pPr marL="487672" indent="-487672" eaLnBrk="1" hangingPunct="1">
              <a:defRPr/>
            </a:pPr>
            <a:r>
              <a:rPr lang="en-US" altLang="en-US" sz="3800" dirty="0" err="1" smtClean="0"/>
              <a:t>recognise</a:t>
            </a:r>
            <a:r>
              <a:rPr lang="en-US" altLang="en-US" sz="3800" dirty="0" smtClean="0"/>
              <a:t> the co-ordinate plane on a street map.</a:t>
            </a:r>
          </a:p>
          <a:p>
            <a:pPr marL="487672" indent="-487672" eaLnBrk="1" hangingPunct="1">
              <a:defRPr/>
            </a:pPr>
            <a:r>
              <a:rPr lang="en-US" altLang="en-US" sz="3800" dirty="0" smtClean="0"/>
              <a:t>discuss and determine what is the most direct route between two points.</a:t>
            </a:r>
          </a:p>
          <a:p>
            <a:pPr marL="487672" indent="-487672" eaLnBrk="1" hangingPunct="1">
              <a:defRPr/>
            </a:pPr>
            <a:r>
              <a:rPr lang="en-US" altLang="en-US" sz="3800" dirty="0"/>
              <a:t>p</a:t>
            </a:r>
            <a:r>
              <a:rPr lang="en-US" altLang="en-US" sz="3800" dirty="0" smtClean="0"/>
              <a:t>robe the meaning of the most direct route.</a:t>
            </a:r>
          </a:p>
          <a:p>
            <a:pPr marL="487672" indent="-487672" eaLnBrk="1" hangingPunct="1">
              <a:defRPr/>
            </a:pPr>
            <a:r>
              <a:rPr lang="en-US" altLang="en-US" sz="3800" dirty="0"/>
              <a:t>f</a:t>
            </a:r>
            <a:r>
              <a:rPr lang="en-US" altLang="en-US" sz="3800" dirty="0" smtClean="0"/>
              <a:t>orge a link between the shortest route, a right-angled triangle and Pythagoras’ Theorem.</a:t>
            </a:r>
          </a:p>
          <a:p>
            <a:pPr marL="487672" indent="-487672" eaLnBrk="1" hangingPunct="1">
              <a:defRPr/>
            </a:pPr>
            <a:endParaRPr lang="en-US" altLang="en-US" dirty="0"/>
          </a:p>
          <a:p>
            <a:pPr marL="487672" indent="-487672" eaLnBrk="1" hangingPunct="1">
              <a:defRPr/>
            </a:pPr>
            <a:endParaRPr lang="en-US" dirty="0" smtClean="0">
              <a:ea typeface="+mn-ea"/>
              <a:cs typeface="+mn-cs"/>
            </a:endParaRPr>
          </a:p>
          <a:p>
            <a:pPr marL="487672" indent="-487672" eaLnBrk="1" hangingPunct="1">
              <a:buFont typeface="Wingdings" charset="0"/>
              <a:buChar char="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5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IE" dirty="0" smtClean="0"/>
              <a:t>Design of Lesson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720" y="2428528"/>
            <a:ext cx="7848872" cy="3456384"/>
          </a:xfrm>
        </p:spPr>
        <p:txBody>
          <a:bodyPr/>
          <a:lstStyle/>
          <a:p>
            <a:pPr marL="0" indent="0">
              <a:buNone/>
              <a:defRPr/>
            </a:pPr>
            <a:endParaRPr lang="en-IE" dirty="0" smtClean="0"/>
          </a:p>
          <a:p>
            <a:pPr marL="487672" indent="-487672">
              <a:defRPr/>
            </a:pPr>
            <a:r>
              <a:rPr lang="en-IE" dirty="0" smtClean="0"/>
              <a:t>Initial idea for lesson came from Dara O’ </a:t>
            </a:r>
            <a:r>
              <a:rPr lang="en-IE" dirty="0" err="1" smtClean="0"/>
              <a:t>Briain’s</a:t>
            </a:r>
            <a:r>
              <a:rPr lang="en-IE" dirty="0" smtClean="0"/>
              <a:t> ‘School of Hard Sums’.</a:t>
            </a:r>
          </a:p>
          <a:p>
            <a:pPr marL="487672" indent="-487672">
              <a:defRPr/>
            </a:pPr>
            <a:endParaRPr lang="en-IE" dirty="0"/>
          </a:p>
          <a:p>
            <a:pPr marL="487672" indent="-487672">
              <a:defRPr/>
            </a:pPr>
            <a:endParaRPr lang="en-IE" dirty="0" smtClean="0"/>
          </a:p>
        </p:txBody>
      </p:sp>
      <p:pic>
        <p:nvPicPr>
          <p:cNvPr id="4" name="Picture 3" descr="Screen Shot 2016-03-15 at 16.10.4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592" y="2500536"/>
            <a:ext cx="4509660" cy="3133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1760" y="6316960"/>
            <a:ext cx="1144927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defRPr/>
            </a:pPr>
            <a:r>
              <a:rPr lang="en-IE" dirty="0" smtClean="0">
                <a:solidFill>
                  <a:srgbClr val="000000"/>
                </a:solidFill>
                <a:latin typeface="+mn-lt"/>
              </a:rPr>
              <a:t>Plan </a:t>
            </a:r>
            <a:r>
              <a:rPr lang="en-IE" dirty="0">
                <a:solidFill>
                  <a:srgbClr val="000000"/>
                </a:solidFill>
                <a:latin typeface="+mn-lt"/>
              </a:rPr>
              <a:t>for lesson was for students to find their way to the distance formula for co-ordinate geometry through problem solving.</a:t>
            </a:r>
          </a:p>
        </p:txBody>
      </p:sp>
    </p:spTree>
    <p:extLst>
      <p:ext uri="{BB962C8B-B14F-4D97-AF65-F5344CB8AC3E}">
        <p14:creationId xmlns:p14="http://schemas.microsoft.com/office/powerpoint/2010/main" val="340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Lesson Steps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920" y="1924472"/>
            <a:ext cx="9971087" cy="7560840"/>
          </a:xfrm>
        </p:spPr>
        <p:txBody>
          <a:bodyPr/>
          <a:lstStyle/>
          <a:p>
            <a:r>
              <a:rPr lang="en-IE" sz="3200" dirty="0" smtClean="0"/>
              <a:t>TASK 1 - Consolidating prior-knowledge </a:t>
            </a:r>
            <a:r>
              <a:rPr lang="en-IE" sz="3200" dirty="0" err="1" smtClean="0"/>
              <a:t>ie</a:t>
            </a:r>
            <a:r>
              <a:rPr lang="en-IE" sz="3200" dirty="0" smtClean="0"/>
              <a:t>. Co-ordinate Plane, Pythagoras’ Theorem and Key Terms (10 minutes)</a:t>
            </a:r>
          </a:p>
          <a:p>
            <a:r>
              <a:rPr lang="en-IE" sz="3200" dirty="0" smtClean="0"/>
              <a:t>TASK 2 – Distribute map. Locate and plot co-ordinates on map (5 minutes)</a:t>
            </a:r>
          </a:p>
          <a:p>
            <a:r>
              <a:rPr lang="en-IE" sz="3200" dirty="0" smtClean="0"/>
              <a:t>TASK 3 - Introduction to problem. Allow time for student discussion and encouragement towards finding shortest distance between two points  (20 minutes)</a:t>
            </a:r>
          </a:p>
          <a:p>
            <a:r>
              <a:rPr lang="en-IE" sz="3200" dirty="0" smtClean="0"/>
              <a:t>PHOTO - Display student work and discuss differentiation in student solutions (10 minutes)</a:t>
            </a:r>
          </a:p>
          <a:p>
            <a:r>
              <a:rPr lang="en-IE" sz="3200" dirty="0" smtClean="0"/>
              <a:t>TASK 4 - To reinforce how to find shortest distance students were given a second problem on same map (10 minutes)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17598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4752" y="700336"/>
            <a:ext cx="1053484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E" sz="3400" u="sng" dirty="0">
                <a:solidFill>
                  <a:schemeClr val="tx2"/>
                </a:solidFill>
                <a:latin typeface="+mj-lt"/>
              </a:rPr>
              <a:t>TASK 1 </a:t>
            </a:r>
            <a:r>
              <a:rPr lang="en-IE" sz="3400" dirty="0" smtClean="0">
                <a:solidFill>
                  <a:schemeClr val="tx2"/>
                </a:solidFill>
                <a:latin typeface="+mj-lt"/>
              </a:rPr>
              <a:t>: Consolidating </a:t>
            </a:r>
            <a:r>
              <a:rPr lang="en-IE" sz="3400" dirty="0">
                <a:solidFill>
                  <a:schemeClr val="tx2"/>
                </a:solidFill>
                <a:latin typeface="+mj-lt"/>
              </a:rPr>
              <a:t>prior-knowledge </a:t>
            </a:r>
            <a:endParaRPr lang="en-IE" sz="3400" dirty="0" smtClean="0">
              <a:solidFill>
                <a:schemeClr val="tx2"/>
              </a:solidFill>
              <a:latin typeface="+mj-lt"/>
            </a:endParaRPr>
          </a:p>
          <a:p>
            <a:pPr algn="l"/>
            <a:r>
              <a:rPr lang="en-IE" sz="3400" dirty="0" smtClean="0">
                <a:solidFill>
                  <a:schemeClr val="tx2"/>
                </a:solidFill>
                <a:latin typeface="+mj-lt"/>
              </a:rPr>
              <a:t>				ie</a:t>
            </a:r>
            <a:r>
              <a:rPr lang="en-IE" sz="3400" dirty="0">
                <a:solidFill>
                  <a:schemeClr val="tx2"/>
                </a:solidFill>
                <a:latin typeface="+mj-lt"/>
              </a:rPr>
              <a:t>. Co-ordinate Plane, Pythagoras’ Theorem </a:t>
            </a:r>
            <a:r>
              <a:rPr lang="en-IE" sz="3400" dirty="0" smtClean="0">
                <a:solidFill>
                  <a:schemeClr val="tx2"/>
                </a:solidFill>
                <a:latin typeface="+mj-lt"/>
              </a:rPr>
              <a:t>				and </a:t>
            </a:r>
            <a:r>
              <a:rPr lang="en-IE" sz="3400" dirty="0">
                <a:solidFill>
                  <a:schemeClr val="tx2"/>
                </a:solidFill>
                <a:latin typeface="+mj-lt"/>
              </a:rPr>
              <a:t>Key </a:t>
            </a:r>
            <a:r>
              <a:rPr lang="en-IE" sz="3400" dirty="0" smtClean="0">
                <a:solidFill>
                  <a:schemeClr val="tx2"/>
                </a:solidFill>
                <a:latin typeface="+mj-lt"/>
              </a:rPr>
              <a:t>Terms </a:t>
            </a:r>
            <a:r>
              <a:rPr lang="en-IE" sz="3400" dirty="0">
                <a:solidFill>
                  <a:schemeClr val="tx2"/>
                </a:solidFill>
                <a:latin typeface="+mj-lt"/>
              </a:rPr>
              <a:t>(</a:t>
            </a:r>
            <a:r>
              <a:rPr lang="en-IE" sz="3400" i="1" dirty="0">
                <a:solidFill>
                  <a:schemeClr val="tx2"/>
                </a:solidFill>
                <a:latin typeface="+mj-lt"/>
              </a:rPr>
              <a:t>10 minutes</a:t>
            </a:r>
            <a:r>
              <a:rPr lang="en-IE" sz="3400" dirty="0">
                <a:solidFill>
                  <a:schemeClr val="tx2"/>
                </a:solidFill>
                <a:latin typeface="+mj-lt"/>
              </a:rPr>
              <a:t>)</a:t>
            </a:r>
          </a:p>
        </p:txBody>
      </p:sp>
      <p:pic>
        <p:nvPicPr>
          <p:cNvPr id="3" name="Picture 2" descr="Screen Shot 2016-03-15 at 16.07.1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28" y="2860576"/>
            <a:ext cx="121920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3-17 at 00.02.2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960" y="1636440"/>
            <a:ext cx="8570570" cy="672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9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02e58fc4d9e1b8256060dab3649d14b7c5b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FFFF"/>
      </a:accent3>
      <a:accent4>
        <a:srgbClr val="000000"/>
      </a:accent4>
      <a:accent5>
        <a:srgbClr val="BBD4EE"/>
      </a:accent5>
      <a:accent6>
        <a:srgbClr val="98D078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8929</TotalTime>
  <Words>682</Words>
  <Application>Microsoft Office PowerPoint</Application>
  <PresentationFormat>Custom</PresentationFormat>
  <Paragraphs>83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ＭＳ Ｐゴシック</vt:lpstr>
      <vt:lpstr>ＭＳ Ｐゴシック</vt:lpstr>
      <vt:lpstr>Arial</vt:lpstr>
      <vt:lpstr>Avenir</vt:lpstr>
      <vt:lpstr>Bradley Hand ITC</vt:lpstr>
      <vt:lpstr>Calibri</vt:lpstr>
      <vt:lpstr>Chalkduster</vt:lpstr>
      <vt:lpstr>Times New Roman</vt:lpstr>
      <vt:lpstr>Wingdings</vt:lpstr>
      <vt:lpstr>Office Theme</vt:lpstr>
      <vt:lpstr>Echo</vt:lpstr>
      <vt:lpstr>1_Office Theme</vt:lpstr>
      <vt:lpstr>Reflections on Practice</vt:lpstr>
      <vt:lpstr>Caitríona Cronin &amp; Aoife Geoghegan  St. Mary’s Academy &amp; St. Leo’s College, Carlow</vt:lpstr>
      <vt:lpstr>Over to you</vt:lpstr>
      <vt:lpstr>Details</vt:lpstr>
      <vt:lpstr>Student Learning Goals</vt:lpstr>
      <vt:lpstr>Design of Lesson</vt:lpstr>
      <vt:lpstr>Lesson Steps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Materials</vt:lpstr>
      <vt:lpstr>Board Plan</vt:lpstr>
      <vt:lpstr>Plan for Peer Observation</vt:lpstr>
      <vt:lpstr>Findings/ Student Learning</vt:lpstr>
      <vt:lpstr>Findings contd.</vt:lpstr>
      <vt:lpstr>Findings contd.</vt:lpstr>
      <vt:lpstr>Findings contd.</vt:lpstr>
      <vt:lpstr>Student Feedback</vt:lpstr>
      <vt:lpstr>PowerPoint Presentation</vt:lpstr>
      <vt:lpstr>Recommendations</vt:lpstr>
      <vt:lpstr>Any Questions?</vt:lpstr>
      <vt:lpstr>Sources Used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Reflections on Practice</dc:title>
  <dc:creator>Kieran Sweeney</dc:creator>
  <cp:lastModifiedBy>Stephen Gammell</cp:lastModifiedBy>
  <cp:revision>55</cp:revision>
  <dcterms:created xsi:type="dcterms:W3CDTF">2016-01-18T14:13:56Z</dcterms:created>
  <dcterms:modified xsi:type="dcterms:W3CDTF">2016-03-29T09:27:24Z</dcterms:modified>
</cp:coreProperties>
</file>