
<file path=[Content_Types].xml><?xml version="1.0" encoding="utf-8"?>
<Types xmlns="http://schemas.openxmlformats.org/package/2006/content-types">
  <Override PartName="/ppt/slideLayouts/slideLayout27.xml" ContentType="application/vnd.openxmlformats-officedocument.presentationml.slideLayout+xml"/>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Override PartName="/ppt/slideLayouts/slideLayout3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Layouts/slideLayout28.xml" ContentType="application/vnd.openxmlformats-officedocument.presentationml.slideLayout+xml"/>
  <Default Extension="jpeg" ContentType="image/jpeg"/>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2.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3.xml" ContentType="application/vnd.openxmlformats-officedocument.presentationml.slideLayout+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0" strictFirstAndLastChars="0" saveSubsetFonts="1">
  <p:sldMasterIdLst>
    <p:sldMasterId id="2147483696" r:id="rId1"/>
    <p:sldMasterId id="2147483720" r:id="rId2"/>
    <p:sldMasterId id="2147483732" r:id="rId3"/>
  </p:sldMasterIdLst>
  <p:notesMasterIdLst>
    <p:notesMasterId r:id="rId34"/>
  </p:notesMasterIdLst>
  <p:sldIdLst>
    <p:sldId id="256" r:id="rId4"/>
    <p:sldId id="271" r:id="rId5"/>
    <p:sldId id="272" r:id="rId6"/>
    <p:sldId id="273" r:id="rId7"/>
    <p:sldId id="286" r:id="rId8"/>
    <p:sldId id="275" r:id="rId9"/>
    <p:sldId id="287" r:id="rId10"/>
    <p:sldId id="288" r:id="rId11"/>
    <p:sldId id="291" r:id="rId12"/>
    <p:sldId id="290" r:id="rId13"/>
    <p:sldId id="292" r:id="rId14"/>
    <p:sldId id="293" r:id="rId15"/>
    <p:sldId id="295" r:id="rId16"/>
    <p:sldId id="297" r:id="rId17"/>
    <p:sldId id="296" r:id="rId18"/>
    <p:sldId id="298" r:id="rId19"/>
    <p:sldId id="300" r:id="rId20"/>
    <p:sldId id="294" r:id="rId21"/>
    <p:sldId id="299" r:id="rId22"/>
    <p:sldId id="277" r:id="rId23"/>
    <p:sldId id="301" r:id="rId24"/>
    <p:sldId id="278" r:id="rId25"/>
    <p:sldId id="302" r:id="rId26"/>
    <p:sldId id="279" r:id="rId27"/>
    <p:sldId id="280" r:id="rId28"/>
    <p:sldId id="282" r:id="rId29"/>
    <p:sldId id="281" r:id="rId30"/>
    <p:sldId id="285" r:id="rId31"/>
    <p:sldId id="283" r:id="rId32"/>
    <p:sldId id="284" r:id="rId33"/>
  </p:sldIdLst>
  <p:sldSz cx="13004800" cy="9753600"/>
  <p:notesSz cx="6858000" cy="9144000"/>
  <p:custDataLst>
    <p:tags r:id="rId36"/>
  </p:custDataLst>
  <p:defaultTextStyle>
    <a:defPPr>
      <a:defRPr lang="en-US"/>
    </a:defPPr>
    <a:lvl1pPr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1pPr>
    <a:lvl2pPr marL="228553" indent="22855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2pPr>
    <a:lvl3pPr marL="457105" indent="457105"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3pPr>
    <a:lvl4pPr marL="685658" indent="685658"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4pPr>
    <a:lvl5pPr marL="914213" indent="91421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5pPr>
    <a:lvl6pPr marL="2285534" algn="l" defTabSz="914213" rtl="0" eaLnBrk="1" latinLnBrk="0" hangingPunct="1">
      <a:defRPr sz="4300" kern="1200">
        <a:solidFill>
          <a:srgbClr val="FFFFFF"/>
        </a:solidFill>
        <a:latin typeface="Chalkduster" charset="0"/>
        <a:ea typeface="Chalkduster" charset="0"/>
        <a:cs typeface="Chalkduster" charset="0"/>
        <a:sym typeface="Chalkduster" charset="0"/>
      </a:defRPr>
    </a:lvl6pPr>
    <a:lvl7pPr marL="2742637" algn="l" defTabSz="914213" rtl="0" eaLnBrk="1" latinLnBrk="0" hangingPunct="1">
      <a:defRPr sz="4300" kern="1200">
        <a:solidFill>
          <a:srgbClr val="FFFFFF"/>
        </a:solidFill>
        <a:latin typeface="Chalkduster" charset="0"/>
        <a:ea typeface="Chalkduster" charset="0"/>
        <a:cs typeface="Chalkduster" charset="0"/>
        <a:sym typeface="Chalkduster" charset="0"/>
      </a:defRPr>
    </a:lvl7pPr>
    <a:lvl8pPr marL="3199745" algn="l" defTabSz="914213" rtl="0" eaLnBrk="1" latinLnBrk="0" hangingPunct="1">
      <a:defRPr sz="4300" kern="1200">
        <a:solidFill>
          <a:srgbClr val="FFFFFF"/>
        </a:solidFill>
        <a:latin typeface="Chalkduster" charset="0"/>
        <a:ea typeface="Chalkduster" charset="0"/>
        <a:cs typeface="Chalkduster" charset="0"/>
        <a:sym typeface="Chalkduster" charset="0"/>
      </a:defRPr>
    </a:lvl8pPr>
    <a:lvl9pPr marL="3656852" algn="l" defTabSz="914213" rtl="0" eaLnBrk="1" latinLnBrk="0" hangingPunct="1">
      <a:defRPr sz="4300" kern="1200">
        <a:solidFill>
          <a:srgbClr val="FFFFFF"/>
        </a:solidFill>
        <a:latin typeface="Chalkduster" charset="0"/>
        <a:ea typeface="Chalkduster" charset="0"/>
        <a:cs typeface="Chalkduster" charset="0"/>
        <a:sym typeface="Chalkduster" charset="0"/>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56" d="100"/>
          <a:sy n="56" d="100"/>
        </p:scale>
        <p:origin x="-1072" y="-104"/>
      </p:cViewPr>
      <p:guideLst>
        <p:guide orient="horz" pos="3072"/>
        <p:guide pos="4096"/>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tags" Target="tags/tag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sym typeface="Avenir" charset="0"/>
              </a:rPr>
              <a:t>Click to edit Master text styles</a:t>
            </a:r>
          </a:p>
          <a:p>
            <a:pPr lvl="1"/>
            <a:r>
              <a:rPr lang="en-US" altLang="en-US" noProof="0" smtClean="0">
                <a:sym typeface="Avenir" charset="0"/>
              </a:rPr>
              <a:t>Second level</a:t>
            </a:r>
          </a:p>
          <a:p>
            <a:pPr lvl="2"/>
            <a:r>
              <a:rPr lang="en-US" altLang="en-US" noProof="0" smtClean="0">
                <a:sym typeface="Avenir" charset="0"/>
              </a:rPr>
              <a:t>Third level</a:t>
            </a:r>
          </a:p>
          <a:p>
            <a:pPr lvl="3"/>
            <a:r>
              <a:rPr lang="en-US" altLang="en-US" noProof="0" smtClean="0">
                <a:sym typeface="Avenir" charset="0"/>
              </a:rPr>
              <a:t>Fourth level</a:t>
            </a:r>
          </a:p>
          <a:p>
            <a:pPr lvl="4"/>
            <a:r>
              <a:rPr lang="en-US" altLang="en-US" noProof="0" smtClean="0">
                <a:sym typeface="Avenir" charset="0"/>
              </a:rPr>
              <a:t>Fifth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5538687"/>
      </p:ext>
    </p:extLst>
  </p:cSld>
  <p:clrMap bg1="lt1" tx1="dk1" bg2="lt2" tx2="dk2" accent1="accent1" accent2="accent2" accent3="accent3" accent4="accent4" accent5="accent5" accent6="accent6" hlink="hlink" folHlink="folHlink"/>
  <p:notesStyle>
    <a:lvl1pPr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55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105"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658"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21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miter lim="800000"/>
                <a:headEnd/>
                <a:tailEnd/>
              </a14:hiddenLine>
            </a:ext>
          </a:extLst>
        </p:spPr>
        <p:txBody>
          <a:bodyPr/>
          <a:lstStyle/>
          <a:p>
            <a:endParaRPr lang="en-IE" alt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514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20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45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663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709863" y="1733550"/>
            <a:ext cx="0" cy="2925763"/>
          </a:xfrm>
          <a:prstGeom prst="line">
            <a:avLst/>
          </a:prstGeom>
          <a:noFill/>
          <a:ln w="34925">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5" name="Oval 8"/>
          <p:cNvSpPr>
            <a:spLocks noChangeArrowheads="1"/>
          </p:cNvSpPr>
          <p:nvPr/>
        </p:nvSpPr>
        <p:spPr bwMode="auto">
          <a:xfrm>
            <a:off x="231775" y="2990850"/>
            <a:ext cx="495300" cy="495300"/>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6" name="Oval 9"/>
          <p:cNvSpPr>
            <a:spLocks noChangeArrowheads="1"/>
          </p:cNvSpPr>
          <p:nvPr/>
        </p:nvSpPr>
        <p:spPr bwMode="auto">
          <a:xfrm>
            <a:off x="1052513" y="2994025"/>
            <a:ext cx="496887" cy="493713"/>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7" name="Oval 10"/>
          <p:cNvSpPr>
            <a:spLocks noChangeArrowheads="1"/>
          </p:cNvSpPr>
          <p:nvPr/>
        </p:nvSpPr>
        <p:spPr bwMode="auto">
          <a:xfrm>
            <a:off x="1873250" y="2994025"/>
            <a:ext cx="495300" cy="493713"/>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4034" name="Rectangle 2"/>
          <p:cNvSpPr>
            <a:spLocks noGrp="1" noChangeArrowheads="1"/>
          </p:cNvSpPr>
          <p:nvPr>
            <p:ph type="ctrTitle"/>
          </p:nvPr>
        </p:nvSpPr>
        <p:spPr>
          <a:xfrm>
            <a:off x="3034454" y="1950720"/>
            <a:ext cx="9211733" cy="2492587"/>
          </a:xfrm>
        </p:spPr>
        <p:txBody>
          <a:bodyPr/>
          <a:lstStyle>
            <a:lvl1pPr>
              <a:defRPr sz="7700"/>
            </a:lvl1pPr>
          </a:lstStyle>
          <a:p>
            <a:pPr lvl="0"/>
            <a:r>
              <a:rPr lang="en-US" noProof="0" smtClean="0"/>
              <a:t>Click to edit Master title style</a:t>
            </a:r>
          </a:p>
        </p:txBody>
      </p:sp>
      <p:sp>
        <p:nvSpPr>
          <p:cNvPr id="44035" name="Rectangle 3"/>
          <p:cNvSpPr>
            <a:spLocks noGrp="1" noChangeArrowheads="1"/>
          </p:cNvSpPr>
          <p:nvPr>
            <p:ph type="subTitle" idx="1"/>
          </p:nvPr>
        </p:nvSpPr>
        <p:spPr>
          <a:xfrm>
            <a:off x="3034454" y="5310293"/>
            <a:ext cx="9211733" cy="2817707"/>
          </a:xfrm>
        </p:spPr>
        <p:txBody>
          <a:bodyPr/>
          <a:lstStyle>
            <a:lvl1pPr marL="0" indent="0">
              <a:buFont typeface="Wingdings" charset="0"/>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10079038" y="8886825"/>
            <a:ext cx="2166937" cy="649288"/>
          </a:xfrm>
        </p:spPr>
        <p:txBody>
          <a:bodyPr/>
          <a:lstStyle>
            <a:lvl1pPr defTabSz="457200">
              <a:defRPr/>
            </a:lvl1pPr>
          </a:lstStyle>
          <a:p>
            <a:pPr>
              <a:defRPr/>
            </a:pPr>
            <a:endParaRPr lang="en-US"/>
          </a:p>
        </p:txBody>
      </p:sp>
      <p:sp>
        <p:nvSpPr>
          <p:cNvPr id="9" name="Rectangle 5"/>
          <p:cNvSpPr>
            <a:spLocks noGrp="1" noChangeArrowheads="1"/>
          </p:cNvSpPr>
          <p:nvPr>
            <p:ph type="ftr" sz="quarter" idx="11"/>
          </p:nvPr>
        </p:nvSpPr>
        <p:spPr>
          <a:xfrm>
            <a:off x="5418138" y="8886825"/>
            <a:ext cx="4117975" cy="649288"/>
          </a:xfrm>
        </p:spPr>
        <p:txBody>
          <a:bodyPr/>
          <a:lstStyle>
            <a:lvl1pPr defTabSz="457200">
              <a:defRPr/>
            </a:lvl1pPr>
          </a:lstStyle>
          <a:p>
            <a:pPr>
              <a:defRPr/>
            </a:pPr>
            <a:endParaRPr lang="en-US"/>
          </a:p>
        </p:txBody>
      </p:sp>
      <p:sp>
        <p:nvSpPr>
          <p:cNvPr id="10" name="Rectangle 6"/>
          <p:cNvSpPr>
            <a:spLocks noGrp="1" noChangeArrowheads="1"/>
          </p:cNvSpPr>
          <p:nvPr>
            <p:ph type="sldNum" sz="quarter" idx="12"/>
          </p:nvPr>
        </p:nvSpPr>
        <p:spPr>
          <a:xfrm>
            <a:off x="3143250" y="8886825"/>
            <a:ext cx="1733550" cy="649288"/>
          </a:xfrm>
        </p:spPr>
        <p:txBody>
          <a:bodyPr/>
          <a:lstStyle>
            <a:lvl1pPr algn="ctr" defTabSz="457200">
              <a:defRPr>
                <a:latin typeface="Chalkduster" charset="0"/>
                <a:ea typeface="Chalkduster" charset="0"/>
                <a:cs typeface="Chalkduster" charset="0"/>
              </a:defRPr>
            </a:lvl1pPr>
          </a:lstStyle>
          <a:p>
            <a:pPr>
              <a:defRPr/>
            </a:pPr>
            <a:fld id="{66D8C4D6-B1E3-4BE4-B515-99A5813D6E0F}"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3662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8E50189F-D328-4D84-9A9D-BB7DE46D3B24}"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742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C17065F-6BED-4888-9025-69F3800FAFF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478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67467"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61013"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06580BA5-77D6-46C0-BE98-B887AC8F3780}"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94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F04D02F7-40F9-4C97-B363-70756ED7CF7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7030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CFC3B4C9-CCEE-4641-850F-DFB2CF721B0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034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32EC66C1-038D-42EB-A364-61DC1CE909D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079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A3BDB2EC-9989-41E4-8C31-9642E8CAA89B}"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927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19995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22C8EEC-F4B4-434B-A2B0-BEB7252F474A}"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91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8342A56-AEE2-4712-9505-69040B1C099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2534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270933"/>
            <a:ext cx="2492587" cy="82905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67467" y="270933"/>
            <a:ext cx="7261013" cy="829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B864F86-B4C5-477E-81AB-97D63E87C9B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52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407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49969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4345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24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21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8014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37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617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99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0399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7358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11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pPr/>
              <a:t>3/31/16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881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pPr/>
              <a:t>3/31/16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13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pPr/>
              <a:t>3/31/16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30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pPr/>
              <a:t>3/31/16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373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3/31/16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267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3/31/16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816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pPr/>
              <a:t>3/31/16</a:t>
            </a:fld>
            <a:endParaRPr lang="en-GB"/>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0633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166938" y="271463"/>
            <a:ext cx="9971087" cy="2171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2166938" y="2709863"/>
            <a:ext cx="9971087" cy="5851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9428163" y="8886825"/>
            <a:ext cx="27098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3" name="Rectangle 5"/>
          <p:cNvSpPr>
            <a:spLocks noGrp="1" noChangeArrowheads="1"/>
          </p:cNvSpPr>
          <p:nvPr>
            <p:ph type="ftr" sz="quarter" idx="3"/>
          </p:nvPr>
        </p:nvSpPr>
        <p:spPr bwMode="auto">
          <a:xfrm>
            <a:off x="4659313" y="8886825"/>
            <a:ext cx="41195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ct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4" name="Rectangle 6"/>
          <p:cNvSpPr>
            <a:spLocks noGrp="1" noChangeArrowheads="1"/>
          </p:cNvSpPr>
          <p:nvPr>
            <p:ph type="sldNum" sz="quarter" idx="4"/>
          </p:nvPr>
        </p:nvSpPr>
        <p:spPr bwMode="auto">
          <a:xfrm>
            <a:off x="2166938" y="8886825"/>
            <a:ext cx="1843087"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l" defTabSz="914400" eaLnBrk="1" hangingPunct="1">
              <a:defRPr sz="2000">
                <a:solidFill>
                  <a:srgbClr val="336666"/>
                </a:solidFill>
                <a:latin typeface="Arial" pitchFamily="34" charset="0"/>
                <a:ea typeface="MS PGothic" pitchFamily="34" charset="-128"/>
                <a:cs typeface="+mn-cs"/>
              </a:defRPr>
            </a:lvl1pPr>
          </a:lstStyle>
          <a:p>
            <a:pPr>
              <a:defRPr/>
            </a:pPr>
            <a:fld id="{25528924-D14A-4CAC-A0F6-E01FC6DCD064}" type="slidenum">
              <a:rPr lang="en-US" altLang="en-US"/>
              <a:pPr>
                <a:defRPr/>
              </a:pPr>
              <a:t>‹#›</a:t>
            </a:fld>
            <a:endParaRPr lang="en-US" altLang="en-US"/>
          </a:p>
        </p:txBody>
      </p:sp>
      <p:sp>
        <p:nvSpPr>
          <p:cNvPr id="43015" name="Line 7"/>
          <p:cNvSpPr>
            <a:spLocks noChangeShapeType="1"/>
          </p:cNvSpPr>
          <p:nvPr/>
        </p:nvSpPr>
        <p:spPr bwMode="auto">
          <a:xfrm flipV="1">
            <a:off x="1951038" y="433388"/>
            <a:ext cx="0" cy="1843087"/>
          </a:xfrm>
          <a:prstGeom prst="line">
            <a:avLst/>
          </a:prstGeom>
          <a:noFill/>
          <a:ln w="38100">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43016" name="Oval 8"/>
          <p:cNvSpPr>
            <a:spLocks noChangeArrowheads="1"/>
          </p:cNvSpPr>
          <p:nvPr/>
        </p:nvSpPr>
        <p:spPr bwMode="auto">
          <a:xfrm>
            <a:off x="217488" y="1192213"/>
            <a:ext cx="323850" cy="325437"/>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7" name="Oval 9"/>
          <p:cNvSpPr>
            <a:spLocks noChangeArrowheads="1"/>
          </p:cNvSpPr>
          <p:nvPr/>
        </p:nvSpPr>
        <p:spPr bwMode="auto">
          <a:xfrm>
            <a:off x="768350" y="1192213"/>
            <a:ext cx="323850" cy="325437"/>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8" name="Oval 10"/>
          <p:cNvSpPr>
            <a:spLocks noChangeArrowheads="1"/>
          </p:cNvSpPr>
          <p:nvPr/>
        </p:nvSpPr>
        <p:spPr bwMode="auto">
          <a:xfrm>
            <a:off x="1319213" y="1192213"/>
            <a:ext cx="323850" cy="325437"/>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4951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eaLnBrk="0" fontAlgn="base" hangingPunct="0">
        <a:spcBef>
          <a:spcPct val="0"/>
        </a:spcBef>
        <a:spcAft>
          <a:spcPct val="0"/>
        </a:spcAft>
        <a:defRPr sz="6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5pPr>
      <a:lvl6pPr marL="650230" algn="l" rtl="0" fontAlgn="base">
        <a:spcBef>
          <a:spcPct val="0"/>
        </a:spcBef>
        <a:spcAft>
          <a:spcPct val="0"/>
        </a:spcAft>
        <a:defRPr sz="6000">
          <a:solidFill>
            <a:schemeClr val="tx2"/>
          </a:solidFill>
          <a:latin typeface="Arial" charset="0"/>
          <a:ea typeface="ＭＳ Ｐゴシック" charset="0"/>
        </a:defRPr>
      </a:lvl6pPr>
      <a:lvl7pPr marL="1300460" algn="l" rtl="0" fontAlgn="base">
        <a:spcBef>
          <a:spcPct val="0"/>
        </a:spcBef>
        <a:spcAft>
          <a:spcPct val="0"/>
        </a:spcAft>
        <a:defRPr sz="6000">
          <a:solidFill>
            <a:schemeClr val="tx2"/>
          </a:solidFill>
          <a:latin typeface="Arial" charset="0"/>
          <a:ea typeface="ＭＳ Ｐゴシック" charset="0"/>
        </a:defRPr>
      </a:lvl7pPr>
      <a:lvl8pPr marL="1950690" algn="l" rtl="0" fontAlgn="base">
        <a:spcBef>
          <a:spcPct val="0"/>
        </a:spcBef>
        <a:spcAft>
          <a:spcPct val="0"/>
        </a:spcAft>
        <a:defRPr sz="6000">
          <a:solidFill>
            <a:schemeClr val="tx2"/>
          </a:solidFill>
          <a:latin typeface="Arial" charset="0"/>
          <a:ea typeface="ＭＳ Ｐゴシック" charset="0"/>
        </a:defRPr>
      </a:lvl8pPr>
      <a:lvl9pPr marL="2600919" algn="l" rtl="0" fontAlgn="base">
        <a:spcBef>
          <a:spcPct val="0"/>
        </a:spcBef>
        <a:spcAft>
          <a:spcPct val="0"/>
        </a:spcAft>
        <a:defRPr sz="6000">
          <a:solidFill>
            <a:schemeClr val="tx2"/>
          </a:solidFill>
          <a:latin typeface="Arial" charset="0"/>
          <a:ea typeface="ＭＳ Ｐゴシック" charset="0"/>
        </a:defRPr>
      </a:lvl9pPr>
    </p:titleStyle>
    <p:body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solidFill>
                  <a:prstClr val="black">
                    <a:tint val="75000"/>
                  </a:prstClr>
                </a:solidFill>
              </a:rPr>
              <a:pPr/>
              <a:t>3/31/16</a:t>
            </a:fld>
            <a:endParaRPr lang="en-GB">
              <a:solidFill>
                <a:prstClr val="black">
                  <a:tint val="75000"/>
                </a:prstClr>
              </a:solidFill>
            </a:endParaRPr>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07084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3" y="3436640"/>
            <a:ext cx="12090864" cy="2736305"/>
          </a:xfrm>
        </p:spPr>
        <p:txBody>
          <a:bodyPr>
            <a:normAutofit/>
          </a:bodyPr>
          <a:lstStyle/>
          <a:p>
            <a:pPr eaLnBrk="1"/>
            <a:r>
              <a:rPr lang="en-US" altLang="en-US" sz="8000" i="1" dirty="0">
                <a:latin typeface="Arial" panose="020B0604020202020204" pitchFamily="34" charset="0"/>
                <a:cs typeface="Arial" panose="020B0604020202020204" pitchFamily="34" charset="0"/>
              </a:rPr>
              <a:t>Reflections on Practice</a:t>
            </a:r>
          </a:p>
        </p:txBody>
      </p:sp>
      <p:pic>
        <p:nvPicPr>
          <p:cNvPr id="5124" name="Picture 4" descr="tile_blackboard_gre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220" y="2305477"/>
            <a:ext cx="2556127" cy="16946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4" name="TextBox 3"/>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Previous Knowledge</a:t>
            </a:r>
            <a:endParaRPr lang="en-IE" dirty="0"/>
          </a:p>
        </p:txBody>
      </p:sp>
      <p:pic>
        <p:nvPicPr>
          <p:cNvPr id="5" name="Content Placeholder 4" descr="previous knowledge.jpg"/>
          <p:cNvPicPr>
            <a:picLocks noGrp="1" noChangeAspect="1"/>
          </p:cNvPicPr>
          <p:nvPr>
            <p:ph idx="1"/>
          </p:nvPr>
        </p:nvPicPr>
        <p:blipFill>
          <a:blip r:embed="rId2" cstate="print"/>
          <a:stretch>
            <a:fillRect/>
          </a:stretch>
        </p:blipFill>
        <p:spPr>
          <a:xfrm>
            <a:off x="3282515" y="2709863"/>
            <a:ext cx="7739933" cy="5851525"/>
          </a:xfrm>
        </p:spPr>
      </p:pic>
      <p:sp>
        <p:nvSpPr>
          <p:cNvPr id="56322" name="AutoShape 2" descr="https://outlook.office365.com/owa/service.svc/s/GetFileAttachment?id=AAMkAGEwYzg3NjY3LTAxODYtNDQxMC1iNGJjLWYyYzQ1Yzk5N2Q0NwBGAAAAAABKUXjtj3CkTLzjBEZSkBVLBwAw%2FybWFjiaTYRQRmxQms2CAAAAAAENAAAw%2FybWFjiaTYRQRmxQms2CAAJJrM02AAABEgAQAEmvxYTp0%2F5Nun%2FdTdGTFFE%3D&amp;isImagePreview=True&amp;X-OWA-CANARY=yH2FjenduUixD7fC49xXPzBBFeLRLNMYJPp6UInhQ0vGy1YYI6IOZzXg-zNjkaQ6xpY3bKWpmO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 of Lesson</a:t>
            </a:r>
            <a:endParaRPr lang="en-IE" dirty="0"/>
          </a:p>
        </p:txBody>
      </p:sp>
      <p:sp>
        <p:nvSpPr>
          <p:cNvPr id="3" name="Content Placeholder 2"/>
          <p:cNvSpPr>
            <a:spLocks noGrp="1"/>
          </p:cNvSpPr>
          <p:nvPr>
            <p:ph idx="1"/>
          </p:nvPr>
        </p:nvSpPr>
        <p:spPr/>
        <p:txBody>
          <a:bodyPr/>
          <a:lstStyle/>
          <a:p>
            <a:pPr lvl="0"/>
            <a:r>
              <a:rPr lang="en-IE" dirty="0" smtClean="0"/>
              <a:t>Posing a task:</a:t>
            </a:r>
          </a:p>
          <a:p>
            <a:r>
              <a:rPr lang="en-IE" dirty="0" smtClean="0"/>
              <a:t>Task 1: We will give the students a point (3,4) and the centre point (0,0) and ask students to construct a circle.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IMG_0051.JPG"/>
          <p:cNvPicPr>
            <a:picLocks noGrp="1" noChangeAspect="1"/>
          </p:cNvPicPr>
          <p:nvPr>
            <p:ph idx="1"/>
          </p:nvPr>
        </p:nvPicPr>
        <p:blipFill>
          <a:blip r:embed="rId2" cstate="print"/>
          <a:stretch>
            <a:fillRect/>
          </a:stretch>
        </p:blipFill>
        <p:spPr>
          <a:xfrm rot="5400000">
            <a:off x="-135576" y="5106064"/>
            <a:ext cx="4714429" cy="3535822"/>
          </a:xfrm>
        </p:spPr>
      </p:pic>
      <p:pic>
        <p:nvPicPr>
          <p:cNvPr id="9" name="Picture 8" descr="IMG_0053.JPG"/>
          <p:cNvPicPr>
            <a:picLocks noChangeAspect="1"/>
          </p:cNvPicPr>
          <p:nvPr/>
        </p:nvPicPr>
        <p:blipFill>
          <a:blip r:embed="rId3" cstate="print"/>
          <a:stretch>
            <a:fillRect/>
          </a:stretch>
        </p:blipFill>
        <p:spPr>
          <a:xfrm rot="5400000">
            <a:off x="3640082" y="1114382"/>
            <a:ext cx="5616624" cy="4212468"/>
          </a:xfrm>
          <a:prstGeom prst="rect">
            <a:avLst/>
          </a:prstGeom>
        </p:spPr>
      </p:pic>
      <p:pic>
        <p:nvPicPr>
          <p:cNvPr id="10" name="Picture 9" descr="IMG_0054.JPG"/>
          <p:cNvPicPr>
            <a:picLocks noChangeAspect="1"/>
          </p:cNvPicPr>
          <p:nvPr/>
        </p:nvPicPr>
        <p:blipFill>
          <a:blip r:embed="rId4" cstate="print"/>
          <a:stretch>
            <a:fillRect/>
          </a:stretch>
        </p:blipFill>
        <p:spPr>
          <a:xfrm rot="5400000">
            <a:off x="7552807" y="5009105"/>
            <a:ext cx="5422280" cy="40667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 of Lesson</a:t>
            </a:r>
            <a:endParaRPr lang="en-IE" dirty="0"/>
          </a:p>
        </p:txBody>
      </p:sp>
      <p:sp>
        <p:nvSpPr>
          <p:cNvPr id="3" name="Content Placeholder 2"/>
          <p:cNvSpPr>
            <a:spLocks noGrp="1"/>
          </p:cNvSpPr>
          <p:nvPr>
            <p:ph idx="1"/>
          </p:nvPr>
        </p:nvSpPr>
        <p:spPr/>
        <p:txBody>
          <a:bodyPr/>
          <a:lstStyle/>
          <a:p>
            <a:pPr lvl="0"/>
            <a:r>
              <a:rPr lang="en-IE" dirty="0" smtClean="0"/>
              <a:t>Anticipated student response:</a:t>
            </a:r>
          </a:p>
          <a:p>
            <a:r>
              <a:rPr lang="en-IE" dirty="0" smtClean="0"/>
              <a:t>We expect that students will try measuring the radius by using a ruler. They may also use the distance formula or some may decide to use Pythagoras’ theorem.</a:t>
            </a:r>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 of Lesson</a:t>
            </a:r>
            <a:endParaRPr lang="en-IE" dirty="0"/>
          </a:p>
        </p:txBody>
      </p:sp>
      <p:sp>
        <p:nvSpPr>
          <p:cNvPr id="3" name="Content Placeholder 2"/>
          <p:cNvSpPr>
            <a:spLocks noGrp="1"/>
          </p:cNvSpPr>
          <p:nvPr>
            <p:ph idx="1"/>
          </p:nvPr>
        </p:nvSpPr>
        <p:spPr/>
        <p:txBody>
          <a:bodyPr/>
          <a:lstStyle/>
          <a:p>
            <a:r>
              <a:rPr lang="en-IE" dirty="0" smtClean="0"/>
              <a:t>Task 2: Students will have to find other points on the circle and check if the radius is the same all the way around the circle. </a:t>
            </a:r>
          </a:p>
          <a:p>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nticipated responses.jpg"/>
          <p:cNvPicPr>
            <a:picLocks noGrp="1" noChangeAspect="1"/>
          </p:cNvPicPr>
          <p:nvPr>
            <p:ph idx="1"/>
          </p:nvPr>
        </p:nvPicPr>
        <p:blipFill>
          <a:blip r:embed="rId2" cstate="print"/>
          <a:stretch>
            <a:fillRect/>
          </a:stretch>
        </p:blipFill>
        <p:spPr>
          <a:xfrm>
            <a:off x="3910112" y="556320"/>
            <a:ext cx="4672764" cy="8683500"/>
          </a:xfr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MG_0078.JPG"/>
          <p:cNvPicPr>
            <a:picLocks noGrp="1" noChangeAspect="1"/>
          </p:cNvPicPr>
          <p:nvPr>
            <p:ph idx="1"/>
          </p:nvPr>
        </p:nvPicPr>
        <p:blipFill>
          <a:blip r:embed="rId2" cstate="print"/>
          <a:stretch>
            <a:fillRect/>
          </a:stretch>
        </p:blipFill>
        <p:spPr>
          <a:xfrm rot="10800000">
            <a:off x="6574408" y="340296"/>
            <a:ext cx="6073841" cy="4555381"/>
          </a:xfrm>
        </p:spPr>
      </p:pic>
      <p:pic>
        <p:nvPicPr>
          <p:cNvPr id="5" name="Picture 4" descr="IMG_0082.JPG"/>
          <p:cNvPicPr>
            <a:picLocks noChangeAspect="1"/>
          </p:cNvPicPr>
          <p:nvPr/>
        </p:nvPicPr>
        <p:blipFill>
          <a:blip r:embed="rId3" cstate="print"/>
          <a:stretch>
            <a:fillRect/>
          </a:stretch>
        </p:blipFill>
        <p:spPr>
          <a:xfrm rot="10800000">
            <a:off x="460860" y="4506739"/>
            <a:ext cx="6689612" cy="50172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oard work.JPG"/>
          <p:cNvPicPr>
            <a:picLocks noGrp="1" noChangeAspect="1"/>
          </p:cNvPicPr>
          <p:nvPr>
            <p:ph idx="1"/>
          </p:nvPr>
        </p:nvPicPr>
        <p:blipFill>
          <a:blip r:embed="rId2" cstate="print"/>
          <a:stretch>
            <a:fillRect/>
          </a:stretch>
        </p:blipFill>
        <p:spPr>
          <a:xfrm rot="10800000">
            <a:off x="6646416" y="412304"/>
            <a:ext cx="6057601" cy="4543201"/>
          </a:xfrm>
        </p:spPr>
      </p:pic>
      <p:pic>
        <p:nvPicPr>
          <p:cNvPr id="5" name="Picture 4" descr="Board work 2.JPG"/>
          <p:cNvPicPr>
            <a:picLocks noChangeAspect="1"/>
          </p:cNvPicPr>
          <p:nvPr/>
        </p:nvPicPr>
        <p:blipFill>
          <a:blip r:embed="rId3" cstate="print"/>
          <a:stretch>
            <a:fillRect/>
          </a:stretch>
        </p:blipFill>
        <p:spPr>
          <a:xfrm rot="10800000">
            <a:off x="0" y="4228728"/>
            <a:ext cx="6790432" cy="50928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 of Lesson</a:t>
            </a:r>
            <a:endParaRPr lang="en-IE" dirty="0"/>
          </a:p>
        </p:txBody>
      </p:sp>
      <p:sp>
        <p:nvSpPr>
          <p:cNvPr id="3" name="Content Placeholder 2"/>
          <p:cNvSpPr>
            <a:spLocks noGrp="1"/>
          </p:cNvSpPr>
          <p:nvPr>
            <p:ph idx="1"/>
          </p:nvPr>
        </p:nvSpPr>
        <p:spPr/>
        <p:txBody>
          <a:bodyPr/>
          <a:lstStyle/>
          <a:p>
            <a:r>
              <a:rPr lang="en-IE" dirty="0" smtClean="0"/>
              <a:t>We will be checking to see if the students can recognise that using different points,  the radius will be the same all the way around the circle. If students recognise this they should be able to proceed to find the equation of the circle.</a:t>
            </a:r>
            <a:endParaRPr lang="en-IE"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 of Lesson</a:t>
            </a:r>
            <a:endParaRPr lang="en-IE" dirty="0"/>
          </a:p>
        </p:txBody>
      </p:sp>
      <p:sp>
        <p:nvSpPr>
          <p:cNvPr id="3" name="Content Placeholder 2"/>
          <p:cNvSpPr>
            <a:spLocks noGrp="1"/>
          </p:cNvSpPr>
          <p:nvPr>
            <p:ph idx="1"/>
          </p:nvPr>
        </p:nvSpPr>
        <p:spPr/>
        <p:txBody>
          <a:bodyPr/>
          <a:lstStyle/>
          <a:p>
            <a:pPr lvl="0"/>
            <a:r>
              <a:rPr lang="en-IE" dirty="0" smtClean="0"/>
              <a:t>Comparing and discussing:</a:t>
            </a:r>
          </a:p>
          <a:p>
            <a:r>
              <a:rPr lang="en-IE" dirty="0" smtClean="0"/>
              <a:t>Students will then compare the different methods of finding the radius, measuring with a ruler, using the distance formula and Pythagoras’ theorem. This will show which method is more accurate.</a:t>
            </a:r>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err="1" smtClean="0"/>
              <a:t>Equacirc</a:t>
            </a:r>
            <a:r>
              <a:rPr lang="en-IE" dirty="0" smtClean="0"/>
              <a:t>: The Equation of Circle with centre (0,0)</a:t>
            </a:r>
            <a:endParaRPr lang="en-IE" dirty="0"/>
          </a:p>
        </p:txBody>
      </p:sp>
      <p:sp>
        <p:nvSpPr>
          <p:cNvPr id="15362" name="AutoShape 2" descr="Image result for circle with centre 0 0"/>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6" name="Picture 5" descr="circle.png"/>
          <p:cNvPicPr>
            <a:picLocks noChangeAspect="1"/>
          </p:cNvPicPr>
          <p:nvPr/>
        </p:nvPicPr>
        <p:blipFill>
          <a:blip r:embed="rId3" cstate="print"/>
          <a:stretch>
            <a:fillRect/>
          </a:stretch>
        </p:blipFill>
        <p:spPr>
          <a:xfrm>
            <a:off x="2829992" y="3292624"/>
            <a:ext cx="6925904" cy="4680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537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Materials</a:t>
            </a:r>
            <a:endParaRPr lang="en-IE" dirty="0"/>
          </a:p>
        </p:txBody>
      </p:sp>
      <p:sp>
        <p:nvSpPr>
          <p:cNvPr id="3" name="Content Placeholder 2"/>
          <p:cNvSpPr>
            <a:spLocks noGrp="1"/>
          </p:cNvSpPr>
          <p:nvPr>
            <p:ph idx="1"/>
          </p:nvPr>
        </p:nvSpPr>
        <p:spPr>
          <a:xfrm>
            <a:off x="2166938" y="2709863"/>
            <a:ext cx="9971087" cy="5839345"/>
          </a:xfrm>
        </p:spPr>
        <p:txBody>
          <a:bodyPr/>
          <a:lstStyle/>
          <a:p>
            <a:pPr marL="487672" indent="-487672">
              <a:defRPr/>
            </a:pPr>
            <a:r>
              <a:rPr lang="en-IE" dirty="0" smtClean="0"/>
              <a:t>To give to students</a:t>
            </a:r>
          </a:p>
          <a:p>
            <a:pPr marL="1055997" lvl="1" indent="-487672">
              <a:defRPr/>
            </a:pPr>
            <a:r>
              <a:rPr lang="en-IE" dirty="0" smtClean="0"/>
              <a:t>Graph Paper (boxes of 1 cm)</a:t>
            </a:r>
          </a:p>
          <a:p>
            <a:pPr marL="1055997" lvl="1" indent="-487672">
              <a:defRPr/>
            </a:pPr>
            <a:r>
              <a:rPr lang="en-IE" dirty="0" smtClean="0"/>
              <a:t>Compass</a:t>
            </a:r>
          </a:p>
          <a:p>
            <a:pPr marL="1055997" lvl="1" indent="-487672">
              <a:defRPr/>
            </a:pPr>
            <a:r>
              <a:rPr lang="en-IE" dirty="0" smtClean="0"/>
              <a:t>Formula and Tables Booklet</a:t>
            </a:r>
          </a:p>
          <a:p>
            <a:pPr marL="1055997" lvl="1" indent="-487672">
              <a:buNone/>
              <a:defRPr/>
            </a:pPr>
            <a:endParaRPr lang="en-IE" dirty="0" smtClean="0"/>
          </a:p>
          <a:p>
            <a:pPr marL="1055997" lvl="1" indent="-487672">
              <a:buNone/>
              <a:defRPr/>
            </a:pPr>
            <a:endParaRPr lang="en-IE" dirty="0" smtClean="0"/>
          </a:p>
          <a:p>
            <a:pPr marL="487672" indent="-487672">
              <a:defRPr/>
            </a:pPr>
            <a:endParaRPr lang="en-IE" dirty="0"/>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6548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Materials</a:t>
            </a:r>
            <a:endParaRPr lang="en-IE" dirty="0"/>
          </a:p>
        </p:txBody>
      </p:sp>
      <p:sp>
        <p:nvSpPr>
          <p:cNvPr id="3" name="Content Placeholder 2"/>
          <p:cNvSpPr>
            <a:spLocks noGrp="1"/>
          </p:cNvSpPr>
          <p:nvPr>
            <p:ph idx="1"/>
          </p:nvPr>
        </p:nvSpPr>
        <p:spPr/>
        <p:txBody>
          <a:bodyPr/>
          <a:lstStyle/>
          <a:p>
            <a:r>
              <a:rPr lang="en-IE" dirty="0" smtClean="0"/>
              <a:t>For use on board</a:t>
            </a:r>
          </a:p>
          <a:p>
            <a:pPr lvl="1"/>
            <a:r>
              <a:rPr lang="en-IE" dirty="0" err="1" smtClean="0"/>
              <a:t>Geogebra</a:t>
            </a:r>
            <a:r>
              <a:rPr lang="en-IE" dirty="0" smtClean="0"/>
              <a:t> template</a:t>
            </a:r>
          </a:p>
          <a:p>
            <a:pPr lvl="1"/>
            <a:r>
              <a:rPr lang="en-IE" dirty="0" smtClean="0"/>
              <a:t>Magnetic laminated formula cards</a:t>
            </a:r>
          </a:p>
          <a:p>
            <a:pPr lvl="1">
              <a:buNone/>
            </a:pPr>
            <a:endParaRPr lang="en-IE" dirty="0" smtClean="0"/>
          </a:p>
          <a:p>
            <a:pPr lvl="1"/>
            <a:endParaRPr lang="en-IE"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Plan for </a:t>
            </a:r>
            <a:r>
              <a:rPr lang="en-IE" dirty="0"/>
              <a:t>P</a:t>
            </a:r>
            <a:r>
              <a:rPr lang="en-IE" dirty="0" smtClean="0"/>
              <a:t>eer Observation</a:t>
            </a:r>
            <a:endParaRPr lang="en-IE" dirty="0"/>
          </a:p>
        </p:txBody>
      </p:sp>
      <p:sp>
        <p:nvSpPr>
          <p:cNvPr id="3" name="Content Placeholder 2"/>
          <p:cNvSpPr>
            <a:spLocks noGrp="1"/>
          </p:cNvSpPr>
          <p:nvPr>
            <p:ph idx="1"/>
          </p:nvPr>
        </p:nvSpPr>
        <p:spPr/>
        <p:txBody>
          <a:bodyPr/>
          <a:lstStyle/>
          <a:p>
            <a:pPr marL="487672" indent="-487672">
              <a:defRPr/>
            </a:pPr>
            <a:r>
              <a:rPr lang="en-IE" dirty="0" smtClean="0"/>
              <a:t>Photos of students work</a:t>
            </a:r>
          </a:p>
          <a:p>
            <a:pPr marL="487672" indent="-487672">
              <a:defRPr/>
            </a:pPr>
            <a:r>
              <a:rPr lang="en-IE" dirty="0" smtClean="0"/>
              <a:t>Seating Plan</a:t>
            </a:r>
          </a:p>
          <a:p>
            <a:pPr marL="487672" indent="-487672">
              <a:defRPr/>
            </a:pPr>
            <a:r>
              <a:rPr lang="en-IE" dirty="0" smtClean="0"/>
              <a:t>Observation Sheet</a:t>
            </a:r>
            <a:endParaRPr lang="en-IE" dirty="0"/>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117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Observation sheet.jpg"/>
          <p:cNvPicPr>
            <a:picLocks noGrp="1" noChangeAspect="1"/>
          </p:cNvPicPr>
          <p:nvPr>
            <p:ph idx="1"/>
          </p:nvPr>
        </p:nvPicPr>
        <p:blipFill>
          <a:blip r:embed="rId2" cstate="print"/>
          <a:stretch>
            <a:fillRect/>
          </a:stretch>
        </p:blipFill>
        <p:spPr>
          <a:xfrm>
            <a:off x="3262040" y="228916"/>
            <a:ext cx="6912767" cy="9524684"/>
          </a:xfr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Findings</a:t>
            </a:r>
            <a:endParaRPr lang="en-IE" dirty="0"/>
          </a:p>
        </p:txBody>
      </p:sp>
      <p:sp>
        <p:nvSpPr>
          <p:cNvPr id="3" name="Content Placeholder 2"/>
          <p:cNvSpPr>
            <a:spLocks noGrp="1"/>
          </p:cNvSpPr>
          <p:nvPr>
            <p:ph idx="1"/>
          </p:nvPr>
        </p:nvSpPr>
        <p:spPr>
          <a:xfrm>
            <a:off x="2109912" y="1996480"/>
            <a:ext cx="9971087" cy="5052740"/>
          </a:xfrm>
        </p:spPr>
        <p:txBody>
          <a:bodyPr/>
          <a:lstStyle/>
          <a:p>
            <a:pPr marL="487672" indent="-487672">
              <a:defRPr/>
            </a:pPr>
            <a:r>
              <a:rPr lang="en-IE" dirty="0" smtClean="0"/>
              <a:t>Students were able to use their previous knowledge in order to construct the circle.</a:t>
            </a:r>
          </a:p>
          <a:p>
            <a:pPr marL="487672" indent="-487672">
              <a:defRPr/>
            </a:pPr>
            <a:r>
              <a:rPr lang="en-IE" dirty="0" smtClean="0"/>
              <a:t>Most of the students began by using a ruler or counting boxes to find the radius.</a:t>
            </a:r>
          </a:p>
          <a:p>
            <a:pPr marL="487672" indent="-487672">
              <a:defRPr/>
            </a:pPr>
            <a:r>
              <a:rPr lang="en-IE" dirty="0" smtClean="0"/>
              <a:t>When encouraged to use more than one method students then explored and discovered that the distance formula and Pythagoras theorem also lead you to find the radius</a:t>
            </a:r>
            <a:endParaRPr lang="en-IE" dirty="0"/>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404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Findings/Student Learning</a:t>
            </a:r>
            <a:endParaRPr lang="en-IE" dirty="0"/>
          </a:p>
        </p:txBody>
      </p:sp>
      <p:sp>
        <p:nvSpPr>
          <p:cNvPr id="3" name="Content Placeholder 2"/>
          <p:cNvSpPr>
            <a:spLocks noGrp="1"/>
          </p:cNvSpPr>
          <p:nvPr>
            <p:ph idx="1"/>
          </p:nvPr>
        </p:nvSpPr>
        <p:spPr>
          <a:xfrm>
            <a:off x="1965896" y="2356520"/>
            <a:ext cx="9971087" cy="5851525"/>
          </a:xfrm>
        </p:spPr>
        <p:txBody>
          <a:bodyPr/>
          <a:lstStyle/>
          <a:p>
            <a:pPr marL="487672" indent="-487672">
              <a:defRPr/>
            </a:pPr>
            <a:r>
              <a:rPr lang="en-IE" b="1" dirty="0" smtClean="0"/>
              <a:t>Difficulties</a:t>
            </a:r>
            <a:r>
              <a:rPr lang="en-IE" dirty="0" smtClean="0"/>
              <a:t>: Linking previous knowledge of x and y axis to drawing a circle on a coordinate diagram</a:t>
            </a:r>
          </a:p>
          <a:p>
            <a:pPr marL="487672" indent="-487672">
              <a:defRPr/>
            </a:pPr>
            <a:r>
              <a:rPr lang="en-IE" b="1" dirty="0" smtClean="0"/>
              <a:t>Surprising ideas</a:t>
            </a:r>
            <a:r>
              <a:rPr lang="en-IE" dirty="0" smtClean="0"/>
              <a:t>: students quick use of Pythagoras theorem to find the length of radius which in turn lead them to find the equation of the circle.</a:t>
            </a:r>
          </a:p>
          <a:p>
            <a:pPr marL="487672" indent="-487672">
              <a:defRPr/>
            </a:pPr>
            <a:r>
              <a:rPr lang="en-IE" b="1" dirty="0" smtClean="0"/>
              <a:t>Surprising ideas</a:t>
            </a:r>
            <a:r>
              <a:rPr lang="en-IE" dirty="0" smtClean="0"/>
              <a:t>: use of compass and ruler to find radius</a:t>
            </a:r>
            <a:endParaRPr lang="en-IE" dirty="0"/>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5832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Board Plan</a:t>
            </a:r>
            <a:endParaRPr lang="en-IE" dirty="0"/>
          </a:p>
        </p:txBody>
      </p:sp>
      <p:pic>
        <p:nvPicPr>
          <p:cNvPr id="4" name="Content Placeholder 3" descr="board plan.jpg"/>
          <p:cNvPicPr>
            <a:picLocks noGrp="1" noChangeAspect="1"/>
          </p:cNvPicPr>
          <p:nvPr>
            <p:ph idx="1"/>
          </p:nvPr>
        </p:nvPicPr>
        <p:blipFill>
          <a:blip r:embed="rId2" cstate="print"/>
          <a:stretch>
            <a:fillRect/>
          </a:stretch>
        </p:blipFill>
        <p:spPr>
          <a:xfrm rot="16200000">
            <a:off x="3103059" y="557568"/>
            <a:ext cx="7374747" cy="1065718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4235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Recommendations</a:t>
            </a:r>
            <a:endParaRPr lang="en-IE" dirty="0"/>
          </a:p>
        </p:txBody>
      </p:sp>
      <p:sp>
        <p:nvSpPr>
          <p:cNvPr id="3" name="Content Placeholder 2"/>
          <p:cNvSpPr>
            <a:spLocks noGrp="1"/>
          </p:cNvSpPr>
          <p:nvPr>
            <p:ph idx="1"/>
          </p:nvPr>
        </p:nvSpPr>
        <p:spPr/>
        <p:txBody>
          <a:bodyPr/>
          <a:lstStyle/>
          <a:p>
            <a:pPr marL="487672" indent="-487672">
              <a:defRPr/>
            </a:pPr>
            <a:r>
              <a:rPr lang="en-US" altLang="en-US" sz="4400" dirty="0" smtClean="0">
                <a:solidFill>
                  <a:srgbClr val="000000"/>
                </a:solidFill>
                <a:latin typeface="Arial"/>
                <a:sym typeface="Chalkduster" charset="0"/>
              </a:rPr>
              <a:t>Could use </a:t>
            </a:r>
            <a:r>
              <a:rPr lang="en-US" altLang="en-US" sz="4400" dirty="0" err="1" smtClean="0">
                <a:solidFill>
                  <a:srgbClr val="000000"/>
                </a:solidFill>
                <a:latin typeface="Arial"/>
                <a:sym typeface="Chalkduster" charset="0"/>
              </a:rPr>
              <a:t>geostrips</a:t>
            </a:r>
            <a:r>
              <a:rPr lang="en-US" altLang="en-US" sz="4400" dirty="0" smtClean="0">
                <a:solidFill>
                  <a:srgbClr val="000000"/>
                </a:solidFill>
                <a:latin typeface="Arial"/>
                <a:sym typeface="Chalkduster" charset="0"/>
              </a:rPr>
              <a:t> to conclude that the radius is the same the whole way around the circle. By using </a:t>
            </a:r>
            <a:r>
              <a:rPr lang="en-US" altLang="en-US" sz="4400" dirty="0" err="1" smtClean="0">
                <a:solidFill>
                  <a:srgbClr val="000000"/>
                </a:solidFill>
                <a:latin typeface="Arial"/>
                <a:sym typeface="Chalkduster" charset="0"/>
              </a:rPr>
              <a:t>geostrips</a:t>
            </a:r>
            <a:r>
              <a:rPr lang="en-US" altLang="en-US" sz="4400" dirty="0" smtClean="0">
                <a:solidFill>
                  <a:srgbClr val="000000"/>
                </a:solidFill>
                <a:latin typeface="Arial"/>
                <a:sym typeface="Chalkduster" charset="0"/>
              </a:rPr>
              <a:t> to create a right angled triangle and attaching it to a board, this will demonstrate how we arrived at our formula for the circle with center (0,0)</a:t>
            </a:r>
          </a:p>
          <a:p>
            <a:pPr marL="487672" indent="-487672">
              <a:defRPr/>
            </a:pPr>
            <a:endParaRPr lang="en-US" altLang="en-US" sz="4400" dirty="0">
              <a:solidFill>
                <a:srgbClr val="000000"/>
              </a:solidFill>
              <a:latin typeface="Arial"/>
              <a:sym typeface="Chalkduster" charset="0"/>
            </a:endParaRPr>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2686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Sources Used</a:t>
            </a:r>
            <a:endParaRPr lang="en-IE" dirty="0"/>
          </a:p>
        </p:txBody>
      </p:sp>
      <p:sp>
        <p:nvSpPr>
          <p:cNvPr id="3" name="Content Placeholder 2"/>
          <p:cNvSpPr>
            <a:spLocks noGrp="1"/>
          </p:cNvSpPr>
          <p:nvPr>
            <p:ph idx="1"/>
          </p:nvPr>
        </p:nvSpPr>
        <p:spPr/>
        <p:txBody>
          <a:bodyPr/>
          <a:lstStyle/>
          <a:p>
            <a:pPr marL="487672" indent="-487672">
              <a:defRPr/>
            </a:pPr>
            <a:r>
              <a:rPr lang="en-IE" dirty="0" smtClean="0"/>
              <a:t>Project Maths website</a:t>
            </a:r>
          </a:p>
          <a:p>
            <a:pPr marL="487672" indent="-487672">
              <a:defRPr/>
            </a:pPr>
            <a:r>
              <a:rPr lang="en-IE" dirty="0" err="1" smtClean="0"/>
              <a:t>Geogebra</a:t>
            </a:r>
            <a:r>
              <a:rPr lang="en-IE" dirty="0" smtClean="0"/>
              <a:t> app on </a:t>
            </a:r>
            <a:r>
              <a:rPr lang="en-IE" dirty="0" err="1" smtClean="0"/>
              <a:t>iPad</a:t>
            </a:r>
            <a:endParaRPr lang="en-IE" dirty="0" smtClean="0"/>
          </a:p>
          <a:p>
            <a:pPr marL="487672" indent="-487672">
              <a:defRPr/>
            </a:pPr>
            <a:r>
              <a:rPr lang="en-IE" dirty="0" smtClean="0"/>
              <a:t>Textbooks</a:t>
            </a:r>
            <a:endParaRPr lang="en-IE" dirty="0"/>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974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Any Questions?</a:t>
            </a: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800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33713" y="1951038"/>
            <a:ext cx="9212262" cy="7030218"/>
          </a:xfrm>
        </p:spPr>
        <p:txBody>
          <a:bodyPr/>
          <a:lstStyle/>
          <a:p>
            <a:pPr algn="ctr" eaLnBrk="1" hangingPunct="1">
              <a:defRPr/>
            </a:pPr>
            <a:r>
              <a:rPr lang="en-US" altLang="en-US" sz="6000" dirty="0" smtClean="0"/>
              <a:t>Danielle McGuire – Our Lady’s Secondary School, </a:t>
            </a:r>
            <a:r>
              <a:rPr lang="en-US" altLang="en-US" sz="6000" dirty="0" err="1" smtClean="0"/>
              <a:t>Castleblaney</a:t>
            </a:r>
            <a:r>
              <a:rPr lang="en-US" altLang="en-US" sz="6000" dirty="0" smtClean="0"/>
              <a:t>, Co. Monaghan</a:t>
            </a:r>
            <a:br>
              <a:rPr lang="en-US" altLang="en-US" sz="6000" dirty="0" smtClean="0"/>
            </a:br>
            <a:r>
              <a:rPr lang="en-US" altLang="en-US" sz="6000" dirty="0" smtClean="0"/>
              <a:t/>
            </a:r>
            <a:br>
              <a:rPr lang="en-US" altLang="en-US" sz="6000" dirty="0" smtClean="0"/>
            </a:br>
            <a:r>
              <a:rPr lang="en-US" altLang="en-US" sz="6000" dirty="0" smtClean="0"/>
              <a:t>Mary Jordan – </a:t>
            </a:r>
            <a:r>
              <a:rPr lang="en-US" altLang="en-US" sz="6000" dirty="0" err="1" smtClean="0"/>
              <a:t>Largy</a:t>
            </a:r>
            <a:r>
              <a:rPr lang="en-US" altLang="en-US" sz="6000" dirty="0" smtClean="0"/>
              <a:t> College, Clones, Co. Monaghan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47385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4" y="4516760"/>
            <a:ext cx="12090864" cy="2736305"/>
          </a:xfrm>
        </p:spPr>
        <p:txBody>
          <a:bodyPr>
            <a:normAutofit/>
          </a:bodyPr>
          <a:lstStyle/>
          <a:p>
            <a:pPr eaLnBrk="1"/>
            <a:r>
              <a:rPr lang="en-US" altLang="en-US" sz="8000" dirty="0" smtClean="0">
                <a:latin typeface="Arial" panose="020B0604020202020204" pitchFamily="34" charset="0"/>
                <a:cs typeface="Arial" panose="020B0604020202020204" pitchFamily="34" charset="0"/>
              </a:rPr>
              <a:t>Thank You!</a:t>
            </a:r>
            <a:endParaRPr lang="en-US" altLang="en-US" sz="8000" dirty="0">
              <a:latin typeface="Arial" panose="020B0604020202020204" pitchFamily="34" charset="0"/>
              <a:cs typeface="Arial" panose="020B0604020202020204" pitchFamily="34" charset="0"/>
            </a:endParaRPr>
          </a:p>
        </p:txBody>
      </p:sp>
      <p:pic>
        <p:nvPicPr>
          <p:cNvPr id="5124" name="Picture 4" descr="tile_blackboard_gre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4506" y="2356520"/>
            <a:ext cx="3275281" cy="18460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7" name="TextBox 6"/>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979011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smtClean="0">
                <a:ea typeface="+mj-ea"/>
                <a:cs typeface="+mj-cs"/>
              </a:rPr>
              <a:t>Details</a:t>
            </a:r>
          </a:p>
        </p:txBody>
      </p:sp>
      <p:sp>
        <p:nvSpPr>
          <p:cNvPr id="45066" name="Rectangle 10"/>
          <p:cNvSpPr>
            <a:spLocks noGrp="1" noChangeArrowheads="1"/>
          </p:cNvSpPr>
          <p:nvPr>
            <p:ph type="body" idx="1"/>
          </p:nvPr>
        </p:nvSpPr>
        <p:spPr/>
        <p:txBody>
          <a:bodyPr/>
          <a:lstStyle/>
          <a:p>
            <a:pPr marL="487672" indent="-487672" eaLnBrk="1" hangingPunct="1">
              <a:buClr>
                <a:srgbClr val="336666"/>
              </a:buClr>
              <a:buFont typeface="Wingdings" charset="0"/>
              <a:buChar char="¢"/>
              <a:defRPr/>
            </a:pPr>
            <a:r>
              <a:rPr lang="en-IE" dirty="0" smtClean="0">
                <a:solidFill>
                  <a:srgbClr val="000000"/>
                </a:solidFill>
                <a:ea typeface="ＭＳ Ｐゴシック"/>
                <a:cs typeface="+mn-cs"/>
              </a:rPr>
              <a:t>40 minutes</a:t>
            </a:r>
            <a:endParaRPr lang="en-IE" dirty="0">
              <a:solidFill>
                <a:srgbClr val="000000"/>
              </a:solidFill>
              <a:ea typeface="ＭＳ Ｐゴシック"/>
              <a:cs typeface="+mn-cs"/>
            </a:endParaRPr>
          </a:p>
          <a:p>
            <a:pPr marL="487672" indent="-487672" eaLnBrk="1" hangingPunct="1">
              <a:buClr>
                <a:srgbClr val="336666"/>
              </a:buClr>
              <a:buFont typeface="Wingdings" charset="0"/>
              <a:buChar char="¢"/>
              <a:defRPr/>
            </a:pPr>
            <a:r>
              <a:rPr lang="en-IE" dirty="0" smtClean="0">
                <a:solidFill>
                  <a:srgbClr val="000000"/>
                </a:solidFill>
                <a:ea typeface="ＭＳ Ｐゴシック"/>
                <a:cs typeface="+mn-cs"/>
              </a:rPr>
              <a:t>5</a:t>
            </a:r>
            <a:r>
              <a:rPr lang="en-IE" baseline="30000" dirty="0" smtClean="0">
                <a:solidFill>
                  <a:srgbClr val="000000"/>
                </a:solidFill>
                <a:ea typeface="ＭＳ Ｐゴシック"/>
                <a:cs typeface="+mn-cs"/>
              </a:rPr>
              <a:t>th</a:t>
            </a:r>
            <a:r>
              <a:rPr lang="en-IE" dirty="0" smtClean="0">
                <a:solidFill>
                  <a:srgbClr val="000000"/>
                </a:solidFill>
                <a:ea typeface="ＭＳ Ｐゴシック"/>
                <a:cs typeface="+mn-cs"/>
              </a:rPr>
              <a:t> Year Ordinary Level</a:t>
            </a:r>
            <a:endParaRPr lang="en-IE" dirty="0">
              <a:solidFill>
                <a:srgbClr val="000000"/>
              </a:solidFill>
              <a:ea typeface="ＭＳ Ｐゴシック"/>
              <a:cs typeface="+mn-cs"/>
            </a:endParaRPr>
          </a:p>
          <a:p>
            <a:pPr marL="487672" indent="-487672" eaLnBrk="1" hangingPunct="1">
              <a:buClr>
                <a:srgbClr val="336666"/>
              </a:buClr>
              <a:buFont typeface="Wingdings" charset="0"/>
              <a:buChar char="¢"/>
              <a:defRPr/>
            </a:pPr>
            <a:r>
              <a:rPr lang="en-IE" dirty="0" smtClean="0">
                <a:solidFill>
                  <a:srgbClr val="000000"/>
                </a:solidFill>
                <a:ea typeface="ＭＳ Ｐゴシック"/>
                <a:cs typeface="+mn-cs"/>
              </a:rPr>
              <a:t>26</a:t>
            </a:r>
            <a:r>
              <a:rPr lang="en-IE" baseline="30000" dirty="0" smtClean="0">
                <a:solidFill>
                  <a:srgbClr val="000000"/>
                </a:solidFill>
                <a:ea typeface="ＭＳ Ｐゴシック"/>
                <a:cs typeface="+mn-cs"/>
              </a:rPr>
              <a:t>th</a:t>
            </a:r>
            <a:r>
              <a:rPr lang="en-IE" dirty="0" smtClean="0">
                <a:solidFill>
                  <a:srgbClr val="000000"/>
                </a:solidFill>
                <a:ea typeface="ＭＳ Ｐゴシック"/>
                <a:cs typeface="+mn-cs"/>
              </a:rPr>
              <a:t> January 2016</a:t>
            </a:r>
            <a:endParaRPr lang="en-IE" dirty="0">
              <a:solidFill>
                <a:srgbClr val="000000"/>
              </a:solidFill>
              <a:ea typeface="ＭＳ Ｐゴシック"/>
              <a:cs typeface="+mn-cs"/>
            </a:endParaRPr>
          </a:p>
          <a:p>
            <a:pPr marL="487672" indent="-487672" eaLnBrk="1" hangingPunct="1">
              <a:buClr>
                <a:srgbClr val="336666"/>
              </a:buClr>
              <a:buFont typeface="Wingdings" charset="0"/>
              <a:buChar char="¢"/>
              <a:defRPr/>
            </a:pPr>
            <a:endParaRPr lang="en-IE" dirty="0">
              <a:solidFill>
                <a:srgbClr val="000000"/>
              </a:solidFill>
              <a:ea typeface="ＭＳ Ｐゴシック"/>
              <a:cs typeface="+mn-cs"/>
            </a:endParaRPr>
          </a:p>
          <a:p>
            <a:pPr marL="487672" indent="-487672" eaLnBrk="1" hangingPunct="1">
              <a:buFont typeface="Wingdings" charset="0"/>
              <a:buChar char="¢"/>
              <a:defRPr/>
            </a:pPr>
            <a:endParaRPr lang="en-US" dirty="0" smtClean="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4530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50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dirty="0" smtClean="0">
                <a:solidFill>
                  <a:srgbClr val="000000"/>
                </a:solidFill>
                <a:ea typeface="ＭＳ Ｐゴシック"/>
              </a:rPr>
              <a:t>Where lesson fits into the courses</a:t>
            </a:r>
            <a:endParaRPr lang="en-IE" sz="4000" dirty="0"/>
          </a:p>
        </p:txBody>
      </p:sp>
      <p:pic>
        <p:nvPicPr>
          <p:cNvPr id="55298" name="Picture 2"/>
          <p:cNvPicPr>
            <a:picLocks noChangeAspect="1" noChangeArrowheads="1"/>
          </p:cNvPicPr>
          <p:nvPr/>
        </p:nvPicPr>
        <p:blipFill>
          <a:blip r:embed="rId2" cstate="print"/>
          <a:srcRect/>
          <a:stretch>
            <a:fillRect/>
          </a:stretch>
        </p:blipFill>
        <p:spPr bwMode="auto">
          <a:xfrm>
            <a:off x="287366" y="3148608"/>
            <a:ext cx="12717434" cy="410445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smtClean="0">
                <a:ea typeface="+mj-ea"/>
                <a:cs typeface="+mj-cs"/>
              </a:rPr>
              <a:t>Student Learning Goals</a:t>
            </a:r>
          </a:p>
        </p:txBody>
      </p:sp>
      <p:sp>
        <p:nvSpPr>
          <p:cNvPr id="45066" name="Rectangle 10"/>
          <p:cNvSpPr>
            <a:spLocks noGrp="1" noChangeArrowheads="1"/>
          </p:cNvSpPr>
          <p:nvPr>
            <p:ph type="body" idx="1"/>
          </p:nvPr>
        </p:nvSpPr>
        <p:spPr>
          <a:xfrm>
            <a:off x="2166938" y="2140497"/>
            <a:ext cx="9971087" cy="6420892"/>
          </a:xfrm>
        </p:spPr>
        <p:txBody>
          <a:bodyPr/>
          <a:lstStyle/>
          <a:p>
            <a:pPr marL="487672" indent="-487672" eaLnBrk="1" hangingPunct="1">
              <a:defRPr/>
            </a:pPr>
            <a:r>
              <a:rPr lang="en-IE" sz="4400" dirty="0" smtClean="0"/>
              <a:t>I would like my students to become more creative when devising approaches and methods to solve problems</a:t>
            </a:r>
            <a:r>
              <a:rPr lang="en-IE" dirty="0" smtClean="0"/>
              <a:t>.</a:t>
            </a:r>
          </a:p>
          <a:p>
            <a:pPr marL="487672" indent="-487672" eaLnBrk="1" hangingPunct="1">
              <a:defRPr/>
            </a:pPr>
            <a:r>
              <a:rPr lang="en-IE" dirty="0" smtClean="0"/>
              <a:t>The students should be able to understand that the deviation of the formula for the equation of the circle is based on Pythagoras theorem</a:t>
            </a:r>
          </a:p>
          <a:p>
            <a:pPr marL="487672" indent="-487672" eaLnBrk="1" hangingPunct="1">
              <a:defRPr/>
            </a:pPr>
            <a:r>
              <a:rPr lang="en-IE" dirty="0" smtClean="0"/>
              <a:t>Develop communication and presentation skill</a:t>
            </a:r>
          </a:p>
          <a:p>
            <a:pPr marL="487672" indent="-487672" eaLnBrk="1" hangingPunct="1">
              <a:defRPr/>
            </a:pPr>
            <a:endParaRPr lang="en-US" dirty="0" smtClean="0">
              <a:ea typeface="+mn-ea"/>
              <a:cs typeface="+mn-cs"/>
            </a:endParaRPr>
          </a:p>
          <a:p>
            <a:pPr marL="487672" indent="-487672" eaLnBrk="1" hangingPunct="1">
              <a:buFont typeface="Wingdings" charset="0"/>
              <a:buChar char="¢"/>
              <a:defRPr/>
            </a:pPr>
            <a:endParaRPr lang="en-US" dirty="0" smtClean="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59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Student Learning Goals</a:t>
            </a:r>
            <a:endParaRPr lang="en-IE" dirty="0"/>
          </a:p>
        </p:txBody>
      </p:sp>
      <p:sp>
        <p:nvSpPr>
          <p:cNvPr id="3" name="Content Placeholder 2"/>
          <p:cNvSpPr>
            <a:spLocks noGrp="1"/>
          </p:cNvSpPr>
          <p:nvPr>
            <p:ph idx="1"/>
          </p:nvPr>
        </p:nvSpPr>
        <p:spPr/>
        <p:txBody>
          <a:bodyPr/>
          <a:lstStyle/>
          <a:p>
            <a:r>
              <a:rPr lang="en-IE" dirty="0" smtClean="0"/>
              <a:t>For students to connect synthetic geometry and algebra</a:t>
            </a:r>
          </a:p>
          <a:p>
            <a:r>
              <a:rPr lang="en-IE" dirty="0" smtClean="0"/>
              <a:t>To improve students psychomotor skills</a:t>
            </a:r>
          </a:p>
          <a:p>
            <a:pPr lvl="0"/>
            <a:r>
              <a:rPr lang="en-IE" dirty="0" smtClean="0"/>
              <a:t>To apply their previous knowledge and skills to solve problems in familiar and unfamiliar contexts</a:t>
            </a:r>
          </a:p>
          <a:p>
            <a:pPr lvl="0"/>
            <a:r>
              <a:rPr lang="en-IE" dirty="0" smtClean="0"/>
              <a:t>To represent information graphically</a:t>
            </a:r>
          </a:p>
          <a:p>
            <a:endParaRPr lang="en-IE" dirty="0" smtClean="0"/>
          </a:p>
          <a:p>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 of Lesson</a:t>
            </a:r>
            <a:endParaRPr lang="en-IE" dirty="0"/>
          </a:p>
        </p:txBody>
      </p:sp>
      <p:sp>
        <p:nvSpPr>
          <p:cNvPr id="3" name="Content Placeholder 2"/>
          <p:cNvSpPr>
            <a:spLocks noGrp="1"/>
          </p:cNvSpPr>
          <p:nvPr>
            <p:ph idx="1"/>
          </p:nvPr>
        </p:nvSpPr>
        <p:spPr/>
        <p:txBody>
          <a:bodyPr/>
          <a:lstStyle/>
          <a:p>
            <a:pPr lvl="0"/>
            <a:r>
              <a:rPr lang="en-IE" dirty="0" smtClean="0"/>
              <a:t>Introduction</a:t>
            </a:r>
          </a:p>
          <a:p>
            <a:r>
              <a:rPr lang="en-IE" dirty="0" smtClean="0"/>
              <a:t>Check students previous knowledge. Ask them what a radius is. How to find the length of a line (distance formula) and what information they know about different shapes.</a:t>
            </a:r>
            <a:endParaRPr lang="en-IE"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 of Lesson</a:t>
            </a:r>
            <a:endParaRPr lang="en-IE" dirty="0"/>
          </a:p>
        </p:txBody>
      </p:sp>
      <p:sp>
        <p:nvSpPr>
          <p:cNvPr id="3" name="Content Placeholder 2"/>
          <p:cNvSpPr>
            <a:spLocks noGrp="1"/>
          </p:cNvSpPr>
          <p:nvPr>
            <p:ph idx="1"/>
          </p:nvPr>
        </p:nvSpPr>
        <p:spPr/>
        <p:txBody>
          <a:bodyPr/>
          <a:lstStyle/>
          <a:p>
            <a:r>
              <a:rPr lang="en-IE" dirty="0" smtClean="0"/>
              <a:t>We are looking for the formulas from the students such as the distance formula and Pythagoras theorem. We will have to go through other formulas in order to get the ones that are required for this lesson.</a:t>
            </a:r>
            <a:endParaRPr lang="en-IE" dirty="0"/>
          </a:p>
        </p:txBody>
      </p:sp>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7402e58fc4d9e1b8256060dab3649d14b7c5b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1504D"/>
      </a:dk2>
      <a:lt2>
        <a:srgbClr val="CBC8C2"/>
      </a:lt2>
      <a:accent1>
        <a:srgbClr val="71B0E2"/>
      </a:accent1>
      <a:accent2>
        <a:srgbClr val="A8E685"/>
      </a:accent2>
      <a:accent3>
        <a:srgbClr val="FFFFFF"/>
      </a:accent3>
      <a:accent4>
        <a:srgbClr val="000000"/>
      </a:accent4>
      <a:accent5>
        <a:srgbClr val="BBD4EE"/>
      </a:accent5>
      <a:accent6>
        <a:srgbClr val="98D07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656</Words>
  <Application>Microsoft Macintosh PowerPoint</Application>
  <PresentationFormat>Custom</PresentationFormat>
  <Paragraphs>70</Paragraphs>
  <Slides>30</Slides>
  <Notes>1</Notes>
  <HiddenSlides>0</HiddenSlides>
  <MMClips>0</MMClips>
  <ScaleCrop>false</ScaleCrop>
  <HeadingPairs>
    <vt:vector size="4" baseType="variant">
      <vt:variant>
        <vt:lpstr>Design Template</vt:lpstr>
      </vt:variant>
      <vt:variant>
        <vt:i4>3</vt:i4>
      </vt:variant>
      <vt:variant>
        <vt:lpstr>Slide Titles</vt:lpstr>
      </vt:variant>
      <vt:variant>
        <vt:i4>30</vt:i4>
      </vt:variant>
    </vt:vector>
  </HeadingPairs>
  <TitlesOfParts>
    <vt:vector size="33" baseType="lpstr">
      <vt:lpstr>Office Theme</vt:lpstr>
      <vt:lpstr>Echo</vt:lpstr>
      <vt:lpstr>1_Office Theme</vt:lpstr>
      <vt:lpstr>Reflections on Practice</vt:lpstr>
      <vt:lpstr>Equacirc: The Equation of Circle with centre (0,0)</vt:lpstr>
      <vt:lpstr>Danielle McGuire – Our Lady’s Secondary School, Castleblaney, Co. Monaghan  Mary Jordan – Largy College, Clones, Co. Monaghan</vt:lpstr>
      <vt:lpstr>Details</vt:lpstr>
      <vt:lpstr>Where lesson fits into the courses</vt:lpstr>
      <vt:lpstr>Student Learning Goals</vt:lpstr>
      <vt:lpstr>Student Learning Goals</vt:lpstr>
      <vt:lpstr>Design of Lesson</vt:lpstr>
      <vt:lpstr>Design of Lesson</vt:lpstr>
      <vt:lpstr>Previous Knowledge</vt:lpstr>
      <vt:lpstr>Design of Lesson</vt:lpstr>
      <vt:lpstr>Slide 12</vt:lpstr>
      <vt:lpstr>Design of Lesson</vt:lpstr>
      <vt:lpstr>Design of Lesson</vt:lpstr>
      <vt:lpstr>Slide 15</vt:lpstr>
      <vt:lpstr>Slide 16</vt:lpstr>
      <vt:lpstr>Slide 17</vt:lpstr>
      <vt:lpstr>Design of Lesson</vt:lpstr>
      <vt:lpstr>Design of Lesson</vt:lpstr>
      <vt:lpstr>Materials</vt:lpstr>
      <vt:lpstr>Materials</vt:lpstr>
      <vt:lpstr>Plan for Peer Observation</vt:lpstr>
      <vt:lpstr>Slide 23</vt:lpstr>
      <vt:lpstr>Findings</vt:lpstr>
      <vt:lpstr>Findings/Student Learning</vt:lpstr>
      <vt:lpstr>Board Plan</vt:lpstr>
      <vt:lpstr>Recommendations</vt:lpstr>
      <vt:lpstr>Sources Used</vt:lpstr>
      <vt:lpstr>Any 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Practice</dc:title>
  <dc:creator>Kieran Sweeney</dc:creator>
  <cp:lastModifiedBy>Anne Brosnan</cp:lastModifiedBy>
  <cp:revision>20</cp:revision>
  <dcterms:created xsi:type="dcterms:W3CDTF">2016-03-31T08:09:15Z</dcterms:created>
  <dcterms:modified xsi:type="dcterms:W3CDTF">2016-03-31T08:10:26Z</dcterms:modified>
</cp:coreProperties>
</file>