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6" r:id="rId3"/>
  </p:sldMasterIdLst>
  <p:notesMasterIdLst>
    <p:notesMasterId r:id="rId32"/>
  </p:notesMasterIdLst>
  <p:handoutMasterIdLst>
    <p:handoutMasterId r:id="rId33"/>
  </p:handoutMasterIdLst>
  <p:sldIdLst>
    <p:sldId id="286" r:id="rId4"/>
    <p:sldId id="257" r:id="rId5"/>
    <p:sldId id="258" r:id="rId6"/>
    <p:sldId id="259" r:id="rId7"/>
    <p:sldId id="260" r:id="rId8"/>
    <p:sldId id="271" r:id="rId9"/>
    <p:sldId id="261" r:id="rId10"/>
    <p:sldId id="272" r:id="rId11"/>
    <p:sldId id="262" r:id="rId12"/>
    <p:sldId id="263" r:id="rId13"/>
    <p:sldId id="264" r:id="rId14"/>
    <p:sldId id="265" r:id="rId15"/>
    <p:sldId id="285" r:id="rId16"/>
    <p:sldId id="284" r:id="rId17"/>
    <p:sldId id="273" r:id="rId18"/>
    <p:sldId id="275" r:id="rId19"/>
    <p:sldId id="282" r:id="rId20"/>
    <p:sldId id="276" r:id="rId21"/>
    <p:sldId id="278" r:id="rId22"/>
    <p:sldId id="283" r:id="rId23"/>
    <p:sldId id="279" r:id="rId24"/>
    <p:sldId id="266" r:id="rId25"/>
    <p:sldId id="280" r:id="rId26"/>
    <p:sldId id="281" r:id="rId27"/>
    <p:sldId id="267" r:id="rId28"/>
    <p:sldId id="268" r:id="rId29"/>
    <p:sldId id="269" r:id="rId30"/>
    <p:sldId id="287" r:id="rId31"/>
  </p:sldIdLst>
  <p:sldSz cx="13004800" cy="9753600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10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52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numCol="1" anchor="b" anchorCtr="0" compatLnSpc="1">
            <a:prstTxWarp prst="textNoShape">
              <a:avLst/>
            </a:prstTxWarp>
            <a:noAutofit/>
          </a:bodyPr>
          <a:lstStyle>
            <a:lvl1pPr algn="r" eaLnBrk="1"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5FCBFA89-83C2-4C06-8C64-79A19337952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67997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IE" noProof="0" smtClean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eaLnBrk="1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1pPr>
          </a:lstStyle>
          <a:p>
            <a:fld id="{1C6118F8-743F-4565-9D32-E68D2960AE1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88027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en-IE" sz="2000" kern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2DD15621-DBEC-407D-A672-9CC845C0224C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2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198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23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3B8BF1B0-D3BD-44FB-8250-D2ED6DC63F40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22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7168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7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F8E9A8D5-4988-463A-9FC4-7A1F44FE05C2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25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7578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09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2D65A687-7195-49A0-8813-D00D4EF9A5C5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26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7782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515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A52B0B2B-C1A8-4683-81CA-ABCA90AF5094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27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7987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809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6CF4AADF-855A-46C0-8E30-116FAC502FA4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3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403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79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DE7C8FA0-EC38-433E-9D38-0C6AD763C999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4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6084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719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F3AB1DD6-857A-4F03-856F-56E58DBBC87B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5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813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894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07C64B95-384E-4BAE-BB52-CF796615E218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7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120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547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D2A848B7-FB8A-4F29-9D0B-84CE9E85C209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9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427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04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B39C0BAF-BDA9-4F79-9286-2AE11026F9AF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10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632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53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DF7AEC3D-0A00-4B3A-9C83-29310BAAFEA1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11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837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666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r" eaLnBrk="1"/>
            <a:fld id="{785AC405-78B7-4225-A44D-89316F599175}" type="slidenum">
              <a:rPr lang="en-IE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algn="r" eaLnBrk="1"/>
              <a:t>12</a:t>
            </a:fld>
            <a:endParaRPr lang="en-IE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6042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2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625602" y="1597027"/>
            <a:ext cx="9753603" cy="3395660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625602" y="5122861"/>
            <a:ext cx="9753603" cy="2354259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95D49-BE2E-49AA-9D14-463854B589B7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6F10E-6AC6-46AE-BB8D-D0AD2BE9CAC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58505314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2C1C1-C62D-4303-AFBA-2927F93B1FC7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2CBEC-1E3B-4667-A197-1BA9A2233F8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60322976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428158" y="390521"/>
            <a:ext cx="2925759" cy="832167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50879" y="390521"/>
            <a:ext cx="8624885" cy="832167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EC51-5D14-4253-8FB7-CC76A1017C1E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628C8-3164-4721-8393-27F94E846276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67288115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625602" y="1597027"/>
            <a:ext cx="9753603" cy="3395660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625602" y="5122861"/>
            <a:ext cx="9753603" cy="2354259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014C8-CB41-418F-9035-BCEB4517975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81644722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69700-CEBF-4CE0-82CA-9460B31435B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71473776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87416" y="2432047"/>
            <a:ext cx="11217273" cy="405605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87416" y="6527801"/>
            <a:ext cx="11217273" cy="2133596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D7CE0-3D45-41CA-B122-A6755711822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8930617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166935" y="2709860"/>
            <a:ext cx="4908554" cy="58515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227883" y="2709860"/>
            <a:ext cx="4910135" cy="58515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16ED0-0DF8-4AE8-8036-54BEFC29E95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46146943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519114"/>
            <a:ext cx="11217273" cy="1885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5353" y="2390771"/>
            <a:ext cx="5502273" cy="1171575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95353" y="3562346"/>
            <a:ext cx="5502273" cy="52403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583359" y="2390771"/>
            <a:ext cx="5529257" cy="1171575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583359" y="3562346"/>
            <a:ext cx="5529257" cy="52403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9EF5D-03E0-4A16-A6C5-D32A563536E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53308667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C4A5D-8DDD-417A-947A-4B7B400F15B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0723622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BE8E7-9AEC-4EAC-94CA-73B9035CC10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611069373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650879"/>
            <a:ext cx="4194179" cy="227489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529267" y="1404939"/>
            <a:ext cx="6583359" cy="69310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95353" y="2925759"/>
            <a:ext cx="4194179" cy="5421313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8A531-436D-455D-AA8C-60D004B70BF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463126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BACE6-9CFA-4444-94A8-352079F72C31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17B53-A7A5-47EF-BF8F-86CE2ED67312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7453625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650879"/>
            <a:ext cx="4194179" cy="227489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529267" y="1404939"/>
            <a:ext cx="6583359" cy="6931023"/>
          </a:xfrm>
        </p:spPr>
        <p:txBody>
          <a:bodyPr>
            <a:noAutofit/>
          </a:bodyPr>
          <a:lstStyle>
            <a:lvl1pPr>
              <a:buNone/>
              <a:defRPr lang="en-IE" sz="3200"/>
            </a:lvl1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95353" y="2925759"/>
            <a:ext cx="4194179" cy="5421313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59BA0-67A8-43C1-9F7B-BA4F4D9FFF8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1958595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030EF-39C0-47DF-B603-A0E8CF66682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78581489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645648" y="271467"/>
            <a:ext cx="2492370" cy="828992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166935" y="271467"/>
            <a:ext cx="7326309" cy="828992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0A115-6851-444D-A794-4B39772F7BC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89214454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E7BB1053-AEBB-4BA6-9A63-503A5B029048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07E01EC0-0C05-4290-B0F8-094120749E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1132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2B6DD73B-8AE9-42EA-83DC-B3742528642C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3E75C94F-82E3-4889-91D5-D75C935A99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5321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6D2B7EA1-812B-46CF-A421-4475BAE6874D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B8C667F1-152F-4F49-913C-6388A9648B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4904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298A857D-5467-46EC-AFC3-CB2C7869D4B3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DA072315-D11F-4CDC-BFEE-00D4352246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1993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227F77DB-B10E-49EE-BF5A-F3970425D3DA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2B9BFD7C-29B9-4E96-BCC8-5521978480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9811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53C1A87A-2660-4394-B8BC-C8B867FFACAC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7DB5471C-0937-4909-90B3-89F73A0042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486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E0F5651B-A18A-495C-BAAE-857C47A29DA6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87AF13F5-44B9-402E-9027-5A63E402C1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70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87416" y="2432047"/>
            <a:ext cx="11217273" cy="405605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87416" y="6527801"/>
            <a:ext cx="11217273" cy="2133596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CF5C-1DAB-4ABB-A6E3-58E298188799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A8AF8-F55A-4F79-B835-FFC5F187AC3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28632193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31FC2557-0B21-4C1A-ACBC-C32AF0EA9963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808D14FD-290F-42AC-B7B4-2511E16FEC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779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9515554C-0361-4BF8-A0FA-B649B6240D57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2EF9110E-1712-400F-A81D-F8C4AE0747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537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7635589E-8749-4A87-8BA0-370EABBFDB61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193BC486-8632-4466-BFBC-A2070C7E3C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4831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6B5993F7-8967-4480-95CA-17C5CA940F5F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+mn-ea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>
                <a:latin typeface="Calibri" panose="020F0502020204030204" pitchFamily="34" charset="0"/>
              </a:defRPr>
            </a:lvl1pPr>
          </a:lstStyle>
          <a:p>
            <a:fld id="{25B5B51F-0BED-4983-BF0B-889A866B14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20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50879" y="2276471"/>
            <a:ext cx="5775322" cy="6435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578595" y="2276471"/>
            <a:ext cx="5775322" cy="6435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68FB4-BF0F-44DE-AC24-2530AF039952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345AF-379D-43C2-93E2-00BB6C0D334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8812775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519114"/>
            <a:ext cx="11217273" cy="1885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5353" y="2390771"/>
            <a:ext cx="5502273" cy="1171575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95353" y="3562346"/>
            <a:ext cx="5502273" cy="52403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583359" y="2390771"/>
            <a:ext cx="5529257" cy="1171575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583359" y="3562346"/>
            <a:ext cx="5529257" cy="52403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8CEE0-6B30-4132-8B8F-AC7BB17E01D1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599F8-38EC-40DE-A650-B9C1CD74E662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4684481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67BF-5B5D-4ADA-AB5F-204ECCFB484E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E5E8D-24D0-4BE4-8928-7DF2C13A521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906835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628A7-EA65-4C65-96E2-CBCD376229B3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E779-BE55-46EE-B2A0-4B80F278AF8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964140736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650879"/>
            <a:ext cx="4194179" cy="227489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529267" y="1404939"/>
            <a:ext cx="6583359" cy="69310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95353" y="2925759"/>
            <a:ext cx="4194179" cy="5421313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4F210-D510-41A7-8176-5EE5EF14E56C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32369-B119-45C6-85D2-3ACBFE2B3E5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4030821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650879"/>
            <a:ext cx="4194179" cy="227489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529267" y="1404939"/>
            <a:ext cx="6583359" cy="6931023"/>
          </a:xfrm>
        </p:spPr>
        <p:txBody>
          <a:bodyPr>
            <a:noAutofit/>
          </a:bodyPr>
          <a:lstStyle>
            <a:lvl1pPr>
              <a:buNone/>
              <a:defRPr lang="en-IE" sz="3200"/>
            </a:lvl1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95353" y="2925759"/>
            <a:ext cx="4194179" cy="5421313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9C1AF-AFE4-4EBF-B604-24BC40B28767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CF81E-8756-4E25-8A1A-73BDE8136C5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815134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 txBox="1"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formatClick to edit Master title style</a:t>
            </a:r>
          </a:p>
        </p:txBody>
      </p:sp>
      <p:sp>
        <p:nvSpPr>
          <p:cNvPr id="1027" name="Conten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0"/>
            <a:r>
              <a:rPr lang="en-US" altLang="en-US" smtClean="0"/>
              <a:t>Ninth Outline LevelClick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600">
                <a:solidFill>
                  <a:srgbClr val="000000"/>
                </a:solidFill>
                <a:ea typeface="Arial Unicode MS" panose="020B0604020202020204" pitchFamily="34" charset="-128"/>
              </a:defRPr>
            </a:lvl1pPr>
          </a:lstStyle>
          <a:p>
            <a:fld id="{CE3D1B72-5FD9-4FB8-93AA-121F2CF75D3C}" type="datetime1">
              <a:rPr lang="en-US" altLang="en-US"/>
              <a:pPr/>
              <a:t>4/12/2016</a:t>
            </a:fld>
            <a:endParaRPr lang="en-IE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600">
                <a:solidFill>
                  <a:srgbClr val="000000"/>
                </a:solidFill>
                <a:ea typeface="Arial Unicode MS" panose="020B0604020202020204" pitchFamily="34" charset="-128"/>
              </a:defRPr>
            </a:lvl1pPr>
          </a:lstStyle>
          <a:p>
            <a:fld id="{803D9069-D163-47CE-9063-FAAB1E61F24C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63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 charset="0"/>
        <a:buChar char="●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1pPr>
      <a:lvl2pPr marL="742950" lvl="1" indent="-285750" algn="l" rtl="0" eaLnBrk="0" fontAlgn="base" hangingPunct="0">
        <a:spcBef>
          <a:spcPct val="0"/>
        </a:spcBef>
        <a:spcAft>
          <a:spcPts val="1413"/>
        </a:spcAft>
        <a:buSzPct val="75000"/>
        <a:buFont typeface="StarSymbol" charset="0"/>
        <a:buChar char="–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2pPr>
      <a:lvl3pPr marL="1143000" lvl="2" indent="-2286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 charset="0"/>
        <a:buChar char="●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3pPr>
      <a:lvl4pPr marL="1600200" lvl="3" indent="-228600" algn="l" rtl="0" eaLnBrk="0" fontAlgn="base" hangingPunct="0">
        <a:spcBef>
          <a:spcPct val="0"/>
        </a:spcBef>
        <a:spcAft>
          <a:spcPts val="1413"/>
        </a:spcAft>
        <a:buSzPct val="75000"/>
        <a:buFont typeface="StarSymbol" charset="0"/>
        <a:buChar char="–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4pPr>
      <a:lvl5pPr marL="2057400" lvl="4" indent="-2286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 charset="0"/>
        <a:buChar char="●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6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Chalkduster" pitchFamily="2"/>
          <a:cs typeface="Chalkduster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6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Chalkduster" pitchFamily="2"/>
          <a:cs typeface="Chalkduster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6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Chalkduster" pitchFamily="2"/>
          <a:cs typeface="Chalkduster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6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Chalkduster" pitchFamily="2"/>
          <a:cs typeface="Chalkduster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/>
          <p:nvPr/>
        </p:nvSpPr>
        <p:spPr>
          <a:xfrm flipV="1">
            <a:off x="1951038" y="433388"/>
            <a:ext cx="0" cy="1843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00000"/>
            </a:solidFill>
            <a:prstDash val="solid"/>
            <a:round/>
          </a:ln>
        </p:spPr>
        <p:txBody>
          <a:bodyPr lIns="129963" tIns="65160" rIns="129963" bIns="65160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Oval 8"/>
          <p:cNvSpPr/>
          <p:nvPr/>
        </p:nvSpPr>
        <p:spPr>
          <a:xfrm>
            <a:off x="217488" y="1192213"/>
            <a:ext cx="323850" cy="3254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336666"/>
          </a:solidFill>
          <a:ln cap="flat">
            <a:noFill/>
            <a:prstDash val="solid"/>
          </a:ln>
        </p:spPr>
        <p:txBody>
          <a:bodyPr wrap="none" lIns="129963" tIns="65160" rIns="129963" bIns="6516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Oval 9"/>
          <p:cNvSpPr/>
          <p:nvPr/>
        </p:nvSpPr>
        <p:spPr>
          <a:xfrm>
            <a:off x="768350" y="1192213"/>
            <a:ext cx="323850" cy="3254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99CCCC"/>
          </a:solidFill>
          <a:ln cap="flat">
            <a:noFill/>
            <a:prstDash val="solid"/>
          </a:ln>
        </p:spPr>
        <p:txBody>
          <a:bodyPr wrap="none" lIns="129963" tIns="65160" rIns="129963" bIns="6516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10"/>
          <p:cNvSpPr/>
          <p:nvPr/>
        </p:nvSpPr>
        <p:spPr>
          <a:xfrm>
            <a:off x="1319213" y="1192213"/>
            <a:ext cx="323850" cy="3254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CCCCCC"/>
          </a:solidFill>
          <a:ln cap="flat">
            <a:noFill/>
            <a:prstDash val="solid"/>
          </a:ln>
        </p:spPr>
        <p:txBody>
          <a:bodyPr wrap="none" lIns="129963" tIns="65160" rIns="129963" bIns="6516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318" name="Title 1"/>
          <p:cNvSpPr txBox="1">
            <a:spLocks noGrp="1"/>
          </p:cNvSpPr>
          <p:nvPr>
            <p:ph type="title"/>
          </p:nvPr>
        </p:nvSpPr>
        <p:spPr bwMode="auto">
          <a:xfrm>
            <a:off x="2166938" y="271463"/>
            <a:ext cx="99710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formatClick to edit Master title style</a:t>
            </a:r>
          </a:p>
        </p:txBody>
      </p:sp>
      <p:sp>
        <p:nvSpPr>
          <p:cNvPr id="13319" name="Conten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2166938" y="2709863"/>
            <a:ext cx="99710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0"/>
            <a:r>
              <a:rPr lang="en-US" altLang="en-US" smtClean="0"/>
              <a:t>Ninth Outline LevelClick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4"/>
          <p:cNvSpPr txBox="1">
            <a:spLocks noGrp="1"/>
          </p:cNvSpPr>
          <p:nvPr>
            <p:ph type="dt" sz="half" idx="2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4659313" y="8886825"/>
            <a:ext cx="4119562" cy="649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600">
                <a:solidFill>
                  <a:srgbClr val="336666"/>
                </a:solidFill>
                <a:latin typeface="Chalkduster" pitchFamily="-102" charset="0"/>
              </a:defRPr>
            </a:lvl1pPr>
          </a:lstStyle>
          <a:p>
            <a:fld id="{520A7140-F17C-42B1-B5BC-44553C2B2481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6000" kern="1200">
          <a:solidFill>
            <a:srgbClr val="000000"/>
          </a:solidFill>
          <a:latin typeface="Arial" pitchFamily="18"/>
          <a:ea typeface="MS PGothic" pitchFamily="1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Arial" pitchFamily="34" charset="0"/>
          <a:ea typeface="MS PGothic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Arial" pitchFamily="34" charset="0"/>
          <a:ea typeface="MS PGothic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Arial" pitchFamily="34" charset="0"/>
          <a:ea typeface="MS PGothic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 charset="0"/>
        <a:buChar char="●"/>
        <a:defRPr lang="en-US" sz="4300" kern="1200">
          <a:solidFill>
            <a:srgbClr val="000000"/>
          </a:solidFill>
          <a:latin typeface="Arial" pitchFamily="18"/>
          <a:ea typeface="MS PGothic" pitchFamily="1"/>
          <a:cs typeface="MS PGothic" pitchFamily="34" charset="-128"/>
        </a:defRPr>
      </a:lvl1pPr>
      <a:lvl2pPr marL="742950" lvl="1" indent="-285750" algn="l" rtl="0" eaLnBrk="0" fontAlgn="base" hangingPunct="0">
        <a:spcBef>
          <a:spcPct val="0"/>
        </a:spcBef>
        <a:spcAft>
          <a:spcPts val="1413"/>
        </a:spcAft>
        <a:buSzPct val="75000"/>
        <a:buFont typeface="StarSymbol" charset="0"/>
        <a:buChar char="–"/>
        <a:defRPr lang="en-US" sz="4300" kern="1200">
          <a:solidFill>
            <a:srgbClr val="000000"/>
          </a:solidFill>
          <a:latin typeface="Arial" pitchFamily="18"/>
          <a:ea typeface="MS PGothic" pitchFamily="1"/>
          <a:cs typeface="MS PGothic" pitchFamily="34" charset="-128"/>
        </a:defRPr>
      </a:lvl2pPr>
      <a:lvl3pPr marL="1143000" lvl="2" indent="-2286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 charset="0"/>
        <a:buChar char="●"/>
        <a:defRPr lang="en-US" sz="4300" kern="1200">
          <a:solidFill>
            <a:srgbClr val="000000"/>
          </a:solidFill>
          <a:latin typeface="Arial" pitchFamily="18"/>
          <a:ea typeface="MS PGothic" pitchFamily="1"/>
          <a:cs typeface="MS PGothic" pitchFamily="34" charset="-128"/>
        </a:defRPr>
      </a:lvl3pPr>
      <a:lvl4pPr marL="1600200" lvl="3" indent="-228600" algn="l" rtl="0" eaLnBrk="0" fontAlgn="base" hangingPunct="0">
        <a:spcBef>
          <a:spcPct val="0"/>
        </a:spcBef>
        <a:spcAft>
          <a:spcPts val="1413"/>
        </a:spcAft>
        <a:buSzPct val="75000"/>
        <a:buFont typeface="StarSymbol" charset="0"/>
        <a:buChar char="–"/>
        <a:defRPr lang="en-US" sz="4300" kern="1200">
          <a:solidFill>
            <a:srgbClr val="000000"/>
          </a:solidFill>
          <a:latin typeface="Arial" pitchFamily="18"/>
          <a:ea typeface="MS PGothic" pitchFamily="1"/>
          <a:cs typeface="MS PGothic" pitchFamily="34" charset="-128"/>
        </a:defRPr>
      </a:lvl4pPr>
      <a:lvl5pPr marL="2057400" lvl="4" indent="-2286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 charset="0"/>
        <a:buChar char="●"/>
        <a:defRPr lang="en-US" sz="4300" kern="1200">
          <a:solidFill>
            <a:srgbClr val="000000"/>
          </a:solidFill>
          <a:latin typeface="Arial" pitchFamily="18"/>
          <a:ea typeface="MS PGothic" pitchFamily="1"/>
          <a:cs typeface="MS PGothic" pitchFamily="34" charset="-128"/>
        </a:defRPr>
      </a:lvl5pPr>
      <a:lvl6pPr marL="0" marR="0" lvl="5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3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PGothic" pitchFamily="1"/>
          <a:cs typeface="ＭＳ Ｐゴシック" pitchFamily="2"/>
        </a:defRPr>
      </a:lvl6pPr>
      <a:lvl7pPr marL="0" marR="0" lvl="6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3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PGothic" pitchFamily="1"/>
          <a:cs typeface="ＭＳ Ｐゴシック" pitchFamily="2"/>
        </a:defRPr>
      </a:lvl7pPr>
      <a:lvl8pPr marL="0" marR="0" lvl="7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3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PGothic" pitchFamily="1"/>
          <a:cs typeface="ＭＳ Ｐゴシック" pitchFamily="2"/>
        </a:defRPr>
      </a:lvl8pPr>
      <a:lvl9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3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PGothic" pitchFamily="1"/>
          <a:cs typeface="ＭＳ Ｐゴシック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>
            <a:lvl1pPr eaLnBrk="1">
              <a:defRPr sz="1700">
                <a:solidFill>
                  <a:srgbClr val="898989"/>
                </a:solidFill>
                <a:latin typeface="Chalkduster" pitchFamily="-102" charset="0"/>
                <a:sym typeface="Chalkduster" pitchFamily="-102" charset="0"/>
              </a:defRPr>
            </a:lvl1pPr>
          </a:lstStyle>
          <a:p>
            <a:fld id="{FDCCE540-29DA-4E33-88C5-5893C525C79B}" type="datetime1">
              <a:rPr lang="en-GB" altLang="en-US"/>
              <a:pPr/>
              <a:t>12/04/2016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>
            <a:lvl1pPr algn="ctr" eaLnBrk="1">
              <a:defRPr sz="1700">
                <a:solidFill>
                  <a:srgbClr val="898989"/>
                </a:solidFill>
                <a:latin typeface="Chalkduster" pitchFamily="-102" charset="0"/>
                <a:sym typeface="Chalkduster" pitchFamily="-102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>
            <a:lvl1pPr algn="r" eaLnBrk="1">
              <a:defRPr sz="1700">
                <a:solidFill>
                  <a:srgbClr val="898989"/>
                </a:solidFill>
                <a:latin typeface="Chalkduster" pitchFamily="-102" charset="0"/>
                <a:sym typeface="Chalkduster" pitchFamily="-102" charset="0"/>
              </a:defRPr>
            </a:lvl1pPr>
          </a:lstStyle>
          <a:p>
            <a:fld id="{0AE06500-FBC7-48B7-970C-6AC64F0186D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ヒラギノ角ゴ Pro W3" pitchFamily="-102" charset="-128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 W3" pitchFamily="-102" charset="-128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 W3" pitchFamily="-102" charset="-128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 W3" pitchFamily="-102" charset="-128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ヒラギノ角ゴ Pro W3" pitchFamily="-102" charset="-128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ヒラギノ角ゴ Pro W3" pitchFamily="-102" charset="-128"/>
          <a:cs typeface="+mn-cs"/>
        </a:defRPr>
      </a:lvl1pPr>
      <a:lvl2pPr marL="1055688" indent="-404813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ヒラギノ角ゴ Pro W3" pitchFamily="-102" charset="-128"/>
          <a:cs typeface="+mn-cs"/>
        </a:defRPr>
      </a:lvl2pPr>
      <a:lvl3pPr marL="1624013" indent="-323850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ヒラギノ角ゴ Pro W3" pitchFamily="-102" charset="-128"/>
          <a:cs typeface="+mn-cs"/>
        </a:defRPr>
      </a:lvl3pPr>
      <a:lvl4pPr marL="2274888" indent="-323850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2" charset="-128"/>
          <a:cs typeface="+mn-cs"/>
        </a:defRPr>
      </a:lvl4pPr>
      <a:lvl5pPr marL="2925763" indent="-323850" algn="l" defTabSz="1300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ヒラギノ角ゴ Pro W3" pitchFamily="-102" charset="-128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maths.i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ncca.ie/en/Curriculum_and_Assessment/Post-Primary_Education/Project_Maths/Syllabuses_and_Assessment/JC_Maths_English_2013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ChangeArrowheads="1"/>
          </p:cNvSpPr>
          <p:nvPr>
            <p:ph type="title"/>
          </p:nvPr>
        </p:nvSpPr>
        <p:spPr>
          <a:xfrm>
            <a:off x="531813" y="3508375"/>
            <a:ext cx="12091987" cy="2736850"/>
          </a:xfrm>
        </p:spPr>
        <p:txBody>
          <a:bodyPr/>
          <a:lstStyle/>
          <a:p>
            <a:pPr eaLnBrk="1"/>
            <a:r>
              <a:rPr altLang="en-US" sz="8000" i="1" smtClean="0">
                <a:latin typeface="Calibri" panose="020F0502020204030204" pitchFamily="34" charset="0"/>
                <a:cs typeface="Arial" panose="020B0604020202020204" pitchFamily="34" charset="0"/>
              </a:rPr>
              <a:t>Reflections on Practice</a:t>
            </a:r>
          </a:p>
        </p:txBody>
      </p:sp>
      <p:pic>
        <p:nvPicPr>
          <p:cNvPr id="39939" name="Picture 4" descr="tile_blackboard_gre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305050"/>
            <a:ext cx="2555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0" name="Picture 6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3755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762000" y="196850"/>
            <a:ext cx="115347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r>
              <a:rPr lang="en-IE" altLang="en-US" sz="10600" b="1" i="1">
                <a:solidFill>
                  <a:schemeClr val="tx2"/>
                </a:solidFill>
                <a:latin typeface="Bradley Hand ITC" panose="03070402050302030203" pitchFamily="66" charset="0"/>
              </a:rPr>
              <a:t>Maths Counts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Plan for Peer Observation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7063" y="2974975"/>
            <a:ext cx="11218862" cy="5632450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kern="0" dirty="0">
                <a:solidFill>
                  <a:srgbClr val="000000"/>
                </a:solidFill>
                <a:latin typeface="Calibri"/>
                <a:ea typeface="+mn-ea"/>
              </a:rPr>
              <a:t>Each of the 5 observers were designated 6 pupils each to concentrate 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3600" kern="0" dirty="0">
              <a:solidFill>
                <a:srgbClr val="000000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kern="0" dirty="0">
                <a:solidFill>
                  <a:srgbClr val="000000"/>
                </a:solidFill>
                <a:latin typeface="Calibri"/>
                <a:ea typeface="+mn-ea"/>
              </a:rPr>
              <a:t>The evaluation sheets included information 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3600" kern="0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kern="0" dirty="0">
                <a:solidFill>
                  <a:srgbClr val="000000"/>
                </a:solidFill>
                <a:latin typeface="Calibri"/>
                <a:ea typeface="+mn-ea"/>
              </a:rPr>
              <a:t>Pupil reactions to the problem 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kern="0" dirty="0">
                <a:solidFill>
                  <a:srgbClr val="000000"/>
                </a:solidFill>
                <a:latin typeface="Calibri"/>
                <a:ea typeface="+mn-ea"/>
              </a:rPr>
              <a:t>Approaches to the problem 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kern="0" dirty="0">
                <a:solidFill>
                  <a:srgbClr val="000000"/>
                </a:solidFill>
                <a:latin typeface="Calibri"/>
                <a:ea typeface="+mn-ea"/>
              </a:rPr>
              <a:t>Misconceptions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kern="0" dirty="0">
                <a:solidFill>
                  <a:srgbClr val="000000"/>
                </a:solidFill>
                <a:latin typeface="Calibri"/>
                <a:ea typeface="+mn-ea"/>
              </a:rPr>
              <a:t>Student use of the materials provided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kern="0" dirty="0">
                <a:solidFill>
                  <a:srgbClr val="000000"/>
                </a:solidFill>
                <a:latin typeface="Calibri"/>
                <a:ea typeface="+mn-ea"/>
              </a:rPr>
              <a:t>Approaches to the solution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 txBox="1">
            <a:spLocks noGrp="1"/>
          </p:cNvSpPr>
          <p:nvPr>
            <p:ph type="title" idx="4294967295"/>
          </p:nvPr>
        </p:nvSpPr>
        <p:spPr>
          <a:xfrm>
            <a:off x="2071688" y="735013"/>
            <a:ext cx="9969500" cy="2171700"/>
          </a:xfrm>
        </p:spPr>
        <p:txBody>
          <a:bodyPr/>
          <a:lstStyle/>
          <a:p>
            <a:pPr eaLnBrk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Findings</a:t>
            </a:r>
          </a:p>
        </p:txBody>
      </p:sp>
      <p:sp>
        <p:nvSpPr>
          <p:cNvPr id="57347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25613"/>
            <a:ext cx="12747625" cy="5851525"/>
          </a:xfrm>
        </p:spPr>
        <p:txBody>
          <a:bodyPr/>
          <a:lstStyle/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Students came up with all of our pre-prepared solutions to the problem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One student came up with a ‘Maths sum’ solution which we had not thought of 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One misconception a student had was not keeping the tables in a straight line 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1" t="45068" r="37349" b="28960"/>
          <a:stretch>
            <a:fillRect/>
          </a:stretch>
        </p:blipFill>
        <p:spPr bwMode="auto">
          <a:xfrm>
            <a:off x="0" y="6459538"/>
            <a:ext cx="422751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42230"/>
          <a:stretch>
            <a:fillRect/>
          </a:stretch>
        </p:blipFill>
        <p:spPr bwMode="auto">
          <a:xfrm>
            <a:off x="4197350" y="6083300"/>
            <a:ext cx="3727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13219" r="6802" b="1329"/>
          <a:stretch>
            <a:fillRect/>
          </a:stretch>
        </p:blipFill>
        <p:spPr bwMode="auto">
          <a:xfrm>
            <a:off x="7924800" y="5864225"/>
            <a:ext cx="44227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 noGrp="1"/>
          </p:cNvSpPr>
          <p:nvPr>
            <p:ph type="title" idx="4294967295"/>
          </p:nvPr>
        </p:nvSpPr>
        <p:spPr>
          <a:xfrm>
            <a:off x="1924050" y="722313"/>
            <a:ext cx="11080750" cy="2171700"/>
          </a:xfrm>
        </p:spPr>
        <p:txBody>
          <a:bodyPr/>
          <a:lstStyle/>
          <a:p>
            <a:pPr eaLnBrk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Findings/Student Learning</a:t>
            </a:r>
          </a:p>
        </p:txBody>
      </p:sp>
      <p:sp>
        <p:nvSpPr>
          <p:cNvPr id="59395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63513" y="2360613"/>
            <a:ext cx="12269787" cy="7070725"/>
          </a:xfrm>
        </p:spPr>
        <p:txBody>
          <a:bodyPr/>
          <a:lstStyle/>
          <a:p>
            <a:pPr marL="457200" indent="-4572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</a:rPr>
              <a:t>Initially students struggled to think of other solutions which didn’t involve using the squares and stars</a:t>
            </a: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endParaRPr altLang="en-US" sz="32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</a:rPr>
              <a:t>Students asked questions during the lesson however in this method of teaching, these could only be addressed at the start of the lesson</a:t>
            </a: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endParaRPr altLang="en-US" sz="32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</a:rPr>
              <a:t>Most students did not use the graph paper to draw a graphed solution, even though the axes were drawn on for them</a:t>
            </a: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endParaRPr altLang="en-US" sz="32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</a:rPr>
              <a:t>One student had an excellent solution which we did not see until the end, she found the 10</a:t>
            </a:r>
            <a:r>
              <a:rPr altLang="en-US" sz="3200" baseline="30000" smtClean="0">
                <a:latin typeface="Arial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</a:rPr>
              <a:t> term, demonstrated using the nth term method </a:t>
            </a: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28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28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¢"/>
            </a:pPr>
            <a:endParaRPr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047875" y="600075"/>
            <a:ext cx="1085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The task given to students  </a:t>
            </a:r>
          </a:p>
        </p:txBody>
      </p:sp>
      <p:pic>
        <p:nvPicPr>
          <p:cNvPr id="614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30488"/>
            <a:ext cx="127730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5" b="35567"/>
          <a:stretch>
            <a:fillRect/>
          </a:stretch>
        </p:blipFill>
        <p:spPr bwMode="auto">
          <a:xfrm rot="-5399996">
            <a:off x="-501649" y="3230562"/>
            <a:ext cx="456406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5" b="63708"/>
          <a:stretch>
            <a:fillRect/>
          </a:stretch>
        </p:blipFill>
        <p:spPr bwMode="auto">
          <a:xfrm>
            <a:off x="446088" y="5330825"/>
            <a:ext cx="10769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1987550" y="541338"/>
            <a:ext cx="629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Misconceptions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8763"/>
          <a:stretch>
            <a:fillRect/>
          </a:stretch>
        </p:blipFill>
        <p:spPr bwMode="auto">
          <a:xfrm>
            <a:off x="431800" y="3289300"/>
            <a:ext cx="69770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994400"/>
            <a:ext cx="75533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2006600" y="668338"/>
            <a:ext cx="10520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Using the squares and stars </a:t>
            </a:r>
          </a:p>
        </p:txBody>
      </p:sp>
      <p:pic>
        <p:nvPicPr>
          <p:cNvPr id="634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965325"/>
            <a:ext cx="4224337" cy="75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13">
            <a:off x="6195219" y="2959894"/>
            <a:ext cx="71548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28875"/>
            <a:ext cx="6205538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2085975" y="723900"/>
            <a:ext cx="928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Graphing the solution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4"/>
          <a:stretch>
            <a:fillRect/>
          </a:stretch>
        </p:blipFill>
        <p:spPr bwMode="auto">
          <a:xfrm rot="10799991">
            <a:off x="725488" y="2689225"/>
            <a:ext cx="11852275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1944688" y="695325"/>
            <a:ext cx="98393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The common difference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2"/>
          <a:stretch>
            <a:fillRect/>
          </a:stretch>
        </p:blipFill>
        <p:spPr bwMode="auto">
          <a:xfrm rot="10799991">
            <a:off x="1309688" y="2806700"/>
            <a:ext cx="10863262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047875" y="709613"/>
            <a:ext cx="970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The common difference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584450"/>
            <a:ext cx="6804025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3"/>
          <p:cNvSpPr txBox="1">
            <a:spLocks noChangeArrowheads="1"/>
          </p:cNvSpPr>
          <p:nvPr/>
        </p:nvSpPr>
        <p:spPr bwMode="auto">
          <a:xfrm>
            <a:off x="2019300" y="641350"/>
            <a:ext cx="10250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Drawing it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36525" y="2709863"/>
            <a:ext cx="12695238" cy="5851525"/>
          </a:xfrm>
        </p:spPr>
        <p:txBody>
          <a:bodyPr/>
          <a:lstStyle/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A Real World example of a Linear Patterns Problem </a:t>
            </a: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6443663"/>
            <a:ext cx="303847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6443663"/>
            <a:ext cx="303847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243638"/>
            <a:ext cx="26304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193925" y="190500"/>
            <a:ext cx="9953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>
              <a:spcBef>
                <a:spcPts val="863"/>
              </a:spcBef>
            </a:pPr>
            <a:r>
              <a:rPr lang="en-US" altLang="en-US" sz="7200" b="1">
                <a:solidFill>
                  <a:srgbClr val="C00000"/>
                </a:solidFill>
              </a:rPr>
              <a:t>How many people will be seated at 10 tables? </a:t>
            </a:r>
          </a:p>
        </p:txBody>
      </p:sp>
      <p:pic>
        <p:nvPicPr>
          <p:cNvPr id="4096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6243638"/>
            <a:ext cx="26289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13">
            <a:off x="1121569" y="1445419"/>
            <a:ext cx="61372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" t="39432" r="703" b="36589"/>
          <a:stretch>
            <a:fillRect/>
          </a:stretch>
        </p:blipFill>
        <p:spPr bwMode="auto">
          <a:xfrm>
            <a:off x="0" y="2511425"/>
            <a:ext cx="9675813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1992313" y="709613"/>
            <a:ext cx="9090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The nth term method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 txBox="1">
            <a:spLocks noGrp="1"/>
          </p:cNvSpPr>
          <p:nvPr>
            <p:ph type="title" idx="4294967295"/>
          </p:nvPr>
        </p:nvSpPr>
        <p:spPr>
          <a:xfrm>
            <a:off x="2125663" y="733425"/>
            <a:ext cx="9971087" cy="2171700"/>
          </a:xfrm>
        </p:spPr>
        <p:txBody>
          <a:bodyPr/>
          <a:lstStyle/>
          <a:p>
            <a:pPr eaLnBrk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Board Plan</a:t>
            </a:r>
          </a:p>
        </p:txBody>
      </p:sp>
      <p:sp>
        <p:nvSpPr>
          <p:cNvPr id="70659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290513" y="2333625"/>
            <a:ext cx="12714287" cy="6227763"/>
          </a:xfrm>
        </p:spPr>
        <p:txBody>
          <a:bodyPr/>
          <a:lstStyle/>
          <a:p>
            <a:pPr marL="571500" indent="-5715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We had a double board which allowed us to display all student solutions together.  </a:t>
            </a:r>
          </a:p>
          <a:p>
            <a:pPr marL="571500" indent="-57150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One thing we would include the next time would be the students name above their solutions </a:t>
            </a:r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488"/>
            <a:ext cx="128603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5600"/>
            <a:ext cx="12665075" cy="91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23863"/>
            <a:ext cx="12733337" cy="848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 txBox="1">
            <a:spLocks noGrp="1"/>
          </p:cNvSpPr>
          <p:nvPr>
            <p:ph type="title" idx="4294967295"/>
          </p:nvPr>
        </p:nvSpPr>
        <p:spPr>
          <a:xfrm>
            <a:off x="2071688" y="735013"/>
            <a:ext cx="9969500" cy="2171700"/>
          </a:xfrm>
        </p:spPr>
        <p:txBody>
          <a:bodyPr/>
          <a:lstStyle/>
          <a:p>
            <a:pPr eaLnBrk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Recommendations</a:t>
            </a:r>
          </a:p>
        </p:txBody>
      </p:sp>
      <p:sp>
        <p:nvSpPr>
          <p:cNvPr id="74755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68338" y="2668588"/>
            <a:ext cx="11687175" cy="5851525"/>
          </a:xfrm>
        </p:spPr>
        <p:txBody>
          <a:bodyPr/>
          <a:lstStyle/>
          <a:p>
            <a:pPr marL="571500" indent="-571500" eaLnBrk="1">
              <a:spcBef>
                <a:spcPts val="863"/>
              </a:spcBef>
              <a:spcAft>
                <a:spcPct val="0"/>
              </a:spcAft>
            </a:pP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Add student names to their solutions </a:t>
            </a:r>
          </a:p>
          <a:p>
            <a:pPr marL="571500" indent="-57150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40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71500" indent="-571500" eaLnBrk="1">
              <a:spcBef>
                <a:spcPts val="863"/>
              </a:spcBef>
              <a:spcAft>
                <a:spcPct val="0"/>
              </a:spcAft>
            </a:pP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Omit drawing axis on the graph paper</a:t>
            </a:r>
          </a:p>
          <a:p>
            <a:pPr marL="571500" indent="-57150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40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71500" indent="-571500" eaLnBrk="1">
              <a:spcBef>
                <a:spcPts val="863"/>
              </a:spcBef>
              <a:spcAft>
                <a:spcPct val="0"/>
              </a:spcAft>
            </a:pP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Plan the lesson to suit a normal 30-35 minute lesson </a:t>
            </a:r>
          </a:p>
          <a:p>
            <a:pPr marL="571500" indent="-57150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71500" indent="-57150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 txBox="1">
            <a:spLocks noGrp="1"/>
          </p:cNvSpPr>
          <p:nvPr>
            <p:ph type="title" idx="4294967295"/>
          </p:nvPr>
        </p:nvSpPr>
        <p:spPr>
          <a:xfrm>
            <a:off x="2098675" y="749300"/>
            <a:ext cx="9971088" cy="2171700"/>
          </a:xfrm>
        </p:spPr>
        <p:txBody>
          <a:bodyPr/>
          <a:lstStyle/>
          <a:p>
            <a:pPr eaLnBrk="1"/>
            <a:endParaRPr lang="en-IE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68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09575"/>
            <a:ext cx="12528550" cy="85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Sources Used</a:t>
            </a:r>
          </a:p>
        </p:txBody>
      </p:sp>
      <p:sp>
        <p:nvSpPr>
          <p:cNvPr id="78851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47675" y="2273300"/>
            <a:ext cx="11690350" cy="5849938"/>
          </a:xfrm>
        </p:spPr>
        <p:txBody>
          <a:bodyPr/>
          <a:lstStyle/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¢"/>
            </a:pP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Insert what sources you consulted for your lesson study</a:t>
            </a:r>
          </a:p>
          <a:p>
            <a:pPr marL="0" indent="0" eaLnBrk="1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IE" altLang="en-US" sz="3600" i="1" u="sng" smtClean="0">
                <a:solidFill>
                  <a:srgbClr val="0563C1"/>
                </a:solidFill>
                <a:latin typeface="Times New Roman" panose="02020603050405020304" pitchFamily="18" charset="0"/>
                <a:ea typeface="MS PGothic" panose="020B0600070205080204" pitchFamily="34" charset="-128"/>
                <a:hlinkClick r:id="rId3"/>
              </a:rPr>
              <a:t>www.projectmaths.ie</a:t>
            </a:r>
            <a:endParaRPr lang="en-IE" altLang="en-US" sz="240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indent="0" eaLnBrk="1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IE" altLang="en-US" sz="3600" u="sng" smtClean="0">
                <a:solidFill>
                  <a:srgbClr val="0563C1"/>
                </a:solidFill>
                <a:latin typeface="Times New Roman" panose="02020603050405020304" pitchFamily="18" charset="0"/>
                <a:ea typeface="MS PGothic" panose="020B0600070205080204" pitchFamily="34" charset="-128"/>
                <a:hlinkClick r:id="rId4"/>
              </a:rPr>
              <a:t>http://www.ncca.ie/en/Curriculum_and_Assessment/Post-Primary_Education/Project_Maths/Syllabuses_and_Assessment/JC_Maths_English_2013.pdf</a:t>
            </a:r>
            <a:endParaRPr lang="en-IE" altLang="en-US" sz="3600" u="sng" smtClean="0">
              <a:solidFill>
                <a:srgbClr val="0563C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indent="0" eaLnBrk="1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IE" altLang="en-US" sz="3600" u="sng" smtClean="0">
                <a:solidFill>
                  <a:srgbClr val="0563C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www.examinations.ie </a:t>
            </a:r>
          </a:p>
          <a:p>
            <a:pPr marL="0" indent="0" eaLnBrk="1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IE" altLang="en-US" sz="3600" u="sng" smtClean="0">
                <a:solidFill>
                  <a:srgbClr val="0563C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http://maths.qahs.org.uk/files/2014/05/DevelopingFormulae.pdf </a:t>
            </a:r>
            <a:endParaRPr lang="en-IE" altLang="en-US" sz="240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indent="0" eaLnBrk="1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IE" altLang="en-US" sz="360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Folens textbook</a:t>
            </a:r>
            <a:endParaRPr lang="en-IE" altLang="en-US" sz="240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indent="0" eaLnBrk="1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IE" altLang="en-US" sz="360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Texts and Tests textbook</a:t>
            </a:r>
            <a:endParaRPr lang="en-IE" altLang="en-US" sz="240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8" y="4516438"/>
            <a:ext cx="12090400" cy="27368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8000" smtClean="0"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80899" name="Picture 4" descr="tile_blackboard_gre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5850"/>
            <a:ext cx="327501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900" name="Picture 6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3755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01" name="TextBox 6"/>
          <p:cNvSpPr txBox="1">
            <a:spLocks noChangeArrowheads="1"/>
          </p:cNvSpPr>
          <p:nvPr/>
        </p:nvSpPr>
        <p:spPr bwMode="auto">
          <a:xfrm>
            <a:off x="762000" y="196850"/>
            <a:ext cx="115347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 defTabSz="4556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algn="ctr" eaLnBrk="1"/>
            <a:r>
              <a:rPr lang="en-IE" altLang="en-US" sz="10600" b="1" i="1">
                <a:solidFill>
                  <a:srgbClr val="1F497D"/>
                </a:solidFill>
                <a:latin typeface="Bradley Hand ITC" panose="03070402050302030203" pitchFamily="66" charset="0"/>
                <a:sym typeface="Chalkduster" pitchFamily="-102" charset="0"/>
              </a:rPr>
              <a:t>Maths Counts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525588" y="1011238"/>
            <a:ext cx="9612312" cy="2492375"/>
          </a:xfrm>
        </p:spPr>
        <p:txBody>
          <a:bodyPr anchorCtr="1"/>
          <a:lstStyle/>
          <a:p>
            <a:pPr algn="ctr" eaLnBrk="1" hangingPunct="1"/>
            <a:r>
              <a:rPr altLang="en-US" sz="4000" b="1" smtClean="0">
                <a:latin typeface="Arial" panose="020B0604020202020204" pitchFamily="34" charset="0"/>
                <a:ea typeface="MS PGothic" panose="020B0600070205080204" pitchFamily="34" charset="-128"/>
              </a:rPr>
              <a:t>Names:</a:t>
            </a: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Genna O’Callaghan</a:t>
            </a:r>
            <a:b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Shauna Mulligan</a:t>
            </a:r>
            <a:b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Siobhan Creamer</a:t>
            </a:r>
            <a:b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IE"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Virginia Shanahan-Desmond</a:t>
            </a: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altLang="en-US" sz="4000" b="1" smtClean="0">
                <a:latin typeface="Arial" panose="020B0604020202020204" pitchFamily="34" charset="0"/>
                <a:ea typeface="MS PGothic" panose="020B0600070205080204" pitchFamily="34" charset="-128"/>
              </a:rPr>
              <a:t>School names: </a:t>
            </a: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St. Oliver’s Community College </a:t>
            </a:r>
            <a:b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Drogheda Grammar School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 txBox="1">
            <a:spLocks noGrp="1"/>
          </p:cNvSpPr>
          <p:nvPr>
            <p:ph type="title" idx="4294967295"/>
          </p:nvPr>
        </p:nvSpPr>
        <p:spPr>
          <a:xfrm>
            <a:off x="2166938" y="860425"/>
            <a:ext cx="9971087" cy="1582738"/>
          </a:xfrm>
        </p:spPr>
        <p:txBody>
          <a:bodyPr/>
          <a:lstStyle/>
          <a:p>
            <a:pPr eaLnBrk="1" hangingPunct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Details</a:t>
            </a:r>
          </a:p>
        </p:txBody>
      </p:sp>
      <p:sp>
        <p:nvSpPr>
          <p:cNvPr id="3" name="Rectangle 10"/>
          <p:cNvSpPr txBox="1">
            <a:spLocks noGrp="1"/>
          </p:cNvSpPr>
          <p:nvPr>
            <p:ph type="body" idx="4294967295"/>
          </p:nvPr>
        </p:nvSpPr>
        <p:spPr>
          <a:xfrm>
            <a:off x="423863" y="2443163"/>
            <a:ext cx="11914187" cy="6234112"/>
          </a:xfrm>
        </p:spPr>
        <p:txBody>
          <a:bodyPr/>
          <a:lstStyle/>
          <a:p>
            <a:pPr marL="571500" indent="-571500" eaLnBrk="1" hangingPunct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Arial" panose="020B0604020202020204" pitchFamily="34" charset="0"/>
              <a:buChar char="•"/>
            </a:pP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Level of lesson plan: </a:t>
            </a: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Junior Cert – Common Introductory Course</a:t>
            </a:r>
          </a:p>
          <a:p>
            <a:pPr marL="571500" indent="-571500" eaLnBrk="1" hangingPunct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Arial" panose="020B0604020202020204" pitchFamily="34" charset="0"/>
              <a:buChar char="•"/>
            </a:pPr>
            <a:endParaRPr altLang="en-US" sz="40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71500" indent="-571500" eaLnBrk="1" hangingPunct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Arial" panose="020B0604020202020204" pitchFamily="34" charset="0"/>
              <a:buChar char="•"/>
            </a:pP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Length of lesson: </a:t>
            </a: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45 minutes</a:t>
            </a:r>
          </a:p>
          <a:p>
            <a:pPr marL="571500" indent="-571500" eaLnBrk="1" hangingPunct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Arial" panose="020B0604020202020204" pitchFamily="34" charset="0"/>
              <a:buChar char="•"/>
            </a:pPr>
            <a:endParaRPr altLang="en-US" sz="40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71500" indent="-571500" eaLnBrk="1" hangingPunct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Arial" panose="020B0604020202020204" pitchFamily="34" charset="0"/>
              <a:buChar char="•"/>
            </a:pP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Date: </a:t>
            </a: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9</a:t>
            </a:r>
            <a:r>
              <a:rPr altLang="en-US" sz="4000" baseline="30000" smtClean="0">
                <a:latin typeface="Arial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 February 2016</a:t>
            </a:r>
          </a:p>
          <a:p>
            <a:pPr marL="571500" indent="-571500" eaLnBrk="1" hangingPunct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Arial" panose="020B0604020202020204" pitchFamily="34" charset="0"/>
              <a:buChar char="•"/>
            </a:pPr>
            <a:endParaRPr altLang="en-US" sz="40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71500" indent="-571500" eaLnBrk="1" hangingPunct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Arial" panose="020B0604020202020204" pitchFamily="34" charset="0"/>
              <a:buChar char="•"/>
            </a:pP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Where lesson fits into the course from your lesson plan: </a:t>
            </a:r>
            <a:r>
              <a:rPr altLang="en-US" sz="4000" smtClean="0">
                <a:latin typeface="Arial" panose="020B0604020202020204" pitchFamily="34" charset="0"/>
                <a:ea typeface="MS PGothic" panose="020B0600070205080204" pitchFamily="34" charset="-128"/>
              </a:rPr>
              <a:t>Number Patterns as an Introduction to Algebra</a:t>
            </a:r>
          </a:p>
          <a:p>
            <a:pPr marL="571500" indent="-571500" eaLnBrk="1" hangingPunct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400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 txBox="1">
            <a:spLocks noGrp="1"/>
          </p:cNvSpPr>
          <p:nvPr>
            <p:ph type="title" idx="4294967295"/>
          </p:nvPr>
        </p:nvSpPr>
        <p:spPr>
          <a:xfrm>
            <a:off x="2166938" y="900113"/>
            <a:ext cx="9971087" cy="1543050"/>
          </a:xfrm>
        </p:spPr>
        <p:txBody>
          <a:bodyPr/>
          <a:lstStyle/>
          <a:p>
            <a:pPr eaLnBrk="1" hangingPunct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Student Learning Goals</a:t>
            </a:r>
          </a:p>
        </p:txBody>
      </p:sp>
      <p:sp>
        <p:nvSpPr>
          <p:cNvPr id="47107" name="Rectangle 10"/>
          <p:cNvSpPr txBox="1">
            <a:spLocks noGrp="1"/>
          </p:cNvSpPr>
          <p:nvPr>
            <p:ph type="body" idx="4294967295"/>
          </p:nvPr>
        </p:nvSpPr>
        <p:spPr>
          <a:xfrm>
            <a:off x="966788" y="2443163"/>
            <a:ext cx="10429875" cy="6959600"/>
          </a:xfrm>
        </p:spPr>
        <p:txBody>
          <a:bodyPr/>
          <a:lstStyle/>
          <a:p>
            <a:pPr marL="0" indent="0" eaLnBrk="1" hangingPunct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r>
              <a:rPr altLang="en-US" sz="320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students should be able to:</a:t>
            </a:r>
          </a:p>
          <a:p>
            <a:pPr marL="0" indent="0" eaLnBrk="1" hangingPunct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endParaRPr altLang="en-US" sz="32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/>
            <a:r>
              <a:rPr lang="en-IE"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Find the 4</a:t>
            </a:r>
            <a:r>
              <a:rPr lang="en-IE" altLang="en-US" sz="3600" baseline="30000" smtClean="0">
                <a:latin typeface="Arial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IE"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 (next) and 10</a:t>
            </a:r>
            <a:r>
              <a:rPr lang="en-IE" altLang="en-US" sz="3600" baseline="30000" smtClean="0">
                <a:latin typeface="Arial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IE"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 term of the given pattern by using a variety of methods including diagrams, pictures, tables and words</a:t>
            </a:r>
          </a:p>
          <a:p>
            <a:pPr marL="0" indent="0" eaLnBrk="1"/>
            <a:endParaRPr lang="en-IE"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/>
            <a:r>
              <a:rPr lang="en-IE"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Find the common difference in order to find the nth term</a:t>
            </a:r>
          </a:p>
          <a:p>
            <a:pPr marL="0" indent="0" eaLnBrk="1"/>
            <a:endParaRPr lang="en-IE"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/>
            <a:r>
              <a:rPr lang="en-IE"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Explain the pattern and it’s relationship using words and numbers</a:t>
            </a:r>
            <a:endParaRPr altLang="en-US" sz="60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buFont typeface="StarSymbol" charset="0"/>
              <a:buNone/>
            </a:pP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0" indent="0" eaLnBrk="1" hangingPunct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133600" y="565150"/>
            <a:ext cx="9064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/>
            <a:r>
              <a:rPr lang="en-IE" altLang="en-US" sz="7200">
                <a:solidFill>
                  <a:srgbClr val="000000"/>
                </a:solidFill>
              </a:rPr>
              <a:t>Learning Outcomes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565150" y="2627313"/>
            <a:ext cx="11707813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>
              <a:spcAft>
                <a:spcPts val="1413"/>
              </a:spcAft>
            </a:pPr>
            <a:r>
              <a:rPr lang="en-US" altLang="en-US" sz="4000">
                <a:solidFill>
                  <a:srgbClr val="C55A1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From this lesson, students should be able to:</a:t>
            </a:r>
          </a:p>
          <a:p>
            <a:pPr eaLnBrk="1">
              <a:spcAft>
                <a:spcPts val="1413"/>
              </a:spcAft>
              <a:buSzPct val="116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rgbClr val="C55A1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>
              <a:spcAft>
                <a:spcPts val="1413"/>
              </a:spcAft>
              <a:buSzPct val="116000"/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Use tables, diagrams, graphs, words and numbers to find the 4</a:t>
            </a:r>
            <a:r>
              <a:rPr lang="en-US" altLang="en-US" sz="3600" baseline="30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term and the 10</a:t>
            </a:r>
            <a:r>
              <a:rPr lang="en-US" altLang="en-US" sz="3600" baseline="30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term</a:t>
            </a:r>
          </a:p>
          <a:p>
            <a:pPr eaLnBrk="1">
              <a:spcAft>
                <a:spcPts val="1413"/>
              </a:spcAft>
              <a:buSzPct val="116000"/>
              <a:buFont typeface="Arial" panose="020B0604020202020204" pitchFamily="34" charset="0"/>
              <a:buChar char="•"/>
            </a:pPr>
            <a:endParaRPr lang="en-IE" altLang="en-US" sz="36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>
              <a:spcAft>
                <a:spcPts val="1413"/>
              </a:spcAft>
              <a:buSzPct val="116000"/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Find the common difference between consecutive patterns in order to determine the next term</a:t>
            </a:r>
          </a:p>
          <a:p>
            <a:pPr eaLnBrk="1">
              <a:spcAft>
                <a:spcPts val="1413"/>
              </a:spcAft>
              <a:buSzPct val="116000"/>
              <a:buFont typeface="Arial" panose="020B0604020202020204" pitchFamily="34" charset="0"/>
              <a:buChar char="•"/>
            </a:pPr>
            <a:endParaRPr lang="en-IE" altLang="en-US" sz="36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>
              <a:spcAft>
                <a:spcPts val="1413"/>
              </a:spcAft>
              <a:buSzPct val="116000"/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Verbalize their findings</a:t>
            </a:r>
            <a:endParaRPr lang="en-IE" altLang="en-US" sz="36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 noGrp="1"/>
          </p:cNvSpPr>
          <p:nvPr>
            <p:ph type="title" idx="4294967295"/>
          </p:nvPr>
        </p:nvSpPr>
        <p:spPr>
          <a:xfrm>
            <a:off x="2166938" y="736600"/>
            <a:ext cx="9971087" cy="1706563"/>
          </a:xfrm>
        </p:spPr>
        <p:txBody>
          <a:bodyPr/>
          <a:lstStyle/>
          <a:p>
            <a:pPr eaLnBrk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Design of Lesson</a:t>
            </a:r>
          </a:p>
        </p:txBody>
      </p:sp>
      <p:sp>
        <p:nvSpPr>
          <p:cNvPr id="50179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282575" y="2252663"/>
            <a:ext cx="11563350" cy="7018337"/>
          </a:xfrm>
        </p:spPr>
        <p:txBody>
          <a:bodyPr/>
          <a:lstStyle/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r>
              <a:rPr altLang="en-US" sz="4000" smtClean="0">
                <a:solidFill>
                  <a:srgbClr val="C55A1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Planning the problem-solving lesson: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4000" smtClean="0">
              <a:solidFill>
                <a:srgbClr val="C55A1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</a:rPr>
              <a:t>We adapted a Leaving Cert Ordinary Level question on Linear Patterns to suit a Junior Cert 1</a:t>
            </a:r>
            <a:r>
              <a:rPr altLang="en-US" sz="3200" baseline="30000" smtClean="0">
                <a:latin typeface="Arial" panose="020B0604020202020204" pitchFamily="34" charset="0"/>
                <a:ea typeface="MS PGothic" panose="020B0600070205080204" pitchFamily="34" charset="-128"/>
              </a:rPr>
              <a:t>st</a:t>
            </a: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</a:rPr>
              <a:t> year class in order to introduce problem solving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endParaRPr altLang="en-US" sz="32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</a:rPr>
              <a:t>We created the lesson to suit a 45 minute class to give students enough time to settle, to explore the problem fully and to recap on their findings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endParaRPr altLang="en-US" sz="32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altLang="en-US" sz="320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 deciding on the lesson, we had to prepare the materials students would use to help solve the problem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endParaRPr altLang="en-US" sz="32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Ø"/>
            </a:pPr>
            <a:endParaRPr altLang="en-US" sz="320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 txBox="1">
            <a:spLocks noChangeArrowheads="1"/>
          </p:cNvSpPr>
          <p:nvPr/>
        </p:nvSpPr>
        <p:spPr bwMode="auto">
          <a:xfrm>
            <a:off x="2166938" y="736600"/>
            <a:ext cx="99710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/>
            <a:r>
              <a:rPr lang="en-IE" altLang="en-US" sz="7200">
                <a:solidFill>
                  <a:srgbClr val="000000"/>
                </a:solidFill>
                <a:latin typeface="Arial" panose="020B0604020202020204" pitchFamily="34" charset="0"/>
              </a:rPr>
              <a:t>Design of Lesson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17475" y="2147888"/>
            <a:ext cx="12665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02" charset="-128"/>
              </a:defRPr>
            </a:lvl9pPr>
          </a:lstStyle>
          <a:p>
            <a:pPr eaLnBrk="1" hangingPunct="1">
              <a:spcBef>
                <a:spcPts val="863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63"/>
              </a:spcBef>
              <a:buClr>
                <a:srgbClr val="33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prepared a template for the peer observers where they could note down how students were doing, names of students who came up with a particular method, any misconceptions students were having etc</a:t>
            </a:r>
          </a:p>
          <a:p>
            <a:pPr eaLnBrk="1" hangingPunct="1">
              <a:spcBef>
                <a:spcPts val="863"/>
              </a:spcBef>
              <a:buClr>
                <a:srgbClr val="336666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63"/>
              </a:spcBef>
              <a:buClr>
                <a:srgbClr val="33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was given from their textbook which was similar to the class activity</a:t>
            </a:r>
          </a:p>
          <a:p>
            <a:pPr eaLnBrk="1" hangingPunct="1">
              <a:spcBef>
                <a:spcPts val="863"/>
              </a:spcBef>
              <a:buClr>
                <a:srgbClr val="336666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63"/>
              </a:spcBef>
              <a:buClr>
                <a:srgbClr val="33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misconceptions were addressed the following day in class, we spoke again about all the solutions students came up with and continued on to finding the nth term of a linear sequence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 txBox="1">
            <a:spLocks noGrp="1"/>
          </p:cNvSpPr>
          <p:nvPr>
            <p:ph type="title" idx="4294967295"/>
          </p:nvPr>
        </p:nvSpPr>
        <p:spPr>
          <a:xfrm>
            <a:off x="2166938" y="735013"/>
            <a:ext cx="9971087" cy="2171700"/>
          </a:xfrm>
        </p:spPr>
        <p:txBody>
          <a:bodyPr/>
          <a:lstStyle/>
          <a:p>
            <a:pPr eaLnBrk="1"/>
            <a:r>
              <a:rPr altLang="en-US" sz="7200" smtClean="0">
                <a:latin typeface="Arial" panose="020B0604020202020204" pitchFamily="34" charset="0"/>
                <a:ea typeface="MS PGothic" panose="020B0600070205080204" pitchFamily="34" charset="-128"/>
              </a:rPr>
              <a:t>Materials</a:t>
            </a:r>
          </a:p>
        </p:txBody>
      </p:sp>
      <p:sp>
        <p:nvSpPr>
          <p:cNvPr id="53251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395288" y="2538413"/>
            <a:ext cx="11537950" cy="6523037"/>
          </a:xfrm>
        </p:spPr>
        <p:txBody>
          <a:bodyPr/>
          <a:lstStyle/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r>
              <a:rPr altLang="en-US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Materials prepared before the lesson: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We printed the problem to give each student which included the first three terms of the sequence 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Individual squares representing the tables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Paper stars representing people/chairs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Paper, pens, pencils, rulers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Graph paper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Title headings for each solution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Peer observation feedback forms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</a:pPr>
            <a:r>
              <a:rPr altLang="en-US" sz="3600" smtClean="0">
                <a:latin typeface="Arial" panose="020B0604020202020204" pitchFamily="34" charset="0"/>
                <a:ea typeface="MS PGothic" panose="020B0600070205080204" pitchFamily="34" charset="-128"/>
              </a:rPr>
              <a:t>Student feedback forms  </a:t>
            </a: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>
              <a:spcBef>
                <a:spcPts val="863"/>
              </a:spcBef>
              <a:spcAft>
                <a:spcPct val="0"/>
              </a:spcAft>
              <a:buFont typeface="StarSymbol" charset="0"/>
              <a:buNone/>
            </a:pPr>
            <a:endParaRPr altLang="en-US" sz="360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9e8f6d9fde1eab22b9273134aef7328953cf0"/>
</p:tagLst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710</Words>
  <Application>Microsoft Office PowerPoint</Application>
  <PresentationFormat>Custom</PresentationFormat>
  <Paragraphs>122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Calibri</vt:lpstr>
      <vt:lpstr>ヒラギノ角ゴ Pro W3</vt:lpstr>
      <vt:lpstr>Arial</vt:lpstr>
      <vt:lpstr>Chalkduster</vt:lpstr>
      <vt:lpstr>StarSymbol</vt:lpstr>
      <vt:lpstr>Microsoft YaHei</vt:lpstr>
      <vt:lpstr>MS PGothic</vt:lpstr>
      <vt:lpstr>Arial Unicode MS</vt:lpstr>
      <vt:lpstr>Times New Roman</vt:lpstr>
      <vt:lpstr>Bradley Hand ITC</vt:lpstr>
      <vt:lpstr>Wingdings</vt:lpstr>
      <vt:lpstr>Symbol</vt:lpstr>
      <vt:lpstr>Default</vt:lpstr>
      <vt:lpstr>Default 1</vt:lpstr>
      <vt:lpstr>1_Office Theme</vt:lpstr>
      <vt:lpstr>Reflections on Practice</vt:lpstr>
      <vt:lpstr>PowerPoint Presentation</vt:lpstr>
      <vt:lpstr>Names: Genna O’Callaghan Shauna Mulligan Siobhan Creamer Virginia Shanahan-Desmond  School names:  St. Oliver’s Community College  Drogheda Grammar School </vt:lpstr>
      <vt:lpstr>Details</vt:lpstr>
      <vt:lpstr>Student Learning Goals</vt:lpstr>
      <vt:lpstr>PowerPoint Presentation</vt:lpstr>
      <vt:lpstr>Design of Lesson</vt:lpstr>
      <vt:lpstr>PowerPoint Presentation</vt:lpstr>
      <vt:lpstr>Materials</vt:lpstr>
      <vt:lpstr>Plan for Peer Observation</vt:lpstr>
      <vt:lpstr>Findings</vt:lpstr>
      <vt:lpstr>Findings/Student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Board Plan</vt:lpstr>
      <vt:lpstr>PowerPoint Presentation</vt:lpstr>
      <vt:lpstr>PowerPoint Presentation</vt:lpstr>
      <vt:lpstr>Recommendations</vt:lpstr>
      <vt:lpstr>PowerPoint Presentation</vt:lpstr>
      <vt:lpstr>Sources Used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Practice</dc:title>
  <dc:creator>user</dc:creator>
  <cp:lastModifiedBy>Stephen Gammell</cp:lastModifiedBy>
  <cp:revision>23</cp:revision>
  <dcterms:modified xsi:type="dcterms:W3CDTF">2016-04-12T13:16:47Z</dcterms:modified>
</cp:coreProperties>
</file>