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96" r:id="rId1"/>
    <p:sldMasterId id="2147483720" r:id="rId2"/>
    <p:sldMasterId id="2147483732" r:id="rId3"/>
  </p:sldMasterIdLst>
  <p:notesMasterIdLst>
    <p:notesMasterId r:id="rId42"/>
  </p:notesMasterIdLst>
  <p:sldIdLst>
    <p:sldId id="256" r:id="rId4"/>
    <p:sldId id="272" r:id="rId5"/>
    <p:sldId id="271" r:id="rId6"/>
    <p:sldId id="273" r:id="rId7"/>
    <p:sldId id="291" r:id="rId8"/>
    <p:sldId id="292" r:id="rId9"/>
    <p:sldId id="275" r:id="rId10"/>
    <p:sldId id="276" r:id="rId11"/>
    <p:sldId id="315" r:id="rId12"/>
    <p:sldId id="295" r:id="rId13"/>
    <p:sldId id="296" r:id="rId14"/>
    <p:sldId id="297" r:id="rId15"/>
    <p:sldId id="298" r:id="rId16"/>
    <p:sldId id="300" r:id="rId17"/>
    <p:sldId id="301" r:id="rId18"/>
    <p:sldId id="307" r:id="rId19"/>
    <p:sldId id="302" r:id="rId20"/>
    <p:sldId id="303" r:id="rId21"/>
    <p:sldId id="304" r:id="rId22"/>
    <p:sldId id="306" r:id="rId23"/>
    <p:sldId id="305" r:id="rId24"/>
    <p:sldId id="308" r:id="rId25"/>
    <p:sldId id="309" r:id="rId26"/>
    <p:sldId id="310" r:id="rId27"/>
    <p:sldId id="317" r:id="rId28"/>
    <p:sldId id="311" r:id="rId29"/>
    <p:sldId id="316" r:id="rId30"/>
    <p:sldId id="277" r:id="rId31"/>
    <p:sldId id="278" r:id="rId32"/>
    <p:sldId id="279" r:id="rId33"/>
    <p:sldId id="280" r:id="rId34"/>
    <p:sldId id="312" r:id="rId35"/>
    <p:sldId id="313" r:id="rId36"/>
    <p:sldId id="282" r:id="rId37"/>
    <p:sldId id="281" r:id="rId38"/>
    <p:sldId id="314" r:id="rId39"/>
    <p:sldId id="283" r:id="rId40"/>
    <p:sldId id="284" r:id="rId41"/>
  </p:sldIdLst>
  <p:sldSz cx="13004800" cy="9753600"/>
  <p:notesSz cx="6858000" cy="9144000"/>
  <p:custDataLst>
    <p:tags r:id="rId43"/>
  </p:custDataLst>
  <p:defaultTextStyle>
    <a:defPPr>
      <a:defRPr lang="en-US"/>
    </a:defPPr>
    <a:lvl1pPr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228553" indent="228553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457105" indent="457105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685658" indent="685658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914213" indent="914213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5534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2637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199745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6852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49" autoAdjust="0"/>
  </p:normalViewPr>
  <p:slideViewPr>
    <p:cSldViewPr>
      <p:cViewPr varScale="1">
        <p:scale>
          <a:sx n="57" d="100"/>
          <a:sy n="57" d="100"/>
        </p:scale>
        <p:origin x="2490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553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105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658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213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5534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391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32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0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709863" y="1733550"/>
            <a:ext cx="0" cy="2925763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algn="l" defTabSz="914400" eaLnBrk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31775" y="2990850"/>
            <a:ext cx="495300" cy="4953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2513" y="2994025"/>
            <a:ext cx="496887" cy="4937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873250" y="2994025"/>
            <a:ext cx="495300" cy="4937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454" y="1950720"/>
            <a:ext cx="9211733" cy="2492587"/>
          </a:xfrm>
        </p:spPr>
        <p:txBody>
          <a:bodyPr/>
          <a:lstStyle>
            <a:lvl1pPr>
              <a:defRPr sz="7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4454" y="5310293"/>
            <a:ext cx="9211733" cy="2817707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79038" y="8886825"/>
            <a:ext cx="2166937" cy="649288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8138" y="8886825"/>
            <a:ext cx="4117975" cy="649288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3250" y="8886825"/>
            <a:ext cx="1733550" cy="649288"/>
          </a:xfrm>
        </p:spPr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66D8C4D6-B1E3-4BE4-B515-99A5813D6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36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8E50189F-D328-4D84-9A9D-BB7DE46D3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4C17065F-6BED-4888-9025-69F3800FA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7467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013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06580BA5-77D6-46C0-BE98-B887AC8F3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4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F04D02F7-40F9-4C97-B363-70756ED7C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CFC3B4C9-CCEE-4641-850F-DFB2CF721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3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32EC66C1-038D-42EB-A364-61DC1CE90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07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A3BDB2EC-9989-41E4-8C31-9642E8CAA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722C8EEC-F4B4-434B-A2B0-BEB7252F4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1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48342A56-AEE2-4712-9505-69040B1C0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3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270933"/>
            <a:ext cx="2492587" cy="8290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467" y="270933"/>
            <a:ext cx="7261013" cy="829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7B864F86-B4C5-477E-81AB-97D63E87C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2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0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4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1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70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9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9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5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3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7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EB3-8125-4699-9E01-7D10BFE4A4BD}" type="datetimeFigureOut">
              <a:rPr lang="en-GB" smtClean="0"/>
              <a:pPr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66938" y="271463"/>
            <a:ext cx="997108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6938" y="2709863"/>
            <a:ext cx="9971087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336666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9313" y="8886825"/>
            <a:ext cx="411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336666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2000">
                <a:solidFill>
                  <a:srgbClr val="336666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5528924-D14A-4CAC-A0F6-E01FC6DCD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951038" y="433388"/>
            <a:ext cx="0" cy="18430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algn="l" defTabSz="914400" eaLnBrk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17488" y="1192213"/>
            <a:ext cx="323850" cy="3254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768350" y="1192213"/>
            <a:ext cx="323850" cy="3254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1319213" y="1192213"/>
            <a:ext cx="323850" cy="3254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43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4000">
          <a:solidFill>
            <a:schemeClr val="tx2"/>
          </a:solidFill>
          <a:latin typeface="+mn-lt"/>
          <a:ea typeface="MS PGothic" pitchFamily="34" charset="-128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400">
          <a:solidFill>
            <a:schemeClr val="tx2"/>
          </a:solidFill>
          <a:latin typeface="+mn-lt"/>
          <a:ea typeface="MS PGothic" pitchFamily="34" charset="-128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4pPr>
      <a:lvl5pPr marL="2925763" indent="-323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3633" y="4156719"/>
            <a:ext cx="12090864" cy="2736305"/>
          </a:xfrm>
        </p:spPr>
        <p:txBody>
          <a:bodyPr>
            <a:normAutofit fontScale="90000"/>
          </a:bodyPr>
          <a:lstStyle/>
          <a:p>
            <a:pPr eaLnBrk="1"/>
            <a:r>
              <a:rPr lang="en-US" altLang="en-US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Linear Patterns to Foster Algebraic Reasoning</a:t>
            </a:r>
            <a:endParaRPr lang="en-US" altLang="en-US" sz="8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20" y="2305477"/>
            <a:ext cx="2556127" cy="16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79" y="833766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288" y="196395"/>
            <a:ext cx="119795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600" dirty="0" smtClean="0">
                <a:solidFill>
                  <a:schemeClr val="tx2"/>
                </a:solidFill>
                <a:latin typeface="Avenir"/>
              </a:rPr>
              <a:t>Maths Counts 2016</a:t>
            </a:r>
            <a:endParaRPr lang="en-IE" sz="10600" dirty="0">
              <a:solidFill>
                <a:schemeClr val="tx2"/>
              </a:solidFill>
              <a:latin typeface="Aveni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Meet Ted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49" y="3024187"/>
            <a:ext cx="3608003" cy="52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purpose of our lesson was to make expressing the growth of a pattern as easy as possible for students</a:t>
            </a:r>
          </a:p>
          <a:p>
            <a:r>
              <a:rPr lang="en-IE" dirty="0" smtClean="0"/>
              <a:t>Ted’s growth is a very natural progression of adding to arms and legs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34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1" y="2068488"/>
            <a:ext cx="12330484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Through discussion and predicting student responses it emerged that Ted needed some tweaking</a:t>
            </a:r>
          </a:p>
          <a:p>
            <a:r>
              <a:rPr lang="en-IE" dirty="0" smtClean="0"/>
              <a:t>When we posed the question ‘what stays the same each time’ we realised it was likely that students would develop some misconceptions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70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71462"/>
            <a:ext cx="9971087" cy="3525217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8" y="4444752"/>
            <a:ext cx="9971087" cy="4116636"/>
          </a:xfrm>
        </p:spPr>
        <p:txBody>
          <a:bodyPr/>
          <a:lstStyle/>
          <a:p>
            <a:r>
              <a:rPr lang="en-IE" dirty="0" smtClean="0"/>
              <a:t>This is Ted at birth</a:t>
            </a:r>
          </a:p>
          <a:p>
            <a:r>
              <a:rPr lang="en-IE" dirty="0" smtClean="0"/>
              <a:t>This stage was essential in eliminating misconceptions</a:t>
            </a:r>
          </a:p>
          <a:p>
            <a:r>
              <a:rPr lang="en-IE" dirty="0" smtClean="0"/>
              <a:t>It also gives a very basic understanding of what can be very complex: time 0</a:t>
            </a:r>
            <a:endParaRPr lang="en-IE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6604" y="316939"/>
            <a:ext cx="2091754" cy="34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Aim of lesson shared with students at start of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IE" dirty="0"/>
              <a:t>Be able to describe the growth pattern in your own words and use this understanding to identify how many matchsticks are needed for any term in the pattern</a:t>
            </a:r>
            <a:r>
              <a:rPr lang="en-IE" dirty="0" smtClean="0"/>
              <a:t>.”</a:t>
            </a:r>
          </a:p>
          <a:p>
            <a:r>
              <a:rPr lang="en-IE" dirty="0" smtClean="0"/>
              <a:t>Key words such as ‘term’ are explained at this stage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4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 to task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students are introduced to </a:t>
            </a:r>
            <a:r>
              <a:rPr lang="en-US" dirty="0" smtClean="0"/>
              <a:t>images </a:t>
            </a:r>
            <a:r>
              <a:rPr lang="en-US" dirty="0"/>
              <a:t>of Ted at birth and then at his 1</a:t>
            </a:r>
            <a:r>
              <a:rPr lang="en-US" baseline="30000" dirty="0"/>
              <a:t>st</a:t>
            </a:r>
            <a:r>
              <a:rPr lang="en-US" dirty="0"/>
              <a:t>,2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birthdays</a:t>
            </a:r>
            <a:endParaRPr lang="en-IE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02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Activity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pairs, students </a:t>
            </a:r>
            <a:r>
              <a:rPr lang="en-US" dirty="0"/>
              <a:t>must </a:t>
            </a:r>
            <a:r>
              <a:rPr lang="en-US" dirty="0" smtClean="0"/>
              <a:t>replicate </a:t>
            </a:r>
            <a:r>
              <a:rPr lang="en-US" dirty="0"/>
              <a:t>ted on his first, second and third birthday.</a:t>
            </a:r>
            <a:endParaRPr lang="en-IE" dirty="0"/>
          </a:p>
          <a:p>
            <a:r>
              <a:rPr lang="en-US" dirty="0"/>
              <a:t>The students then make the fourth and fifth term of the pattern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Timing: 5 minutes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6656" y="5668888"/>
            <a:ext cx="3672408" cy="34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106" y="1624013"/>
            <a:ext cx="9971087" cy="2171700"/>
          </a:xfrm>
        </p:spPr>
        <p:txBody>
          <a:bodyPr/>
          <a:lstStyle/>
          <a:p>
            <a:r>
              <a:rPr lang="en-US" sz="4000" dirty="0" smtClean="0"/>
              <a:t>The students are asked how </a:t>
            </a:r>
            <a:r>
              <a:rPr lang="en-US" sz="4000" dirty="0"/>
              <a:t>many matchsticks </a:t>
            </a:r>
            <a:r>
              <a:rPr lang="en-US" sz="4000" dirty="0" smtClean="0"/>
              <a:t>will be needed </a:t>
            </a:r>
            <a:r>
              <a:rPr lang="en-US" sz="4000" dirty="0"/>
              <a:t>to make </a:t>
            </a:r>
            <a:r>
              <a:rPr lang="en-US" sz="4000" dirty="0" smtClean="0"/>
              <a:t>Ted </a:t>
            </a:r>
            <a:r>
              <a:rPr lang="en-US" sz="4000" dirty="0"/>
              <a:t>on his 20</a:t>
            </a:r>
            <a:r>
              <a:rPr lang="en-US" sz="4000" baseline="30000" dirty="0"/>
              <a:t>th</a:t>
            </a:r>
            <a:r>
              <a:rPr lang="en-US" sz="4000" dirty="0"/>
              <a:t> and 100</a:t>
            </a:r>
            <a:r>
              <a:rPr lang="en-US" sz="4000" baseline="30000" dirty="0"/>
              <a:t>th</a:t>
            </a:r>
            <a:r>
              <a:rPr lang="en-US" sz="4000" dirty="0"/>
              <a:t> birthday</a:t>
            </a:r>
            <a:r>
              <a:rPr lang="en-US" dirty="0"/>
              <a:t>.</a:t>
            </a:r>
            <a:br>
              <a:rPr lang="en-US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519" y="3788502"/>
            <a:ext cx="9971087" cy="5851525"/>
          </a:xfrm>
        </p:spPr>
        <p:txBody>
          <a:bodyPr/>
          <a:lstStyle/>
          <a:p>
            <a:r>
              <a:rPr lang="en-IE" dirty="0"/>
              <a:t>A</a:t>
            </a:r>
            <a:r>
              <a:rPr lang="en-IE" dirty="0" smtClean="0"/>
              <a:t> </a:t>
            </a:r>
            <a:r>
              <a:rPr lang="en-IE" dirty="0"/>
              <a:t>variety of ideas to generate the number of matchsticks for </a:t>
            </a:r>
            <a:r>
              <a:rPr lang="en-IE" dirty="0" smtClean="0"/>
              <a:t>Ted’s </a:t>
            </a:r>
            <a:r>
              <a:rPr lang="en-IE" dirty="0"/>
              <a:t>20</a:t>
            </a:r>
            <a:r>
              <a:rPr lang="en-IE" baseline="30000" dirty="0"/>
              <a:t>th</a:t>
            </a:r>
            <a:r>
              <a:rPr lang="en-IE" dirty="0"/>
              <a:t> and 100</a:t>
            </a:r>
            <a:r>
              <a:rPr lang="en-IE" baseline="30000" dirty="0"/>
              <a:t>th</a:t>
            </a:r>
            <a:r>
              <a:rPr lang="en-IE" dirty="0"/>
              <a:t> </a:t>
            </a:r>
            <a:r>
              <a:rPr lang="en-IE" dirty="0" smtClean="0"/>
              <a:t>birthday are encouraged</a:t>
            </a:r>
          </a:p>
          <a:p>
            <a:r>
              <a:rPr lang="en-IE" dirty="0" smtClean="0"/>
              <a:t>Students work in a groups of 4 sharing their ideas</a:t>
            </a:r>
          </a:p>
          <a:p>
            <a:r>
              <a:rPr lang="en-IE" dirty="0" smtClean="0"/>
              <a:t>Timing: 10 minutes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7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Stray and stay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4000" dirty="0" smtClean="0"/>
              <a:t>Each group of 4 is broken, teacher assigns numbers 1 or 2 to each student</a:t>
            </a:r>
          </a:p>
          <a:p>
            <a:r>
              <a:rPr lang="en-IE" sz="4000" dirty="0" smtClean="0"/>
              <a:t>Those numbered 1 are the ‘teachers’ and they stay put, those numbered 2 are the ‘students’</a:t>
            </a:r>
          </a:p>
          <a:p>
            <a:r>
              <a:rPr lang="en-IE" sz="4000" dirty="0" smtClean="0"/>
              <a:t>The students visit other tables where the ‘teacher’ explains the method used by their group</a:t>
            </a:r>
          </a:p>
          <a:p>
            <a:r>
              <a:rPr lang="en-IE" sz="4000" dirty="0" smtClean="0"/>
              <a:t>Timing: 10 minutes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3335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3713" y="1951038"/>
            <a:ext cx="9212262" cy="24923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 smtClean="0"/>
              <a:t>Cathy Cradock &amp; </a:t>
            </a:r>
            <a:r>
              <a:rPr lang="en-US" altLang="en-US" sz="4400" dirty="0" smtClean="0"/>
              <a:t>Hilary </a:t>
            </a:r>
            <a:r>
              <a:rPr lang="en-US" altLang="en-US" sz="4400" dirty="0" smtClean="0"/>
              <a:t>Griffin</a:t>
            </a: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6000" dirty="0" smtClean="0">
                <a:solidFill>
                  <a:schemeClr val="bg1">
                    <a:lumMod val="50000"/>
                  </a:schemeClr>
                </a:solidFill>
              </a:rPr>
              <a:t>St. Leo’s </a:t>
            </a:r>
            <a:r>
              <a:rPr lang="en-US" altLang="en-US" sz="6000" dirty="0" err="1" smtClean="0">
                <a:solidFill>
                  <a:schemeClr val="bg1">
                    <a:lumMod val="50000"/>
                  </a:schemeClr>
                </a:solidFill>
              </a:rPr>
              <a:t>Carlow</a:t>
            </a:r>
            <a:endParaRPr lang="en-US" altLang="en-US" sz="6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static1.squarespace.com/static/5320ac4ee4b0ab0fe0aab47d/t/538c9e3fe4b06d612ab64e99/1456696293198/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28" y="5586759"/>
            <a:ext cx="3826545" cy="38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3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Differentiation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Where appropriate, students were encouraged to extend their thinking</a:t>
            </a:r>
          </a:p>
          <a:p>
            <a:r>
              <a:rPr lang="en-IE" dirty="0" smtClean="0"/>
              <a:t>’What rule would work for every single term?’</a:t>
            </a:r>
          </a:p>
          <a:p>
            <a:r>
              <a:rPr lang="en-IE" dirty="0" smtClean="0"/>
              <a:t>‘If I used ---- matchsticks, how old </a:t>
            </a:r>
            <a:r>
              <a:rPr lang="en-IE" dirty="0"/>
              <a:t>i</a:t>
            </a:r>
            <a:r>
              <a:rPr lang="en-IE" dirty="0" smtClean="0"/>
              <a:t>s Ted’</a:t>
            </a:r>
          </a:p>
          <a:p>
            <a:r>
              <a:rPr lang="en-IE" dirty="0" smtClean="0"/>
              <a:t>A sheet with prompting questions was given to groups struggling with task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42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Board work: Assessment for learning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board is divided into sections and students described their method on the board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68" y="4732784"/>
            <a:ext cx="8086576" cy="45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8" y="2831257"/>
            <a:ext cx="9971087" cy="5608736"/>
          </a:xfrm>
        </p:spPr>
      </p:pic>
    </p:spTree>
    <p:extLst>
      <p:ext uri="{BB962C8B-B14F-4D97-AF65-F5344CB8AC3E}">
        <p14:creationId xmlns:p14="http://schemas.microsoft.com/office/powerpoint/2010/main" val="1970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Students provided a variety of algorithms</a:t>
            </a:r>
          </a:p>
          <a:p>
            <a:r>
              <a:rPr lang="en-IE" dirty="0" smtClean="0"/>
              <a:t>Students had no difficulty expressing the growth of the pattern</a:t>
            </a:r>
          </a:p>
          <a:p>
            <a:r>
              <a:rPr lang="en-IE" dirty="0" smtClean="0"/>
              <a:t>One group even explained how the repeated addition for successive terms becomes multiplication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49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Teacher feedback, consolidation and extension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4000" dirty="0" smtClean="0"/>
              <a:t>Teacher extended task: what would I do if I wanted to know how many matchsticks needed when Ted is 200 years old</a:t>
            </a:r>
          </a:p>
          <a:p>
            <a:r>
              <a:rPr lang="en-IE" sz="4000" dirty="0" smtClean="0"/>
              <a:t>Use think-pair-share</a:t>
            </a:r>
          </a:p>
        </p:txBody>
      </p:sp>
    </p:spTree>
    <p:extLst>
      <p:ext uri="{BB962C8B-B14F-4D97-AF65-F5344CB8AC3E}">
        <p14:creationId xmlns:p14="http://schemas.microsoft.com/office/powerpoint/2010/main" val="16358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Teacher feedback, consolidation and extension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4000" dirty="0"/>
              <a:t>Students volunteered other </a:t>
            </a:r>
            <a:r>
              <a:rPr lang="en-IE" sz="4000" dirty="0" smtClean="0"/>
              <a:t>methods which we didn’t predict (</a:t>
            </a:r>
            <a:r>
              <a:rPr lang="en-IE" sz="4000" dirty="0"/>
              <a:t>they involved using stage 2 as a starting point or using stage 5 as a starting </a:t>
            </a:r>
            <a:r>
              <a:rPr lang="en-IE" sz="4000" dirty="0" smtClean="0"/>
              <a:t>point)</a:t>
            </a:r>
          </a:p>
          <a:p>
            <a:r>
              <a:rPr lang="en-IE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This is scary!!</a:t>
            </a:r>
            <a:endParaRPr lang="en-IE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IE" sz="4000" dirty="0" smtClean="0"/>
              <a:t>Teacher </a:t>
            </a:r>
            <a:r>
              <a:rPr lang="en-IE" sz="4000" dirty="0"/>
              <a:t>responded with ‘Let’s test it’ and the methods were subsequently accepted by the </a:t>
            </a:r>
            <a:r>
              <a:rPr lang="en-IE" sz="4000" dirty="0" smtClean="0"/>
              <a:t>class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6315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Teacher then extended the discussion to a sentence to describe the general term</a:t>
            </a:r>
          </a:p>
          <a:p>
            <a:r>
              <a:rPr lang="en-IE" dirty="0" smtClean="0"/>
              <a:t>Students could also be encouraged to replace words with symbols in order to save time writing sentences </a:t>
            </a:r>
          </a:p>
          <a:p>
            <a:r>
              <a:rPr lang="en-IE" dirty="0" smtClean="0"/>
              <a:t>Homework sheets were assigned and clarified, time was given to commence homework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26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584" y="271463"/>
            <a:ext cx="5068563" cy="82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Materials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The PowerPoint to show stages of Ted’s life is essential</a:t>
            </a:r>
          </a:p>
          <a:p>
            <a:pPr marL="487672" indent="-487672">
              <a:defRPr/>
            </a:pPr>
            <a:r>
              <a:rPr lang="en-IE" dirty="0" smtClean="0"/>
              <a:t>Each pair was provided with a box of match sticks</a:t>
            </a:r>
          </a:p>
          <a:p>
            <a:pPr marL="487672" indent="-487672">
              <a:defRPr/>
            </a:pPr>
            <a:r>
              <a:rPr lang="en-IE" dirty="0" smtClean="0"/>
              <a:t>Prompting questions were prepared to assist any group struggling with task</a:t>
            </a:r>
          </a:p>
          <a:p>
            <a:pPr marL="487672" indent="-487672">
              <a:defRPr/>
            </a:pPr>
            <a:r>
              <a:rPr lang="en-IE" dirty="0" smtClean="0"/>
              <a:t>Homework sheets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65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Plan for </a:t>
            </a:r>
            <a:r>
              <a:rPr lang="en-IE" dirty="0"/>
              <a:t>P</a:t>
            </a:r>
            <a:r>
              <a:rPr lang="en-IE" dirty="0" smtClean="0"/>
              <a:t>eer Observation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Three teachers observed the lesson</a:t>
            </a:r>
          </a:p>
          <a:p>
            <a:pPr marL="487672" indent="-487672">
              <a:defRPr/>
            </a:pPr>
            <a:r>
              <a:rPr lang="en-IE" dirty="0" smtClean="0"/>
              <a:t>Photographs were taken and also notes for feedback were taken</a:t>
            </a:r>
          </a:p>
          <a:p>
            <a:pPr marL="487672" indent="-487672">
              <a:defRPr/>
            </a:pPr>
            <a:r>
              <a:rPr lang="en-IE" dirty="0" smtClean="0"/>
              <a:t>Observing teachers questioned students for understanding</a:t>
            </a: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41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Over to you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8" y="2709863"/>
            <a:ext cx="10744174" cy="5851525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What should students learn when they study linear patterns?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5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Findings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7" y="2788568"/>
            <a:ext cx="9971087" cy="5851525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Students found the tasks relatively easy and completed the tasks quickly </a:t>
            </a:r>
            <a:endParaRPr lang="en-IE" dirty="0"/>
          </a:p>
          <a:p>
            <a:pPr marL="487672" indent="-487672">
              <a:defRPr/>
            </a:pPr>
            <a:r>
              <a:rPr lang="en-IE" dirty="0" smtClean="0"/>
              <a:t>Students really enjoyed the ‘Stray and Stay’</a:t>
            </a:r>
            <a:endParaRPr lang="en-IE" dirty="0"/>
          </a:p>
          <a:p>
            <a:pPr marL="0" indent="0">
              <a:buNone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74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Findings/Student Learning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IE" dirty="0"/>
          </a:p>
          <a:p>
            <a:pPr marL="487672" indent="-487672">
              <a:defRPr/>
            </a:pPr>
            <a:r>
              <a:rPr lang="en-IE" dirty="0" smtClean="0"/>
              <a:t>Misconceptions:</a:t>
            </a:r>
          </a:p>
          <a:p>
            <a:pPr marL="0" indent="0">
              <a:buNone/>
              <a:defRPr/>
            </a:pPr>
            <a:r>
              <a:rPr lang="en-IE" dirty="0"/>
              <a:t>	</a:t>
            </a:r>
            <a:r>
              <a:rPr lang="en-IE" dirty="0" smtClean="0"/>
              <a:t>we had expected students to use 	a   	table format or to attempt to build 	more shapes with matchsticks but 	mostly they went straight to the 	algorithm</a:t>
            </a: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58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Difficulties:</a:t>
            </a:r>
          </a:p>
          <a:p>
            <a:pPr marL="0" indent="0">
              <a:buNone/>
              <a:defRPr/>
            </a:pPr>
            <a:r>
              <a:rPr lang="en-IE" dirty="0" smtClean="0"/>
              <a:t>	Students completed the Ted task 	very easily but difficulties arose 	when extending their learning to the 	homework task</a:t>
            </a:r>
            <a:endParaRPr lang="en-IE" dirty="0"/>
          </a:p>
          <a:p>
            <a:pPr marL="487672" indent="-487672">
              <a:defRPr/>
            </a:pPr>
            <a:r>
              <a:rPr lang="en-IE" dirty="0" smtClean="0"/>
              <a:t>Confusion:</a:t>
            </a:r>
          </a:p>
          <a:p>
            <a:pPr marL="0" indent="0">
              <a:buNone/>
              <a:defRPr/>
            </a:pPr>
            <a:r>
              <a:rPr lang="en-IE" dirty="0" smtClean="0"/>
              <a:t>	Tasks need to be explained very 	clearly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94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Insights:</a:t>
            </a:r>
          </a:p>
          <a:p>
            <a:pPr marL="1055997" lvl="1" indent="-487672">
              <a:defRPr/>
            </a:pPr>
            <a:r>
              <a:rPr lang="en-IE" dirty="0" smtClean="0"/>
              <a:t>Students find the work easier than anticipated and would have been put off by a teacher led lesson over explaining and not allowing them to come up with own method</a:t>
            </a:r>
            <a:endParaRPr lang="en-IE" dirty="0"/>
          </a:p>
          <a:p>
            <a:pPr marL="487672" indent="-487672">
              <a:defRPr/>
            </a:pPr>
            <a:r>
              <a:rPr lang="en-IE" dirty="0"/>
              <a:t>surprising </a:t>
            </a:r>
            <a:r>
              <a:rPr lang="en-IE" dirty="0" smtClean="0"/>
              <a:t>ideas?</a:t>
            </a:r>
            <a:endParaRPr lang="en-IE" dirty="0"/>
          </a:p>
          <a:p>
            <a:pPr lvl="1"/>
            <a:r>
              <a:rPr lang="en-IE" dirty="0" smtClean="0"/>
              <a:t>Student questionnaire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97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Board Plan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Insert pictures of Board Plan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64" y="2162998"/>
            <a:ext cx="10073119" cy="63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Recommendations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US" altLang="en-US" sz="4400" dirty="0" smtClean="0">
                <a:solidFill>
                  <a:srgbClr val="000000"/>
                </a:solidFill>
                <a:latin typeface="Arial"/>
                <a:sym typeface="Chalkduster" charset="0"/>
              </a:rPr>
              <a:t>Students could be encouraged to apply their reasoning to describe relationships in other subjects e.g. Hooke’s Law in science</a:t>
            </a:r>
          </a:p>
          <a:p>
            <a:pPr marL="487672" indent="-487672">
              <a:defRPr/>
            </a:pPr>
            <a:r>
              <a:rPr lang="en-US" altLang="en-US" sz="4400" dirty="0">
                <a:solidFill>
                  <a:srgbClr val="000000"/>
                </a:solidFill>
                <a:latin typeface="Arial"/>
                <a:sym typeface="Chalkduster" charset="0"/>
              </a:rPr>
              <a:t>D</a:t>
            </a:r>
            <a:r>
              <a:rPr lang="en-US" altLang="en-US" sz="4400" dirty="0" smtClean="0">
                <a:solidFill>
                  <a:srgbClr val="000000"/>
                </a:solidFill>
                <a:latin typeface="Arial"/>
                <a:sym typeface="Chalkduster" charset="0"/>
              </a:rPr>
              <a:t>ifficulties may arise as this would require some planning between departments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26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  <a:sym typeface="Chalkduster" charset="0"/>
              </a:rPr>
              <a:t>Q</a:t>
            </a:r>
            <a:r>
              <a:rPr lang="en-US" altLang="en-US" sz="4000" dirty="0" smtClean="0">
                <a:solidFill>
                  <a:srgbClr val="000000"/>
                </a:solidFill>
                <a:sym typeface="Chalkduster" charset="0"/>
              </a:rPr>
              <a:t>uicken </a:t>
            </a:r>
            <a:r>
              <a:rPr lang="en-US" altLang="en-US" sz="4000" dirty="0">
                <a:solidFill>
                  <a:srgbClr val="000000"/>
                </a:solidFill>
                <a:sym typeface="Chalkduster" charset="0"/>
              </a:rPr>
              <a:t>pace of lesson and get a second(very easy) linear pattern covered – the solution could be shared early on and time spent on the reasoning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27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Any 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80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3634" y="4516760"/>
            <a:ext cx="12090864" cy="2736305"/>
          </a:xfrm>
        </p:spPr>
        <p:txBody>
          <a:bodyPr>
            <a:normAutofit/>
          </a:bodyPr>
          <a:lstStyle/>
          <a:p>
            <a:pPr eaLnBrk="1"/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06" y="2356520"/>
            <a:ext cx="3275281" cy="18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79" y="833766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301" y="196395"/>
            <a:ext cx="115355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600" b="1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Maths Counts 2016</a:t>
            </a:r>
            <a:endParaRPr lang="en-IE" sz="10600" b="1" i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0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Details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Taught on </a:t>
            </a:r>
            <a:r>
              <a:rPr lang="en-IE" dirty="0">
                <a:solidFill>
                  <a:srgbClr val="000000"/>
                </a:solidFill>
                <a:ea typeface="ＭＳ Ｐゴシック"/>
              </a:rPr>
              <a:t>29/02/2016</a:t>
            </a: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Taught to first years [mixed ability, 30 girls]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Lesson lasted 40 minutes</a:t>
            </a: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Observed by three teachers</a:t>
            </a: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Context within scheme of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Students have studied sets, natural numbers, the fundamental principle of counting, integers, rational numbers, decimals, percentages and </a:t>
            </a:r>
            <a:r>
              <a:rPr lang="en-IE" dirty="0" smtClean="0"/>
              <a:t>probability. </a:t>
            </a:r>
          </a:p>
          <a:p>
            <a:pPr marL="0" indent="0">
              <a:buNone/>
            </a:pPr>
            <a:endParaRPr lang="en-IE" dirty="0">
              <a:solidFill>
                <a:srgbClr val="000000"/>
              </a:solidFill>
              <a:ea typeface="ＭＳ Ｐゴシック"/>
            </a:endParaRPr>
          </a:p>
          <a:p>
            <a:r>
              <a:rPr lang="en-IE" dirty="0" smtClean="0"/>
              <a:t>This is the first introduction to Patterns and Algebra</a:t>
            </a:r>
          </a:p>
        </p:txBody>
      </p:sp>
    </p:spTree>
    <p:extLst>
      <p:ext uri="{BB962C8B-B14F-4D97-AF65-F5344CB8AC3E}">
        <p14:creationId xmlns:p14="http://schemas.microsoft.com/office/powerpoint/2010/main" val="37584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71463"/>
            <a:ext cx="9971087" cy="1364977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8" y="1996481"/>
            <a:ext cx="9971087" cy="6564908"/>
          </a:xfrm>
        </p:spPr>
        <p:txBody>
          <a:bodyPr/>
          <a:lstStyle/>
          <a:p>
            <a:r>
              <a:rPr lang="en-IE" dirty="0" smtClean="0"/>
              <a:t>Teachers are aware of the importance of stressing multiplication as a process of repeated addition and introducing the concept of like terms when teaching natural numbers</a:t>
            </a:r>
          </a:p>
          <a:p>
            <a:r>
              <a:rPr lang="en-IE" dirty="0"/>
              <a:t>It is hoped that as a department we will be able to create a suite of lesson plans to allow a seamless transition from patterns to algebra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 flipV="1">
            <a:off x="7510512" y="10493423"/>
            <a:ext cx="1584176" cy="206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it is hoped that as a department we will be able to create a suite of lesson plans to allow a 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seamless </a:t>
            </a:r>
            <a:r>
              <a:rPr lang="en-IE" dirty="0"/>
              <a:t>transition from patterns to algebra</a:t>
            </a:r>
          </a:p>
        </p:txBody>
      </p:sp>
    </p:spTree>
    <p:extLst>
      <p:ext uri="{BB962C8B-B14F-4D97-AF65-F5344CB8AC3E}">
        <p14:creationId xmlns:p14="http://schemas.microsoft.com/office/powerpoint/2010/main" val="24929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Student Learning Goals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7672" indent="-487672" eaLnBrk="1" hangingPunct="1">
              <a:defRPr/>
            </a:pPr>
            <a:r>
              <a:rPr lang="en-US" altLang="en-US" dirty="0" smtClean="0">
                <a:ea typeface="+mn-ea"/>
                <a:cs typeface="+mn-cs"/>
              </a:rPr>
              <a:t>Students will recognise linear patterns</a:t>
            </a:r>
          </a:p>
          <a:p>
            <a:pPr marL="487672" indent="-487672" eaLnBrk="1" hangingPunct="1">
              <a:defRPr/>
            </a:pPr>
            <a:r>
              <a:rPr lang="en-US" altLang="en-US" dirty="0" smtClean="0">
                <a:ea typeface="+mn-ea"/>
                <a:cs typeface="+mn-cs"/>
              </a:rPr>
              <a:t>Students will develop rules to describe the relationship between two variables</a:t>
            </a:r>
          </a:p>
          <a:p>
            <a:pPr marL="487672" indent="-487672" eaLnBrk="1" hangingPunct="1">
              <a:defRPr/>
            </a:pPr>
            <a:r>
              <a:rPr lang="en-US" altLang="en-US" dirty="0" smtClean="0">
                <a:ea typeface="+mn-ea"/>
                <a:cs typeface="+mn-cs"/>
              </a:rPr>
              <a:t>Students will understand the power of the rule to describe the general term</a:t>
            </a:r>
            <a:endParaRPr lang="en-US" altLang="en-US" dirty="0"/>
          </a:p>
          <a:p>
            <a:pPr marL="487672" indent="-487672"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marL="487672" indent="-487672" eaLnBrk="1" hangingPunct="1">
              <a:buFont typeface="Wingdings" charset="0"/>
              <a:buChar char="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Design of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sz="4000" dirty="0" smtClean="0"/>
              <a:t>Our Project Maths RDO facilitated a number of sessions and explained the process of teaching through problem solving</a:t>
            </a:r>
          </a:p>
          <a:p>
            <a:pPr marL="487672" indent="-487672">
              <a:defRPr/>
            </a:pPr>
            <a:r>
              <a:rPr lang="en-IE" sz="4000" dirty="0" smtClean="0"/>
              <a:t>Evolving a lesson plan from presenting students with a problem to solve was very appealing</a:t>
            </a:r>
          </a:p>
          <a:p>
            <a:pPr marL="487672" indent="-487672">
              <a:defRPr/>
            </a:pPr>
            <a:r>
              <a:rPr lang="en-IE" sz="4000" dirty="0"/>
              <a:t>M</a:t>
            </a:r>
            <a:r>
              <a:rPr lang="en-IE" sz="4000" dirty="0" smtClean="0"/>
              <a:t>eeting times were flexible and with much difficulty we managed to meet as a team on a number of occasions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401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Using linear patterns to foster students’ algebraic reasoning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Students </a:t>
            </a:r>
            <a:r>
              <a:rPr lang="en-IE" dirty="0"/>
              <a:t>are presented with a linear pattern </a:t>
            </a:r>
            <a:r>
              <a:rPr lang="en-IE" dirty="0" smtClean="0"/>
              <a:t>and </a:t>
            </a:r>
            <a:r>
              <a:rPr lang="en-IE" dirty="0"/>
              <a:t>asked to predict the pattern a number of steps further on. Students are then asked to extend their prediction and write down a description of the relationship between the two variables.</a:t>
            </a:r>
          </a:p>
        </p:txBody>
      </p:sp>
    </p:spTree>
    <p:extLst>
      <p:ext uri="{BB962C8B-B14F-4D97-AF65-F5344CB8AC3E}">
        <p14:creationId xmlns:p14="http://schemas.microsoft.com/office/powerpoint/2010/main" val="472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02e58fc4d9e1b8256060dab3649d14b7c5b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FFFF"/>
      </a:accent3>
      <a:accent4>
        <a:srgbClr val="000000"/>
      </a:accent4>
      <a:accent5>
        <a:srgbClr val="BBD4EE"/>
      </a:accent5>
      <a:accent6>
        <a:srgbClr val="98D078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1052</Words>
  <Application>Microsoft Office PowerPoint</Application>
  <PresentationFormat>Custom</PresentationFormat>
  <Paragraphs>109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ＭＳ Ｐゴシック</vt:lpstr>
      <vt:lpstr>Arial</vt:lpstr>
      <vt:lpstr>Avenir</vt:lpstr>
      <vt:lpstr>Bradley Hand ITC</vt:lpstr>
      <vt:lpstr>Calibri</vt:lpstr>
      <vt:lpstr>Chalkduster</vt:lpstr>
      <vt:lpstr>Times New Roman</vt:lpstr>
      <vt:lpstr>Wingdings</vt:lpstr>
      <vt:lpstr>Office Theme</vt:lpstr>
      <vt:lpstr>Echo</vt:lpstr>
      <vt:lpstr>1_Office Theme</vt:lpstr>
      <vt:lpstr>Using Linear Patterns to Foster Algebraic Reasoning</vt:lpstr>
      <vt:lpstr>Cathy Cradock &amp; Hilary Griffin  St. Leo’s Carlow</vt:lpstr>
      <vt:lpstr>Over to you</vt:lpstr>
      <vt:lpstr>Details</vt:lpstr>
      <vt:lpstr>Context within scheme of work</vt:lpstr>
      <vt:lpstr>PowerPoint Presentation</vt:lpstr>
      <vt:lpstr>Student Learning Goals</vt:lpstr>
      <vt:lpstr>Design of Lesson</vt:lpstr>
      <vt:lpstr>Using linear patterns to foster students’ algebraic reasoning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of lesson shared with students at start of lesson</vt:lpstr>
      <vt:lpstr>Introduction to task</vt:lpstr>
      <vt:lpstr>Student Activity</vt:lpstr>
      <vt:lpstr>The students are asked how many matchsticks will be needed to make Ted on his 20th and 100th birthday.  </vt:lpstr>
      <vt:lpstr>Stray and stay</vt:lpstr>
      <vt:lpstr>Differentiation</vt:lpstr>
      <vt:lpstr>Board work: Assessment for learning</vt:lpstr>
      <vt:lpstr>PowerPoint Presentation</vt:lpstr>
      <vt:lpstr>PowerPoint Presentation</vt:lpstr>
      <vt:lpstr>Teacher feedback, consolidation and extension of learning</vt:lpstr>
      <vt:lpstr>Teacher feedback, consolidation and extension of learning</vt:lpstr>
      <vt:lpstr>PowerPoint Presentation</vt:lpstr>
      <vt:lpstr>PowerPoint Presentation</vt:lpstr>
      <vt:lpstr>Materials</vt:lpstr>
      <vt:lpstr>Plan for Peer Observation</vt:lpstr>
      <vt:lpstr>Findings</vt:lpstr>
      <vt:lpstr>Findings/Student Learning</vt:lpstr>
      <vt:lpstr>PowerPoint Presentation</vt:lpstr>
      <vt:lpstr>PowerPoint Presentation</vt:lpstr>
      <vt:lpstr>Board Plan</vt:lpstr>
      <vt:lpstr>Recommendations</vt:lpstr>
      <vt:lpstr>PowerPoint Presentation</vt:lpstr>
      <vt:lpstr>Any 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Kieran Sweeney</dc:creator>
  <cp:lastModifiedBy>Stephen Gammell</cp:lastModifiedBy>
  <cp:revision>53</cp:revision>
  <dcterms:created xsi:type="dcterms:W3CDTF">2016-01-18T14:13:56Z</dcterms:created>
  <dcterms:modified xsi:type="dcterms:W3CDTF">2016-03-30T11:59:29Z</dcterms:modified>
</cp:coreProperties>
</file>